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4" r:id="rId3"/>
    <p:sldId id="275" r:id="rId4"/>
    <p:sldId id="300" r:id="rId5"/>
    <p:sldId id="316" r:id="rId6"/>
    <p:sldId id="317" r:id="rId7"/>
    <p:sldId id="318" r:id="rId8"/>
    <p:sldId id="319" r:id="rId9"/>
    <p:sldId id="256" r:id="rId10"/>
    <p:sldId id="302" r:id="rId11"/>
    <p:sldId id="303" r:id="rId12"/>
    <p:sldId id="304" r:id="rId13"/>
    <p:sldId id="294" r:id="rId14"/>
    <p:sldId id="305" r:id="rId15"/>
    <p:sldId id="306" r:id="rId16"/>
    <p:sldId id="321" r:id="rId17"/>
    <p:sldId id="307" r:id="rId18"/>
    <p:sldId id="310" r:id="rId19"/>
    <p:sldId id="309" r:id="rId20"/>
    <p:sldId id="311" r:id="rId21"/>
    <p:sldId id="320" r:id="rId22"/>
    <p:sldId id="315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sikumar Sathasivam (02557688)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16529A"/>
    <a:srgbClr val="FF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>
      <p:cViewPr varScale="1">
        <p:scale>
          <a:sx n="75" d="100"/>
          <a:sy n="75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3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3657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914399"/>
            <a:ext cx="3657600" cy="82174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554162"/>
            <a:ext cx="3657600" cy="5075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/>
              <a:t>3/4/2016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6F4729-83CB-4290-A9EF-FB3662244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867B91-767C-4CFE-A2C7-BD25CB3CCA86}" type="datetimeFigureOut">
              <a:rPr lang="en-US" smtClean="0">
                <a:solidFill>
                  <a:srgbClr val="DFDCB7"/>
                </a:solidFill>
              </a:rPr>
              <a:pPr/>
              <a:t>3/4/2016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7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Greedy_algorithm" TargetMode="External"/><Relationship Id="rId7" Type="http://schemas.openxmlformats.org/officeDocument/2006/relationships/hyperlink" Target="https://en.wikipedia.org/wiki/Glossary_of_graph_theory#Weighted_graphs_and_networks" TargetMode="External"/><Relationship Id="rId2" Type="http://schemas.openxmlformats.org/officeDocument/2006/relationships/hyperlink" Target="https://en.wikipedia.org/wiki/Kruskal%27s_algorithm#cite_note-:0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nnectivity_(graph_theory)" TargetMode="External"/><Relationship Id="rId5" Type="http://schemas.openxmlformats.org/officeDocument/2006/relationships/hyperlink" Target="https://en.wikipedia.org/wiki/Minimum_spanning_tree" TargetMode="External"/><Relationship Id="rId4" Type="http://schemas.openxmlformats.org/officeDocument/2006/relationships/hyperlink" Target="https://en.wikipedia.org/wiki/Graph_theory" TargetMode="Externa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file:///\\sasikumar\SW%20Comp%20-Algo%20Videos" TargetMode="External"/><Relationship Id="rId3" Type="http://schemas.openxmlformats.org/officeDocument/2006/relationships/hyperlink" Target="https://www.youtube.com/watch?v=bIA8HEEUxZI" TargetMode="External"/><Relationship Id="rId7" Type="http://schemas.openxmlformats.org/officeDocument/2006/relationships/hyperlink" Target="file:///C:\Users\sasikumar\Documents\Temp\SE\SE-SW%20COMPETENCY%20TASK%20FORCE\Classes" TargetMode="External"/><Relationship Id="rId2" Type="http://schemas.openxmlformats.org/officeDocument/2006/relationships/hyperlink" Target="http://107.108.206.159/Adv_Test_Video/Kruskals%20Algorithm%20for%20Minimum%20Spanning%20Trees.mp4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71UQH7Pr9kU" TargetMode="External"/><Relationship Id="rId5" Type="http://schemas.openxmlformats.org/officeDocument/2006/relationships/hyperlink" Target="http://107.108.206.159/Adv_Test_Video/Kruskal's%20algorithm%20in%202%20minutes%20%97%20Review%20and%20example.mp4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youtube.com/watch?v=Rc6SIG2Q4y0" TargetMode="External"/><Relationship Id="rId9" Type="http://schemas.openxmlformats.org/officeDocument/2006/relationships/hyperlink" Target="https://en.wikipedia.org/wiki/File:MST_kruskal_en.gi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ertex_(graph_theory)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en.wikipedia.org/wiki/Minimum_spanning_tree" TargetMode="External"/><Relationship Id="rId7" Type="http://schemas.openxmlformats.org/officeDocument/2006/relationships/hyperlink" Target="https://en.wikipedia.org/wiki/Tree_(graph_theory)" TargetMode="External"/><Relationship Id="rId12" Type="http://schemas.openxmlformats.org/officeDocument/2006/relationships/image" Target="../media/image18.png"/><Relationship Id="rId2" Type="http://schemas.openxmlformats.org/officeDocument/2006/relationships/hyperlink" Target="https://en.wikipedia.org/wiki/Greedy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dge_(graph_theory)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en.wikipedia.org/wiki/Undirected_graph" TargetMode="Externa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hyperlink" Target="https://en.wikipedia.org/wiki/Weighted_graph" TargetMode="External"/><Relationship Id="rId9" Type="http://schemas.openxmlformats.org/officeDocument/2006/relationships/hyperlink" Target="https://en.wikipedia.org/wiki/Graph_theory" TargetMode="External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file:///\\sasikumar\SW%20Comp%20-Algo%20Videos" TargetMode="External"/><Relationship Id="rId3" Type="http://schemas.openxmlformats.org/officeDocument/2006/relationships/hyperlink" Target="https://www.youtube.com/watch?v=bIA8HEEUxZI" TargetMode="External"/><Relationship Id="rId7" Type="http://schemas.openxmlformats.org/officeDocument/2006/relationships/hyperlink" Target="file:///C:\Users\sasikumar\Documents\Temp\SE\SE-SW%20COMPETENCY%20TASK%20FORCE\Classes" TargetMode="External"/><Relationship Id="rId2" Type="http://schemas.openxmlformats.org/officeDocument/2006/relationships/hyperlink" Target="http://107.108.206.159/Adv_Test_Video/Prims%20Algorithm%20for%20Minimum%20Spanning%20Trees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plfcGZmX7I" TargetMode="External"/><Relationship Id="rId5" Type="http://schemas.openxmlformats.org/officeDocument/2006/relationships/hyperlink" Target="http://107.108.206.159/Adv_Test_Video/Kruskal's%20algorithm%20in%202%20minutes%20%97%20Review%20and%20example.mp4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www.youtube.com/watch?v=MaaSoZUEoos" TargetMode="External"/><Relationship Id="rId9" Type="http://schemas.openxmlformats.org/officeDocument/2006/relationships/hyperlink" Target="http://107.108.206.159/Adv_Test_Video/Kruskals%20Algorithm%20for%20Minimum%20Spanning%20Trees.mp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eksforgeeks.org/greedy-algorithms-set-5-prims-minimum-spanning-tree-mst-2/" TargetMode="External"/><Relationship Id="rId4" Type="http://schemas.openxmlformats.org/officeDocument/2006/relationships/hyperlink" Target="http://www.geeksforgeeks.org/greedy-algorithms-set-2-kruskals-minimum-spanning-tree-ms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1704643/am-i-right-about-the-differences-between-floyd-warshall-dijkstras-and-bellma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hyperlink" Target="%22C:/Program%20Files%20(x86)/Microsoft%20Visual%20Studio%2010.0/Common7/IDE/VCExpress.exe%20%251%22" TargetMode="External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n.wikipedia.org/wiki/Connected_graph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n.wikipedia.org/wiki/Spanning_tree_(mathematics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Vertex_(graph_theory)" TargetMode="External"/><Relationship Id="rId4" Type="http://schemas.openxmlformats.org/officeDocument/2006/relationships/hyperlink" Target="https://en.wikipedia.org/wiki/Undirected_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543800" cy="2593975"/>
          </a:xfrm>
        </p:spPr>
        <p:txBody>
          <a:bodyPr anchor="ctr"/>
          <a:lstStyle/>
          <a:p>
            <a:r>
              <a:rPr lang="en-US" dirty="0" smtClean="0"/>
              <a:t>SE SW Competency Task Force(SSCTF)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800"/>
            <a:ext cx="1600200" cy="1066800"/>
          </a:xfrm>
        </p:spPr>
        <p:txBody>
          <a:bodyPr/>
          <a:lstStyle/>
          <a:p>
            <a:r>
              <a:rPr lang="en-US" b="1" dirty="0" smtClean="0"/>
              <a:t>Class -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Vertical Scroll 3"/>
          <p:cNvSpPr/>
          <p:nvPr/>
        </p:nvSpPr>
        <p:spPr>
          <a:xfrm>
            <a:off x="5109670" y="3657600"/>
            <a:ext cx="2662730" cy="2766990"/>
          </a:xfrm>
          <a:prstGeom prst="verticalScroll">
            <a:avLst>
              <a:gd name="adj" fmla="val 7475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u="sng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SSC Task Force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Anju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Bala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Arabinda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Verma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Chetan Sai Kumar 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Prathap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HS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Vikas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Agrawal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Veeraj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S 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Khokale</a:t>
            </a:r>
            <a:endParaRPr lang="en-US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Sasikumar Sathasivam</a:t>
            </a:r>
            <a:endParaRPr 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2286000"/>
          </a:xfrm>
        </p:spPr>
        <p:txBody>
          <a:bodyPr/>
          <a:lstStyle/>
          <a:p>
            <a:r>
              <a:rPr lang="en-US" b="1" dirty="0" err="1"/>
              <a:t>Kruskal's</a:t>
            </a:r>
            <a:r>
              <a:rPr lang="en-US" b="1" dirty="0"/>
              <a:t> algorithm</a:t>
            </a:r>
            <a:r>
              <a:rPr lang="en-US" dirty="0"/>
              <a:t> is a minimum-spanning-tree algorithm which finds an edge of the least possible weight that connects any two trees in the forest.</a:t>
            </a:r>
            <a:r>
              <a:rPr lang="en-US" baseline="30000" dirty="0">
                <a:hlinkClick r:id="rId2"/>
              </a:rPr>
              <a:t>[1]</a:t>
            </a:r>
            <a:r>
              <a:rPr lang="en-US" dirty="0"/>
              <a:t> It is a </a:t>
            </a:r>
            <a:r>
              <a:rPr lang="en-US" dirty="0">
                <a:hlinkClick r:id="rId3" tooltip="Greedy algorithm"/>
              </a:rPr>
              <a:t>greedy algorithm</a:t>
            </a:r>
            <a:r>
              <a:rPr lang="en-US" dirty="0"/>
              <a:t> in </a:t>
            </a:r>
            <a:r>
              <a:rPr lang="en-US" dirty="0">
                <a:hlinkClick r:id="rId4" tooltip="Graph theory"/>
              </a:rPr>
              <a:t>graph theory</a:t>
            </a:r>
            <a:r>
              <a:rPr lang="en-US" dirty="0"/>
              <a:t> as it finds a </a:t>
            </a:r>
            <a:r>
              <a:rPr lang="en-US" dirty="0">
                <a:hlinkClick r:id="rId5" tooltip="Minimum spanning tree"/>
              </a:rPr>
              <a:t>minimum spanning tree</a:t>
            </a:r>
            <a:r>
              <a:rPr lang="en-US" dirty="0"/>
              <a:t> for a </a:t>
            </a:r>
            <a:r>
              <a:rPr lang="en-US" dirty="0">
                <a:hlinkClick r:id="rId6" tooltip="Connectivity (graph theory)"/>
              </a:rPr>
              <a:t>connected</a:t>
            </a:r>
            <a:r>
              <a:rPr lang="en-US" dirty="0"/>
              <a:t> </a:t>
            </a:r>
            <a:r>
              <a:rPr lang="en-US" dirty="0">
                <a:hlinkClick r:id="rId7" tooltip="Glossary of graph theory"/>
              </a:rPr>
              <a:t>weighted graph</a:t>
            </a:r>
            <a:r>
              <a:rPr lang="en-US" dirty="0"/>
              <a:t> adding increasing cost arcs at each </a:t>
            </a:r>
            <a:r>
              <a:rPr lang="en-US" dirty="0" smtClean="0"/>
              <a:t>step.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8675"/>
            <a:ext cx="3228975" cy="294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8600" y="3178076"/>
            <a:ext cx="4641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/>
              <a:t>KRUSKAL(G):</a:t>
            </a:r>
          </a:p>
          <a:p>
            <a:r>
              <a:rPr lang="en-US" sz="1600" dirty="0"/>
              <a:t>1 A = ∅</a:t>
            </a:r>
          </a:p>
          <a:p>
            <a:r>
              <a:rPr lang="en-US" sz="1600" dirty="0"/>
              <a:t>2 </a:t>
            </a:r>
            <a:r>
              <a:rPr lang="en-US" sz="1600" dirty="0" err="1"/>
              <a:t>foreach</a:t>
            </a:r>
            <a:r>
              <a:rPr lang="en-US" sz="1600" dirty="0"/>
              <a:t> v ∈ G.V:</a:t>
            </a:r>
          </a:p>
          <a:p>
            <a:r>
              <a:rPr lang="en-US" sz="1600" dirty="0"/>
              <a:t>3    MAKE-SET(v)</a:t>
            </a:r>
          </a:p>
          <a:p>
            <a:r>
              <a:rPr lang="en-US" sz="1600" dirty="0"/>
              <a:t>4 </a:t>
            </a:r>
            <a:r>
              <a:rPr lang="en-US" sz="1600" dirty="0" err="1"/>
              <a:t>foreach</a:t>
            </a:r>
            <a:r>
              <a:rPr lang="en-US" sz="1600" dirty="0"/>
              <a:t> (u, v) ordered by weight(u, v), increasing:</a:t>
            </a:r>
          </a:p>
          <a:p>
            <a:r>
              <a:rPr lang="en-US" sz="1600" dirty="0"/>
              <a:t>5    if FIND-SET(u) ≠ FIND-SET(v):</a:t>
            </a:r>
          </a:p>
          <a:p>
            <a:r>
              <a:rPr lang="en-US" sz="1600" dirty="0"/>
              <a:t>6       A = A ∪ {(u, v)}</a:t>
            </a:r>
          </a:p>
          <a:p>
            <a:r>
              <a:rPr lang="en-US" sz="1600" dirty="0"/>
              <a:t>7       UNION(u, v)</a:t>
            </a:r>
          </a:p>
          <a:p>
            <a:r>
              <a:rPr lang="en-US" sz="1600" dirty="0"/>
              <a:t>8 return 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4" y="5746147"/>
            <a:ext cx="2138362" cy="95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2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–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7620000" cy="1752600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Kruskal</a:t>
            </a:r>
            <a:r>
              <a:rPr lang="en-US" u="sng" dirty="0" smtClean="0"/>
              <a:t> </a:t>
            </a:r>
            <a:r>
              <a:rPr lang="en-US" u="sng" dirty="0" err="1" smtClean="0"/>
              <a:t>Algo</a:t>
            </a:r>
            <a:r>
              <a:rPr lang="en-US" u="sng" dirty="0" smtClean="0"/>
              <a:t> </a:t>
            </a:r>
            <a:endParaRPr lang="en-US" u="sng" dirty="0"/>
          </a:p>
          <a:p>
            <a:r>
              <a:rPr lang="en-US" sz="1400" dirty="0"/>
              <a:t>1. Sort all the edges in </a:t>
            </a:r>
            <a:r>
              <a:rPr lang="en-US" sz="1400" b="1" dirty="0"/>
              <a:t>non-decreasing order </a:t>
            </a:r>
            <a:r>
              <a:rPr lang="en-US" sz="1400" dirty="0" smtClean="0"/>
              <a:t>(similar to ascending) of </a:t>
            </a:r>
            <a:r>
              <a:rPr lang="en-US" sz="1400" dirty="0"/>
              <a:t>their weight</a:t>
            </a:r>
            <a:r>
              <a:rPr lang="en-US" sz="1400" dirty="0" smtClean="0"/>
              <a:t>. </a:t>
            </a:r>
            <a:endParaRPr lang="en-US" sz="1400" dirty="0"/>
          </a:p>
          <a:p>
            <a:r>
              <a:rPr lang="en-US" sz="1400" dirty="0" smtClean="0"/>
              <a:t>2</a:t>
            </a:r>
            <a:r>
              <a:rPr lang="en-US" sz="1400" dirty="0"/>
              <a:t>. Pick the smallest edge. Check if it forms a cycle with the spanning tree </a:t>
            </a:r>
          </a:p>
          <a:p>
            <a:r>
              <a:rPr lang="en-US" sz="1400" dirty="0"/>
              <a:t>formed so far. </a:t>
            </a:r>
            <a:r>
              <a:rPr lang="en-US" sz="1400" b="1" dirty="0"/>
              <a:t>If cycle is not formed, include this edge</a:t>
            </a:r>
            <a:r>
              <a:rPr lang="en-US" sz="1400" dirty="0"/>
              <a:t>. Else, discard it.  </a:t>
            </a:r>
          </a:p>
          <a:p>
            <a:r>
              <a:rPr lang="en-US" sz="1400" dirty="0" smtClean="0"/>
              <a:t>3</a:t>
            </a:r>
            <a:r>
              <a:rPr lang="en-US" sz="1400" dirty="0"/>
              <a:t>. Repeat </a:t>
            </a:r>
            <a:r>
              <a:rPr lang="en-US" sz="1400" b="1" dirty="0"/>
              <a:t>step#2 </a:t>
            </a:r>
            <a:r>
              <a:rPr lang="en-US" sz="1400" dirty="0"/>
              <a:t>until there are (V-1) edges in the spanning tree.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838200"/>
            <a:ext cx="5486400" cy="364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0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-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b="1" dirty="0">
                <a:hlinkClick r:id="rId2"/>
              </a:rPr>
              <a:t>http://</a:t>
            </a:r>
            <a:r>
              <a:rPr lang="en-US" sz="1800" b="1" dirty="0" smtClean="0">
                <a:hlinkClick r:id="rId2"/>
              </a:rPr>
              <a:t>107.108.206.159/Adv_Test_Video/Kruskals%20Algorithm%20for%20Minimum%20Spanning%20Trees.mp4</a:t>
            </a:r>
            <a:endParaRPr lang="en-US" sz="1800" b="1" dirty="0" smtClean="0"/>
          </a:p>
          <a:p>
            <a:pPr marL="114300" indent="0" algn="ctr">
              <a:buNone/>
            </a:pPr>
            <a:r>
              <a:rPr lang="en-US" sz="1800" dirty="0" smtClean="0">
                <a:hlinkClick r:id="rId3"/>
              </a:rPr>
              <a:t>OR </a:t>
            </a:r>
          </a:p>
          <a:p>
            <a:r>
              <a:rPr lang="en-US" sz="1800" b="1" dirty="0" smtClean="0">
                <a:hlinkClick r:id="rId4"/>
              </a:rPr>
              <a:t>https</a:t>
            </a:r>
            <a:r>
              <a:rPr lang="en-US" sz="1800" b="1" dirty="0">
                <a:hlinkClick r:id="rId4"/>
              </a:rPr>
              <a:t>://</a:t>
            </a:r>
            <a:r>
              <a:rPr lang="en-US" sz="1800" b="1" dirty="0" smtClean="0">
                <a:hlinkClick r:id="rId4"/>
              </a:rPr>
              <a:t>www.youtube.com/watch?v=Rc6SIG2Q4y0</a:t>
            </a:r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/>
              <a:t>Another one: </a:t>
            </a:r>
            <a:r>
              <a:rPr lang="en-US" sz="1800" b="1" dirty="0">
                <a:hlinkClick r:id="rId5"/>
              </a:rPr>
              <a:t>http://</a:t>
            </a:r>
            <a:r>
              <a:rPr lang="en-US" sz="1800" b="1" dirty="0" smtClean="0">
                <a:hlinkClick r:id="rId5"/>
              </a:rPr>
              <a:t>107.108.206.159/Adv_Test_Video/Kruskal's%20algorithm%20in%202%20minutes%20%97%20Review%20and%20example.mp4</a:t>
            </a:r>
            <a:r>
              <a:rPr lang="en-US" sz="1800" b="1" dirty="0" smtClean="0"/>
              <a:t> </a:t>
            </a:r>
          </a:p>
          <a:p>
            <a:r>
              <a:rPr lang="en-US" sz="1800" b="1" dirty="0"/>
              <a:t>Or </a:t>
            </a:r>
            <a:r>
              <a:rPr lang="en-US" sz="1800" b="1" dirty="0">
                <a:hlinkClick r:id="rId6"/>
              </a:rPr>
              <a:t>https://</a:t>
            </a:r>
            <a:r>
              <a:rPr lang="en-US" sz="1800" b="1" dirty="0" smtClean="0">
                <a:hlinkClick r:id="rId6"/>
              </a:rPr>
              <a:t>www.youtube.com/watch?v=71UQH7Pr9kU</a:t>
            </a:r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dirty="0" smtClean="0">
                <a:hlinkClick r:id="rId7" action="ppaction://hlinkfile"/>
              </a:rPr>
              <a:t>C</a:t>
            </a:r>
            <a:r>
              <a:rPr lang="en-US" sz="1800" dirty="0">
                <a:hlinkClick r:id="rId7" action="ppaction://hlinkfile"/>
              </a:rPr>
              <a:t>:\Users\sasikumar\Documents\Temp\SE\SE-SW COMPETENCY TASK </a:t>
            </a:r>
            <a:r>
              <a:rPr lang="en-US" sz="1800" dirty="0" smtClean="0">
                <a:hlinkClick r:id="rId7" action="ppaction://hlinkfile"/>
              </a:rPr>
              <a:t>FORCE\Classes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hlinkClick r:id="rId8" action="ppaction://hlinkfile"/>
              </a:rPr>
              <a:t>\\sasikumar\SW Comp -</a:t>
            </a:r>
            <a:r>
              <a:rPr lang="en-US" sz="1800" dirty="0" err="1" smtClean="0">
                <a:hlinkClick r:id="rId8" action="ppaction://hlinkfile"/>
              </a:rPr>
              <a:t>Algo</a:t>
            </a:r>
            <a:r>
              <a:rPr lang="en-US" sz="1800" dirty="0" smtClean="0">
                <a:hlinkClick r:id="rId8" action="ppaction://hlinkfile"/>
              </a:rPr>
              <a:t> Videos</a:t>
            </a:r>
            <a:endParaRPr lang="en-US" sz="1800" dirty="0" smtClean="0"/>
          </a:p>
          <a:p>
            <a:r>
              <a:rPr lang="en-US" sz="1800" dirty="0" smtClean="0"/>
              <a:t>Video </a:t>
            </a:r>
            <a:r>
              <a:rPr lang="en-US" sz="1800" dirty="0"/>
              <a:t>name: </a:t>
            </a:r>
            <a:r>
              <a:rPr lang="en-US" sz="1800" dirty="0" err="1">
                <a:latin typeface="Times New Roman"/>
                <a:hlinkClick r:id="rId2"/>
              </a:rPr>
              <a:t>Kruskals</a:t>
            </a:r>
            <a:r>
              <a:rPr lang="en-US" sz="1800" dirty="0">
                <a:latin typeface="Times New Roman"/>
                <a:hlinkClick r:id="rId2"/>
              </a:rPr>
              <a:t> Algorithm for Minimum Spanning </a:t>
            </a:r>
            <a:r>
              <a:rPr lang="en-US" sz="1800" dirty="0" smtClean="0">
                <a:latin typeface="Times New Roman"/>
                <a:hlinkClick r:id="rId2"/>
              </a:rPr>
              <a:t>Trees.mp4</a:t>
            </a:r>
            <a:endParaRPr lang="en-US" sz="1800" dirty="0" smtClean="0">
              <a:latin typeface="Times New Roman"/>
            </a:endParaRPr>
          </a:p>
          <a:p>
            <a:endParaRPr lang="en-US" sz="1800" dirty="0" smtClean="0">
              <a:latin typeface="Times New Roman"/>
            </a:endParaRPr>
          </a:p>
          <a:p>
            <a:endParaRPr lang="en-US" sz="1800" dirty="0">
              <a:latin typeface="Times New Roman"/>
            </a:endParaRPr>
          </a:p>
          <a:p>
            <a:endParaRPr lang="en-US" sz="1800" dirty="0" smtClean="0">
              <a:latin typeface="Times New Roman"/>
            </a:endParaRPr>
          </a:p>
          <a:p>
            <a:endParaRPr lang="en-US" sz="1800" dirty="0" smtClean="0">
              <a:latin typeface="Times New Roman"/>
            </a:endParaRPr>
          </a:p>
          <a:p>
            <a:endParaRPr lang="en-US" sz="1800" dirty="0">
              <a:latin typeface="Times New Roman"/>
            </a:endParaRPr>
          </a:p>
          <a:p>
            <a:endParaRPr lang="en-US" sz="1800" dirty="0">
              <a:latin typeface="Times New Roman"/>
            </a:endParaRPr>
          </a:p>
          <a:p>
            <a:r>
              <a:rPr lang="en-US" sz="1800" dirty="0">
                <a:latin typeface="Times New Roman"/>
              </a:rPr>
              <a:t>Animation: </a:t>
            </a:r>
            <a:r>
              <a:rPr lang="en-US" sz="1800" dirty="0">
                <a:latin typeface="Times New Roman"/>
                <a:hlinkClick r:id="rId9"/>
              </a:rPr>
              <a:t>https://</a:t>
            </a:r>
            <a:r>
              <a:rPr lang="en-US" sz="1800" dirty="0" smtClean="0">
                <a:latin typeface="Times New Roman"/>
                <a:hlinkClick r:id="rId9"/>
              </a:rPr>
              <a:t>en.wikipedia.org/wiki/File:MST_kruskal_en.gif</a:t>
            </a:r>
            <a:r>
              <a:rPr lang="en-US" sz="1800" dirty="0" smtClean="0">
                <a:latin typeface="Times New Roman"/>
              </a:rPr>
              <a:t> </a:t>
            </a:r>
            <a:endParaRPr lang="en-US" sz="1800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02" y="4427530"/>
            <a:ext cx="2050571" cy="181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7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038600" cy="533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 err="1"/>
              <a:t>Kruskal’s</a:t>
            </a:r>
            <a:r>
              <a:rPr lang="en-US" u="sng" dirty="0"/>
              <a:t> </a:t>
            </a:r>
            <a:r>
              <a:rPr lang="en-US" u="sng" dirty="0" smtClean="0"/>
              <a:t>–MST </a:t>
            </a:r>
            <a:endParaRPr lang="en-US" u="sn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4343400" cy="654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#include&lt;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&gt;  #include&lt;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conio.h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&gt;  #include&lt;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stdlib.h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i,j,k,a,b,u,v,n,ne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=0, cost[9][9], parent[9];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uni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main()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"\n\n\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tImplementation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of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Kruskal's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algorithm\n\n"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nEnter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the no. of vertices\n"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,&amp;n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nEnter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the cost adjacency matrix\n"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=1;i&lt;=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(j=1;j&lt;=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n;j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&amp;cost[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][j]);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(cost[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][j]==0)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cost[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][j]=999;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nThe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edges of Minimum Cost Spanning Tree are\n\n"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(ne&lt;n)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min=999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&lt;=n;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(j=1; j&lt;=n;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j++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(cost[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][j]&lt;min)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min=cost[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a=u=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b=v=j;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  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     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u=find(u);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v=find(v); 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uni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u,v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kumimoji="0" lang="en-US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n%d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edge (%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d,%d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) =%d\n"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vne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a,b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min);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   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+=min;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cost[a][b]=cost[b][a]=999;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tMinimum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cost = %d\n"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24400" y="721169"/>
            <a:ext cx="327660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find(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(parent[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=parent[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!=j)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parent[j]=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1;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0;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609600"/>
            <a:ext cx="0" cy="6248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557465"/>
            <a:ext cx="3488802" cy="207168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37477"/>
              </p:ext>
            </p:extLst>
          </p:nvPr>
        </p:nvGraphicFramePr>
        <p:xfrm>
          <a:off x="5943600" y="2209800"/>
          <a:ext cx="2349500" cy="2238375"/>
        </p:xfrm>
        <a:graphic>
          <a:graphicData uri="http://schemas.openxmlformats.org/drawingml/2006/table">
            <a:tbl>
              <a:tblPr/>
              <a:tblGrid>
                <a:gridCol w="187960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7" name="Rectangular Callout 16"/>
          <p:cNvSpPr/>
          <p:nvPr/>
        </p:nvSpPr>
        <p:spPr>
          <a:xfrm>
            <a:off x="2690155" y="5810108"/>
            <a:ext cx="1805645" cy="537671"/>
          </a:xfrm>
          <a:prstGeom prst="wedgeRectCallout">
            <a:avLst>
              <a:gd name="adj1" fmla="val -86384"/>
              <a:gd name="adj2" fmla="val 7230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Replace current cost with 999 so that next scan will not pick the same minimum.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859416" y="3621025"/>
            <a:ext cx="1443750" cy="268835"/>
          </a:xfrm>
          <a:prstGeom prst="wedgeRectCallout">
            <a:avLst>
              <a:gd name="adj1" fmla="val -69671"/>
              <a:gd name="adj2" fmla="val 238711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Finding min cost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858293" y="4826300"/>
            <a:ext cx="1443750" cy="268835"/>
          </a:xfrm>
          <a:prstGeom prst="wedgeRectCallout">
            <a:avLst>
              <a:gd name="adj1" fmla="val -88144"/>
              <a:gd name="adj2" fmla="val 148953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Find Cycle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6876300" y="779055"/>
            <a:ext cx="1443750" cy="268835"/>
          </a:xfrm>
          <a:prstGeom prst="wedgeRectCallout">
            <a:avLst>
              <a:gd name="adj1" fmla="val -102218"/>
              <a:gd name="adj2" fmla="val 63919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Find Cycle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repeatCount="indefinite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repeatCount="indefinite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repeatCount="indefinite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mph" presetSubtype="0" repeatCount="indefinite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repeatCount="indefinite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mph" presetSubtype="0" repeatCount="indefinite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repeatCount="indefinite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mph" presetSubtype="0" repeatCount="indefinite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mph" presetSubtype="0" repeatCount="indefinite" fill="hold" nodeType="withEffect">
                                  <p:stCondLst>
                                    <p:cond delay="1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400"/>
                            </p:stCondLst>
                            <p:childTnLst>
                              <p:par>
                                <p:cTn id="24" presetID="1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120"/>
                            </p:stCondLst>
                            <p:childTnLst>
                              <p:par>
                                <p:cTn id="27" presetID="1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038600" cy="533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 err="1"/>
              <a:t>Kruskal’s</a:t>
            </a:r>
            <a:r>
              <a:rPr lang="en-US" u="sng" dirty="0"/>
              <a:t> </a:t>
            </a:r>
            <a:r>
              <a:rPr lang="en-US" u="sng" dirty="0" smtClean="0"/>
              <a:t>–MST </a:t>
            </a:r>
            <a:endParaRPr lang="en-US" u="sn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4343400" cy="654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#include&lt;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&gt;  #include&lt;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conio.h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&gt;  #include&lt;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stdlib.h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i,j,k,a,b,u,v,n,ne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min,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=0, cost[9][9], parent[9];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uni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main()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"\n\n\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tImplementation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of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Kruskal's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algorithm\n\n"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nEnter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the no. of vertices\n"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,&amp;n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nEnter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the cost adjacency matrix\n"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=1;i&lt;=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(j=1;j&lt;=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n;j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"%d"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&amp;cost[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][j]);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(cost[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][j]==0)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cost[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][j]=999;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nThe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edges of Minimum Cost Spanning Tree are\n\n"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(ne&lt;n)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min=999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&lt;=n;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(j=1; j&lt;=n;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j++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(cost[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][j]&lt;min)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min=cost[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a=u=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b=v=j;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  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     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u=find(u);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v=find(v); 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uni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u,v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n%d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edge (%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d,%d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) =%d\n"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a,b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min);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   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+=min;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cost[a][b]=cost[b][a]=999;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"\n\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tMinimum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cost = %d\n"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609600"/>
            <a:ext cx="0" cy="6248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3798" y="4557465"/>
            <a:ext cx="3488802" cy="207168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62400" y="726772"/>
            <a:ext cx="3276600" cy="2854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find(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(parent[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=parent[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uni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i,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!=j)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parent[j]=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1;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0;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48904"/>
              </p:ext>
            </p:extLst>
          </p:nvPr>
        </p:nvGraphicFramePr>
        <p:xfrm>
          <a:off x="6096000" y="2209800"/>
          <a:ext cx="2349500" cy="2238375"/>
        </p:xfrm>
        <a:graphic>
          <a:graphicData uri="http://schemas.openxmlformats.org/drawingml/2006/table">
            <a:tbl>
              <a:tblPr/>
              <a:tblGrid>
                <a:gridCol w="187960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5437449" cy="61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3276600" y="1612900"/>
            <a:ext cx="609600" cy="114300"/>
          </a:xfrm>
          <a:prstGeom prst="wedgeRectCallout">
            <a:avLst>
              <a:gd name="adj1" fmla="val -120672"/>
              <a:gd name="adj2" fmla="val 301389"/>
            </a:avLst>
          </a:prstGeom>
          <a:solidFill>
            <a:srgbClr val="FFFFCC"/>
          </a:solidFill>
          <a:ln w="31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parent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1440" y="2020715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80325" y="2015780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20024" y="2455870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52245" y="2455870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45230" y="2897680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55420" y="2894505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64600" y="3347033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51439" y="3340682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10965" y="3774645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55420" y="3774644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6457" y="4547940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55420" y="4542435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4956050" y="3662104"/>
            <a:ext cx="768101" cy="112540"/>
          </a:xfrm>
          <a:prstGeom prst="wedgeRectCallout">
            <a:avLst>
              <a:gd name="adj1" fmla="val -48360"/>
              <a:gd name="adj2" fmla="val 248959"/>
            </a:avLst>
          </a:prstGeom>
          <a:solidFill>
            <a:srgbClr val="FFFFCC"/>
          </a:solidFill>
          <a:ln w="31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Cycle u=v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5095805" y="4432639"/>
            <a:ext cx="705443" cy="114300"/>
          </a:xfrm>
          <a:prstGeom prst="wedgeRectCallout">
            <a:avLst>
              <a:gd name="adj1" fmla="val -84735"/>
              <a:gd name="adj2" fmla="val 226389"/>
            </a:avLst>
          </a:prstGeom>
          <a:solidFill>
            <a:srgbClr val="FFFFCC"/>
          </a:solidFill>
          <a:ln w="31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Cycle u=v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4956050" y="3659430"/>
            <a:ext cx="768101" cy="112540"/>
          </a:xfrm>
          <a:prstGeom prst="wedgeRectCallout">
            <a:avLst>
              <a:gd name="adj1" fmla="val -148392"/>
              <a:gd name="adj2" fmla="val 248959"/>
            </a:avLst>
          </a:prstGeom>
          <a:solidFill>
            <a:srgbClr val="FFFFCC"/>
          </a:solidFill>
          <a:ln w="31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Cycle u=v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108450" y="4433880"/>
            <a:ext cx="768101" cy="112540"/>
          </a:xfrm>
          <a:prstGeom prst="wedgeRectCallout">
            <a:avLst>
              <a:gd name="adj1" fmla="val 16124"/>
              <a:gd name="adj2" fmla="val 237674"/>
            </a:avLst>
          </a:prstGeom>
          <a:solidFill>
            <a:srgbClr val="FFFFCC"/>
          </a:solidFill>
          <a:ln w="31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Cycle u=v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83800" y="5206915"/>
            <a:ext cx="392204" cy="12208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75675" y="3999207"/>
            <a:ext cx="24978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77632" y="3997517"/>
            <a:ext cx="1348723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66075" y="3998725"/>
            <a:ext cx="115215" cy="1255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46715" y="3994705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15550" y="3992375"/>
            <a:ext cx="115215" cy="1255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56785" y="3992375"/>
            <a:ext cx="651665" cy="1676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46715" y="4762805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15550" y="4760475"/>
            <a:ext cx="115215" cy="1255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62974" y="4762805"/>
            <a:ext cx="392897" cy="12325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66075" y="4762323"/>
            <a:ext cx="115215" cy="1255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22539" y="4779250"/>
            <a:ext cx="1956701" cy="12325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37040" y="4782788"/>
            <a:ext cx="593461" cy="1133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46715" y="5197960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15550" y="5195630"/>
            <a:ext cx="115215" cy="1255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97390" y="5201980"/>
            <a:ext cx="115215" cy="125585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05577" y="5213180"/>
            <a:ext cx="1990227" cy="12208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846715" y="6386185"/>
            <a:ext cx="1347349" cy="153620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5854" y="4965199"/>
            <a:ext cx="5146271" cy="1190555"/>
          </a:xfrm>
          <a:prstGeom prst="roundRect">
            <a:avLst/>
          </a:prstGeom>
          <a:solidFill>
            <a:srgbClr val="FFFF9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5855" y="4005075"/>
            <a:ext cx="8026645" cy="384050"/>
          </a:xfrm>
          <a:prstGeom prst="roundRect">
            <a:avLst/>
          </a:prstGeom>
          <a:solidFill>
            <a:srgbClr val="FFFF9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7880" y="2161635"/>
            <a:ext cx="5683940" cy="768100"/>
          </a:xfrm>
          <a:prstGeom prst="roundRect">
            <a:avLst/>
          </a:prstGeom>
          <a:solidFill>
            <a:srgbClr val="FFFF99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Krushal</a:t>
            </a:r>
            <a:r>
              <a:rPr lang="en-US" dirty="0" smtClean="0"/>
              <a:t> - 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880" y="740650"/>
            <a:ext cx="791143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&lt;algorithm&gt;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&lt;iterator&gt;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MX = 1000;</a:t>
            </a:r>
          </a:p>
          <a:p>
            <a:r>
              <a:rPr lang="en-US" sz="12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Edge {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u, v, w; } edge[MX*MX];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N, M, parent[MX];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find(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(parent[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])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= parent[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en-US" sz="12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my_union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j) { parent[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] = j; }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d%d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&amp;N, &amp;M);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i = 0; i &lt; M; ++i) 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d%d%d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&amp;edge[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].u, &amp;edge[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].v, &amp;edge[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].w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::sort(edge, </a:t>
            </a:r>
            <a:r>
              <a:rPr lang="en-US" sz="1200" b="1" dirty="0" err="1">
                <a:solidFill>
                  <a:prstClr val="black"/>
                </a:solidFill>
                <a:latin typeface="Consolas"/>
              </a:rPr>
              <a:t>edge+M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, [](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Edge &amp;e1, </a:t>
            </a:r>
            <a:r>
              <a:rPr lang="en-US" sz="1200" b="1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 Edge &amp;e2) 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prstClr val="black"/>
                </a:solidFill>
                <a:latin typeface="Consolas"/>
              </a:rPr>
              <a:t>e1.w &lt; e2.w</a:t>
            </a:r>
            <a:r>
              <a:rPr lang="en-US" sz="1200" b="1" dirty="0" smtClean="0">
                <a:solidFill>
                  <a:prstClr val="black"/>
                </a:solidFill>
                <a:latin typeface="Consolas"/>
              </a:rPr>
              <a:t>; });</a:t>
            </a:r>
          </a:p>
          <a:p>
            <a:pPr lvl="1"/>
            <a:endParaRPr lang="en-US" sz="1200" b="1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cost = 0;</a:t>
            </a:r>
          </a:p>
          <a:p>
            <a:pPr lvl="1"/>
            <a:r>
              <a:rPr lang="nn-NO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/>
              </a:rPr>
              <a:t> i = 0; i &lt; M; ++i)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u = find(edge[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].u), v = find(edge[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].v);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(u != v) </a:t>
            </a:r>
          </a:p>
          <a:p>
            <a:pPr lvl="2"/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en-US" sz="1200" dirty="0" err="1">
                <a:solidFill>
                  <a:prstClr val="black"/>
                </a:solidFill>
                <a:latin typeface="Consolas"/>
              </a:rPr>
              <a:t>my_union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(u, v);</a:t>
            </a:r>
          </a:p>
          <a:p>
            <a:pPr lvl="2"/>
            <a:r>
              <a:rPr lang="en-US" sz="1200" dirty="0">
                <a:solidFill>
                  <a:prstClr val="black"/>
                </a:solidFill>
                <a:latin typeface="Consolas"/>
              </a:rPr>
              <a:t>cost += edge[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].w;</a:t>
            </a:r>
          </a:p>
          <a:p>
            <a:pPr lvl="2"/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cost);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7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 err="1" smtClean="0"/>
              <a:t>Algo</a:t>
            </a:r>
            <a:r>
              <a:rPr lang="en-US" dirty="0" smtClean="0"/>
              <a:t>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7460"/>
            <a:ext cx="7620000" cy="22860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Prim's algorithm</a:t>
            </a:r>
            <a:r>
              <a:rPr lang="en-US" dirty="0"/>
              <a:t> is a </a:t>
            </a:r>
            <a:r>
              <a:rPr lang="en-US" dirty="0">
                <a:hlinkClick r:id="rId2" tooltip="Greedy algorithm"/>
              </a:rPr>
              <a:t>greedy algorithm</a:t>
            </a:r>
            <a:r>
              <a:rPr lang="en-US" dirty="0"/>
              <a:t> that finds a </a:t>
            </a:r>
            <a:r>
              <a:rPr lang="en-US" dirty="0">
                <a:hlinkClick r:id="rId3" tooltip="Minimum spanning tree"/>
              </a:rPr>
              <a:t>minimum spanning tree</a:t>
            </a:r>
            <a:r>
              <a:rPr lang="en-US" dirty="0"/>
              <a:t> for a </a:t>
            </a:r>
            <a:r>
              <a:rPr lang="en-US" dirty="0">
                <a:hlinkClick r:id="rId4" tooltip="Weighted graph"/>
              </a:rPr>
              <a:t>weighted</a:t>
            </a:r>
            <a:r>
              <a:rPr lang="en-US" dirty="0"/>
              <a:t> </a:t>
            </a:r>
            <a:r>
              <a:rPr lang="en-US" dirty="0">
                <a:hlinkClick r:id="rId5" tooltip="Undirected graph"/>
              </a:rPr>
              <a:t>undirected graph</a:t>
            </a:r>
            <a:r>
              <a:rPr lang="en-US" dirty="0"/>
              <a:t>. This means it finds a subset of the </a:t>
            </a:r>
            <a:r>
              <a:rPr lang="en-US" dirty="0">
                <a:hlinkClick r:id="rId6" tooltip="Edge (graph theory)"/>
              </a:rPr>
              <a:t>edges</a:t>
            </a:r>
            <a:r>
              <a:rPr lang="en-US" dirty="0"/>
              <a:t> that forms a </a:t>
            </a:r>
            <a:r>
              <a:rPr lang="en-US" dirty="0">
                <a:hlinkClick r:id="rId7" tooltip="Tree (graph theory)"/>
              </a:rPr>
              <a:t>tree</a:t>
            </a:r>
            <a:r>
              <a:rPr lang="en-US" dirty="0"/>
              <a:t> that includes every </a:t>
            </a:r>
            <a:r>
              <a:rPr lang="en-US" dirty="0">
                <a:hlinkClick r:id="rId8" tooltip="Vertex (graph theory)"/>
              </a:rPr>
              <a:t>vertex</a:t>
            </a:r>
            <a:r>
              <a:rPr lang="en-US" dirty="0"/>
              <a:t>, where the total weight of all the </a:t>
            </a:r>
            <a:r>
              <a:rPr lang="en-US" dirty="0">
                <a:hlinkClick r:id="rId9" tooltip="Graph theory"/>
              </a:rPr>
              <a:t>edges</a:t>
            </a:r>
            <a:r>
              <a:rPr lang="en-US" dirty="0"/>
              <a:t> in the tree is </a:t>
            </a:r>
            <a:r>
              <a:rPr lang="en-US" dirty="0" smtClean="0"/>
              <a:t>minimized.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4" y="2737710"/>
            <a:ext cx="3456451" cy="166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" y="4657555"/>
            <a:ext cx="3264425" cy="183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99" y="2743200"/>
            <a:ext cx="3012715" cy="167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10" y="4623755"/>
            <a:ext cx="365699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decagon 4"/>
          <p:cNvSpPr/>
          <p:nvPr/>
        </p:nvSpPr>
        <p:spPr>
          <a:xfrm>
            <a:off x="307240" y="2916642"/>
            <a:ext cx="347450" cy="358738"/>
          </a:xfrm>
          <a:prstGeom prst="dodecagon">
            <a:avLst/>
          </a:prstGeom>
          <a:solidFill>
            <a:srgbClr val="FFFF00"/>
          </a:solidFill>
          <a:ln>
            <a:solidFill>
              <a:srgbClr val="165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652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solidFill>
                <a:srgbClr val="16529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odecagon 12"/>
          <p:cNvSpPr/>
          <p:nvPr/>
        </p:nvSpPr>
        <p:spPr>
          <a:xfrm>
            <a:off x="275800" y="4773175"/>
            <a:ext cx="347450" cy="358738"/>
          </a:xfrm>
          <a:prstGeom prst="dodecagon">
            <a:avLst/>
          </a:prstGeom>
          <a:solidFill>
            <a:srgbClr val="FFFF00"/>
          </a:solidFill>
          <a:ln>
            <a:solidFill>
              <a:srgbClr val="165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652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16529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odecagon 13"/>
          <p:cNvSpPr/>
          <p:nvPr/>
        </p:nvSpPr>
        <p:spPr>
          <a:xfrm>
            <a:off x="4379975" y="2916642"/>
            <a:ext cx="347450" cy="358738"/>
          </a:xfrm>
          <a:prstGeom prst="dodecagon">
            <a:avLst/>
          </a:prstGeom>
          <a:solidFill>
            <a:srgbClr val="FFFF00"/>
          </a:solidFill>
          <a:ln>
            <a:solidFill>
              <a:srgbClr val="165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652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solidFill>
                <a:srgbClr val="16529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decagon 14"/>
          <p:cNvSpPr/>
          <p:nvPr/>
        </p:nvSpPr>
        <p:spPr>
          <a:xfrm>
            <a:off x="4379975" y="4773175"/>
            <a:ext cx="347450" cy="358738"/>
          </a:xfrm>
          <a:prstGeom prst="dodecagon">
            <a:avLst/>
          </a:prstGeom>
          <a:solidFill>
            <a:srgbClr val="FFFF00"/>
          </a:solidFill>
          <a:ln>
            <a:solidFill>
              <a:srgbClr val="1652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652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solidFill>
                <a:srgbClr val="16529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226355" y="2622495"/>
            <a:ext cx="0" cy="4235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17021" y="4504340"/>
            <a:ext cx="82954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55425" y="2622495"/>
            <a:ext cx="82954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05" y="5374414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36" y="6200361"/>
            <a:ext cx="3166520" cy="64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7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 -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382165" cy="5510190"/>
          </a:xfrm>
        </p:spPr>
        <p:txBody>
          <a:bodyPr>
            <a:normAutofit fontScale="92500"/>
          </a:bodyPr>
          <a:lstStyle/>
          <a:p>
            <a:r>
              <a:rPr lang="en-US" sz="1800" b="1" dirty="0">
                <a:hlinkClick r:id="rId2"/>
              </a:rPr>
              <a:t>http://</a:t>
            </a:r>
            <a:r>
              <a:rPr lang="en-US" sz="1800" b="1" dirty="0" smtClean="0">
                <a:hlinkClick r:id="rId2"/>
              </a:rPr>
              <a:t>107.108.206.159/Adv_Test_Video/Prims%20Algorithm%20for%20Minimum%20Spanning%20Trees.mp4</a:t>
            </a:r>
            <a:endParaRPr lang="en-US" sz="1800" b="1" dirty="0" smtClean="0"/>
          </a:p>
          <a:p>
            <a:r>
              <a:rPr lang="en-US" sz="1800" dirty="0" smtClean="0">
                <a:hlinkClick r:id="rId3"/>
              </a:rPr>
              <a:t>OR </a:t>
            </a:r>
          </a:p>
          <a:p>
            <a:r>
              <a:rPr lang="en-US" sz="1800" b="1" dirty="0">
                <a:hlinkClick r:id="rId4"/>
              </a:rPr>
              <a:t>https://</a:t>
            </a:r>
            <a:r>
              <a:rPr lang="en-US" sz="1800" b="1" dirty="0" smtClean="0">
                <a:hlinkClick r:id="rId4"/>
              </a:rPr>
              <a:t>www.youtube.com/watch?v=MaaSoZUEoos</a:t>
            </a:r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/>
              <a:t>Another one: </a:t>
            </a:r>
            <a:r>
              <a:rPr lang="en-US" sz="1800" b="1" dirty="0">
                <a:hlinkClick r:id="rId5"/>
              </a:rPr>
              <a:t>http://</a:t>
            </a:r>
            <a:r>
              <a:rPr lang="en-US" sz="1800" b="1" dirty="0" smtClean="0">
                <a:hlinkClick r:id="rId5"/>
              </a:rPr>
              <a:t>107.108.206.159/Adv_Test_Video/Kruskal's%20algorithm%20in%202%20minutes%20%97%20Review%20and%20example.mp4</a:t>
            </a:r>
            <a:r>
              <a:rPr lang="en-US" sz="1800" b="1" dirty="0" smtClean="0"/>
              <a:t> </a:t>
            </a:r>
          </a:p>
          <a:p>
            <a:r>
              <a:rPr lang="en-US" sz="1800" b="1" dirty="0"/>
              <a:t>Or </a:t>
            </a:r>
            <a:r>
              <a:rPr lang="en-US" sz="1800" b="1" dirty="0">
                <a:hlinkClick r:id="rId6"/>
              </a:rPr>
              <a:t>https://</a:t>
            </a:r>
            <a:r>
              <a:rPr lang="en-US" sz="1800" b="1" dirty="0" smtClean="0">
                <a:hlinkClick r:id="rId6"/>
              </a:rPr>
              <a:t>www.youtube.com/watch?v=cplfcGZmX7I</a:t>
            </a:r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dirty="0" smtClean="0">
                <a:hlinkClick r:id="rId7" action="ppaction://hlinkfile"/>
              </a:rPr>
              <a:t>C</a:t>
            </a:r>
            <a:r>
              <a:rPr lang="en-US" sz="1800" dirty="0">
                <a:hlinkClick r:id="rId7" action="ppaction://hlinkfile"/>
              </a:rPr>
              <a:t>:\Users\sasikumar\Documents\Temp\SE\SE-SW COMPETENCY TASK </a:t>
            </a:r>
            <a:r>
              <a:rPr lang="en-US" sz="1800" dirty="0" smtClean="0">
                <a:hlinkClick r:id="rId7" action="ppaction://hlinkfile"/>
              </a:rPr>
              <a:t>FORCE\Classes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hlinkClick r:id="rId8" action="ppaction://hlinkfile"/>
              </a:rPr>
              <a:t>\\sasikumar\SW Comp -</a:t>
            </a:r>
            <a:r>
              <a:rPr lang="en-US" sz="1800" dirty="0" err="1" smtClean="0">
                <a:hlinkClick r:id="rId8" action="ppaction://hlinkfile"/>
              </a:rPr>
              <a:t>Algo</a:t>
            </a:r>
            <a:r>
              <a:rPr lang="en-US" sz="1800" dirty="0" smtClean="0">
                <a:hlinkClick r:id="rId8" action="ppaction://hlinkfile"/>
              </a:rPr>
              <a:t> Videos</a:t>
            </a:r>
            <a:endParaRPr lang="en-US" sz="1800" dirty="0" smtClean="0"/>
          </a:p>
          <a:p>
            <a:r>
              <a:rPr lang="en-US" sz="1800" dirty="0" smtClean="0"/>
              <a:t>Video </a:t>
            </a:r>
            <a:r>
              <a:rPr lang="en-US" sz="1800" dirty="0"/>
              <a:t>name: </a:t>
            </a:r>
            <a:r>
              <a:rPr lang="en-US" sz="1800" dirty="0" err="1">
                <a:latin typeface="Times New Roman"/>
                <a:hlinkClick r:id="rId9"/>
              </a:rPr>
              <a:t>Kruskals</a:t>
            </a:r>
            <a:r>
              <a:rPr lang="en-US" sz="1800" dirty="0">
                <a:latin typeface="Times New Roman"/>
                <a:hlinkClick r:id="rId9"/>
              </a:rPr>
              <a:t> Algorithm for Minimum Spanning </a:t>
            </a:r>
            <a:r>
              <a:rPr lang="en-US" sz="1800" dirty="0" smtClean="0">
                <a:latin typeface="Times New Roman"/>
                <a:hlinkClick r:id="rId9"/>
              </a:rPr>
              <a:t>Trees.mp4</a:t>
            </a:r>
            <a:endParaRPr lang="en-US" sz="1800" dirty="0" smtClean="0">
              <a:latin typeface="Times New Roman"/>
            </a:endParaRPr>
          </a:p>
          <a:p>
            <a:endParaRPr lang="en-US" sz="1800" dirty="0" smtClean="0">
              <a:latin typeface="Times New Roman"/>
            </a:endParaRPr>
          </a:p>
          <a:p>
            <a:endParaRPr lang="en-US" sz="1800" dirty="0">
              <a:latin typeface="Times New Roman"/>
            </a:endParaRPr>
          </a:p>
          <a:p>
            <a:endParaRPr lang="en-US" sz="1800" dirty="0" smtClean="0">
              <a:latin typeface="Times New Roman"/>
            </a:endParaRPr>
          </a:p>
          <a:p>
            <a:endParaRPr lang="en-US" sz="1800" dirty="0" smtClean="0">
              <a:latin typeface="Times New Roman"/>
            </a:endParaRPr>
          </a:p>
          <a:p>
            <a:endParaRPr lang="en-US" sz="1800" dirty="0">
              <a:latin typeface="Times New Roman"/>
            </a:endParaRPr>
          </a:p>
          <a:p>
            <a:endParaRPr lang="en-US" sz="1800" dirty="0">
              <a:latin typeface="Times New Roman"/>
            </a:endParaRP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655" y="728328"/>
            <a:ext cx="1315365" cy="469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2985" y="5426059"/>
            <a:ext cx="23523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Prim's algorithm starting at vertex A. In the third step, edges BD and AB both have weight 2, so BD is chosen arbitrarily. After that step, AB is no longer a candidate for addition to the tree because it links two nodes that are already in the tree</a:t>
            </a:r>
            <a:endParaRPr lang="en-US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92985" y="728328"/>
            <a:ext cx="0" cy="6129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2235" y="-79653"/>
            <a:ext cx="5031055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#include&lt;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&gt;   #include&lt;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conio.h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a,b,u,v,n,i,j,ne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visited[10]={0},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min,mincost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=0,cost[10][10];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main()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 Enter the number of nodes:"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,&amp;n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 Enter the adjacency matrix:\n"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&lt;=n;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(j=1;j&lt;=n;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j++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&amp;cost[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(cost[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][j]==0)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cost[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][j]=999;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visited[1]=1;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(ne&lt;n)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=1,min=999;i&lt;=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(j=1;j&lt;=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(cost[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][j]&lt;min)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0" hangingPunct="0"/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(visited[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]!=0) 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min=cost[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a=u=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b=v=j;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(visited[u]==0 || visited[v]==0)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 Edge %d:(%d %d) cost:%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a,b,min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+=min;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visited[b]=1;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cost[a][b]=cost[b][a]=999;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Minimun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cost=%d"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9600" y="0"/>
            <a:ext cx="4038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spc="-100" baseline="0">
                <a:ln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/>
              <a:t>Prim’s –MST </a:t>
            </a:r>
            <a:endParaRPr lang="en-US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80114"/>
              </p:ext>
            </p:extLst>
          </p:nvPr>
        </p:nvGraphicFramePr>
        <p:xfrm>
          <a:off x="5378505" y="894270"/>
          <a:ext cx="2349500" cy="2238375"/>
        </p:xfrm>
        <a:graphic>
          <a:graphicData uri="http://schemas.openxmlformats.org/drawingml/2006/table">
            <a:tbl>
              <a:tblPr/>
              <a:tblGrid>
                <a:gridCol w="187960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2550" y="4472268"/>
            <a:ext cx="4075223" cy="241991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10" name="Rectangular Callout 9"/>
          <p:cNvSpPr/>
          <p:nvPr/>
        </p:nvSpPr>
        <p:spPr>
          <a:xfrm>
            <a:off x="3343040" y="3160165"/>
            <a:ext cx="1443750" cy="268835"/>
          </a:xfrm>
          <a:prstGeom prst="wedgeRectCallout">
            <a:avLst>
              <a:gd name="adj1" fmla="val -69671"/>
              <a:gd name="adj2" fmla="val 238711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Only from visited node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697725" y="4043480"/>
            <a:ext cx="1443750" cy="413953"/>
          </a:xfrm>
          <a:prstGeom prst="wedgeRectCallout">
            <a:avLst>
              <a:gd name="adj1" fmla="val -61754"/>
              <a:gd name="adj2" fmla="val 183487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If any of the node , not visited.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773565" y="5682223"/>
            <a:ext cx="1836840" cy="268835"/>
          </a:xfrm>
          <a:prstGeom prst="wedgeRectCallout">
            <a:avLst>
              <a:gd name="adj1" fmla="val -90783"/>
              <a:gd name="adj2" fmla="val -2218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Set the new node visited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426450" y="6057981"/>
            <a:ext cx="1836840" cy="443419"/>
          </a:xfrm>
          <a:prstGeom prst="wedgeRectCallout">
            <a:avLst>
              <a:gd name="adj1" fmla="val -65201"/>
              <a:gd name="adj2" fmla="val -25617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C00000"/>
                </a:solidFill>
              </a:rPr>
              <a:t>Replace the cost to high to avoid in next scan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40"/>
                            </p:stCondLst>
                            <p:childTnLst>
                              <p:par>
                                <p:cTn id="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40"/>
                            </p:stCondLst>
                            <p:childTnLst>
                              <p:par>
                                <p:cTn id="1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8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80"/>
                            </p:stCondLst>
                            <p:childTnLst>
                              <p:par>
                                <p:cTn id="22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00"/>
                            </p:stCondLst>
                            <p:childTnLst>
                              <p:par>
                                <p:cTn id="2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20"/>
                            </p:stCondLst>
                            <p:childTnLst>
                              <p:par>
                                <p:cTn id="3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20"/>
                            </p:stCondLst>
                            <p:childTnLst>
                              <p:par>
                                <p:cTn id="4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60"/>
                            </p:stCondLst>
                            <p:childTnLst>
                              <p:par>
                                <p:cTn id="47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2235" y="-79653"/>
            <a:ext cx="5031055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#include&lt;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stdio.h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&gt;   #include&lt;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conio.h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a,b,u,v,n,i,j,ne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visited[10]={0},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min,mincost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=0,cost[10][10];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main()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 Enter the number of nodes:"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,&amp;n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 Enter the adjacency matrix:\n"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&lt;=n;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(j=1;j&lt;=n;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j++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"%d"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&amp;cost[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(cost[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][j]==0)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cost[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][j]=999;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visited[1]=1;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(ne&lt;n)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=1,min=999;i&lt;=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(j=1;j&lt;=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n;j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(cost[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][j]&lt;min)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0" hangingPunct="0"/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(visited[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]!=0) 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min=cost[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][j];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a=u=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b=v=j;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(visited[u]==0 || visited[v]==0)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 Edge %d:(%d %d) cost:%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++,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a,b,min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+=min;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visited[b]=1;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hangingPunct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cost[a][b]=cost[b][a]=999;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"\n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Minimun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cost=%d"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mincost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19600" y="0"/>
            <a:ext cx="4038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spc="-100" baseline="0">
                <a:ln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/>
              <a:t>Prim’s –MST </a:t>
            </a:r>
            <a:endParaRPr lang="en-US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94731"/>
              </p:ext>
            </p:extLst>
          </p:nvPr>
        </p:nvGraphicFramePr>
        <p:xfrm>
          <a:off x="5378505" y="894270"/>
          <a:ext cx="2349500" cy="2238375"/>
        </p:xfrm>
        <a:graphic>
          <a:graphicData uri="http://schemas.openxmlformats.org/drawingml/2006/table">
            <a:tbl>
              <a:tblPr/>
              <a:tblGrid>
                <a:gridCol w="187960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  <a:gridCol w="216154"/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8777" y="4235505"/>
            <a:ext cx="4075223" cy="241991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5" y="362211"/>
            <a:ext cx="4647005" cy="61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73" y="4740744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63290" y="3712285"/>
            <a:ext cx="317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given program output choose a-h instead of b-c.  Both are correct.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3138315" y="2327955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3313575" y="2472735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441545" y="2891330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4257140" y="3313785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4072735" y="3720695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3504280" y="4158695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4633570" y="4581150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3688685" y="5134060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3880710" y="5833275"/>
            <a:ext cx="115215" cy="153620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61550" y="4849984"/>
            <a:ext cx="115215" cy="28407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1253930" y="5426060"/>
            <a:ext cx="115215" cy="4072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1501829" y="4809137"/>
            <a:ext cx="1053907" cy="307241"/>
          </a:xfrm>
          <a:prstGeom prst="wedgeRectCallout">
            <a:avLst>
              <a:gd name="adj1" fmla="val -62316"/>
              <a:gd name="adj2" fmla="val 10538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C00000"/>
                </a:solidFill>
              </a:rPr>
              <a:t>Already visited/connected</a:t>
            </a:r>
            <a:endParaRPr lang="en-US" sz="700" dirty="0">
              <a:solidFill>
                <a:srgbClr val="C00000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1457971" y="5476046"/>
            <a:ext cx="1053907" cy="307241"/>
          </a:xfrm>
          <a:prstGeom prst="wedgeRectCallout">
            <a:avLst>
              <a:gd name="adj1" fmla="val -62316"/>
              <a:gd name="adj2" fmla="val 10538"/>
            </a:avLst>
          </a:prstGeom>
          <a:solidFill>
            <a:srgbClr val="FFFFCC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rgbClr val="C00000"/>
                </a:solidFill>
              </a:rPr>
              <a:t>Already visited/connected</a:t>
            </a:r>
            <a:endParaRPr lang="en-US" sz="700" dirty="0">
              <a:solidFill>
                <a:srgbClr val="C00000"/>
              </a:solidFill>
            </a:endParaRP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18234" r="22221" b="25295"/>
          <a:stretch/>
        </p:blipFill>
        <p:spPr bwMode="auto">
          <a:xfrm>
            <a:off x="5378505" y="5986895"/>
            <a:ext cx="30480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 is to focus on </a:t>
            </a:r>
            <a:r>
              <a:rPr lang="en-US" b="1" dirty="0" smtClean="0"/>
              <a:t>Key Algorithms/Methods </a:t>
            </a:r>
            <a:r>
              <a:rPr lang="en-US" dirty="0" smtClean="0"/>
              <a:t>that are frequently covered in Advance SW Competency Test.</a:t>
            </a:r>
          </a:p>
          <a:p>
            <a:endParaRPr lang="en-US" dirty="0"/>
          </a:p>
          <a:p>
            <a:r>
              <a:rPr lang="en-US" dirty="0" smtClean="0"/>
              <a:t>Target is to get good understanding and </a:t>
            </a:r>
            <a:r>
              <a:rPr lang="en-US" b="1" dirty="0" smtClean="0"/>
              <a:t>Hands On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Tips -  Dos and Don’t.</a:t>
            </a:r>
          </a:p>
          <a:p>
            <a:r>
              <a:rPr lang="en-US" dirty="0" smtClean="0"/>
              <a:t>Test problems will be covered.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u="sng" dirty="0" smtClean="0"/>
              <a:t>Out of Scope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No intension to cover regular advance C programming training for various data structure and algorithms.  That has to be covered through SRIB training.</a:t>
            </a:r>
          </a:p>
          <a:p>
            <a:r>
              <a:rPr lang="en-US" i="1" dirty="0" smtClean="0"/>
              <a:t>PS: however invite the major concern that you feel to be addressed in this task force.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40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- 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046" y="635440"/>
            <a:ext cx="30723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MX = 1000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  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INF = 10007;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Pair {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v, w; };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Pair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adj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[MX][MX];</a:t>
            </a:r>
          </a:p>
          <a:p>
            <a:r>
              <a:rPr lang="pt-BR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N, M, n[MX], c[MX], nq, visited[MX];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7825" y="13600"/>
            <a:ext cx="5031055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sz="11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 u, v, w;</a:t>
            </a:r>
          </a:p>
          <a:p>
            <a:pPr lvl="1"/>
            <a:r>
              <a:rPr lang="en-US" sz="1150" dirty="0" err="1">
                <a:solidFill>
                  <a:prstClr val="black"/>
                </a:solidFill>
                <a:latin typeface="Consolas"/>
              </a:rPr>
              <a:t>scanf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sz="1150" dirty="0" err="1">
                <a:solidFill>
                  <a:srgbClr val="A31515"/>
                </a:solidFill>
                <a:latin typeface="Consolas"/>
              </a:rPr>
              <a:t>d%d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, &amp;N, &amp;M);</a:t>
            </a:r>
          </a:p>
          <a:p>
            <a:pPr lvl="1"/>
            <a:r>
              <a:rPr lang="nn-NO" sz="115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5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5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50" dirty="0">
                <a:solidFill>
                  <a:prstClr val="black"/>
                </a:solidFill>
                <a:latin typeface="Consolas"/>
              </a:rPr>
              <a:t> i = 0; i &lt; M; ++i)</a:t>
            </a:r>
          </a:p>
          <a:p>
            <a:pPr lvl="1"/>
            <a:r>
              <a:rPr lang="en-US" sz="115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pl-PL" sz="1150" dirty="0">
                <a:solidFill>
                  <a:prstClr val="black"/>
                </a:solidFill>
                <a:latin typeface="Consolas"/>
              </a:rPr>
              <a:t>scanf(</a:t>
            </a:r>
            <a:r>
              <a:rPr lang="pl-PL" sz="1150" dirty="0">
                <a:solidFill>
                  <a:srgbClr val="A31515"/>
                </a:solidFill>
                <a:latin typeface="Consolas"/>
              </a:rPr>
              <a:t>"%d%d%d"</a:t>
            </a:r>
            <a:r>
              <a:rPr lang="pl-PL" sz="1150" dirty="0">
                <a:solidFill>
                  <a:prstClr val="black"/>
                </a:solidFill>
                <a:latin typeface="Consolas"/>
              </a:rPr>
              <a:t>, &amp;u, &amp;v, &amp;w);</a:t>
            </a:r>
          </a:p>
          <a:p>
            <a:pPr lvl="2"/>
            <a:r>
              <a:rPr lang="en-US" sz="1150" dirty="0">
                <a:solidFill>
                  <a:prstClr val="black"/>
                </a:solidFill>
                <a:latin typeface="Consolas"/>
              </a:rPr>
              <a:t>--u; --v;</a:t>
            </a:r>
          </a:p>
          <a:p>
            <a:pPr lvl="2"/>
            <a:r>
              <a:rPr lang="en-US" sz="1150" dirty="0" err="1">
                <a:solidFill>
                  <a:prstClr val="black"/>
                </a:solidFill>
                <a:latin typeface="Consolas"/>
              </a:rPr>
              <a:t>adj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[u][n[u]].v = v;</a:t>
            </a:r>
          </a:p>
          <a:p>
            <a:pPr lvl="2"/>
            <a:r>
              <a:rPr lang="en-US" sz="1150" dirty="0" err="1">
                <a:solidFill>
                  <a:prstClr val="black"/>
                </a:solidFill>
                <a:latin typeface="Consolas"/>
              </a:rPr>
              <a:t>adj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[u][n[u]++].w = w;</a:t>
            </a:r>
          </a:p>
          <a:p>
            <a:pPr lvl="2"/>
            <a:r>
              <a:rPr lang="en-US" sz="1150" dirty="0" err="1">
                <a:solidFill>
                  <a:prstClr val="black"/>
                </a:solidFill>
                <a:latin typeface="Consolas"/>
              </a:rPr>
              <a:t>adj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[v][n[v]].v = u;</a:t>
            </a:r>
          </a:p>
          <a:p>
            <a:pPr lvl="2"/>
            <a:r>
              <a:rPr lang="en-US" sz="1150" dirty="0" err="1">
                <a:solidFill>
                  <a:prstClr val="black"/>
                </a:solidFill>
                <a:latin typeface="Consolas"/>
              </a:rPr>
              <a:t>adj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[v][n[v]++].w = w;</a:t>
            </a:r>
          </a:p>
          <a:p>
            <a:pPr lvl="1"/>
            <a:r>
              <a:rPr lang="en-US" sz="11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r>
              <a:rPr lang="nn-NO" sz="115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5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5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50" dirty="0">
                <a:solidFill>
                  <a:prstClr val="black"/>
                </a:solidFill>
                <a:latin typeface="Consolas"/>
              </a:rPr>
              <a:t> i = 0; i &lt; N; ++i)</a:t>
            </a:r>
          </a:p>
          <a:p>
            <a:pPr lvl="2"/>
            <a:r>
              <a:rPr lang="en-US" sz="1150" dirty="0">
                <a:solidFill>
                  <a:prstClr val="black"/>
                </a:solidFill>
                <a:latin typeface="Consolas"/>
              </a:rPr>
              <a:t>c[</a:t>
            </a:r>
            <a:r>
              <a:rPr lang="en-US" sz="115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INF;</a:t>
            </a:r>
          </a:p>
          <a:p>
            <a:pPr marL="457200" lvl="2"/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nq 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= N;</a:t>
            </a:r>
          </a:p>
          <a:p>
            <a:pPr lvl="1"/>
            <a:r>
              <a:rPr lang="en-US" sz="11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 cost = 0;</a:t>
            </a:r>
          </a:p>
          <a:p>
            <a:pPr lvl="1"/>
            <a:r>
              <a:rPr lang="en-US" sz="1150" b="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 (nq--)</a:t>
            </a:r>
          </a:p>
          <a:p>
            <a:pPr lvl="1"/>
            <a:r>
              <a:rPr lang="en-US" sz="115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2"/>
            <a:r>
              <a:rPr lang="sv-SE" sz="115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150" dirty="0" smtClean="0">
                <a:solidFill>
                  <a:prstClr val="black"/>
                </a:solidFill>
                <a:latin typeface="Consolas"/>
              </a:rPr>
              <a:t> min = (INF + 1), u;</a:t>
            </a:r>
          </a:p>
          <a:p>
            <a:pPr lvl="2"/>
            <a:r>
              <a:rPr lang="nn-NO" sz="115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5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5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50" dirty="0" smtClean="0">
                <a:solidFill>
                  <a:prstClr val="black"/>
                </a:solidFill>
                <a:latin typeface="Consolas"/>
              </a:rPr>
              <a:t> i = 0; i &lt; N; ++i)</a:t>
            </a:r>
          </a:p>
          <a:p>
            <a:pPr lvl="3"/>
            <a:r>
              <a:rPr lang="en-US" sz="115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50" b="1" dirty="0" smtClean="0">
                <a:solidFill>
                  <a:prstClr val="black"/>
                </a:solidFill>
                <a:latin typeface="Consolas"/>
              </a:rPr>
              <a:t>(!visited[</a:t>
            </a:r>
            <a:r>
              <a:rPr lang="en-US" sz="1150" b="1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150" b="1" dirty="0" smtClean="0">
                <a:solidFill>
                  <a:prstClr val="black"/>
                </a:solidFill>
                <a:latin typeface="Consolas"/>
              </a:rPr>
              <a:t>] &amp;&amp; c[</a:t>
            </a:r>
            <a:r>
              <a:rPr lang="en-US" sz="1150" b="1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150" b="1" dirty="0" smtClean="0">
                <a:solidFill>
                  <a:prstClr val="black"/>
                </a:solidFill>
                <a:latin typeface="Consolas"/>
              </a:rPr>
              <a:t>] &lt; min</a:t>
            </a:r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3"/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3"/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min = c[</a:t>
            </a:r>
            <a:r>
              <a:rPr lang="en-US" sz="115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pPr lvl="3"/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u = </a:t>
            </a:r>
            <a:r>
              <a:rPr lang="en-US" sz="115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3"/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2"/>
            <a:r>
              <a:rPr lang="en-US" sz="115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 (min &lt; INF) cost += min;</a:t>
            </a:r>
          </a:p>
          <a:p>
            <a:pPr lvl="2"/>
            <a:r>
              <a:rPr lang="en-US" sz="1150" dirty="0" smtClean="0">
                <a:solidFill>
                  <a:prstClr val="black"/>
                </a:solidFill>
                <a:latin typeface="Consolas"/>
              </a:rPr>
              <a:t>visited[u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] = 1;</a:t>
            </a:r>
          </a:p>
          <a:p>
            <a:pPr lvl="2"/>
            <a:r>
              <a:rPr lang="nn-NO" sz="115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5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5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50" dirty="0">
                <a:solidFill>
                  <a:prstClr val="black"/>
                </a:solidFill>
                <a:latin typeface="Consolas"/>
              </a:rPr>
              <a:t> i = 0; i &lt; n[u]; ++i)</a:t>
            </a:r>
          </a:p>
          <a:p>
            <a:pPr lvl="2"/>
            <a:r>
              <a:rPr lang="en-US" sz="115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3"/>
            <a:r>
              <a:rPr lang="en-US" sz="1150" b="1" dirty="0">
                <a:solidFill>
                  <a:prstClr val="black"/>
                </a:solidFill>
                <a:latin typeface="Consolas"/>
              </a:rPr>
              <a:t>Pair p = </a:t>
            </a:r>
            <a:r>
              <a:rPr lang="en-US" sz="1150" b="1" dirty="0" err="1">
                <a:solidFill>
                  <a:prstClr val="black"/>
                </a:solidFill>
                <a:latin typeface="Consolas"/>
              </a:rPr>
              <a:t>adj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[u][</a:t>
            </a:r>
            <a:r>
              <a:rPr lang="en-US" sz="115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lvl="3"/>
            <a:r>
              <a:rPr lang="en-US" sz="115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 (!visited[</a:t>
            </a:r>
            <a:r>
              <a:rPr lang="en-US" sz="1150" b="1" dirty="0" err="1">
                <a:solidFill>
                  <a:prstClr val="black"/>
                </a:solidFill>
                <a:latin typeface="Consolas"/>
              </a:rPr>
              <a:t>p.v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] &amp;&amp; </a:t>
            </a:r>
            <a:r>
              <a:rPr lang="en-US" sz="1150" b="1" dirty="0" err="1">
                <a:solidFill>
                  <a:prstClr val="black"/>
                </a:solidFill>
                <a:latin typeface="Consolas"/>
              </a:rPr>
              <a:t>p.w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 &lt; c[</a:t>
            </a:r>
            <a:r>
              <a:rPr lang="en-US" sz="1150" b="1" dirty="0" err="1">
                <a:solidFill>
                  <a:prstClr val="black"/>
                </a:solidFill>
                <a:latin typeface="Consolas"/>
              </a:rPr>
              <a:t>p.v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pPr lvl="3"/>
            <a:r>
              <a:rPr lang="en-US" sz="1150" b="1" dirty="0">
                <a:solidFill>
                  <a:prstClr val="black"/>
                </a:solidFill>
                <a:latin typeface="Consolas"/>
              </a:rPr>
              <a:t>c[</a:t>
            </a:r>
            <a:r>
              <a:rPr lang="en-US" sz="1150" b="1" dirty="0" err="1">
                <a:solidFill>
                  <a:prstClr val="black"/>
                </a:solidFill>
                <a:latin typeface="Consolas"/>
              </a:rPr>
              <a:t>p.v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150" b="1" dirty="0" err="1">
                <a:solidFill>
                  <a:prstClr val="black"/>
                </a:solidFill>
                <a:latin typeface="Consolas"/>
              </a:rPr>
              <a:t>p.w</a:t>
            </a:r>
            <a:r>
              <a:rPr lang="en-US" sz="11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2"/>
            <a:r>
              <a:rPr lang="en-US" sz="11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r>
              <a:rPr lang="en-US" sz="11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r>
              <a:rPr lang="en-US" sz="115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50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, cost);</a:t>
            </a:r>
          </a:p>
          <a:p>
            <a:pPr lvl="1"/>
            <a:r>
              <a:rPr lang="en-US" sz="11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5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1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6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&amp; Prim’s </a:t>
            </a:r>
            <a:r>
              <a:rPr lang="en-US" dirty="0" err="1" smtClean="0"/>
              <a:t>Algo</a:t>
            </a:r>
            <a:r>
              <a:rPr lang="en-US" dirty="0" smtClean="0"/>
              <a:t>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25" y="740650"/>
            <a:ext cx="7620000" cy="901590"/>
          </a:xfrm>
        </p:spPr>
        <p:txBody>
          <a:bodyPr>
            <a:normAutofit/>
          </a:bodyPr>
          <a:lstStyle/>
          <a:p>
            <a:r>
              <a:rPr lang="en-US" sz="1600" dirty="0"/>
              <a:t>For a graph with </a:t>
            </a:r>
            <a:r>
              <a:rPr lang="en-US" sz="1600" b="1" dirty="0"/>
              <a:t>V</a:t>
            </a:r>
            <a:r>
              <a:rPr lang="en-US" sz="1600" dirty="0"/>
              <a:t> vertices </a:t>
            </a:r>
            <a:r>
              <a:rPr lang="en-US" sz="1600" b="1" dirty="0"/>
              <a:t>E</a:t>
            </a:r>
            <a:r>
              <a:rPr lang="en-US" sz="1600" dirty="0"/>
              <a:t> edges, </a:t>
            </a:r>
            <a:endParaRPr lang="en-US" sz="1600" dirty="0" smtClean="0"/>
          </a:p>
          <a:p>
            <a:pPr lvl="1"/>
            <a:r>
              <a:rPr lang="en-US" sz="1400" dirty="0" err="1" smtClean="0"/>
              <a:t>Kruskal's</a:t>
            </a:r>
            <a:r>
              <a:rPr lang="en-US" sz="1400" dirty="0" smtClean="0"/>
              <a:t> </a:t>
            </a:r>
            <a:r>
              <a:rPr lang="en-US" sz="1400" dirty="0"/>
              <a:t>algorithm runs in </a:t>
            </a:r>
            <a:r>
              <a:rPr lang="en-US" sz="1400" b="1" dirty="0"/>
              <a:t>O(E log </a:t>
            </a:r>
            <a:r>
              <a:rPr lang="en-US" sz="1400" b="1" dirty="0" smtClean="0"/>
              <a:t>E)</a:t>
            </a:r>
            <a:r>
              <a:rPr lang="en-US" sz="1400" dirty="0"/>
              <a:t> time and </a:t>
            </a:r>
            <a:endParaRPr lang="en-US" sz="1400" dirty="0" smtClean="0"/>
          </a:p>
          <a:p>
            <a:pPr lvl="1"/>
            <a:r>
              <a:rPr lang="en-US" sz="1400" dirty="0" smtClean="0"/>
              <a:t>Prim's </a:t>
            </a:r>
            <a:r>
              <a:rPr lang="en-US" sz="1400" dirty="0"/>
              <a:t>algorithm can run in </a:t>
            </a:r>
            <a:r>
              <a:rPr lang="en-US" sz="1400" b="1" dirty="0" smtClean="0"/>
              <a:t>O(E log </a:t>
            </a:r>
            <a:r>
              <a:rPr lang="en-US" sz="1400" b="1" dirty="0"/>
              <a:t>V)</a:t>
            </a:r>
            <a:endParaRPr lang="en-US" sz="14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306" y="1777585"/>
            <a:ext cx="5390269" cy="25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0" y="4312316"/>
            <a:ext cx="5306675" cy="254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640" y="1739180"/>
            <a:ext cx="344966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300" dirty="0" smtClean="0"/>
              <a:t>1. </a:t>
            </a:r>
            <a:r>
              <a:rPr lang="en-US" sz="1300" dirty="0" err="1"/>
              <a:t>K</a:t>
            </a:r>
            <a:r>
              <a:rPr lang="en-US" sz="1300" dirty="0" err="1" smtClean="0"/>
              <a:t>ruskal</a:t>
            </a:r>
            <a:r>
              <a:rPr lang="en-US" sz="1300" dirty="0" smtClean="0"/>
              <a:t> </a:t>
            </a:r>
            <a:r>
              <a:rPr lang="en-US" sz="1300" dirty="0"/>
              <a:t>will work for disconnected graph...prim will not help in that</a:t>
            </a:r>
            <a:r>
              <a:rPr lang="en-US" sz="1300" dirty="0" smtClean="0"/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2. </a:t>
            </a:r>
            <a:r>
              <a:rPr lang="en-US" sz="1300" dirty="0" smtClean="0"/>
              <a:t>Better </a:t>
            </a:r>
            <a:r>
              <a:rPr lang="en-US" sz="1300" dirty="0"/>
              <a:t>to use </a:t>
            </a:r>
            <a:r>
              <a:rPr lang="en-US" sz="1300" b="1" dirty="0"/>
              <a:t>P</a:t>
            </a:r>
            <a:r>
              <a:rPr lang="en-US" sz="1300" b="1" dirty="0" smtClean="0"/>
              <a:t>rims </a:t>
            </a:r>
            <a:r>
              <a:rPr lang="en-US" sz="1300" b="1" dirty="0"/>
              <a:t>if graph is very dense</a:t>
            </a:r>
            <a:r>
              <a:rPr lang="en-US" sz="1300" dirty="0"/>
              <a:t> in respect of no. of edges</a:t>
            </a:r>
            <a:r>
              <a:rPr lang="en-US" sz="1300" dirty="0" smtClean="0"/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3. </a:t>
            </a:r>
            <a:r>
              <a:rPr lang="en-US" sz="1300" dirty="0" err="1"/>
              <a:t>Kruskal's</a:t>
            </a:r>
            <a:r>
              <a:rPr lang="en-US" sz="1300" dirty="0"/>
              <a:t> builds a minimum spanning tree by adding </a:t>
            </a:r>
            <a:r>
              <a:rPr lang="en-US" sz="1300" b="1" dirty="0"/>
              <a:t>one edge at a time</a:t>
            </a:r>
            <a:r>
              <a:rPr lang="en-US" sz="1300" dirty="0"/>
              <a:t>. The next line is always the shortest (minimum weight) ONLY if it does NOT create a cycle.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300" dirty="0"/>
              <a:t>Prims builds a </a:t>
            </a:r>
            <a:r>
              <a:rPr lang="en-US" sz="1300" dirty="0" err="1"/>
              <a:t>mimimum</a:t>
            </a:r>
            <a:r>
              <a:rPr lang="en-US" sz="1300" dirty="0"/>
              <a:t> spanning tree by adding </a:t>
            </a:r>
            <a:r>
              <a:rPr lang="en-US" sz="1300" b="1" dirty="0"/>
              <a:t>one vertex at a time</a:t>
            </a:r>
            <a:r>
              <a:rPr lang="en-US" sz="1300" dirty="0"/>
              <a:t>. The next vertex to be added is always the one nearest to a vertex already on the graph</a:t>
            </a:r>
            <a:endParaRPr lang="en-US" sz="1300" dirty="0"/>
          </a:p>
        </p:txBody>
      </p:sp>
      <p:sp>
        <p:nvSpPr>
          <p:cNvPr id="6" name="Rectangle 5"/>
          <p:cNvSpPr/>
          <p:nvPr/>
        </p:nvSpPr>
        <p:spPr>
          <a:xfrm>
            <a:off x="270640" y="5169612"/>
            <a:ext cx="3610070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en-US" sz="1200" b="1" u="sng" dirty="0" smtClean="0">
                <a:solidFill>
                  <a:srgbClr val="1652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libri"/>
              </a:rPr>
              <a:t>Another Code, different way of implementation</a:t>
            </a:r>
            <a:endParaRPr lang="en-US" sz="1200" b="1" u="sng" dirty="0">
              <a:solidFill>
                <a:srgbClr val="16529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Calibri"/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en-US" sz="1200" dirty="0">
                <a:latin typeface="Arial"/>
                <a:ea typeface="Calibri"/>
              </a:rPr>
              <a:t>1. </a:t>
            </a:r>
            <a:r>
              <a:rPr lang="en-US" sz="1200" u="sng" dirty="0">
                <a:solidFill>
                  <a:srgbClr val="0000FF"/>
                </a:solidFill>
                <a:latin typeface="Arial"/>
                <a:ea typeface="Calibri"/>
                <a:hlinkClick r:id="rId4"/>
              </a:rPr>
              <a:t>http://www.geeksforgeeks.org/greedy-algorithms-set-2-kruskals-minimum-spanning-tree-mst/</a:t>
            </a:r>
            <a:r>
              <a:rPr lang="en-US" sz="1200" dirty="0">
                <a:latin typeface="Arial"/>
                <a:ea typeface="Calibri"/>
              </a:rPr>
              <a:t> (for </a:t>
            </a:r>
            <a:r>
              <a:rPr lang="en-US" sz="1200" dirty="0" err="1">
                <a:latin typeface="Arial"/>
                <a:ea typeface="Calibri"/>
              </a:rPr>
              <a:t>Kruskal</a:t>
            </a:r>
            <a:r>
              <a:rPr lang="en-US" sz="1200" dirty="0">
                <a:latin typeface="Arial"/>
                <a:ea typeface="Calibri"/>
              </a:rPr>
              <a:t> Algorithm)</a:t>
            </a: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lang="en-US" sz="1200" dirty="0">
                <a:latin typeface="Arial"/>
                <a:ea typeface="Calibri"/>
              </a:rPr>
              <a:t>2.  </a:t>
            </a:r>
            <a:r>
              <a:rPr lang="en-US" sz="1200" u="sng" dirty="0">
                <a:solidFill>
                  <a:srgbClr val="0000FF"/>
                </a:solidFill>
                <a:latin typeface="Arial"/>
                <a:ea typeface="Calibri"/>
                <a:hlinkClick r:id="rId5"/>
              </a:rPr>
              <a:t>http://www.geeksforgeeks.org/greedy-algorithms-set-5-prims-minimum-spanning-tree-mst-2/</a:t>
            </a:r>
            <a:r>
              <a:rPr lang="en-US" sz="1200" dirty="0">
                <a:latin typeface="Arial"/>
                <a:ea typeface="Calibri"/>
              </a:rPr>
              <a:t> (for Prim's Algorithm)</a:t>
            </a:r>
            <a:endParaRPr lang="en-US" sz="1200" dirty="0">
              <a:effectLst/>
              <a:latin typeface="Arial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3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Session  </a:t>
            </a:r>
          </a:p>
          <a:p>
            <a:pPr lvl="1"/>
            <a:r>
              <a:rPr lang="en-US" dirty="0" smtClean="0"/>
              <a:t>Shortest Path </a:t>
            </a:r>
            <a:r>
              <a:rPr lang="en-US" dirty="0" err="1" smtClean="0"/>
              <a:t>Algo</a:t>
            </a:r>
            <a:r>
              <a:rPr lang="en-US" dirty="0" smtClean="0"/>
              <a:t> – Dijkstra’s &amp; Bellman Ford  &amp; Floyds </a:t>
            </a:r>
            <a:r>
              <a:rPr lang="en-US" dirty="0" err="1" smtClean="0"/>
              <a:t>Warshall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u="sng" dirty="0" smtClean="0"/>
              <a:t>VIDEO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hortest </a:t>
            </a:r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(3 </a:t>
            </a:r>
            <a:r>
              <a:rPr lang="en-US" dirty="0" err="1"/>
              <a:t>A</a:t>
            </a:r>
            <a:r>
              <a:rPr lang="en-US" dirty="0" err="1" smtClean="0"/>
              <a:t>lgo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 err="1">
                <a:solidFill>
                  <a:srgbClr val="16529A"/>
                </a:solidFill>
              </a:rPr>
              <a:t>Dijstras</a:t>
            </a:r>
            <a:r>
              <a:rPr lang="en-US" b="1" dirty="0">
                <a:solidFill>
                  <a:srgbClr val="16529A"/>
                </a:solidFill>
              </a:rPr>
              <a:t>, Bellman Ford, Floyds </a:t>
            </a:r>
            <a:r>
              <a:rPr lang="en-US" b="1" dirty="0" err="1">
                <a:solidFill>
                  <a:srgbClr val="16529A"/>
                </a:solidFill>
              </a:rPr>
              <a:t>Warshall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http://stackoverflow.com/questions/11704643/am-i-right-about-the-differences-between-floyd-warshall-dijkstras-and-bellman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Practice: Advance Test –Sales Booth – Jan’16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Samsung wants to introduce the promotions in mobile sale.  They want to setup a booth to sell mobile phones.   They will club all areas of same mobile model with 1 single booth.   In areas(marked zero), where </a:t>
            </a:r>
            <a:r>
              <a:rPr lang="en-US" sz="1600" dirty="0" err="1"/>
              <a:t>samsung</a:t>
            </a:r>
            <a:r>
              <a:rPr lang="en-US" sz="1600" dirty="0"/>
              <a:t> mobile is not established , they will consider selling the mobiles that are famous in adjacent areas of higher configuration.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61707"/>
              </p:ext>
            </p:extLst>
          </p:nvPr>
        </p:nvGraphicFramePr>
        <p:xfrm>
          <a:off x="3810000" y="3048000"/>
          <a:ext cx="647700" cy="571500"/>
        </p:xfrm>
        <a:graphic>
          <a:graphicData uri="http://schemas.openxmlformats.org/drawingml/2006/table">
            <a:tbl>
              <a:tblPr/>
              <a:tblGrid>
                <a:gridCol w="215900"/>
                <a:gridCol w="215900"/>
                <a:gridCol w="2159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81400" y="25908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F2B20"/>
                </a:solidFill>
              </a:rPr>
              <a:t>Traversal allowed in TOP,BOTTOM, LEFT or RIGHT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000" y="4343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F2B20"/>
                </a:solidFill>
              </a:rPr>
              <a:t>Here zero is covered by S5 maximum </a:t>
            </a:r>
            <a:r>
              <a:rPr lang="en-US" dirty="0" err="1">
                <a:solidFill>
                  <a:srgbClr val="2F2B20"/>
                </a:solidFill>
              </a:rPr>
              <a:t>no.of</a:t>
            </a:r>
            <a:r>
              <a:rPr lang="en-US" dirty="0">
                <a:solidFill>
                  <a:srgbClr val="2F2B20"/>
                </a:solidFill>
              </a:rPr>
              <a:t> times and hence the new area zero will be addressed by S5 booth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95776"/>
              </p:ext>
            </p:extLst>
          </p:nvPr>
        </p:nvGraphicFramePr>
        <p:xfrm>
          <a:off x="914400" y="2286000"/>
          <a:ext cx="2133600" cy="4072890"/>
        </p:xfrm>
        <a:graphic>
          <a:graphicData uri="http://schemas.openxmlformats.org/drawingml/2006/table">
            <a:tbl>
              <a:tblPr/>
              <a:tblGrid>
                <a:gridCol w="426720"/>
                <a:gridCol w="426720"/>
                <a:gridCol w="426720"/>
                <a:gridCol w="426720"/>
                <a:gridCol w="426720"/>
              </a:tblGrid>
              <a:tr h="22986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86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17">
                <a:tc>
                  <a:txBody>
                    <a:bodyPr/>
                    <a:lstStyle/>
                    <a:p>
                      <a:pPr algn="l" fontAlgn="b"/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</a:tr>
              <a:tr h="218917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8917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booths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Explosion 2 11"/>
          <p:cNvSpPr/>
          <p:nvPr/>
        </p:nvSpPr>
        <p:spPr>
          <a:xfrm rot="20817407">
            <a:off x="7657909" y="5599772"/>
            <a:ext cx="1819328" cy="1219200"/>
          </a:xfrm>
          <a:prstGeom prst="irregularSeal2">
            <a:avLst/>
          </a:prstGeom>
          <a:solidFill>
            <a:srgbClr val="FFFF99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solution -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Aim: Setting up the booth</a:t>
            </a:r>
          </a:p>
          <a:p>
            <a:endParaRPr lang="en-US" sz="1600" dirty="0"/>
          </a:p>
          <a:p>
            <a:r>
              <a:rPr lang="en-US" dirty="0" smtClean="0"/>
              <a:t>Understanding of Problem:</a:t>
            </a:r>
          </a:p>
          <a:p>
            <a:pPr lvl="1"/>
            <a:r>
              <a:rPr lang="en-US" dirty="0" smtClean="0"/>
              <a:t>Identifying the location of Zeros</a:t>
            </a:r>
          </a:p>
          <a:p>
            <a:pPr lvl="1"/>
            <a:r>
              <a:rPr lang="en-US" dirty="0" smtClean="0"/>
              <a:t>Checking how many zeros are together</a:t>
            </a:r>
          </a:p>
          <a:p>
            <a:pPr lvl="1"/>
            <a:r>
              <a:rPr lang="en-US" dirty="0" smtClean="0"/>
              <a:t>Finding higher configuration around the group of zeros identified</a:t>
            </a:r>
          </a:p>
          <a:p>
            <a:pPr lvl="1"/>
            <a:r>
              <a:rPr lang="en-US" dirty="0" smtClean="0"/>
              <a:t>Replace zeros and store</a:t>
            </a:r>
          </a:p>
          <a:p>
            <a:pPr lvl="1"/>
            <a:endParaRPr lang="en-US" sz="1400" dirty="0"/>
          </a:p>
          <a:p>
            <a:r>
              <a:rPr lang="en-US" dirty="0" smtClean="0"/>
              <a:t>Constraints:</a:t>
            </a:r>
            <a:endParaRPr lang="en-US" dirty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Group of zeros must be replaced with  higher configuration</a:t>
            </a:r>
            <a:endParaRPr lang="en-US" dirty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No two group of zeros are interlinked. (All groups are independent)</a:t>
            </a:r>
            <a:endParaRPr lang="en-US" dirty="0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833118"/>
              </p:ext>
            </p:extLst>
          </p:nvPr>
        </p:nvGraphicFramePr>
        <p:xfrm>
          <a:off x="6324505" y="5656795"/>
          <a:ext cx="12811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Packager Shell Object" showAsIcon="1" r:id="rId3" imgW="1281600" imgH="686880" progId="Package">
                  <p:embed/>
                </p:oleObj>
              </mc:Choice>
              <mc:Fallback>
                <p:oleObj name="Packager Shell Object" showAsIcon="1" r:id="rId3" imgW="1281600" imgH="6868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505" y="5656795"/>
                        <a:ext cx="128111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rId5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260"/>
              </p:ext>
            </p:extLst>
          </p:nvPr>
        </p:nvGraphicFramePr>
        <p:xfrm>
          <a:off x="1384385" y="5656490"/>
          <a:ext cx="21955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Packager Shell Object" showAsIcon="1" r:id="rId6" imgW="2195280" imgH="686880" progId="Package">
                  <p:embed/>
                </p:oleObj>
              </mc:Choice>
              <mc:Fallback>
                <p:oleObj name="Packager Shell Object" showAsIcon="1" r:id="rId6" imgW="21952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4385" y="5656490"/>
                        <a:ext cx="21955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47799"/>
              </p:ext>
            </p:extLst>
          </p:nvPr>
        </p:nvGraphicFramePr>
        <p:xfrm>
          <a:off x="3765495" y="5618085"/>
          <a:ext cx="2436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Packager Shell Object" showAsIcon="1" r:id="rId8" imgW="2436480" imgH="686880" progId="Package">
                  <p:embed/>
                </p:oleObj>
              </mc:Choice>
              <mc:Fallback>
                <p:oleObj name="Packager Shell Object" showAsIcon="1" r:id="rId8" imgW="24364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5495" y="5618085"/>
                        <a:ext cx="2436813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223415" y="593048"/>
            <a:ext cx="2035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70C0"/>
                </a:solidFill>
              </a:rPr>
              <a:t>For program queries , please contact </a:t>
            </a:r>
          </a:p>
          <a:p>
            <a:pPr algn="ctr"/>
            <a:r>
              <a:rPr lang="en-US" sz="1400" i="1" dirty="0" smtClean="0">
                <a:solidFill>
                  <a:srgbClr val="0070C0"/>
                </a:solidFill>
              </a:rPr>
              <a:t>Chetan Sai Kumar,   chetan.sk@samsung.com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188755" y="2412308"/>
            <a:ext cx="7681000" cy="3725285"/>
          </a:xfrm>
          <a:prstGeom prst="roundRect">
            <a:avLst/>
          </a:prstGeom>
          <a:solidFill>
            <a:srgbClr val="FFFFCC">
              <a:alpha val="26000"/>
            </a:srgbClr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" y="49360"/>
            <a:ext cx="8353086" cy="597425"/>
          </a:xfrm>
        </p:spPr>
        <p:txBody>
          <a:bodyPr/>
          <a:lstStyle/>
          <a:p>
            <a:r>
              <a:rPr lang="en-US" sz="3200" dirty="0" smtClean="0"/>
              <a:t>Galaxy Sale Booth – Java Solutio</a:t>
            </a:r>
            <a:r>
              <a:rPr lang="en-US" sz="3200" dirty="0" smtClean="0"/>
              <a:t>n </a:t>
            </a:r>
            <a:r>
              <a:rPr lang="en-US" sz="3200" dirty="0" smtClean="0"/>
              <a:t>Flowchart 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431635" y="932675"/>
            <a:ext cx="1344175" cy="460860"/>
          </a:xfrm>
          <a:prstGeom prst="ellipse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6529A"/>
                </a:solidFill>
              </a:rPr>
              <a:t>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8622" y="1623965"/>
            <a:ext cx="1766630" cy="691290"/>
          </a:xfrm>
          <a:prstGeom prst="rect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6529A"/>
                </a:solidFill>
              </a:rPr>
              <a:t>Read the inputs in to an 2D array</a:t>
            </a:r>
            <a:endParaRPr lang="en-US" dirty="0">
              <a:solidFill>
                <a:srgbClr val="16529A"/>
              </a:solidFill>
            </a:endParaRPr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 flipH="1">
            <a:off x="4091937" y="1393535"/>
            <a:ext cx="11786" cy="23043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2853375" y="2644710"/>
            <a:ext cx="2477123" cy="1168340"/>
          </a:xfrm>
          <a:prstGeom prst="flowChartDecision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6529A"/>
                </a:solidFill>
              </a:rPr>
              <a:t>Area==0</a:t>
            </a:r>
          </a:p>
          <a:p>
            <a:pPr algn="ctr"/>
            <a:r>
              <a:rPr lang="en-US" dirty="0" smtClean="0">
                <a:solidFill>
                  <a:srgbClr val="16529A"/>
                </a:solidFill>
              </a:rPr>
              <a:t>(</a:t>
            </a:r>
            <a:r>
              <a:rPr lang="en-US" dirty="0" err="1">
                <a:solidFill>
                  <a:srgbClr val="16529A"/>
                </a:solidFill>
              </a:rPr>
              <a:t>i</a:t>
            </a:r>
            <a:r>
              <a:rPr lang="en-US" dirty="0" smtClean="0">
                <a:solidFill>
                  <a:srgbClr val="16529A"/>
                </a:solidFill>
              </a:rPr>
              <a:t>, j)&amp; not visited</a:t>
            </a:r>
            <a:endParaRPr lang="en-US" dirty="0">
              <a:solidFill>
                <a:srgbClr val="16529A"/>
              </a:solidFill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4091937" y="2315255"/>
            <a:ext cx="0" cy="32945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63450" y="2853747"/>
            <a:ext cx="0" cy="181399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154740" y="2658333"/>
            <a:ext cx="0" cy="200941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63450" y="4667746"/>
            <a:ext cx="69129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63450" y="2853746"/>
            <a:ext cx="69129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63450" y="4091671"/>
            <a:ext cx="69129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63450" y="3438786"/>
            <a:ext cx="69129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23339" y="2932052"/>
            <a:ext cx="54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6529A"/>
                </a:solidFill>
              </a:rPr>
              <a:t>Yes</a:t>
            </a:r>
            <a:endParaRPr lang="en-US" dirty="0">
              <a:solidFill>
                <a:srgbClr val="16529A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54740" y="2658333"/>
            <a:ext cx="59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6529A"/>
                </a:solidFill>
              </a:rPr>
              <a:t>Top</a:t>
            </a:r>
          </a:p>
          <a:p>
            <a:r>
              <a:rPr lang="en-US" sz="1400" dirty="0" smtClean="0">
                <a:solidFill>
                  <a:srgbClr val="16529A"/>
                </a:solidFill>
              </a:rPr>
              <a:t>(i-1,j)</a:t>
            </a:r>
            <a:endParaRPr lang="en-US" sz="1400" dirty="0">
              <a:solidFill>
                <a:srgbClr val="16529A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54740" y="3787832"/>
            <a:ext cx="6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6529A"/>
                </a:solidFill>
              </a:rPr>
              <a:t>Left</a:t>
            </a:r>
          </a:p>
          <a:p>
            <a:r>
              <a:rPr lang="en-US" sz="1400" dirty="0" smtClean="0">
                <a:solidFill>
                  <a:srgbClr val="16529A"/>
                </a:solidFill>
              </a:rPr>
              <a:t>(i,j-1)</a:t>
            </a:r>
            <a:endParaRPr lang="en-US" sz="1400" dirty="0">
              <a:solidFill>
                <a:srgbClr val="16529A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54740" y="4326765"/>
            <a:ext cx="66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6529A"/>
                </a:solidFill>
              </a:rPr>
              <a:t>Down</a:t>
            </a:r>
          </a:p>
          <a:p>
            <a:r>
              <a:rPr lang="en-US" sz="1400" dirty="0" smtClean="0">
                <a:solidFill>
                  <a:srgbClr val="16529A"/>
                </a:solidFill>
              </a:rPr>
              <a:t>(i+1,j)</a:t>
            </a:r>
            <a:endParaRPr lang="en-US" sz="1400" dirty="0">
              <a:solidFill>
                <a:srgbClr val="16529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25934" y="3149585"/>
            <a:ext cx="74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6529A"/>
                </a:solidFill>
              </a:rPr>
              <a:t>Right</a:t>
            </a:r>
          </a:p>
          <a:p>
            <a:r>
              <a:rPr lang="en-US" sz="1400" dirty="0" smtClean="0">
                <a:solidFill>
                  <a:srgbClr val="16529A"/>
                </a:solidFill>
              </a:rPr>
              <a:t>(i,j+1)</a:t>
            </a:r>
            <a:endParaRPr lang="en-US" sz="1400" dirty="0">
              <a:solidFill>
                <a:srgbClr val="16529A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0498" y="3199611"/>
            <a:ext cx="1132952" cy="2926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9295" y="2822184"/>
            <a:ext cx="0" cy="199043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61195" y="2822184"/>
            <a:ext cx="0" cy="199043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61195" y="2822184"/>
            <a:ext cx="76810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229295" y="3228880"/>
            <a:ext cx="62408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461195" y="4812621"/>
            <a:ext cx="76810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61195" y="3430041"/>
            <a:ext cx="76810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461195" y="4082926"/>
            <a:ext cx="76810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7298" y="2599581"/>
            <a:ext cx="6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6529A"/>
                </a:solidFill>
              </a:rPr>
              <a:t>Top</a:t>
            </a:r>
          </a:p>
          <a:p>
            <a:r>
              <a:rPr lang="en-US" sz="1400" dirty="0" smtClean="0">
                <a:solidFill>
                  <a:srgbClr val="16529A"/>
                </a:solidFill>
              </a:rPr>
              <a:t>(i-1,j)</a:t>
            </a:r>
            <a:endParaRPr lang="en-US" sz="1400" dirty="0">
              <a:solidFill>
                <a:srgbClr val="16529A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3525" y="3751731"/>
            <a:ext cx="6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6529A"/>
                </a:solidFill>
              </a:rPr>
              <a:t>Left</a:t>
            </a:r>
          </a:p>
          <a:p>
            <a:r>
              <a:rPr lang="en-US" sz="1400" dirty="0" smtClean="0">
                <a:solidFill>
                  <a:srgbClr val="16529A"/>
                </a:solidFill>
              </a:rPr>
              <a:t>(i,j-1)</a:t>
            </a:r>
            <a:endParaRPr lang="en-US" sz="1400" dirty="0">
              <a:solidFill>
                <a:srgbClr val="16529A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6613" y="4390166"/>
            <a:ext cx="66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6529A"/>
                </a:solidFill>
              </a:rPr>
              <a:t>Down</a:t>
            </a:r>
          </a:p>
          <a:p>
            <a:r>
              <a:rPr lang="en-US" sz="1400" dirty="0" smtClean="0">
                <a:solidFill>
                  <a:srgbClr val="16529A"/>
                </a:solidFill>
              </a:rPr>
              <a:t>(i+1,j)</a:t>
            </a:r>
            <a:endParaRPr lang="en-US" sz="1400" dirty="0">
              <a:solidFill>
                <a:srgbClr val="16529A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5120" y="3199611"/>
            <a:ext cx="74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6529A"/>
                </a:solidFill>
              </a:rPr>
              <a:t>Right</a:t>
            </a:r>
          </a:p>
          <a:p>
            <a:r>
              <a:rPr lang="en-US" sz="1400" dirty="0" smtClean="0">
                <a:solidFill>
                  <a:srgbClr val="16529A"/>
                </a:solidFill>
              </a:rPr>
              <a:t>(i,j+1)</a:t>
            </a:r>
            <a:endParaRPr lang="en-US" sz="1400" dirty="0">
              <a:solidFill>
                <a:srgbClr val="16529A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44510" y="2852925"/>
            <a:ext cx="54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6529A"/>
                </a:solidFill>
              </a:rPr>
              <a:t>No</a:t>
            </a:r>
            <a:endParaRPr lang="en-US" dirty="0">
              <a:solidFill>
                <a:srgbClr val="16529A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579698" y="5166730"/>
            <a:ext cx="1805033" cy="873810"/>
          </a:xfrm>
          <a:prstGeom prst="flowChartDecision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6529A"/>
                </a:solidFill>
              </a:rPr>
              <a:t>Cn==</a:t>
            </a:r>
            <a:r>
              <a:rPr lang="en-US" sz="1600" dirty="0" err="1" smtClean="0">
                <a:solidFill>
                  <a:srgbClr val="16529A"/>
                </a:solidFill>
              </a:rPr>
              <a:t>Pn</a:t>
            </a:r>
            <a:r>
              <a:rPr lang="en-US" sz="1600" dirty="0" smtClean="0">
                <a:solidFill>
                  <a:srgbClr val="16529A"/>
                </a:solidFill>
              </a:rPr>
              <a:t> &amp; not visited</a:t>
            </a:r>
            <a:endParaRPr lang="en-US" sz="1600" dirty="0">
              <a:solidFill>
                <a:srgbClr val="16529A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728560" y="4552090"/>
            <a:ext cx="1459386" cy="1142805"/>
          </a:xfrm>
          <a:prstGeom prst="roundRect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6529A"/>
                </a:solidFill>
              </a:rPr>
              <a:t>Increment of Count of Cn</a:t>
            </a:r>
            <a:endParaRPr lang="en-US" dirty="0">
              <a:solidFill>
                <a:srgbClr val="16529A"/>
              </a:solidFill>
            </a:endParaRPr>
          </a:p>
        </p:txBody>
      </p:sp>
      <p:cxnSp>
        <p:nvCxnSpPr>
          <p:cNvPr id="42" name="Straight Arrow Connector 41"/>
          <p:cNvCxnSpPr>
            <a:stCxn id="3" idx="3"/>
          </p:cNvCxnSpPr>
          <p:nvPr/>
        </p:nvCxnSpPr>
        <p:spPr>
          <a:xfrm>
            <a:off x="2384731" y="5603635"/>
            <a:ext cx="31684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384731" y="6232565"/>
            <a:ext cx="3257809" cy="499265"/>
          </a:xfrm>
          <a:prstGeom prst="rect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6529A"/>
                </a:solidFill>
              </a:rPr>
              <a:t>Find maximum of all the counts and replace Zeros (constraint 1)</a:t>
            </a:r>
            <a:endParaRPr lang="en-US" dirty="0">
              <a:solidFill>
                <a:srgbClr val="16529A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29295" y="5149029"/>
            <a:ext cx="54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6529A"/>
                </a:solidFill>
              </a:rPr>
              <a:t>Yes</a:t>
            </a:r>
            <a:endParaRPr lang="en-US" dirty="0">
              <a:solidFill>
                <a:srgbClr val="16529A"/>
              </a:solidFill>
            </a:endParaRPr>
          </a:p>
        </p:txBody>
      </p:sp>
      <p:cxnSp>
        <p:nvCxnSpPr>
          <p:cNvPr id="8" name="Elbow Connector 7"/>
          <p:cNvCxnSpPr>
            <a:stCxn id="15" idx="2"/>
            <a:endCxn id="60" idx="3"/>
          </p:cNvCxnSpPr>
          <p:nvPr/>
        </p:nvCxnSpPr>
        <p:spPr>
          <a:xfrm rot="16200000" flipH="1">
            <a:off x="3532664" y="4372322"/>
            <a:ext cx="2669148" cy="1550603"/>
          </a:xfrm>
          <a:prstGeom prst="bentConnector4">
            <a:avLst>
              <a:gd name="adj1" fmla="val 12018"/>
              <a:gd name="adj2" fmla="val 1147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01009" y="3756898"/>
            <a:ext cx="116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6529A"/>
                </a:solidFill>
              </a:rPr>
              <a:t>All visited</a:t>
            </a:r>
            <a:endParaRPr lang="en-US" dirty="0">
              <a:solidFill>
                <a:srgbClr val="16529A"/>
              </a:solidFill>
            </a:endParaRPr>
          </a:p>
        </p:txBody>
      </p:sp>
      <p:cxnSp>
        <p:nvCxnSpPr>
          <p:cNvPr id="25" name="Elbow Connector 24"/>
          <p:cNvCxnSpPr>
            <a:endCxn id="3" idx="1"/>
          </p:cNvCxnSpPr>
          <p:nvPr/>
        </p:nvCxnSpPr>
        <p:spPr>
          <a:xfrm rot="5400000">
            <a:off x="169393" y="4311833"/>
            <a:ext cx="1702108" cy="881497"/>
          </a:xfrm>
          <a:prstGeom prst="bentConnector4">
            <a:avLst>
              <a:gd name="adj1" fmla="val -9094"/>
              <a:gd name="adj2" fmla="val 1259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 flipV="1">
            <a:off x="2229296" y="4445296"/>
            <a:ext cx="1958651" cy="936179"/>
          </a:xfrm>
          <a:prstGeom prst="bentConnector3">
            <a:avLst>
              <a:gd name="adj1" fmla="val -116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/>
          <p:cNvSpPr/>
          <p:nvPr/>
        </p:nvSpPr>
        <p:spPr>
          <a:xfrm>
            <a:off x="7125934" y="5827011"/>
            <a:ext cx="2121879" cy="973694"/>
          </a:xfrm>
          <a:prstGeom prst="wedgeRectCallout">
            <a:avLst>
              <a:gd name="adj1" fmla="val -12325"/>
              <a:gd name="adj2" fmla="val -1245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2B20"/>
                </a:solidFill>
              </a:rPr>
              <a:t>This recursion is used for grouping the </a:t>
            </a:r>
            <a:r>
              <a:rPr lang="en-US" dirty="0" smtClean="0">
                <a:solidFill>
                  <a:srgbClr val="2F2B20"/>
                </a:solidFill>
              </a:rPr>
              <a:t>zeros</a:t>
            </a:r>
            <a:endParaRPr lang="en-US" dirty="0">
              <a:solidFill>
                <a:srgbClr val="2F2B20"/>
              </a:solidFill>
            </a:endParaRPr>
          </a:p>
        </p:txBody>
      </p:sp>
      <p:cxnSp>
        <p:nvCxnSpPr>
          <p:cNvPr id="67" name="Elbow Connector 66"/>
          <p:cNvCxnSpPr/>
          <p:nvPr/>
        </p:nvCxnSpPr>
        <p:spPr>
          <a:xfrm rot="10800000">
            <a:off x="4187946" y="2608045"/>
            <a:ext cx="2966798" cy="50292"/>
          </a:xfrm>
          <a:prstGeom prst="bentConnector3">
            <a:avLst>
              <a:gd name="adj1" fmla="val 24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461195" y="6257965"/>
            <a:ext cx="499265" cy="460860"/>
          </a:xfrm>
          <a:prstGeom prst="ellipse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>
            <a:stCxn id="60" idx="1"/>
            <a:endCxn id="87" idx="6"/>
          </p:cNvCxnSpPr>
          <p:nvPr/>
        </p:nvCxnSpPr>
        <p:spPr>
          <a:xfrm flipH="1">
            <a:off x="1960460" y="6482198"/>
            <a:ext cx="424271" cy="61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" idx="0"/>
          </p:cNvCxnSpPr>
          <p:nvPr/>
        </p:nvCxnSpPr>
        <p:spPr>
          <a:xfrm rot="5400000" flipH="1" flipV="1">
            <a:off x="1335506" y="4272939"/>
            <a:ext cx="1040500" cy="747082"/>
          </a:xfrm>
          <a:prstGeom prst="bentConnector3">
            <a:avLst>
              <a:gd name="adj1" fmla="val 170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ular Callout 104"/>
          <p:cNvSpPr/>
          <p:nvPr/>
        </p:nvSpPr>
        <p:spPr>
          <a:xfrm>
            <a:off x="5862760" y="702245"/>
            <a:ext cx="2626550" cy="1344175"/>
          </a:xfrm>
          <a:prstGeom prst="wedgeRectCallout">
            <a:avLst>
              <a:gd name="adj1" fmla="val -83131"/>
              <a:gd name="adj2" fmla="val 461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2B20"/>
                </a:solidFill>
              </a:rPr>
              <a:t>Since we need to consider each group of zeros separately we need a duplicate array (Constraint 2)</a:t>
            </a:r>
          </a:p>
        </p:txBody>
      </p:sp>
      <p:sp>
        <p:nvSpPr>
          <p:cNvPr id="106" name="Rectangular Callout 105"/>
          <p:cNvSpPr/>
          <p:nvPr/>
        </p:nvSpPr>
        <p:spPr>
          <a:xfrm>
            <a:off x="262852" y="906688"/>
            <a:ext cx="2590523" cy="1139732"/>
          </a:xfrm>
          <a:prstGeom prst="wedgeRectCallout">
            <a:avLst>
              <a:gd name="adj1" fmla="val 76901"/>
              <a:gd name="adj2" fmla="val 1250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2B20"/>
                </a:solidFill>
              </a:rPr>
              <a:t>Here to make sure we don’t end up in infinite loop we need to maintain visited array</a:t>
            </a:r>
          </a:p>
        </p:txBody>
      </p:sp>
    </p:spTree>
    <p:extLst>
      <p:ext uri="{BB962C8B-B14F-4D97-AF65-F5344CB8AC3E}">
        <p14:creationId xmlns:p14="http://schemas.microsoft.com/office/powerpoint/2010/main" val="14759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08622" y="833404"/>
            <a:ext cx="1766630" cy="155866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6529A"/>
                </a:solidFill>
              </a:rPr>
              <a:t>Now traverse through the updated array to count number of booths</a:t>
            </a:r>
            <a:endParaRPr lang="en-US" sz="1600" dirty="0">
              <a:solidFill>
                <a:srgbClr val="16529A"/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2853375" y="2644710"/>
            <a:ext cx="2477123" cy="1168340"/>
          </a:xfrm>
          <a:prstGeom prst="flowChartDecision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6529A"/>
                </a:solidFill>
              </a:rPr>
              <a:t>Visited?</a:t>
            </a:r>
            <a:endParaRPr lang="en-US" sz="1600" dirty="0">
              <a:solidFill>
                <a:srgbClr val="16529A"/>
              </a:solidFill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4091937" y="2392065"/>
            <a:ext cx="0" cy="252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9295" y="2307428"/>
            <a:ext cx="0" cy="199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61195" y="2307428"/>
            <a:ext cx="0" cy="1990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61195" y="2307428"/>
            <a:ext cx="768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1"/>
          </p:cNvCxnSpPr>
          <p:nvPr/>
        </p:nvCxnSpPr>
        <p:spPr>
          <a:xfrm flipH="1">
            <a:off x="2229295" y="3228880"/>
            <a:ext cx="624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461195" y="4297865"/>
            <a:ext cx="768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61195" y="2915285"/>
            <a:ext cx="768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461195" y="3568170"/>
            <a:ext cx="768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7298" y="2084825"/>
            <a:ext cx="6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F2B20"/>
                </a:solidFill>
              </a:rPr>
              <a:t>Top</a:t>
            </a:r>
          </a:p>
          <a:p>
            <a:r>
              <a:rPr lang="en-US" sz="1400" dirty="0" smtClean="0">
                <a:solidFill>
                  <a:srgbClr val="2F2B20"/>
                </a:solidFill>
              </a:rPr>
              <a:t>(i-1,j)</a:t>
            </a:r>
            <a:endParaRPr lang="en-US" sz="1400" dirty="0">
              <a:solidFill>
                <a:srgbClr val="2F2B2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3525" y="3236975"/>
            <a:ext cx="68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F2B20"/>
                </a:solidFill>
              </a:rPr>
              <a:t>Left</a:t>
            </a:r>
          </a:p>
          <a:p>
            <a:r>
              <a:rPr lang="en-US" sz="1400" dirty="0" smtClean="0">
                <a:solidFill>
                  <a:srgbClr val="2F2B20"/>
                </a:solidFill>
              </a:rPr>
              <a:t>(i,j-1)</a:t>
            </a:r>
            <a:endParaRPr lang="en-US" sz="1400" dirty="0">
              <a:solidFill>
                <a:srgbClr val="2F2B2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6613" y="3875410"/>
            <a:ext cx="661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F2B20"/>
                </a:solidFill>
              </a:rPr>
              <a:t>Down</a:t>
            </a:r>
          </a:p>
          <a:p>
            <a:r>
              <a:rPr lang="en-US" sz="1400" dirty="0" smtClean="0">
                <a:solidFill>
                  <a:srgbClr val="2F2B20"/>
                </a:solidFill>
              </a:rPr>
              <a:t>(i+1,j)</a:t>
            </a:r>
            <a:endParaRPr lang="en-US" sz="1400" dirty="0">
              <a:solidFill>
                <a:srgbClr val="2F2B2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5120" y="2684855"/>
            <a:ext cx="74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F2B20"/>
                </a:solidFill>
              </a:rPr>
              <a:t>Right</a:t>
            </a:r>
          </a:p>
          <a:p>
            <a:r>
              <a:rPr lang="en-US" sz="1400" dirty="0" smtClean="0">
                <a:solidFill>
                  <a:srgbClr val="2F2B20"/>
                </a:solidFill>
              </a:rPr>
              <a:t>(i,j+1)</a:t>
            </a:r>
            <a:endParaRPr lang="en-US" sz="1400" dirty="0">
              <a:solidFill>
                <a:srgbClr val="2F2B2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44510" y="2852925"/>
            <a:ext cx="547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2B20"/>
                </a:solidFill>
              </a:rPr>
              <a:t>No</a:t>
            </a:r>
            <a:endParaRPr lang="en-US" dirty="0">
              <a:solidFill>
                <a:srgbClr val="2F2B2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24260" y="3302646"/>
            <a:ext cx="1036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4260" y="3302646"/>
            <a:ext cx="0" cy="1677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ecision 2"/>
          <p:cNvSpPr/>
          <p:nvPr/>
        </p:nvSpPr>
        <p:spPr>
          <a:xfrm>
            <a:off x="1538005" y="4552250"/>
            <a:ext cx="1805033" cy="873810"/>
          </a:xfrm>
          <a:prstGeom prst="flowChartDecision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6529A"/>
                </a:solidFill>
              </a:rPr>
              <a:t>Cn==</a:t>
            </a:r>
            <a:r>
              <a:rPr lang="en-US" sz="1600" dirty="0" err="1" smtClean="0">
                <a:solidFill>
                  <a:srgbClr val="16529A"/>
                </a:solidFill>
              </a:rPr>
              <a:t>Pn</a:t>
            </a:r>
            <a:r>
              <a:rPr lang="en-US" sz="1600" dirty="0" smtClean="0">
                <a:solidFill>
                  <a:srgbClr val="16529A"/>
                </a:solidFill>
              </a:rPr>
              <a:t> &amp; not visited</a:t>
            </a:r>
            <a:endParaRPr lang="en-US" sz="1600" dirty="0">
              <a:solidFill>
                <a:srgbClr val="16529A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24260" y="4979650"/>
            <a:ext cx="1113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33438" y="4979650"/>
            <a:ext cx="816107" cy="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44667" y="5195630"/>
            <a:ext cx="2333103" cy="83594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6529A"/>
                </a:solidFill>
              </a:rPr>
              <a:t>Print booth count as output</a:t>
            </a:r>
            <a:endParaRPr lang="en-US" sz="1600" dirty="0">
              <a:solidFill>
                <a:srgbClr val="16529A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89420" y="4519058"/>
            <a:ext cx="547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2B20"/>
                </a:solidFill>
              </a:rPr>
              <a:t>Yes</a:t>
            </a:r>
            <a:endParaRPr lang="en-US" dirty="0">
              <a:solidFill>
                <a:srgbClr val="2F2B20"/>
              </a:solidFill>
            </a:endParaRPr>
          </a:p>
        </p:txBody>
      </p:sp>
      <p:cxnSp>
        <p:nvCxnSpPr>
          <p:cNvPr id="8" name="Straight Arrow Connector 7"/>
          <p:cNvCxnSpPr>
            <a:endCxn id="15" idx="2"/>
          </p:cNvCxnSpPr>
          <p:nvPr/>
        </p:nvCxnSpPr>
        <p:spPr>
          <a:xfrm flipV="1">
            <a:off x="4091937" y="3813050"/>
            <a:ext cx="0" cy="116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034330" y="6309375"/>
            <a:ext cx="1344175" cy="460860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6529A"/>
                </a:solidFill>
              </a:rPr>
              <a:t>Stop</a:t>
            </a:r>
          </a:p>
        </p:txBody>
      </p:sp>
      <p:cxnSp>
        <p:nvCxnSpPr>
          <p:cNvPr id="20" name="Straight Arrow Connector 19"/>
          <p:cNvCxnSpPr>
            <a:stCxn id="60" idx="2"/>
            <a:endCxn id="59" idx="0"/>
          </p:cNvCxnSpPr>
          <p:nvPr/>
        </p:nvCxnSpPr>
        <p:spPr>
          <a:xfrm flipH="1">
            <a:off x="4706418" y="6031575"/>
            <a:ext cx="4801" cy="2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Galaxy Sale Booth – Java Solutio</a:t>
            </a:r>
            <a:r>
              <a:rPr lang="en-US" sz="3200" dirty="0" smtClean="0"/>
              <a:t>n </a:t>
            </a:r>
            <a:r>
              <a:rPr lang="en-US" sz="3200" dirty="0" smtClean="0"/>
              <a:t>Flowchart </a:t>
            </a:r>
            <a:endParaRPr lang="en-US" sz="3200" dirty="0"/>
          </a:p>
        </p:txBody>
      </p:sp>
      <p:sp>
        <p:nvSpPr>
          <p:cNvPr id="5" name="Rectangular Callout 4"/>
          <p:cNvSpPr/>
          <p:nvPr/>
        </p:nvSpPr>
        <p:spPr>
          <a:xfrm>
            <a:off x="5864985" y="3629905"/>
            <a:ext cx="2688350" cy="1022485"/>
          </a:xfrm>
          <a:prstGeom prst="wedgeRectCallout">
            <a:avLst>
              <a:gd name="adj1" fmla="val -75632"/>
              <a:gd name="adj2" fmla="val -477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F2B20"/>
                </a:solidFill>
              </a:rPr>
              <a:t>After one successful recursion increment booth </a:t>
            </a:r>
            <a:r>
              <a:rPr lang="en-US" dirty="0" smtClean="0">
                <a:solidFill>
                  <a:srgbClr val="2F2B20"/>
                </a:solidFill>
              </a:rPr>
              <a:t>count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926105" y="1151874"/>
            <a:ext cx="499265" cy="460860"/>
          </a:xfrm>
          <a:prstGeom prst="ellipse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36" idx="6"/>
          </p:cNvCxnSpPr>
          <p:nvPr/>
        </p:nvCxnSpPr>
        <p:spPr>
          <a:xfrm>
            <a:off x="2425370" y="1382304"/>
            <a:ext cx="7832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5" idx="3"/>
            <a:endCxn id="9" idx="3"/>
          </p:cNvCxnSpPr>
          <p:nvPr/>
        </p:nvCxnSpPr>
        <p:spPr>
          <a:xfrm flipH="1" flipV="1">
            <a:off x="4975252" y="1612735"/>
            <a:ext cx="355246" cy="1616145"/>
          </a:xfrm>
          <a:prstGeom prst="bentConnector3">
            <a:avLst>
              <a:gd name="adj1" fmla="val -643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6950" y="2518387"/>
            <a:ext cx="547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F2B20"/>
                </a:solidFill>
              </a:rPr>
              <a:t>Yes</a:t>
            </a:r>
            <a:endParaRPr lang="en-US" dirty="0">
              <a:solidFill>
                <a:srgbClr val="2F2B20"/>
              </a:solidFill>
            </a:endParaRPr>
          </a:p>
        </p:txBody>
      </p:sp>
      <p:cxnSp>
        <p:nvCxnSpPr>
          <p:cNvPr id="13" name="Straight Arrow Connector 12"/>
          <p:cNvCxnSpPr>
            <a:stCxn id="3" idx="0"/>
          </p:cNvCxnSpPr>
          <p:nvPr/>
        </p:nvCxnSpPr>
        <p:spPr>
          <a:xfrm flipH="1" flipV="1">
            <a:off x="2440521" y="3236975"/>
            <a:ext cx="1" cy="131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23415" y="823478"/>
            <a:ext cx="2035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70C0"/>
                </a:solidFill>
              </a:rPr>
              <a:t>For program queries , please contact </a:t>
            </a:r>
          </a:p>
          <a:p>
            <a:pPr algn="ctr"/>
            <a:r>
              <a:rPr lang="en-US" sz="1400" i="1" dirty="0" smtClean="0">
                <a:solidFill>
                  <a:srgbClr val="0070C0"/>
                </a:solidFill>
              </a:rPr>
              <a:t>Chetan Sai Kumar,   chetan.sk@samsung.com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479135"/>
          </a:xfrm>
        </p:spPr>
        <p:txBody>
          <a:bodyPr/>
          <a:lstStyle/>
          <a:p>
            <a:r>
              <a:rPr lang="en-US" dirty="0" smtClean="0"/>
              <a:t>Pseudo code/ Flow chart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7200"/>
              </p:ext>
            </p:extLst>
          </p:nvPr>
        </p:nvGraphicFramePr>
        <p:xfrm>
          <a:off x="1038740" y="1854395"/>
          <a:ext cx="3356650" cy="105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Packager Shell Object" showAsIcon="1" r:id="rId3" imgW="2195280" imgH="686880" progId="Package">
                  <p:embed/>
                </p:oleObj>
              </mc:Choice>
              <mc:Fallback>
                <p:oleObj name="Packager Shell Object" showAsIcon="1" r:id="rId3" imgW="21952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740" y="1854395"/>
                        <a:ext cx="3356650" cy="1050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714183"/>
              </p:ext>
            </p:extLst>
          </p:nvPr>
        </p:nvGraphicFramePr>
        <p:xfrm>
          <a:off x="5800960" y="1743082"/>
          <a:ext cx="1958653" cy="105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Packager Shell Object" showAsIcon="1" r:id="rId5" imgW="1281600" imgH="686880" progId="Package">
                  <p:embed/>
                </p:oleObj>
              </mc:Choice>
              <mc:Fallback>
                <p:oleObj name="Packager Shell Object" showAsIcon="1" r:id="rId5" imgW="12816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0960" y="1743082"/>
                        <a:ext cx="1958653" cy="1050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223415" y="356600"/>
            <a:ext cx="2035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70C0"/>
                </a:solidFill>
              </a:rPr>
              <a:t>For program queries , please contact </a:t>
            </a:r>
          </a:p>
          <a:p>
            <a:pPr algn="ctr"/>
            <a:r>
              <a:rPr lang="en-US" sz="1400" i="1" dirty="0" err="1">
                <a:solidFill>
                  <a:srgbClr val="0070C0"/>
                </a:solidFill>
              </a:rPr>
              <a:t>Veeraj</a:t>
            </a:r>
            <a:r>
              <a:rPr lang="en-US" sz="1400" i="1" dirty="0">
                <a:solidFill>
                  <a:srgbClr val="0070C0"/>
                </a:solidFill>
              </a:rPr>
              <a:t>  S </a:t>
            </a:r>
            <a:r>
              <a:rPr lang="en-US" sz="1400" i="1" dirty="0" err="1" smtClean="0">
                <a:solidFill>
                  <a:srgbClr val="0070C0"/>
                </a:solidFill>
              </a:rPr>
              <a:t>Khokale</a:t>
            </a:r>
            <a:r>
              <a:rPr lang="en-US" sz="1400" i="1" dirty="0" smtClean="0">
                <a:solidFill>
                  <a:srgbClr val="0070C0"/>
                </a:solidFill>
              </a:rPr>
              <a:t>, veeraj.sk@samsung.com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543800" cy="4572000"/>
          </a:xfrm>
        </p:spPr>
        <p:txBody>
          <a:bodyPr/>
          <a:lstStyle/>
          <a:p>
            <a:pPr marL="520700" indent="-520700">
              <a:buFont typeface="Wingdings" panose="05000000000000000000" pitchFamily="2" charset="2"/>
              <a:buChar char="§"/>
            </a:pPr>
            <a:r>
              <a:rPr lang="en-US" sz="4800" b="1" dirty="0" smtClean="0"/>
              <a:t>Minimum Spanning Tree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</a:t>
            </a:r>
            <a:r>
              <a:rPr lang="en-US" sz="4000" dirty="0" smtClean="0"/>
              <a:t>   -</a:t>
            </a:r>
            <a:r>
              <a:rPr lang="en-US" sz="4000" dirty="0" err="1"/>
              <a:t>Kruskal's</a:t>
            </a:r>
            <a:r>
              <a:rPr lang="en-US" sz="4000" dirty="0"/>
              <a:t> </a:t>
            </a:r>
            <a:r>
              <a:rPr lang="en-US" sz="4000" dirty="0" smtClean="0"/>
              <a:t>algorithm</a:t>
            </a:r>
            <a:br>
              <a:rPr lang="en-US" sz="4000" dirty="0" smtClean="0"/>
            </a:br>
            <a:r>
              <a:rPr lang="en-US" sz="4000" dirty="0" smtClean="0"/>
              <a:t>	   -</a:t>
            </a:r>
            <a:r>
              <a:rPr lang="en-US" sz="4000" dirty="0"/>
              <a:t>Prim's </a:t>
            </a:r>
            <a:r>
              <a:rPr lang="en-US" sz="4000" dirty="0" smtClean="0"/>
              <a:t>algorithm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>Class-3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90" y="6232565"/>
            <a:ext cx="6461760" cy="228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Compiled by Sasikumar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Tree(MST)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minimum spanning tree</a:t>
            </a:r>
            <a:r>
              <a:rPr lang="en-US" dirty="0"/>
              <a:t> is a </a:t>
            </a:r>
            <a:r>
              <a:rPr lang="en-US" dirty="0">
                <a:hlinkClick r:id="rId2" tooltip="Spanning tree (mathematics)"/>
              </a:rPr>
              <a:t>spanning tree</a:t>
            </a:r>
            <a:r>
              <a:rPr lang="en-US" dirty="0"/>
              <a:t> of a </a:t>
            </a:r>
            <a:r>
              <a:rPr lang="en-US" dirty="0">
                <a:hlinkClick r:id="rId3" tooltip="Connected graph"/>
              </a:rPr>
              <a:t>connected</a:t>
            </a:r>
            <a:r>
              <a:rPr lang="en-US" dirty="0"/>
              <a:t>, </a:t>
            </a:r>
            <a:r>
              <a:rPr lang="en-US" dirty="0">
                <a:hlinkClick r:id="rId4" tooltip="Undirected graph"/>
              </a:rPr>
              <a:t>undirected graph</a:t>
            </a:r>
            <a:r>
              <a:rPr lang="en-US" dirty="0"/>
              <a:t>. It connects all the </a:t>
            </a:r>
            <a:r>
              <a:rPr lang="en-US" dirty="0">
                <a:hlinkClick r:id="rId5" tooltip="Vertex (graph theory)"/>
              </a:rPr>
              <a:t>vertices</a:t>
            </a:r>
            <a:r>
              <a:rPr lang="en-US" dirty="0"/>
              <a:t> together with the minimal total </a:t>
            </a:r>
            <a:r>
              <a:rPr lang="en-US" u="sng" dirty="0"/>
              <a:t>weighting</a:t>
            </a:r>
            <a:r>
              <a:rPr lang="en-US" dirty="0"/>
              <a:t> for its 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single graph can have many different spanning </a:t>
            </a:r>
            <a:r>
              <a:rPr lang="en-US" dirty="0" smtClean="0"/>
              <a:t>trees with minimum cost.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4861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14" y="4477032"/>
            <a:ext cx="2383156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2" y="3087312"/>
            <a:ext cx="1295400" cy="13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1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15901</TotalTime>
  <Words>2103</Words>
  <Application>Microsoft Office PowerPoint</Application>
  <PresentationFormat>On-screen Show (4:3)</PresentationFormat>
  <Paragraphs>1004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Adjacency</vt:lpstr>
      <vt:lpstr>1_Adjacency</vt:lpstr>
      <vt:lpstr>Package</vt:lpstr>
      <vt:lpstr>SE SW Competency Task Force(SSCTF)</vt:lpstr>
      <vt:lpstr>Scope</vt:lpstr>
      <vt:lpstr>Practice: Advance Test –Sales Booth – Jan’16</vt:lpstr>
      <vt:lpstr>Java solution - Algorithm </vt:lpstr>
      <vt:lpstr>Galaxy Sale Booth – Java Solution Flowchart </vt:lpstr>
      <vt:lpstr>Galaxy Sale Booth – Java Solution Flowchart </vt:lpstr>
      <vt:lpstr>.cpp solution </vt:lpstr>
      <vt:lpstr>Minimum Spanning Tree     -Kruskal's algorithm     -Prim's algorithm   Class-3</vt:lpstr>
      <vt:lpstr>Minimum Spanning Tree(MST)</vt:lpstr>
      <vt:lpstr>Kruskal’s Algo - Algorithm</vt:lpstr>
      <vt:lpstr>Kruskal’s Algo – pseudo code</vt:lpstr>
      <vt:lpstr>Kruskal’s Algorithm - MST</vt:lpstr>
      <vt:lpstr>Kruskal’s –MST </vt:lpstr>
      <vt:lpstr>Kruskal’s –MST </vt:lpstr>
      <vt:lpstr>Krushal - cpp</vt:lpstr>
      <vt:lpstr>Prim’s Algo - Algorithm</vt:lpstr>
      <vt:lpstr>Prim’s Algorithm - MST</vt:lpstr>
      <vt:lpstr>PowerPoint Presentation</vt:lpstr>
      <vt:lpstr>PowerPoint Presentation</vt:lpstr>
      <vt:lpstr>Prim’s - cpp</vt:lpstr>
      <vt:lpstr>Kruskal’s &amp; Prim’s Algo difference</vt:lpstr>
      <vt:lpstr>NEXT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Anju Bala.</dc:creator>
  <cp:lastModifiedBy>Sasikumar Sathasivam (02557688)</cp:lastModifiedBy>
  <cp:revision>103</cp:revision>
  <dcterms:created xsi:type="dcterms:W3CDTF">2016-02-25T11:20:20Z</dcterms:created>
  <dcterms:modified xsi:type="dcterms:W3CDTF">2016-03-11T05:01:36Z</dcterms:modified>
</cp:coreProperties>
</file>