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74" r:id="rId3"/>
    <p:sldId id="256" r:id="rId4"/>
    <p:sldId id="316" r:id="rId5"/>
    <p:sldId id="300" r:id="rId6"/>
    <p:sldId id="317" r:id="rId7"/>
    <p:sldId id="318" r:id="rId8"/>
    <p:sldId id="304" r:id="rId9"/>
    <p:sldId id="313" r:id="rId10"/>
    <p:sldId id="322" r:id="rId11"/>
    <p:sldId id="319" r:id="rId12"/>
    <p:sldId id="320" r:id="rId13"/>
    <p:sldId id="323" r:id="rId14"/>
    <p:sldId id="321" r:id="rId15"/>
    <p:sldId id="31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sikumar Sathasivam (02557688)" initials="S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00FF"/>
    <a:srgbClr val="16529A"/>
    <a:srgbClr val="FFCC99"/>
    <a:srgbClr val="FFFFCC"/>
    <a:srgbClr val="99FF99"/>
    <a:srgbClr val="66FFFF"/>
    <a:srgbClr val="00FFFF"/>
    <a:srgbClr val="FFFF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>
      <p:cViewPr>
        <p:scale>
          <a:sx n="75" d="100"/>
          <a:sy n="75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4/15/2016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6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4/15/2016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03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4/15/2016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14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14400"/>
            <a:ext cx="36576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914400"/>
            <a:ext cx="36576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4/15/2016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39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399"/>
            <a:ext cx="3657600" cy="821743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4162"/>
            <a:ext cx="3657600" cy="5075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914399"/>
            <a:ext cx="3657600" cy="821743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554162"/>
            <a:ext cx="3657600" cy="5075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4/15/2016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93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4/15/2016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02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4/15/2016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49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4/15/2016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71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4/15/2016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834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4/15/2016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39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4/15/2016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87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14400"/>
            <a:ext cx="36576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914400"/>
            <a:ext cx="36576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399"/>
            <a:ext cx="3657600" cy="821743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4162"/>
            <a:ext cx="3657600" cy="5075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914399"/>
            <a:ext cx="3657600" cy="821743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554162"/>
            <a:ext cx="3657600" cy="5075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76200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2867B91-767C-4CFE-A2C7-BD25CB3CCA86}" type="datetimeFigureOut">
              <a:rPr lang="en-US" smtClean="0"/>
              <a:t>4/15/2016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76200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4/15/2016</a:t>
            </a:fld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97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543800" cy="2593975"/>
          </a:xfrm>
        </p:spPr>
        <p:txBody>
          <a:bodyPr anchor="ctr"/>
          <a:lstStyle/>
          <a:p>
            <a:r>
              <a:rPr lang="en-US" dirty="0" smtClean="0"/>
              <a:t>SE SW Competency Task Force(SSCTF)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257800"/>
            <a:ext cx="1600200" cy="1066800"/>
          </a:xfrm>
        </p:spPr>
        <p:txBody>
          <a:bodyPr/>
          <a:lstStyle/>
          <a:p>
            <a:r>
              <a:rPr lang="en-US" b="1" dirty="0" smtClean="0"/>
              <a:t>Class - 6</a:t>
            </a:r>
            <a:endParaRPr lang="en-US" b="1" dirty="0"/>
          </a:p>
        </p:txBody>
      </p:sp>
      <p:sp>
        <p:nvSpPr>
          <p:cNvPr id="4" name="Vertical Scroll 3"/>
          <p:cNvSpPr/>
          <p:nvPr/>
        </p:nvSpPr>
        <p:spPr>
          <a:xfrm>
            <a:off x="5109670" y="3657600"/>
            <a:ext cx="2662730" cy="2766990"/>
          </a:xfrm>
          <a:prstGeom prst="verticalScroll">
            <a:avLst>
              <a:gd name="adj" fmla="val 7475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u="sng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SSC Task Force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Anju </a:t>
            </a:r>
            <a:r>
              <a:rPr lang="en-US" sz="14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Bala</a:t>
            </a:r>
            <a:endParaRPr lang="en-US" sz="14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Arabinda</a:t>
            </a:r>
            <a:r>
              <a:rPr 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Verma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Chetan Sai Kumar T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Prathap</a:t>
            </a:r>
            <a:r>
              <a:rPr 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HS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Vikas</a:t>
            </a:r>
            <a:r>
              <a:rPr 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Agrawal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Veeraj</a:t>
            </a:r>
            <a:r>
              <a:rPr 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 S </a:t>
            </a:r>
            <a:r>
              <a:rPr lang="en-US" sz="14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Khokale</a:t>
            </a:r>
            <a:endParaRPr lang="en-US" sz="14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Sasikumar Sathasivam</a:t>
            </a:r>
            <a:endParaRPr 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65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10264" y="933406"/>
            <a:ext cx="7313871" cy="1962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defTabSz="685800">
              <a:buClrTx/>
              <a:buNone/>
            </a:pPr>
            <a:r>
              <a:rPr lang="en-US" altLang="en-US" sz="1600" dirty="0">
                <a:solidFill>
                  <a:srgbClr val="39424E"/>
                </a:solidFill>
                <a:latin typeface="+mn-lt"/>
              </a:rPr>
              <a:t>Jack and Daniel are friends. </a:t>
            </a:r>
          </a:p>
          <a:p>
            <a:pPr marL="0" indent="0" defTabSz="685800">
              <a:buClrTx/>
              <a:buNone/>
            </a:pPr>
            <a:r>
              <a:rPr lang="en-US" altLang="en-US" sz="900" dirty="0">
                <a:latin typeface="+mn-lt"/>
              </a:rPr>
              <a:t/>
            </a:r>
            <a:br>
              <a:rPr lang="en-US" altLang="en-US" sz="900" dirty="0">
                <a:latin typeface="+mn-lt"/>
              </a:rPr>
            </a:br>
            <a:r>
              <a:rPr lang="en-US" altLang="en-US" sz="1600" dirty="0">
                <a:solidFill>
                  <a:srgbClr val="39424E"/>
                </a:solidFill>
                <a:latin typeface="+mn-lt"/>
              </a:rPr>
              <a:t>They want to encrypt their conversation so that they can save themselves from interception by a detective agency. So they invent a new cipher. </a:t>
            </a:r>
          </a:p>
          <a:p>
            <a:pPr marL="0" indent="0" defTabSz="685800">
              <a:buClrTx/>
              <a:buNone/>
            </a:pPr>
            <a:r>
              <a:rPr lang="en-US" altLang="en-US" sz="900" dirty="0">
                <a:latin typeface="+mn-lt"/>
              </a:rPr>
              <a:t/>
            </a:r>
            <a:br>
              <a:rPr lang="en-US" altLang="en-US" sz="900" dirty="0">
                <a:latin typeface="+mn-lt"/>
              </a:rPr>
            </a:br>
            <a:r>
              <a:rPr lang="en-US" altLang="en-US" sz="1600" dirty="0">
                <a:solidFill>
                  <a:srgbClr val="39424E"/>
                </a:solidFill>
                <a:latin typeface="+mn-lt"/>
              </a:rPr>
              <a:t>Every message is encoded to its binary representation B of length N. </a:t>
            </a:r>
            <a:r>
              <a:rPr lang="en-US" altLang="en-US" sz="900" dirty="0">
                <a:latin typeface="+mn-lt"/>
              </a:rPr>
              <a:t/>
            </a:r>
            <a:br>
              <a:rPr lang="en-US" altLang="en-US" sz="900" dirty="0">
                <a:latin typeface="+mn-lt"/>
              </a:rPr>
            </a:br>
            <a:r>
              <a:rPr lang="en-US" altLang="en-US" sz="1600" dirty="0">
                <a:solidFill>
                  <a:srgbClr val="39424E"/>
                </a:solidFill>
                <a:latin typeface="+mn-lt"/>
              </a:rPr>
              <a:t>Then it is written down K times, shifted by 0,1,⋯,K−1bits. </a:t>
            </a:r>
          </a:p>
          <a:p>
            <a:pPr marL="0" indent="0" defTabSz="685800">
              <a:buClrTx/>
              <a:buNone/>
            </a:pPr>
            <a:r>
              <a:rPr lang="en-US" altLang="en-US" sz="900" b="1" dirty="0">
                <a:latin typeface="+mn-lt"/>
              </a:rPr>
              <a:t/>
            </a:r>
            <a:br>
              <a:rPr lang="en-US" altLang="en-US" sz="900" b="1" dirty="0">
                <a:latin typeface="+mn-lt"/>
              </a:rPr>
            </a:br>
            <a:r>
              <a:rPr lang="en-US" altLang="en-US" sz="1600" b="1" dirty="0">
                <a:solidFill>
                  <a:srgbClr val="39424E"/>
                </a:solidFill>
                <a:latin typeface="+mn-lt"/>
              </a:rPr>
              <a:t>If B=1001010 and K=4 it looks so:</a:t>
            </a:r>
            <a:r>
              <a:rPr lang="en-US" altLang="en-US" sz="900" b="1" dirty="0">
                <a:latin typeface="+mn-lt"/>
              </a:rPr>
              <a:t> </a:t>
            </a:r>
            <a:endParaRPr lang="en-US" altLang="en-US" sz="2400" b="1" dirty="0">
              <a:latin typeface="+mn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46526" y="3121760"/>
            <a:ext cx="2089298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solidFill>
                  <a:srgbClr val="454C59"/>
                </a:solidFill>
                <a:latin typeface="Menlo"/>
              </a:rPr>
              <a:t>1001010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solidFill>
                  <a:srgbClr val="454C59"/>
                </a:solidFill>
                <a:latin typeface="Menlo"/>
              </a:rPr>
              <a:t>  1001010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solidFill>
                  <a:srgbClr val="454C59"/>
                </a:solidFill>
                <a:latin typeface="Menlo"/>
              </a:rPr>
              <a:t>    1001010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solidFill>
                  <a:srgbClr val="454C59"/>
                </a:solidFill>
                <a:latin typeface="Menlo"/>
              </a:rPr>
              <a:t>      1001010</a:t>
            </a:r>
            <a:r>
              <a:rPr lang="en-US" altLang="en-US" sz="1350" b="1" dirty="0"/>
              <a:t> </a:t>
            </a:r>
            <a:endParaRPr lang="en-US" altLang="en-US" sz="3300" b="1" dirty="0"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28650" y="4287917"/>
            <a:ext cx="7711263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en-US" altLang="en-US" sz="1600" dirty="0">
                <a:solidFill>
                  <a:srgbClr val="39424E"/>
                </a:solidFill>
                <a:latin typeface="+mn-lt"/>
              </a:rPr>
              <a:t>Then calculate XOR in every column and write it down. This number is called S.</a:t>
            </a:r>
          </a:p>
          <a:p>
            <a:pPr defTabSz="685800"/>
            <a:r>
              <a:rPr lang="en-US" altLang="en-US" sz="1600" dirty="0">
                <a:solidFill>
                  <a:srgbClr val="39424E"/>
                </a:solidFill>
                <a:latin typeface="+mn-lt"/>
              </a:rPr>
              <a:t> </a:t>
            </a:r>
          </a:p>
          <a:p>
            <a:pPr defTabSz="685800"/>
            <a:r>
              <a:rPr lang="en-US" altLang="en-US" sz="1600" dirty="0">
                <a:solidFill>
                  <a:srgbClr val="39424E"/>
                </a:solidFill>
                <a:latin typeface="+mn-lt"/>
              </a:rPr>
              <a:t>For example, XOR-</a:t>
            </a:r>
            <a:r>
              <a:rPr lang="en-US" altLang="en-US" sz="1600" dirty="0" err="1">
                <a:solidFill>
                  <a:srgbClr val="39424E"/>
                </a:solidFill>
                <a:latin typeface="+mn-lt"/>
              </a:rPr>
              <a:t>ing</a:t>
            </a:r>
            <a:r>
              <a:rPr lang="en-US" altLang="en-US" sz="1600" dirty="0">
                <a:solidFill>
                  <a:srgbClr val="39424E"/>
                </a:solidFill>
                <a:latin typeface="+mn-lt"/>
              </a:rPr>
              <a:t> the numbers in the above example results in </a:t>
            </a:r>
          </a:p>
          <a:p>
            <a:pPr defTabSz="685800"/>
            <a:endParaRPr lang="en-US" altLang="en-US" sz="1600" dirty="0">
              <a:solidFill>
                <a:srgbClr val="39424E"/>
              </a:solidFill>
              <a:latin typeface="+mn-lt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64300" y="5229030"/>
            <a:ext cx="1052624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solidFill>
                  <a:srgbClr val="454C59"/>
                </a:solidFill>
                <a:latin typeface="Menlo"/>
              </a:rPr>
              <a:t>1110100110 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7200" y="5556531"/>
            <a:ext cx="8350545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en-US" altLang="en-US" sz="1600" dirty="0">
                <a:solidFill>
                  <a:srgbClr val="39424E"/>
                </a:solidFill>
                <a:latin typeface="+mn-lt"/>
              </a:rPr>
              <a:t>Then the encoded message S and K are sent to Daniel. Jack is using this encoding algorithm and asks Daniel to implement a decoding algorithm. Can you help Daniel implement this?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Advance Test – </a:t>
            </a:r>
            <a:r>
              <a:rPr lang="en-US" b="1" dirty="0" smtClean="0"/>
              <a:t>Bit Cipher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98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475" y="971080"/>
            <a:ext cx="8364682" cy="2602922"/>
          </a:xfrm>
        </p:spPr>
        <p:txBody>
          <a:bodyPr>
            <a:no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900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9424E"/>
                </a:solidFill>
                <a:effectLst/>
              </a:rPr>
              <a:t>Input Format: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900" dirty="0"/>
          </a:p>
          <a:p>
            <a:pPr marL="385763" indent="-385763" eaLnBrk="0" fontAlgn="base" hangingPunct="0">
              <a:spcBef>
                <a:spcPct val="0"/>
              </a:spcBef>
              <a:spcAft>
                <a:spcPct val="0"/>
              </a:spcAft>
              <a:buAutoNum type="arabicParenR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9424E"/>
                </a:solidFill>
                <a:effectLst/>
              </a:rPr>
              <a:t>The first line contains two integers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39424E"/>
                </a:solidFill>
                <a:effectLst/>
              </a:rPr>
              <a:t> N and K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39424E"/>
              </a:solidFill>
              <a:effectLst/>
            </a:endParaRPr>
          </a:p>
          <a:p>
            <a:pPr marL="385763" indent="-385763" eaLnBrk="0" fontAlgn="base" hangingPunct="0">
              <a:spcBef>
                <a:spcPct val="0"/>
              </a:spcBef>
              <a:spcAft>
                <a:spcPct val="0"/>
              </a:spcAft>
              <a:buAutoNum type="arabicParenR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9424E"/>
                </a:solidFill>
                <a:effectLst/>
              </a:rPr>
              <a:t>The second line contains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39424E"/>
                </a:solidFill>
                <a:effectLst/>
              </a:rPr>
              <a:t> string S of length N+K-1 consisting of ones and zeros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9424E"/>
                </a:solidFill>
                <a:effectLst/>
              </a:rPr>
              <a:t>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39424E"/>
              </a:solidFill>
              <a:effectLst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9424E"/>
                </a:solidFill>
                <a:effectLst/>
              </a:rPr>
              <a:t>Constraints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9424E"/>
                </a:solidFill>
                <a:effectLst/>
              </a:rPr>
              <a:t> 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9424E"/>
                </a:solidFill>
                <a:effectLst/>
              </a:rPr>
            </a:br>
            <a:r>
              <a:rPr lang="en-US" altLang="en-US" sz="1600" dirty="0">
                <a:solidFill>
                  <a:srgbClr val="39424E"/>
                </a:solidFill>
              </a:rPr>
              <a:t>1≤N≤</a:t>
            </a:r>
            <a:r>
              <a:rPr lang="en-US" sz="1600" dirty="0"/>
              <a:t>10</a:t>
            </a:r>
            <a:r>
              <a:rPr lang="en-US" sz="1600" baseline="30000" dirty="0"/>
              <a:t>6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9424E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9424E"/>
                </a:solidFill>
                <a:effectLst/>
              </a:rPr>
            </a:br>
            <a:r>
              <a:rPr lang="en-US" altLang="en-US" sz="1600" dirty="0">
                <a:solidFill>
                  <a:srgbClr val="39424E"/>
                </a:solidFill>
              </a:rPr>
              <a:t>1≤K≤</a:t>
            </a:r>
            <a:r>
              <a:rPr lang="en-US" sz="1600" dirty="0"/>
              <a:t>10</a:t>
            </a:r>
            <a:r>
              <a:rPr lang="en-US" sz="1600" baseline="30000" dirty="0"/>
              <a:t>6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9424E"/>
                </a:solidFill>
                <a:effectLst/>
              </a:rPr>
              <a:t> 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9424E"/>
                </a:solidFill>
                <a:effectLst/>
              </a:rPr>
            </a:br>
            <a:r>
              <a:rPr lang="en-US" altLang="en-US" sz="1600" dirty="0">
                <a:solidFill>
                  <a:srgbClr val="39424E"/>
                </a:solidFill>
              </a:rPr>
              <a:t>|S| = N + K -1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>
              <a:solidFill>
                <a:srgbClr val="39424E"/>
              </a:solidFill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39424E"/>
                </a:solidFill>
              </a:rPr>
              <a:t>It is guaranteed that S is correct.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900" dirty="0">
              <a:solidFill>
                <a:srgbClr val="39424E"/>
              </a:solidFill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9424E"/>
                </a:solidFill>
                <a:effectLst/>
              </a:rPr>
              <a:t>Output Format: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39424E"/>
                </a:solidFill>
              </a:rPr>
              <a:t>Decoded </a:t>
            </a:r>
            <a:r>
              <a:rPr lang="en-US" altLang="en-US" sz="1400" dirty="0">
                <a:solidFill>
                  <a:srgbClr val="39424E"/>
                </a:solidFill>
              </a:rPr>
              <a:t>message of length N, consisting of ones and zeros.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1500" y="4696365"/>
            <a:ext cx="2582141" cy="1893743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100" b="1" dirty="0"/>
              <a:t>Sample Input</a:t>
            </a:r>
            <a:endParaRPr lang="en-US" sz="2100" dirty="0"/>
          </a:p>
          <a:p>
            <a:pPr lvl="1" fontAlgn="base"/>
            <a:r>
              <a:rPr lang="en-US" sz="1800" b="1" dirty="0"/>
              <a:t>Input 00</a:t>
            </a:r>
          </a:p>
          <a:p>
            <a:pPr lvl="2" fontAlgn="base"/>
            <a:r>
              <a:rPr lang="en-US" sz="1500" dirty="0"/>
              <a:t>7 4 </a:t>
            </a:r>
          </a:p>
          <a:p>
            <a:pPr lvl="2" fontAlgn="base"/>
            <a:r>
              <a:rPr lang="en-US" sz="1500" dirty="0"/>
              <a:t>1110100110</a:t>
            </a:r>
          </a:p>
          <a:p>
            <a:pPr marL="685800" lvl="2" indent="0" fontAlgn="base">
              <a:buNone/>
            </a:pPr>
            <a:endParaRPr lang="en-US" sz="1500" dirty="0"/>
          </a:p>
          <a:p>
            <a:pPr lvl="1" fontAlgn="base"/>
            <a:r>
              <a:rPr lang="en-US" sz="1800" b="1" dirty="0"/>
              <a:t>Input 01</a:t>
            </a:r>
          </a:p>
          <a:p>
            <a:pPr lvl="2" fontAlgn="base"/>
            <a:r>
              <a:rPr lang="en-US" sz="1500" dirty="0"/>
              <a:t>6 2</a:t>
            </a:r>
          </a:p>
          <a:p>
            <a:pPr lvl="2" fontAlgn="base"/>
            <a:r>
              <a:rPr lang="en-US" sz="1500" dirty="0"/>
              <a:t>1110001</a:t>
            </a:r>
          </a:p>
          <a:p>
            <a:pPr lvl="1" fontAlgn="base"/>
            <a:endParaRPr lang="en-US" sz="1800" dirty="0"/>
          </a:p>
          <a:p>
            <a:endParaRPr lang="en-US" sz="21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17645" y="4696365"/>
            <a:ext cx="2480830" cy="164695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100" b="1" dirty="0"/>
              <a:t>Sample Output</a:t>
            </a:r>
            <a:endParaRPr lang="en-US" sz="2100" dirty="0"/>
          </a:p>
          <a:p>
            <a:pPr lvl="1" fontAlgn="base"/>
            <a:r>
              <a:rPr lang="en-US" sz="1800" b="1" dirty="0"/>
              <a:t>Output 00</a:t>
            </a:r>
          </a:p>
          <a:p>
            <a:pPr lvl="2" fontAlgn="base"/>
            <a:r>
              <a:rPr lang="en-US" sz="1500" dirty="0"/>
              <a:t>1001010</a:t>
            </a:r>
          </a:p>
          <a:p>
            <a:pPr lvl="1" fontAlgn="base"/>
            <a:r>
              <a:rPr lang="en-US" sz="1800" b="1" dirty="0"/>
              <a:t>Output 01</a:t>
            </a:r>
          </a:p>
          <a:p>
            <a:pPr lvl="2" fontAlgn="base"/>
            <a:r>
              <a:rPr lang="en-US" sz="1500" dirty="0"/>
              <a:t>101111</a:t>
            </a:r>
          </a:p>
          <a:p>
            <a:endParaRPr lang="en-US" sz="2100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62665" y="157594"/>
            <a:ext cx="7620000" cy="762000"/>
          </a:xfrm>
        </p:spPr>
        <p:txBody>
          <a:bodyPr/>
          <a:lstStyle/>
          <a:p>
            <a:r>
              <a:rPr lang="en-US" dirty="0"/>
              <a:t>Practice: Advance Test – </a:t>
            </a:r>
            <a:r>
              <a:rPr lang="en-US" dirty="0" smtClean="0"/>
              <a:t>Bit Cipher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5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Solving Method– </a:t>
            </a:r>
            <a:r>
              <a:rPr lang="en-US" dirty="0"/>
              <a:t>Bit Cipher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698025"/>
              </p:ext>
            </p:extLst>
          </p:nvPr>
        </p:nvGraphicFramePr>
        <p:xfrm>
          <a:off x="1384385" y="1201510"/>
          <a:ext cx="4531791" cy="4728501"/>
        </p:xfrm>
        <a:graphic>
          <a:graphicData uri="http://schemas.openxmlformats.org/drawingml/2006/table">
            <a:tbl>
              <a:tblPr/>
              <a:tblGrid>
                <a:gridCol w="411981"/>
                <a:gridCol w="411981"/>
                <a:gridCol w="411981"/>
                <a:gridCol w="411981"/>
                <a:gridCol w="411981"/>
                <a:gridCol w="411981"/>
                <a:gridCol w="411981"/>
                <a:gridCol w="411981"/>
                <a:gridCol w="411981"/>
                <a:gridCol w="411981"/>
                <a:gridCol w="411981"/>
              </a:tblGrid>
              <a:tr h="319771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9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7472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7472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9771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9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7472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74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74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7472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7472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9771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9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000335" y="4581150"/>
            <a:ext cx="1228960" cy="9217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7450" y="4933349"/>
            <a:ext cx="1008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shift</a:t>
            </a:r>
          </a:p>
          <a:p>
            <a:r>
              <a:rPr lang="en-US" dirty="0" smtClean="0"/>
              <a:t>&amp; XOR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315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Cipher–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3500320" cy="59436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400" dirty="0">
                <a:latin typeface="Consolas"/>
              </a:rPr>
              <a:t>import </a:t>
            </a:r>
            <a:r>
              <a:rPr lang="en-US" sz="1400" dirty="0" err="1">
                <a:latin typeface="Consolas"/>
              </a:rPr>
              <a:t>java.util.Scanner</a:t>
            </a:r>
            <a:r>
              <a:rPr lang="en-US" sz="1400" dirty="0">
                <a:latin typeface="Consolas"/>
              </a:rPr>
              <a:t>;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bitCipher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main(String[]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Scanner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Scanner(System.in);</a:t>
            </a:r>
          </a:p>
          <a:p>
            <a:pPr marL="11430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t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sc.nextInt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11430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pre = 0;</a:t>
            </a:r>
          </a:p>
          <a:p>
            <a:pPr marL="11430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114300" indent="0">
              <a:buNone/>
            </a:pPr>
            <a:r>
              <a:rPr lang="nn-NO" sz="1400" b="1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400" b="1" dirty="0" smtClean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400" b="1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400" b="1" dirty="0" smtClean="0">
                <a:solidFill>
                  <a:prstClr val="black"/>
                </a:solidFill>
                <a:latin typeface="Consolas"/>
              </a:rPr>
              <a:t> i = 0; i &lt; t; i++) </a:t>
            </a:r>
            <a:endParaRPr lang="nn-NO" sz="1400" b="1" dirty="0" smtClean="0">
              <a:solidFill>
                <a:prstClr val="black"/>
              </a:solidFill>
              <a:latin typeface="Consolas"/>
            </a:endParaRPr>
          </a:p>
          <a:p>
            <a:pPr marL="114300" indent="0">
              <a:buNone/>
            </a:pPr>
            <a:r>
              <a:rPr lang="nn-NO" sz="1400" b="1" dirty="0" smtClean="0">
                <a:solidFill>
                  <a:prstClr val="black"/>
                </a:solidFill>
                <a:latin typeface="Consolas"/>
              </a:rPr>
              <a:t>{</a:t>
            </a:r>
            <a:endParaRPr lang="nn-NO" sz="1400" b="1" dirty="0" smtClean="0">
              <a:solidFill>
                <a:prstClr val="black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length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sc.nextInt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k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sc.nextInt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String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str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sc.next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[length];</a:t>
            </a:r>
          </a:p>
          <a:p>
            <a:pPr marL="114300" indent="0">
              <a:buNone/>
            </a:pP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//for first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int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411480" lvl="1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str.charAt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(0)==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'1'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</a:t>
            </a:r>
          </a:p>
          <a:p>
            <a:pPr marL="411480" lvl="1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pre = 1;</a:t>
            </a:r>
          </a:p>
          <a:p>
            <a:pPr marL="411480" lvl="1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}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str.charAt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(0)==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'0'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</a:t>
            </a:r>
          </a:p>
          <a:p>
            <a:pPr marL="411480" lvl="1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pre = 0;</a:t>
            </a:r>
          </a:p>
          <a:p>
            <a:pPr marL="411480" lvl="1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72735" y="914400"/>
            <a:ext cx="4454979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1400" dirty="0" err="1">
                <a:latin typeface="Consolas"/>
              </a:rPr>
              <a:t>arr</a:t>
            </a:r>
            <a:r>
              <a:rPr lang="en-US" sz="1400" dirty="0">
                <a:latin typeface="Consolas"/>
              </a:rPr>
              <a:t>[0] = pre;</a:t>
            </a:r>
          </a:p>
          <a:p>
            <a:pPr marL="114300" indent="0">
              <a:buNone/>
            </a:pPr>
            <a:r>
              <a:rPr lang="en-US" sz="1400" dirty="0" err="1">
                <a:latin typeface="Consolas"/>
              </a:rPr>
              <a:t>System.out.print</a:t>
            </a:r>
            <a:r>
              <a:rPr lang="en-US" sz="1400" dirty="0">
                <a:latin typeface="Consolas"/>
              </a:rPr>
              <a:t>(pre);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 loop=1; </a:t>
            </a:r>
            <a:r>
              <a:rPr lang="en-US" sz="1400" b="1" dirty="0" smtClean="0">
                <a:solidFill>
                  <a:prstClr val="black"/>
                </a:solidFill>
                <a:latin typeface="Consolas"/>
              </a:rPr>
              <a:t>loop &lt; length 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; loop</a:t>
            </a:r>
            <a:r>
              <a:rPr lang="en-US" sz="1400" b="1" dirty="0" smtClean="0">
                <a:solidFill>
                  <a:prstClr val="black"/>
                </a:solidFill>
                <a:latin typeface="Consolas"/>
              </a:rPr>
              <a:t>++)</a:t>
            </a:r>
          </a:p>
          <a:p>
            <a:pPr marL="114300" indent="0"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400" b="1" dirty="0">
              <a:solidFill>
                <a:prstClr val="black"/>
              </a:solidFill>
              <a:latin typeface="Consolas"/>
            </a:endParaRPr>
          </a:p>
          <a:p>
            <a:pPr marL="41148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str.charAt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(loop) ==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'1'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pPr marL="411480" lvl="1" indent="0">
              <a:buNone/>
            </a:pPr>
            <a:r>
              <a:rPr lang="en-US" sz="14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[loop] = (pre ^ 1) &amp; 1;</a:t>
            </a:r>
          </a:p>
          <a:p>
            <a:pPr marL="411480" lvl="1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}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pPr marL="411480" lvl="1" indent="0">
              <a:buNone/>
            </a:pPr>
            <a:r>
              <a:rPr lang="en-US" sz="14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[loop] = (pre ^ 0) &amp; 1;</a:t>
            </a:r>
          </a:p>
          <a:p>
            <a:pPr marL="411480" lvl="1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114300" indent="0">
              <a:buNone/>
            </a:pP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pre = pre ^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[loop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];</a:t>
            </a:r>
          </a:p>
          <a:p>
            <a:pPr marL="114300" indent="0">
              <a:buNone/>
            </a:pP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((</a:t>
            </a:r>
            <a:r>
              <a:rPr lang="en-US" sz="1400" b="1" dirty="0">
                <a:solidFill>
                  <a:srgbClr val="0000FF"/>
                </a:solidFill>
                <a:latin typeface="Consolas"/>
              </a:rPr>
              <a:t>loop - k + 2) &gt; 0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11430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pre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 pre ^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</a:rPr>
              <a:t>arr</a:t>
            </a:r>
            <a:r>
              <a:rPr lang="en-US" sz="1400" b="1" dirty="0">
                <a:solidFill>
                  <a:srgbClr val="0000FF"/>
                </a:solidFill>
                <a:latin typeface="Consolas"/>
              </a:rPr>
              <a:t>[loop - k + 1];</a:t>
            </a:r>
          </a:p>
          <a:p>
            <a:pPr marL="114300" indent="0">
              <a:buNone/>
            </a:pPr>
            <a:endParaRPr lang="en-US" sz="1400" b="1" dirty="0">
              <a:solidFill>
                <a:srgbClr val="0000FF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400" dirty="0" err="1">
                <a:solidFill>
                  <a:prstClr val="black"/>
                </a:solidFill>
                <a:latin typeface="Consolas"/>
              </a:rPr>
              <a:t>System.out.print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[loop]);</a:t>
            </a:r>
          </a:p>
          <a:p>
            <a:pPr marL="11430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  //for loop=1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   //for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=0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400" dirty="0" err="1">
                <a:solidFill>
                  <a:prstClr val="black"/>
                </a:solidFill>
                <a:latin typeface="Consolas"/>
              </a:rPr>
              <a:t>sc.close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11430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  // main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  //class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114300" indent="0">
              <a:buNone/>
            </a:pPr>
            <a:endParaRPr lang="en-US" sz="1400" dirty="0">
              <a:solidFill>
                <a:prstClr val="black"/>
              </a:solidFill>
              <a:latin typeface="Consola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957520" y="702245"/>
            <a:ext cx="0" cy="6155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ular Callout 4"/>
          <p:cNvSpPr/>
          <p:nvPr/>
        </p:nvSpPr>
        <p:spPr>
          <a:xfrm>
            <a:off x="7375565" y="2891329"/>
            <a:ext cx="1768435" cy="1305771"/>
          </a:xfrm>
          <a:prstGeom prst="wedgeRectCallout">
            <a:avLst>
              <a:gd name="adj1" fmla="val -62861"/>
              <a:gd name="adj2" fmla="val 55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logic to compute last 3 bits which is actually shifted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8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59725" y="2967335"/>
            <a:ext cx="32066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192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95399"/>
            <a:ext cx="7543800" cy="4629926"/>
          </a:xfrm>
        </p:spPr>
        <p:txBody>
          <a:bodyPr/>
          <a:lstStyle/>
          <a:p>
            <a:r>
              <a:rPr lang="en-US" sz="4800" b="1" dirty="0" smtClean="0"/>
              <a:t>1) Cutting Board Problem</a:t>
            </a:r>
            <a:br>
              <a:rPr lang="en-US" sz="4800" b="1" dirty="0" smtClean="0"/>
            </a:br>
            <a:r>
              <a:rPr lang="en-US" sz="4800" b="1" dirty="0" smtClean="0"/>
              <a:t>2) Bit Cipher Problem</a:t>
            </a:r>
            <a:br>
              <a:rPr lang="en-US" sz="48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4000" b="1" dirty="0"/>
              <a:t>- </a:t>
            </a:r>
            <a:r>
              <a:rPr lang="en-US" sz="2400" b="1" dirty="0" smtClean="0"/>
              <a:t>Brainstorming session and approach to solve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Class-6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8545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Practice: Advance Test –</a:t>
            </a:r>
            <a:r>
              <a:rPr lang="en-US" sz="3200" b="1" dirty="0" smtClean="0"/>
              <a:t>Cutting Board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918348" cy="581743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39424E"/>
                </a:solidFill>
              </a:rPr>
              <a:t>Alice gives Bob a board composed of </a:t>
            </a:r>
            <a:r>
              <a:rPr lang="en-US" altLang="en-US" sz="1800" dirty="0" err="1">
                <a:solidFill>
                  <a:srgbClr val="39424E"/>
                </a:solidFill>
              </a:rPr>
              <a:t>m×n</a:t>
            </a:r>
            <a:r>
              <a:rPr lang="en-US" altLang="en-US" sz="1800" dirty="0">
                <a:solidFill>
                  <a:srgbClr val="39424E"/>
                </a:solidFill>
              </a:rPr>
              <a:t> wooden squares and asks him to find the minimum cost of breaking the board back down into individual 1×1 pieces. To break the board down, Bob must make cuts along its horizontal and vertical lines.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 dirty="0">
              <a:solidFill>
                <a:srgbClr val="39424E"/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39424E"/>
                </a:solidFill>
              </a:rPr>
              <a:t>To reduce the board to squares, Xn-1 vertical cuts must be made at locations x1,x2,…,xn−2,xn−1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39424E"/>
                </a:solidFill>
              </a:rPr>
              <a:t>ym−1 horizontal cuts must be made at locations y1,y2,…,ym−2,ym−1.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39424E"/>
                </a:solidFill>
              </a:rPr>
              <a:t>Each cut along some x</a:t>
            </a:r>
            <a:r>
              <a:rPr lang="en-US" altLang="en-US" sz="1200" dirty="0">
                <a:solidFill>
                  <a:srgbClr val="39424E"/>
                </a:solidFill>
              </a:rPr>
              <a:t>i</a:t>
            </a:r>
            <a:r>
              <a:rPr lang="en-US" altLang="en-US" sz="1800" dirty="0">
                <a:solidFill>
                  <a:srgbClr val="39424E"/>
                </a:solidFill>
              </a:rPr>
              <a:t> (or </a:t>
            </a:r>
            <a:r>
              <a:rPr lang="en-US" altLang="en-US" sz="1800" dirty="0" err="1">
                <a:solidFill>
                  <a:srgbClr val="39424E"/>
                </a:solidFill>
              </a:rPr>
              <a:t>y</a:t>
            </a:r>
            <a:r>
              <a:rPr lang="en-US" altLang="en-US" sz="1000" dirty="0" err="1">
                <a:solidFill>
                  <a:srgbClr val="39424E"/>
                </a:solidFill>
              </a:rPr>
              <a:t>j</a:t>
            </a:r>
            <a:r>
              <a:rPr lang="en-US" altLang="en-US" sz="1800" dirty="0">
                <a:solidFill>
                  <a:srgbClr val="39424E"/>
                </a:solidFill>
              </a:rPr>
              <a:t>) has a cost, cx</a:t>
            </a:r>
            <a:r>
              <a:rPr lang="en-US" altLang="en-US" sz="1100" dirty="0">
                <a:solidFill>
                  <a:srgbClr val="39424E"/>
                </a:solidFill>
              </a:rPr>
              <a:t>i </a:t>
            </a:r>
            <a:r>
              <a:rPr lang="en-US" altLang="en-US" sz="1800" dirty="0">
                <a:solidFill>
                  <a:srgbClr val="39424E"/>
                </a:solidFill>
              </a:rPr>
              <a:t>(or </a:t>
            </a:r>
            <a:r>
              <a:rPr lang="en-US" altLang="en-US" sz="1800" dirty="0" err="1">
                <a:solidFill>
                  <a:srgbClr val="39424E"/>
                </a:solidFill>
              </a:rPr>
              <a:t>cy</a:t>
            </a:r>
            <a:r>
              <a:rPr lang="en-US" altLang="en-US" sz="1100" dirty="0" err="1">
                <a:solidFill>
                  <a:srgbClr val="39424E"/>
                </a:solidFill>
              </a:rPr>
              <a:t>j</a:t>
            </a:r>
            <a:r>
              <a:rPr lang="en-US" altLang="en-US" sz="1800" dirty="0">
                <a:solidFill>
                  <a:srgbClr val="39424E"/>
                </a:solidFill>
              </a:rPr>
              <a:t>).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 dirty="0">
              <a:solidFill>
                <a:srgbClr val="39424E"/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39424E"/>
                </a:solidFill>
              </a:rPr>
              <a:t>If a cut of cost cc passes through n already-cut segments, the total cost of the cut is </a:t>
            </a:r>
            <a:r>
              <a:rPr lang="en-US" altLang="en-US" sz="1800" dirty="0" err="1">
                <a:solidFill>
                  <a:srgbClr val="39424E"/>
                </a:solidFill>
              </a:rPr>
              <a:t>n×c</a:t>
            </a:r>
            <a:r>
              <a:rPr lang="en-US" altLang="en-US" sz="1800" dirty="0">
                <a:solidFill>
                  <a:srgbClr val="39424E"/>
                </a:solidFill>
              </a:rPr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 dirty="0">
              <a:solidFill>
                <a:srgbClr val="39424E"/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39424E"/>
                </a:solidFill>
              </a:rPr>
              <a:t>The cost of cutting the whole board down into 1×1 squares is the sum of the cost of each successive cut. Recall that the cost of a cut is multiplied by the number of already-cut segments it crosses through, so each cut is increasingly expensive.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 dirty="0">
              <a:solidFill>
                <a:srgbClr val="39424E"/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39424E"/>
                </a:solidFill>
              </a:rPr>
              <a:t>Can you help Bob find the minimum cost</a:t>
            </a:r>
            <a:r>
              <a:rPr lang="en-US" altLang="en-US" sz="1800" dirty="0" smtClean="0">
                <a:solidFill>
                  <a:srgbClr val="39424E"/>
                </a:solidFill>
              </a:rPr>
              <a:t>?</a:t>
            </a:r>
            <a:endParaRPr lang="en-US" altLang="en-US" sz="1800" dirty="0">
              <a:solidFill>
                <a:srgbClr val="39424E"/>
              </a:solidFill>
            </a:endParaRPr>
          </a:p>
        </p:txBody>
      </p:sp>
      <p:sp>
        <p:nvSpPr>
          <p:cNvPr id="12" name="Explosion 2 11"/>
          <p:cNvSpPr/>
          <p:nvPr/>
        </p:nvSpPr>
        <p:spPr>
          <a:xfrm rot="20817407">
            <a:off x="7681699" y="5783919"/>
            <a:ext cx="1819328" cy="1219200"/>
          </a:xfrm>
          <a:prstGeom prst="irregularSeal2">
            <a:avLst/>
          </a:prstGeom>
          <a:solidFill>
            <a:srgbClr val="FFFF99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Practice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45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Practice: Advance Test –Cutting Board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918348" cy="581743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 smtClean="0">
                <a:solidFill>
                  <a:srgbClr val="39424E"/>
                </a:solidFill>
              </a:rPr>
              <a:t>Input </a:t>
            </a:r>
            <a:r>
              <a:rPr lang="en-US" altLang="en-US" sz="1400" b="1" dirty="0">
                <a:solidFill>
                  <a:srgbClr val="39424E"/>
                </a:solidFill>
              </a:rPr>
              <a:t>Format</a:t>
            </a:r>
            <a:r>
              <a:rPr lang="en-US" altLang="en-US" sz="1400" b="1" dirty="0" smtClean="0">
                <a:solidFill>
                  <a:srgbClr val="39424E"/>
                </a:solidFill>
              </a:rPr>
              <a:t>:</a:t>
            </a:r>
            <a:endParaRPr lang="en-US" altLang="en-US" sz="1400" b="1" dirty="0">
              <a:solidFill>
                <a:srgbClr val="39424E"/>
              </a:solidFill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arenR"/>
            </a:pPr>
            <a:r>
              <a:rPr lang="en-US" altLang="en-US" sz="1400" dirty="0">
                <a:solidFill>
                  <a:srgbClr val="39424E"/>
                </a:solidFill>
              </a:rPr>
              <a:t>The first line contains a single integer, T, denoting the number of test cases. </a:t>
            </a: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arenR"/>
            </a:pPr>
            <a:r>
              <a:rPr lang="en-US" altLang="en-US" sz="1400" dirty="0">
                <a:solidFill>
                  <a:srgbClr val="39424E"/>
                </a:solidFill>
              </a:rPr>
              <a:t>The subsequent 3T lines describe each test case in 3 lines.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>
              <a:solidFill>
                <a:srgbClr val="39424E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39424E"/>
                </a:solidFill>
              </a:rPr>
              <a:t>For each test case, the first line has two positive space-separated integers, m and n, detailing the respective height (y) and width (x) of the board.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39424E"/>
                </a:solidFill>
              </a:rPr>
              <a:t/>
            </a:r>
            <a:br>
              <a:rPr lang="en-US" altLang="en-US" sz="1400" dirty="0">
                <a:solidFill>
                  <a:srgbClr val="39424E"/>
                </a:solidFill>
              </a:rPr>
            </a:br>
            <a:r>
              <a:rPr lang="en-US" altLang="en-US" sz="1400" dirty="0">
                <a:solidFill>
                  <a:srgbClr val="39424E"/>
                </a:solidFill>
              </a:rPr>
              <a:t>The second line has m−1 space-separated integers listing the cost, </a:t>
            </a:r>
            <a:r>
              <a:rPr lang="en-US" altLang="en-US" sz="1400" dirty="0" err="1">
                <a:solidFill>
                  <a:srgbClr val="39424E"/>
                </a:solidFill>
              </a:rPr>
              <a:t>cyj</a:t>
            </a:r>
            <a:r>
              <a:rPr lang="en-US" altLang="en-US" sz="1400" dirty="0">
                <a:solidFill>
                  <a:srgbClr val="39424E"/>
                </a:solidFill>
              </a:rPr>
              <a:t>, of cutting a segment of the board at each respective location from y1,y2,…,ym−2,ym−1.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39424E"/>
                </a:solidFill>
              </a:rPr>
              <a:t/>
            </a:r>
            <a:br>
              <a:rPr lang="en-US" altLang="en-US" sz="1400" dirty="0">
                <a:solidFill>
                  <a:srgbClr val="39424E"/>
                </a:solidFill>
              </a:rPr>
            </a:br>
            <a:r>
              <a:rPr lang="en-US" altLang="en-US" sz="1400" dirty="0">
                <a:solidFill>
                  <a:srgbClr val="39424E"/>
                </a:solidFill>
              </a:rPr>
              <a:t>The third line has n−1 space-separated integers listing the cost, cxi, of cutting a segment of the board at each respective location from x1,x2,…,xn−2,xn−1.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>
              <a:solidFill>
                <a:srgbClr val="39424E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39424E"/>
                </a:solidFill>
              </a:rPr>
              <a:t>Note: If we were to superimpose the </a:t>
            </a:r>
            <a:r>
              <a:rPr lang="en-US" altLang="en-US" sz="1400" dirty="0" err="1">
                <a:solidFill>
                  <a:srgbClr val="39424E"/>
                </a:solidFill>
              </a:rPr>
              <a:t>m×n</a:t>
            </a:r>
            <a:r>
              <a:rPr lang="en-US" altLang="en-US" sz="1400" dirty="0">
                <a:solidFill>
                  <a:srgbClr val="39424E"/>
                </a:solidFill>
              </a:rPr>
              <a:t> board on a 2D graph, x0, </a:t>
            </a:r>
            <a:r>
              <a:rPr lang="en-US" altLang="en-US" sz="1400" dirty="0" err="1">
                <a:solidFill>
                  <a:srgbClr val="39424E"/>
                </a:solidFill>
              </a:rPr>
              <a:t>xn</a:t>
            </a:r>
            <a:r>
              <a:rPr lang="en-US" altLang="en-US" sz="1400" dirty="0">
                <a:solidFill>
                  <a:srgbClr val="39424E"/>
                </a:solidFill>
              </a:rPr>
              <a:t>, y0, and </a:t>
            </a:r>
            <a:r>
              <a:rPr lang="en-US" altLang="en-US" sz="1400" dirty="0" err="1">
                <a:solidFill>
                  <a:srgbClr val="39424E"/>
                </a:solidFill>
              </a:rPr>
              <a:t>yn</a:t>
            </a:r>
            <a:r>
              <a:rPr lang="en-US" altLang="en-US" sz="1400" dirty="0">
                <a:solidFill>
                  <a:srgbClr val="39424E"/>
                </a:solidFill>
              </a:rPr>
              <a:t> would all be edges of the board and thus not valid cut lines.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>
              <a:solidFill>
                <a:srgbClr val="39424E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>
                <a:solidFill>
                  <a:srgbClr val="39424E"/>
                </a:solidFill>
              </a:rPr>
              <a:t>Constraints :</a:t>
            </a:r>
            <a:r>
              <a:rPr lang="en-US" altLang="en-US" sz="1400" dirty="0">
                <a:solidFill>
                  <a:srgbClr val="39424E"/>
                </a:solidFill>
              </a:rPr>
              <a:t/>
            </a:r>
            <a:br>
              <a:rPr lang="en-US" altLang="en-US" sz="1400" dirty="0">
                <a:solidFill>
                  <a:srgbClr val="39424E"/>
                </a:solidFill>
              </a:rPr>
            </a:br>
            <a:r>
              <a:rPr lang="en-US" altLang="en-US" sz="1400" dirty="0">
                <a:solidFill>
                  <a:srgbClr val="39424E"/>
                </a:solidFill>
              </a:rPr>
              <a:t>1≤T≤20</a:t>
            </a:r>
            <a:br>
              <a:rPr lang="en-US" altLang="en-US" sz="1400" dirty="0">
                <a:solidFill>
                  <a:srgbClr val="39424E"/>
                </a:solidFill>
              </a:rPr>
            </a:br>
            <a:r>
              <a:rPr lang="en-US" altLang="en-US" sz="1400" dirty="0">
                <a:solidFill>
                  <a:srgbClr val="39424E"/>
                </a:solidFill>
              </a:rPr>
              <a:t>2≤m,n≤1000000 </a:t>
            </a:r>
            <a:br>
              <a:rPr lang="en-US" altLang="en-US" sz="1400" dirty="0">
                <a:solidFill>
                  <a:srgbClr val="39424E"/>
                </a:solidFill>
              </a:rPr>
            </a:br>
            <a:r>
              <a:rPr lang="en-US" altLang="en-US" sz="1400" dirty="0">
                <a:solidFill>
                  <a:srgbClr val="39424E"/>
                </a:solidFill>
              </a:rPr>
              <a:t>0≤cxi,cyj≤109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>
              <a:solidFill>
                <a:srgbClr val="39424E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>
                <a:solidFill>
                  <a:srgbClr val="39424E"/>
                </a:solidFill>
              </a:rPr>
              <a:t>Output Format: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>
              <a:solidFill>
                <a:srgbClr val="39424E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39424E"/>
                </a:solidFill>
              </a:rPr>
              <a:t>For each of the T test cases, find the minimum cost (</a:t>
            </a:r>
            <a:r>
              <a:rPr lang="en-US" altLang="en-US" sz="1400" dirty="0" err="1">
                <a:solidFill>
                  <a:srgbClr val="39424E"/>
                </a:solidFill>
              </a:rPr>
              <a:t>MinimumCost</a:t>
            </a:r>
            <a:r>
              <a:rPr lang="en-US" altLang="en-US" sz="1400" dirty="0">
                <a:solidFill>
                  <a:srgbClr val="39424E"/>
                </a:solidFill>
              </a:rPr>
              <a:t>) of cutting the board into 1×1squares and print the value of </a:t>
            </a:r>
            <a:r>
              <a:rPr lang="en-US" altLang="en-US" sz="1400" dirty="0" err="1">
                <a:solidFill>
                  <a:srgbClr val="39424E"/>
                </a:solidFill>
              </a:rPr>
              <a:t>MinimumCost</a:t>
            </a:r>
            <a:r>
              <a:rPr lang="en-US" altLang="en-US" sz="1400" dirty="0">
                <a:solidFill>
                  <a:srgbClr val="39424E"/>
                </a:solidFill>
              </a:rPr>
              <a:t> % (10</a:t>
            </a:r>
            <a:r>
              <a:rPr lang="en-US" altLang="en-US" sz="1400" baseline="30000" dirty="0">
                <a:solidFill>
                  <a:srgbClr val="39424E"/>
                </a:solidFill>
              </a:rPr>
              <a:t>9</a:t>
            </a:r>
            <a:r>
              <a:rPr lang="en-US" altLang="en-US" sz="1400" dirty="0">
                <a:solidFill>
                  <a:srgbClr val="39424E"/>
                </a:solidFill>
              </a:rPr>
              <a:t>+7).</a:t>
            </a:r>
            <a:endParaRPr lang="en-US" sz="1000" dirty="0">
              <a:solidFill>
                <a:srgbClr val="39424E"/>
              </a:solidFill>
            </a:endParaRPr>
          </a:p>
        </p:txBody>
      </p:sp>
      <p:sp>
        <p:nvSpPr>
          <p:cNvPr id="12" name="Explosion 2 11"/>
          <p:cNvSpPr/>
          <p:nvPr/>
        </p:nvSpPr>
        <p:spPr>
          <a:xfrm rot="20817407">
            <a:off x="7681699" y="5783919"/>
            <a:ext cx="1819328" cy="1219200"/>
          </a:xfrm>
          <a:prstGeom prst="irregularSeal2">
            <a:avLst/>
          </a:prstGeom>
          <a:solidFill>
            <a:srgbClr val="FFFF99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Practice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0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Practice: Advance Test –Cutting Board</a:t>
            </a:r>
            <a:endParaRPr lang="en-US" sz="3200" dirty="0"/>
          </a:p>
        </p:txBody>
      </p:sp>
      <p:sp>
        <p:nvSpPr>
          <p:cNvPr id="12" name="Explosion 2 11"/>
          <p:cNvSpPr/>
          <p:nvPr/>
        </p:nvSpPr>
        <p:spPr>
          <a:xfrm rot="20817407">
            <a:off x="7681699" y="5783919"/>
            <a:ext cx="1819328" cy="1219200"/>
          </a:xfrm>
          <a:prstGeom prst="irregularSeal2">
            <a:avLst/>
          </a:prstGeom>
          <a:solidFill>
            <a:srgbClr val="FFFF99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Practice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42974" y="971080"/>
            <a:ext cx="3307773" cy="3843855"/>
          </a:xfrm>
        </p:spPr>
        <p:txBody>
          <a:bodyPr/>
          <a:lstStyle/>
          <a:p>
            <a:pPr fontAlgn="base"/>
            <a:r>
              <a:rPr lang="en-US" b="1" dirty="0"/>
              <a:t>Sample Input</a:t>
            </a:r>
            <a:endParaRPr lang="en-US" dirty="0"/>
          </a:p>
          <a:p>
            <a:pPr lvl="1" fontAlgn="base"/>
            <a:r>
              <a:rPr lang="en-US" b="1" dirty="0"/>
              <a:t>Input </a:t>
            </a:r>
            <a:r>
              <a:rPr lang="en-US" b="1" dirty="0" smtClean="0"/>
              <a:t>00</a:t>
            </a:r>
          </a:p>
          <a:p>
            <a:pPr lvl="2" fontAlgn="base"/>
            <a:r>
              <a:rPr lang="en-US" dirty="0" smtClean="0"/>
              <a:t>1</a:t>
            </a:r>
          </a:p>
          <a:p>
            <a:pPr lvl="2" fontAlgn="base"/>
            <a:r>
              <a:rPr lang="en-US" dirty="0" smtClean="0"/>
              <a:t>2 2</a:t>
            </a:r>
          </a:p>
          <a:p>
            <a:pPr lvl="2" fontAlgn="base"/>
            <a:r>
              <a:rPr lang="en-US" dirty="0" smtClean="0"/>
              <a:t>2</a:t>
            </a:r>
          </a:p>
          <a:p>
            <a:pPr lvl="2" fontAlgn="base"/>
            <a:r>
              <a:rPr lang="en-US" dirty="0" smtClean="0"/>
              <a:t>1</a:t>
            </a:r>
          </a:p>
          <a:p>
            <a:pPr lvl="1" fontAlgn="base"/>
            <a:r>
              <a:rPr lang="en-US" b="1" dirty="0" smtClean="0"/>
              <a:t>Input 01</a:t>
            </a:r>
          </a:p>
          <a:p>
            <a:pPr lvl="2" fontAlgn="base"/>
            <a:r>
              <a:rPr lang="en-US" dirty="0" smtClean="0"/>
              <a:t>1</a:t>
            </a:r>
          </a:p>
          <a:p>
            <a:pPr lvl="2" fontAlgn="base"/>
            <a:r>
              <a:rPr lang="en-US" dirty="0" smtClean="0"/>
              <a:t>6 4</a:t>
            </a:r>
          </a:p>
          <a:p>
            <a:pPr lvl="2" fontAlgn="base"/>
            <a:r>
              <a:rPr lang="en-US" dirty="0" smtClean="0"/>
              <a:t>2 1 3 1 4</a:t>
            </a:r>
          </a:p>
          <a:p>
            <a:pPr lvl="2" fontAlgn="base"/>
            <a:r>
              <a:rPr lang="en-US" dirty="0" smtClean="0"/>
              <a:t>4 1 2</a:t>
            </a:r>
          </a:p>
          <a:p>
            <a:pPr lvl="1" fontAlgn="base"/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92572" y="1047890"/>
            <a:ext cx="3307773" cy="219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200" b="1" dirty="0"/>
              <a:t>Sample Output</a:t>
            </a:r>
          </a:p>
          <a:p>
            <a:pPr lvl="1" fontAlgn="base"/>
            <a:r>
              <a:rPr lang="en-US" sz="2000" b="1" dirty="0"/>
              <a:t>Output 00</a:t>
            </a:r>
          </a:p>
          <a:p>
            <a:pPr lvl="2" fontAlgn="base"/>
            <a:r>
              <a:rPr lang="en-US" dirty="0" smtClean="0"/>
              <a:t>4</a:t>
            </a:r>
          </a:p>
          <a:p>
            <a:pPr lvl="1" fontAlgn="base"/>
            <a:r>
              <a:rPr lang="en-US" sz="2000" b="1" dirty="0"/>
              <a:t>Output 01</a:t>
            </a:r>
          </a:p>
          <a:p>
            <a:pPr lvl="2" fontAlgn="base"/>
            <a:r>
              <a:rPr lang="en-US" dirty="0" smtClean="0"/>
              <a:t>42</a:t>
            </a:r>
          </a:p>
          <a:p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52485" y="2145862"/>
            <a:ext cx="1642540" cy="1451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765495" y="3136478"/>
            <a:ext cx="3418045" cy="2980872"/>
            <a:chOff x="347450" y="793773"/>
            <a:chExt cx="3418045" cy="2980872"/>
          </a:xfrm>
        </p:grpSpPr>
        <p:sp>
          <p:nvSpPr>
            <p:cNvPr id="17" name="Rectangle 16"/>
            <p:cNvSpPr/>
            <p:nvPr/>
          </p:nvSpPr>
          <p:spPr>
            <a:xfrm>
              <a:off x="920115" y="1254633"/>
              <a:ext cx="2419515" cy="18818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2x2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110669" y="793773"/>
              <a:ext cx="809915" cy="2980872"/>
              <a:chOff x="2110669" y="793773"/>
              <a:chExt cx="809915" cy="2980872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2110670" y="793773"/>
                <a:ext cx="0" cy="291878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2110669" y="3405313"/>
                <a:ext cx="809915" cy="369332"/>
              </a:xfrm>
              <a:prstGeom prst="rect">
                <a:avLst/>
              </a:prstGeom>
              <a:solidFill>
                <a:srgbClr val="FFFF6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cut</a:t>
                </a:r>
                <a:endParaRPr lang="en-US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47450" y="1824894"/>
              <a:ext cx="3418045" cy="369332"/>
              <a:chOff x="347450" y="1824894"/>
              <a:chExt cx="3418045" cy="369332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376980" y="2176568"/>
                <a:ext cx="3388515" cy="1765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47450" y="1824894"/>
                <a:ext cx="84491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cut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553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Advance Test –Cutting Board</a:t>
            </a:r>
          </a:p>
        </p:txBody>
      </p:sp>
      <p:sp>
        <p:nvSpPr>
          <p:cNvPr id="5" name="Rectangle 4"/>
          <p:cNvSpPr/>
          <p:nvPr/>
        </p:nvSpPr>
        <p:spPr>
          <a:xfrm>
            <a:off x="920115" y="1254633"/>
            <a:ext cx="2419515" cy="18818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2x2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110669" y="793773"/>
            <a:ext cx="809915" cy="2980872"/>
            <a:chOff x="2110669" y="793773"/>
            <a:chExt cx="809915" cy="298087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110670" y="793773"/>
              <a:ext cx="0" cy="29187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110669" y="3405313"/>
              <a:ext cx="809915" cy="369332"/>
            </a:xfrm>
            <a:prstGeom prst="rect">
              <a:avLst/>
            </a:prstGeom>
            <a:solidFill>
              <a:srgbClr val="FFFF66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r>
                <a:rPr lang="en-US" baseline="30000" dirty="0" smtClean="0"/>
                <a:t>st</a:t>
              </a:r>
              <a:r>
                <a:rPr lang="en-US" dirty="0" smtClean="0"/>
                <a:t> cut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47450" y="1824894"/>
            <a:ext cx="3418045" cy="369332"/>
            <a:chOff x="347450" y="1824894"/>
            <a:chExt cx="3418045" cy="36933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76980" y="2176568"/>
              <a:ext cx="3388515" cy="1765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7450" y="1824894"/>
              <a:ext cx="844910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r>
                <a:rPr lang="en-US" baseline="30000" dirty="0" smtClean="0"/>
                <a:t>nd</a:t>
              </a:r>
              <a:r>
                <a:rPr lang="en-US" dirty="0" smtClean="0"/>
                <a:t> cut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26355" y="1355130"/>
            <a:ext cx="3610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Cost = 1*2 = 2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4187950" y="2306555"/>
            <a:ext cx="3610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Cost = Cost+2*1 = 4</a:t>
            </a:r>
            <a:endParaRPr lang="en-US" sz="3200" dirty="0"/>
          </a:p>
        </p:txBody>
      </p:sp>
      <p:sp>
        <p:nvSpPr>
          <p:cNvPr id="22" name="Rectangle 21"/>
          <p:cNvSpPr/>
          <p:nvPr/>
        </p:nvSpPr>
        <p:spPr>
          <a:xfrm>
            <a:off x="920115" y="4312315"/>
            <a:ext cx="2419515" cy="18818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2x2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110670" y="3851455"/>
            <a:ext cx="809914" cy="2980872"/>
            <a:chOff x="2110670" y="793773"/>
            <a:chExt cx="809914" cy="2980872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110670" y="793773"/>
              <a:ext cx="0" cy="29187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110670" y="3405313"/>
              <a:ext cx="80991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r>
                <a:rPr lang="en-US" baseline="30000" dirty="0" smtClean="0"/>
                <a:t>nd</a:t>
              </a:r>
              <a:r>
                <a:rPr lang="en-US" dirty="0" smtClean="0"/>
                <a:t> cut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47450" y="4882576"/>
            <a:ext cx="3418045" cy="369332"/>
            <a:chOff x="347450" y="1824894"/>
            <a:chExt cx="3418045" cy="369332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376980" y="2176568"/>
              <a:ext cx="3388515" cy="1765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47450" y="1824894"/>
              <a:ext cx="844910" cy="369332"/>
            </a:xfrm>
            <a:prstGeom prst="rect">
              <a:avLst/>
            </a:prstGeom>
            <a:solidFill>
              <a:srgbClr val="FFFF66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r>
                <a:rPr lang="en-US" baseline="30000" dirty="0" smtClean="0"/>
                <a:t>st</a:t>
              </a:r>
              <a:r>
                <a:rPr lang="en-US" dirty="0" smtClean="0"/>
                <a:t> cut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226355" y="4412812"/>
            <a:ext cx="3610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Cost = 1*1 = 1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4111140" y="5375305"/>
            <a:ext cx="3610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Cost = Cost+2*2 = 5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687215" y="3589979"/>
            <a:ext cx="314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 = </a:t>
            </a:r>
            <a:r>
              <a:rPr lang="en-US" dirty="0" err="1" smtClean="0"/>
              <a:t>no.of.piece</a:t>
            </a:r>
            <a:r>
              <a:rPr lang="en-US" dirty="0" smtClean="0"/>
              <a:t> x cutting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2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2" grpId="0" animBg="1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7993705" cy="762000"/>
          </a:xfrm>
        </p:spPr>
        <p:txBody>
          <a:bodyPr/>
          <a:lstStyle/>
          <a:p>
            <a:r>
              <a:rPr lang="en-US" dirty="0" smtClean="0"/>
              <a:t>Cutting Board– Problem solving approach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7880" y="1470345"/>
            <a:ext cx="725854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u="sng" dirty="0" smtClean="0"/>
              <a:t>Key observations:</a:t>
            </a:r>
          </a:p>
          <a:p>
            <a:pPr algn="just">
              <a:lnSpc>
                <a:spcPct val="150000"/>
              </a:lnSpc>
            </a:pPr>
            <a:endParaRPr lang="en-US" b="1" u="sng" dirty="0" smtClean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Sequence of costs given for horizontal and vertical cuts will not matter here. Because while cutting only count of pieces is required. </a:t>
            </a:r>
            <a:endParaRPr lang="en-US" dirty="0" smtClean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While </a:t>
            </a:r>
            <a:r>
              <a:rPr lang="en-US" dirty="0"/>
              <a:t>cutting, cost of minimum cut should be the last. And vice versa. </a:t>
            </a:r>
            <a:endParaRPr lang="en-US" dirty="0" smtClean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While </a:t>
            </a:r>
            <a:r>
              <a:rPr lang="en-US" dirty="0"/>
              <a:t>cutting horizontally , No. of Previous Y cuts needs to be considered only. Not to worry about X cuts. And Vice Versa. </a:t>
            </a:r>
            <a:endParaRPr lang="en-US" b="1" u="sng" dirty="0" smtClean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120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" y="0"/>
            <a:ext cx="7620000" cy="762000"/>
          </a:xfrm>
        </p:spPr>
        <p:txBody>
          <a:bodyPr/>
          <a:lstStyle/>
          <a:p>
            <a:r>
              <a:rPr lang="en-US" dirty="0" smtClean="0"/>
              <a:t>Cutting Board  – Code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611875" y="702245"/>
            <a:ext cx="0" cy="60679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47450" y="793218"/>
            <a:ext cx="3379640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latin typeface="Consolas"/>
              </a:rPr>
              <a:t>import </a:t>
            </a:r>
            <a:r>
              <a:rPr lang="en-US" sz="1300" dirty="0" err="1">
                <a:latin typeface="Consolas"/>
              </a:rPr>
              <a:t>java.util.Scanner</a:t>
            </a:r>
            <a:r>
              <a:rPr lang="en-US" sz="1300" dirty="0">
                <a:latin typeface="Consolas"/>
              </a:rPr>
              <a:t>;</a:t>
            </a:r>
          </a:p>
          <a:p>
            <a:r>
              <a:rPr lang="en-US" sz="13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cuttingEdges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3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main(String[]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) 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  Scanner in=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Scanner(System.in);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T=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in.nextInt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index=0;index&lt;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T;index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  {</a:t>
            </a:r>
          </a:p>
          <a:p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M=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in.nextInt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N=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in.nextInt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[] x=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[M-1];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[] y=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[N-1];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=0;i&lt;M-1;i++)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     x[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]=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in.nextInt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=0;i&lt;N-1;i++)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     y[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]=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in.nextInt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   } 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Arrays.sort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(x);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Arrays.sort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(y);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09957" y="769129"/>
            <a:ext cx="4954245" cy="589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c=0;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xPiece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=1;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yPiece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=1;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=0;i&lt;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x.length+y.length;i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   {</a:t>
            </a:r>
          </a:p>
          <a:p>
            <a:pPr lvl="1"/>
            <a:r>
              <a:rPr lang="en-US" sz="1300" b="1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3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300" b="1" dirty="0" err="1">
                <a:solidFill>
                  <a:prstClr val="black"/>
                </a:solidFill>
                <a:latin typeface="Consolas"/>
              </a:rPr>
              <a:t>xPiece</a:t>
            </a:r>
            <a:r>
              <a:rPr lang="en-US" sz="1300" b="1" dirty="0">
                <a:solidFill>
                  <a:prstClr val="black"/>
                </a:solidFill>
                <a:latin typeface="Consolas"/>
              </a:rPr>
              <a:t>==M){</a:t>
            </a:r>
          </a:p>
          <a:p>
            <a:pPr lvl="1"/>
            <a:r>
              <a:rPr lang="en-US" sz="1300" b="1" dirty="0">
                <a:solidFill>
                  <a:prstClr val="black"/>
                </a:solidFill>
                <a:latin typeface="Consolas"/>
              </a:rPr>
              <a:t>c+=(</a:t>
            </a:r>
            <a:r>
              <a:rPr lang="en-US" sz="1300" b="1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300" b="1" dirty="0">
                <a:solidFill>
                  <a:prstClr val="black"/>
                </a:solidFill>
                <a:latin typeface="Consolas"/>
              </a:rPr>
              <a:t>)y[</a:t>
            </a:r>
            <a:r>
              <a:rPr lang="en-US" sz="1300" b="1" dirty="0" err="1">
                <a:solidFill>
                  <a:prstClr val="black"/>
                </a:solidFill>
                <a:latin typeface="Consolas"/>
              </a:rPr>
              <a:t>y.length-yPiece</a:t>
            </a:r>
            <a:r>
              <a:rPr lang="en-US" sz="1300" b="1" dirty="0">
                <a:solidFill>
                  <a:prstClr val="black"/>
                </a:solidFill>
                <a:latin typeface="Consolas"/>
              </a:rPr>
              <a:t>]*(</a:t>
            </a:r>
            <a:r>
              <a:rPr lang="en-US" sz="1300" b="1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300" b="1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300" b="1" dirty="0" err="1">
                <a:solidFill>
                  <a:prstClr val="black"/>
                </a:solidFill>
                <a:latin typeface="Consolas"/>
              </a:rPr>
              <a:t>xPiece</a:t>
            </a:r>
            <a:r>
              <a:rPr lang="en-US" sz="13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300" b="1" dirty="0" err="1">
                <a:solidFill>
                  <a:prstClr val="black"/>
                </a:solidFill>
                <a:latin typeface="Consolas"/>
              </a:rPr>
              <a:t>yPiece</a:t>
            </a:r>
            <a:r>
              <a:rPr lang="en-US" sz="1300" b="1" dirty="0">
                <a:solidFill>
                  <a:prstClr val="black"/>
                </a:solidFill>
                <a:latin typeface="Consolas"/>
              </a:rPr>
              <a:t>++;</a:t>
            </a:r>
          </a:p>
          <a:p>
            <a:pPr lvl="1"/>
            <a:r>
              <a:rPr lang="en-US" sz="1300" b="1" dirty="0">
                <a:solidFill>
                  <a:prstClr val="black"/>
                </a:solidFill>
                <a:latin typeface="Consolas"/>
              </a:rPr>
              <a:t>} </a:t>
            </a:r>
            <a:r>
              <a:rPr lang="en-US" sz="1300" b="1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3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b="1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3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300" b="1" dirty="0" err="1">
                <a:solidFill>
                  <a:prstClr val="black"/>
                </a:solidFill>
                <a:latin typeface="Consolas"/>
              </a:rPr>
              <a:t>yPiece</a:t>
            </a:r>
            <a:r>
              <a:rPr lang="en-US" sz="1300" b="1" dirty="0">
                <a:solidFill>
                  <a:prstClr val="black"/>
                </a:solidFill>
                <a:latin typeface="Consolas"/>
              </a:rPr>
              <a:t>==N)</a:t>
            </a:r>
          </a:p>
          <a:p>
            <a:pPr lvl="1"/>
            <a:r>
              <a:rPr lang="en-US" sz="1300" b="1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1"/>
            <a:r>
              <a:rPr lang="en-US" sz="1300" b="1" dirty="0">
                <a:solidFill>
                  <a:prstClr val="black"/>
                </a:solidFill>
                <a:latin typeface="Consolas"/>
              </a:rPr>
              <a:t>c+=(</a:t>
            </a:r>
            <a:r>
              <a:rPr lang="en-US" sz="1300" b="1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300" b="1" dirty="0">
                <a:solidFill>
                  <a:prstClr val="black"/>
                </a:solidFill>
                <a:latin typeface="Consolas"/>
              </a:rPr>
              <a:t>)x[</a:t>
            </a:r>
            <a:r>
              <a:rPr lang="en-US" sz="1300" b="1" dirty="0" err="1">
                <a:solidFill>
                  <a:prstClr val="black"/>
                </a:solidFill>
                <a:latin typeface="Consolas"/>
              </a:rPr>
              <a:t>x.length-xPiece</a:t>
            </a:r>
            <a:r>
              <a:rPr lang="en-US" sz="1300" b="1" dirty="0">
                <a:solidFill>
                  <a:prstClr val="black"/>
                </a:solidFill>
                <a:latin typeface="Consolas"/>
              </a:rPr>
              <a:t>]*(</a:t>
            </a:r>
            <a:r>
              <a:rPr lang="en-US" sz="1300" b="1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300" b="1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300" b="1" dirty="0" err="1">
                <a:solidFill>
                  <a:prstClr val="black"/>
                </a:solidFill>
                <a:latin typeface="Consolas"/>
              </a:rPr>
              <a:t>yPiece</a:t>
            </a:r>
            <a:r>
              <a:rPr lang="en-US" sz="13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300" b="1" dirty="0" err="1">
                <a:solidFill>
                  <a:prstClr val="black"/>
                </a:solidFill>
                <a:latin typeface="Consolas"/>
              </a:rPr>
              <a:t>xPiece</a:t>
            </a:r>
            <a:r>
              <a:rPr lang="en-US" sz="1300" b="1" dirty="0">
                <a:solidFill>
                  <a:prstClr val="black"/>
                </a:solidFill>
                <a:latin typeface="Consolas"/>
              </a:rPr>
              <a:t>++;</a:t>
            </a:r>
          </a:p>
          <a:p>
            <a:pPr lvl="1"/>
            <a:r>
              <a:rPr lang="en-US" sz="1300" b="1" dirty="0">
                <a:solidFill>
                  <a:prstClr val="black"/>
                </a:solidFill>
                <a:latin typeface="Consolas"/>
              </a:rPr>
              <a:t>}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300" b="1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2"/>
            <a:r>
              <a:rPr lang="en-US" sz="1300" b="1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300" b="1" dirty="0">
                <a:solidFill>
                  <a:prstClr val="black"/>
                </a:solidFill>
                <a:latin typeface="Consolas"/>
              </a:rPr>
              <a:t>(x[</a:t>
            </a:r>
            <a:r>
              <a:rPr lang="en-US" sz="1300" b="1" dirty="0" err="1">
                <a:solidFill>
                  <a:prstClr val="black"/>
                </a:solidFill>
                <a:latin typeface="Consolas"/>
              </a:rPr>
              <a:t>x.length-xPiece</a:t>
            </a:r>
            <a:r>
              <a:rPr lang="en-US" sz="1300" b="1" dirty="0" smtClean="0">
                <a:solidFill>
                  <a:prstClr val="black"/>
                </a:solidFill>
                <a:latin typeface="Consolas"/>
              </a:rPr>
              <a:t>]&gt;y[</a:t>
            </a:r>
            <a:r>
              <a:rPr lang="en-US" sz="1300" b="1" dirty="0" err="1" smtClean="0">
                <a:solidFill>
                  <a:prstClr val="black"/>
                </a:solidFill>
                <a:latin typeface="Consolas"/>
              </a:rPr>
              <a:t>y.length-yPiece</a:t>
            </a:r>
            <a:r>
              <a:rPr lang="en-US" sz="1300" b="1" dirty="0">
                <a:solidFill>
                  <a:prstClr val="black"/>
                </a:solidFill>
                <a:latin typeface="Consolas"/>
              </a:rPr>
              <a:t>]){</a:t>
            </a:r>
          </a:p>
          <a:p>
            <a:pPr lvl="2"/>
            <a:r>
              <a:rPr lang="en-US" sz="1300" b="1" dirty="0">
                <a:solidFill>
                  <a:prstClr val="black"/>
                </a:solidFill>
                <a:latin typeface="Consolas"/>
              </a:rPr>
              <a:t>c+=(</a:t>
            </a:r>
            <a:r>
              <a:rPr lang="en-US" sz="1300" b="1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300" b="1" dirty="0">
                <a:solidFill>
                  <a:prstClr val="black"/>
                </a:solidFill>
                <a:latin typeface="Consolas"/>
              </a:rPr>
              <a:t>)x[</a:t>
            </a:r>
            <a:r>
              <a:rPr lang="en-US" sz="1300" b="1" dirty="0" err="1">
                <a:solidFill>
                  <a:prstClr val="black"/>
                </a:solidFill>
                <a:latin typeface="Consolas"/>
              </a:rPr>
              <a:t>x.length-xPiece</a:t>
            </a:r>
            <a:r>
              <a:rPr lang="en-US" sz="1300" b="1" dirty="0">
                <a:solidFill>
                  <a:prstClr val="black"/>
                </a:solidFill>
                <a:latin typeface="Consolas"/>
              </a:rPr>
              <a:t>]*(</a:t>
            </a:r>
            <a:r>
              <a:rPr lang="en-US" sz="1300" b="1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300" b="1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300" b="1" dirty="0" err="1">
                <a:solidFill>
                  <a:prstClr val="black"/>
                </a:solidFill>
                <a:latin typeface="Consolas"/>
              </a:rPr>
              <a:t>yPiece</a:t>
            </a:r>
            <a:r>
              <a:rPr lang="en-US" sz="13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2"/>
            <a:r>
              <a:rPr lang="en-US" sz="1300" b="1" dirty="0" err="1">
                <a:solidFill>
                  <a:prstClr val="black"/>
                </a:solidFill>
                <a:latin typeface="Consolas"/>
              </a:rPr>
              <a:t>xPiece</a:t>
            </a:r>
            <a:r>
              <a:rPr lang="en-US" sz="1300" b="1" dirty="0">
                <a:solidFill>
                  <a:prstClr val="black"/>
                </a:solidFill>
                <a:latin typeface="Consolas"/>
              </a:rPr>
              <a:t>++;</a:t>
            </a:r>
          </a:p>
          <a:p>
            <a:pPr lvl="2"/>
            <a:r>
              <a:rPr lang="en-US" sz="1300" b="1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lvl="2"/>
            <a:r>
              <a:rPr lang="en-US" sz="1300" b="1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300" b="1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2"/>
            <a:r>
              <a:rPr lang="en-US" sz="1300" b="1" dirty="0">
                <a:solidFill>
                  <a:prstClr val="black"/>
                </a:solidFill>
                <a:latin typeface="Consolas"/>
              </a:rPr>
              <a:t>c+=(</a:t>
            </a:r>
            <a:r>
              <a:rPr lang="en-US" sz="1300" b="1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300" b="1" dirty="0">
                <a:solidFill>
                  <a:prstClr val="black"/>
                </a:solidFill>
                <a:latin typeface="Consolas"/>
              </a:rPr>
              <a:t>)y[</a:t>
            </a:r>
            <a:r>
              <a:rPr lang="en-US" sz="1300" b="1" dirty="0" err="1">
                <a:solidFill>
                  <a:prstClr val="black"/>
                </a:solidFill>
                <a:latin typeface="Consolas"/>
              </a:rPr>
              <a:t>y.length-yPiece</a:t>
            </a:r>
            <a:r>
              <a:rPr lang="en-US" sz="1300" b="1" dirty="0">
                <a:solidFill>
                  <a:prstClr val="black"/>
                </a:solidFill>
                <a:latin typeface="Consolas"/>
              </a:rPr>
              <a:t>]*(</a:t>
            </a:r>
            <a:r>
              <a:rPr lang="en-US" sz="1300" b="1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300" b="1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300" b="1" dirty="0" err="1">
                <a:solidFill>
                  <a:prstClr val="black"/>
                </a:solidFill>
                <a:latin typeface="Consolas"/>
              </a:rPr>
              <a:t>xPiece</a:t>
            </a:r>
            <a:r>
              <a:rPr lang="en-US" sz="13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2"/>
            <a:r>
              <a:rPr lang="en-US" sz="1300" b="1" dirty="0" err="1">
                <a:solidFill>
                  <a:prstClr val="black"/>
                </a:solidFill>
                <a:latin typeface="Consolas"/>
              </a:rPr>
              <a:t>yPiece</a:t>
            </a:r>
            <a:r>
              <a:rPr lang="en-US" sz="1300" b="1" dirty="0">
                <a:solidFill>
                  <a:prstClr val="black"/>
                </a:solidFill>
                <a:latin typeface="Consolas"/>
              </a:rPr>
              <a:t>++;</a:t>
            </a:r>
          </a:p>
          <a:p>
            <a:pPr lvl="2"/>
            <a:r>
              <a:rPr lang="en-US" sz="1300" b="1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lvl="1"/>
            <a:r>
              <a:rPr lang="en-US" sz="1300" b="1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   }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System.out.println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(c%1000000007);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}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3" name="Rectangular Callout 2"/>
          <p:cNvSpPr/>
          <p:nvPr/>
        </p:nvSpPr>
        <p:spPr>
          <a:xfrm>
            <a:off x="1538005" y="6040540"/>
            <a:ext cx="1651415" cy="576075"/>
          </a:xfrm>
          <a:prstGeom prst="wedgeRectCallout">
            <a:avLst>
              <a:gd name="adj1" fmla="val -54479"/>
              <a:gd name="adj2" fmla="val -8741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 test ,we need to write full fledge sort </a:t>
            </a:r>
            <a:r>
              <a:rPr lang="en-US" sz="1400" dirty="0" err="1" smtClean="0"/>
              <a:t>algo</a:t>
            </a:r>
            <a:endParaRPr lang="en-US" sz="1400" dirty="0"/>
          </a:p>
        </p:txBody>
      </p:sp>
      <p:sp>
        <p:nvSpPr>
          <p:cNvPr id="7" name="Rectangular Callout 6"/>
          <p:cNvSpPr/>
          <p:nvPr/>
        </p:nvSpPr>
        <p:spPr>
          <a:xfrm>
            <a:off x="8066855" y="2699306"/>
            <a:ext cx="968580" cy="896044"/>
          </a:xfrm>
          <a:prstGeom prst="wedgeRectCallout">
            <a:avLst>
              <a:gd name="adj1" fmla="val -119078"/>
              <a:gd name="adj2" fmla="val 4045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Horizontal cut &gt; Vertical Cut</a:t>
            </a:r>
            <a:endParaRPr lang="en-US" sz="1200" dirty="0"/>
          </a:p>
        </p:txBody>
      </p:sp>
      <p:sp>
        <p:nvSpPr>
          <p:cNvPr id="9" name="Rectangular Callout 8"/>
          <p:cNvSpPr/>
          <p:nvPr/>
        </p:nvSpPr>
        <p:spPr>
          <a:xfrm>
            <a:off x="8219255" y="4005075"/>
            <a:ext cx="968580" cy="537670"/>
          </a:xfrm>
          <a:prstGeom prst="wedgeRectCallout">
            <a:avLst>
              <a:gd name="adj1" fmla="val -192505"/>
              <a:gd name="adj2" fmla="val -4600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Cutting cost * </a:t>
            </a:r>
            <a:r>
              <a:rPr lang="en-US" sz="1200" dirty="0" err="1" smtClean="0"/>
              <a:t>peice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4218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45" y="3236974"/>
            <a:ext cx="7768155" cy="3163825"/>
          </a:xfrm>
        </p:spPr>
        <p:txBody>
          <a:bodyPr>
            <a:normAutofit/>
          </a:bodyPr>
          <a:lstStyle/>
          <a:p>
            <a:r>
              <a:rPr lang="en-US" sz="4000" b="1" dirty="0"/>
              <a:t>Practice: Advance Test – Bit Cipher</a:t>
            </a:r>
          </a:p>
        </p:txBody>
      </p:sp>
    </p:spTree>
    <p:extLst>
      <p:ext uri="{BB962C8B-B14F-4D97-AF65-F5344CB8AC3E}">
        <p14:creationId xmlns:p14="http://schemas.microsoft.com/office/powerpoint/2010/main" val="266049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44150</TotalTime>
  <Words>807</Words>
  <Application>Microsoft Office PowerPoint</Application>
  <PresentationFormat>On-screen Show (4:3)</PresentationFormat>
  <Paragraphs>301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Adjacency</vt:lpstr>
      <vt:lpstr>1_Adjacency</vt:lpstr>
      <vt:lpstr>SE SW Competency Task Force(SSCTF)</vt:lpstr>
      <vt:lpstr>1) Cutting Board Problem 2) Bit Cipher Problem  - Brainstorming session and approach to solve  Class-6</vt:lpstr>
      <vt:lpstr>Practice: Advance Test –Cutting Board</vt:lpstr>
      <vt:lpstr>Practice: Advance Test –Cutting Board</vt:lpstr>
      <vt:lpstr>Practice: Advance Test –Cutting Board</vt:lpstr>
      <vt:lpstr>Practice: Advance Test –Cutting Board</vt:lpstr>
      <vt:lpstr>Cutting Board– Problem solving approach</vt:lpstr>
      <vt:lpstr>Cutting Board  – Code</vt:lpstr>
      <vt:lpstr>PowerPoint Presentation</vt:lpstr>
      <vt:lpstr>Practice: Advance Test – Bit Cipher</vt:lpstr>
      <vt:lpstr>Practice: Advance Test – Bit Cipher</vt:lpstr>
      <vt:lpstr>Practice: Solving Method– Bit Cipher</vt:lpstr>
      <vt:lpstr>Bit Cipher– Code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Anju Bala.</dc:creator>
  <cp:lastModifiedBy>Sasikumar Sathasivam (02557688)</cp:lastModifiedBy>
  <cp:revision>268</cp:revision>
  <dcterms:created xsi:type="dcterms:W3CDTF">2016-02-25T11:20:20Z</dcterms:created>
  <dcterms:modified xsi:type="dcterms:W3CDTF">2016-04-15T08:59:01Z</dcterms:modified>
</cp:coreProperties>
</file>