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 id="266" r:id="rId4"/>
    <p:sldId id="259" r:id="rId5"/>
    <p:sldId id="286" r:id="rId6"/>
    <p:sldId id="260" r:id="rId7"/>
    <p:sldId id="265" r:id="rId8"/>
    <p:sldId id="261" r:id="rId9"/>
    <p:sldId id="262" r:id="rId10"/>
    <p:sldId id="263" r:id="rId11"/>
    <p:sldId id="264" r:id="rId12"/>
    <p:sldId id="278" r:id="rId13"/>
    <p:sldId id="279" r:id="rId14"/>
    <p:sldId id="281" r:id="rId15"/>
    <p:sldId id="280" r:id="rId16"/>
    <p:sldId id="282"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52C03-E3E9-F842-550E-6CBBDFA87A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BBCCAD7-291C-0328-ACBB-99FA3C1854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C25ED3-506F-C86B-407E-E1A46467041E}"/>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5" name="Footer Placeholder 4">
            <a:extLst>
              <a:ext uri="{FF2B5EF4-FFF2-40B4-BE49-F238E27FC236}">
                <a16:creationId xmlns:a16="http://schemas.microsoft.com/office/drawing/2014/main" id="{A0E24E0A-DB87-F4E3-EE95-DD30A9EAEA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ABF020-6419-98DA-E278-E1BBA9E43F04}"/>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2725349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189BA-26BF-DCE1-A61B-5E4B34F5852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FD1E6-F2FF-B55A-A426-E7DCDC4A5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86B28-42A8-5D77-9C91-76FEA303EE12}"/>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5" name="Footer Placeholder 4">
            <a:extLst>
              <a:ext uri="{FF2B5EF4-FFF2-40B4-BE49-F238E27FC236}">
                <a16:creationId xmlns:a16="http://schemas.microsoft.com/office/drawing/2014/main" id="{C1E9CC10-0693-2C1D-442E-E0485C1716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CBA2D1-15E7-11FB-0DC3-22C942AB9A3A}"/>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1986950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C6ADC1-74F4-94F2-91C7-2FB12F8E6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F72984-CB74-7AE5-2023-A82FEA8BDC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03F20D-DB3C-F307-0F2F-3E7AC73A04DF}"/>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5" name="Footer Placeholder 4">
            <a:extLst>
              <a:ext uri="{FF2B5EF4-FFF2-40B4-BE49-F238E27FC236}">
                <a16:creationId xmlns:a16="http://schemas.microsoft.com/office/drawing/2014/main" id="{F54DE5E6-709D-DC57-ED61-166D846C20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1DEC98-0A61-4C73-4E31-9D1DE3164CA8}"/>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2966019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06B5-C256-F24B-9551-58B65F03E9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31F3F5A-7916-4BB7-56DA-F3357516A62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86CC10-A53C-4706-2DA6-3E32A7559885}"/>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5" name="Footer Placeholder 4">
            <a:extLst>
              <a:ext uri="{FF2B5EF4-FFF2-40B4-BE49-F238E27FC236}">
                <a16:creationId xmlns:a16="http://schemas.microsoft.com/office/drawing/2014/main" id="{84FC4327-CEA7-1763-E02E-CCF82B86D7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66666-AB78-20B6-B946-27ED5BCDAC8D}"/>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2558789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C59B-AF6F-CD55-EDE4-7151D68C69D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22588E4-26F4-4254-66F0-169B1E05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FD37CC-FFAD-6660-A98E-672DDBE7202C}"/>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5" name="Footer Placeholder 4">
            <a:extLst>
              <a:ext uri="{FF2B5EF4-FFF2-40B4-BE49-F238E27FC236}">
                <a16:creationId xmlns:a16="http://schemas.microsoft.com/office/drawing/2014/main" id="{1E0722A0-A193-212F-4ADC-9244566DC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61973F-BC13-2C7C-48E0-FDFE43C13708}"/>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674284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C0A96-AD76-BD23-A5F8-DD324F1B21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3240C0-0CE8-81B0-5687-F16DB14224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4C7BE6-86BD-259A-24D0-C9EAE83DC9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3EC172-EA77-6EE2-BAD0-5DFC40C953AB}"/>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6" name="Footer Placeholder 5">
            <a:extLst>
              <a:ext uri="{FF2B5EF4-FFF2-40B4-BE49-F238E27FC236}">
                <a16:creationId xmlns:a16="http://schemas.microsoft.com/office/drawing/2014/main" id="{E011BE24-B868-74D7-3F49-A761F31C8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B9B56C-D7A0-5302-8FBD-EB1C9C024BCD}"/>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259882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016D8-8851-2E00-DF3A-9CAB786820D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3E472CE-4007-7A05-BB3D-E4EAF925623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104CFF-4087-9DCB-B3A5-BBC40E5C245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D15731-C650-1F88-C57C-1121A4CFE3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85267C-F11F-1297-40D9-29DDDD504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4222BB4-4412-9FB9-2F33-0CB7C824A5E6}"/>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8" name="Footer Placeholder 7">
            <a:extLst>
              <a:ext uri="{FF2B5EF4-FFF2-40B4-BE49-F238E27FC236}">
                <a16:creationId xmlns:a16="http://schemas.microsoft.com/office/drawing/2014/main" id="{0D31BB06-4A15-AB8A-E695-11D1E03482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46CC27-97F1-0BDF-3A56-96D2ED71FBF6}"/>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2945246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E7C3D-7505-CEEF-94E7-5DDDCB0AEDB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E44C521-EAE9-D71A-EC31-35B05881D13D}"/>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4" name="Footer Placeholder 3">
            <a:extLst>
              <a:ext uri="{FF2B5EF4-FFF2-40B4-BE49-F238E27FC236}">
                <a16:creationId xmlns:a16="http://schemas.microsoft.com/office/drawing/2014/main" id="{521E5ED5-63E2-8418-2E00-13D5E5373DA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C171F4-E82F-5E05-FFB6-117C2FC7008E}"/>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3961289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D84A1A-E87E-B1C5-23FB-A6E75F87FCA7}"/>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3" name="Footer Placeholder 2">
            <a:extLst>
              <a:ext uri="{FF2B5EF4-FFF2-40B4-BE49-F238E27FC236}">
                <a16:creationId xmlns:a16="http://schemas.microsoft.com/office/drawing/2014/main" id="{AB4BB38E-489E-D915-382C-8BE65520A0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FB3749-8251-9B2E-758A-D2074A452D8D}"/>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221453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F0416-E756-B728-A88C-0EB6AAA8D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419A2B6-91CD-F1D5-4A57-FD05C600C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69906AA-B772-5ECC-8BF4-121EE3E72E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986274-2258-63AB-0041-FF5C123DBF37}"/>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6" name="Footer Placeholder 5">
            <a:extLst>
              <a:ext uri="{FF2B5EF4-FFF2-40B4-BE49-F238E27FC236}">
                <a16:creationId xmlns:a16="http://schemas.microsoft.com/office/drawing/2014/main" id="{F1ED17D1-69EF-8498-B535-EA1C6EA06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29E974E-808E-DE18-5310-DE7850EE17FA}"/>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3634934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32523-289C-E40B-35BF-43C4A324A0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C4FB6B-D284-219A-2BA3-0F4D690A35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2CE470-8204-3CC7-9426-99875AE970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C6F531-4D17-3DF7-4EE7-9F5E706D1195}"/>
              </a:ext>
            </a:extLst>
          </p:cNvPr>
          <p:cNvSpPr>
            <a:spLocks noGrp="1"/>
          </p:cNvSpPr>
          <p:nvPr>
            <p:ph type="dt" sz="half" idx="10"/>
          </p:nvPr>
        </p:nvSpPr>
        <p:spPr/>
        <p:txBody>
          <a:bodyPr/>
          <a:lstStyle/>
          <a:p>
            <a:fld id="{024F89A8-BCB5-4D98-A629-9ACCCE2B362E}" type="datetimeFigureOut">
              <a:rPr lang="en-US" smtClean="0"/>
              <a:t>4/23/2025</a:t>
            </a:fld>
            <a:endParaRPr lang="en-US"/>
          </a:p>
        </p:txBody>
      </p:sp>
      <p:sp>
        <p:nvSpPr>
          <p:cNvPr id="6" name="Footer Placeholder 5">
            <a:extLst>
              <a:ext uri="{FF2B5EF4-FFF2-40B4-BE49-F238E27FC236}">
                <a16:creationId xmlns:a16="http://schemas.microsoft.com/office/drawing/2014/main" id="{3FEB9AF2-AE7B-9FFC-2FDA-DD301EA0D9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7FE54D-7FFE-F207-7100-3BF05A7A4F10}"/>
              </a:ext>
            </a:extLst>
          </p:cNvPr>
          <p:cNvSpPr>
            <a:spLocks noGrp="1"/>
          </p:cNvSpPr>
          <p:nvPr>
            <p:ph type="sldNum" sz="quarter" idx="12"/>
          </p:nvPr>
        </p:nvSpPr>
        <p:spPr/>
        <p:txBody>
          <a:bodyPr/>
          <a:lstStyle/>
          <a:p>
            <a:fld id="{63356E16-CD97-481A-A448-44CC1E65F9F0}" type="slidenum">
              <a:rPr lang="en-US" smtClean="0"/>
              <a:t>‹#›</a:t>
            </a:fld>
            <a:endParaRPr lang="en-US"/>
          </a:p>
        </p:txBody>
      </p:sp>
    </p:spTree>
    <p:extLst>
      <p:ext uri="{BB962C8B-B14F-4D97-AF65-F5344CB8AC3E}">
        <p14:creationId xmlns:p14="http://schemas.microsoft.com/office/powerpoint/2010/main" val="32936004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429B37-2475-C41F-5A2A-B70859AD6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52EF2BB-45D2-D7C9-E53D-C8B1D757B9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BCF1D1-2193-40D8-46E2-135561207A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4F89A8-BCB5-4D98-A629-9ACCCE2B362E}" type="datetimeFigureOut">
              <a:rPr lang="en-US" smtClean="0"/>
              <a:t>4/23/2025</a:t>
            </a:fld>
            <a:endParaRPr lang="en-US"/>
          </a:p>
        </p:txBody>
      </p:sp>
      <p:sp>
        <p:nvSpPr>
          <p:cNvPr id="5" name="Footer Placeholder 4">
            <a:extLst>
              <a:ext uri="{FF2B5EF4-FFF2-40B4-BE49-F238E27FC236}">
                <a16:creationId xmlns:a16="http://schemas.microsoft.com/office/drawing/2014/main" id="{28A4167D-7018-A878-A6EE-5964E2B43A7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05F9014-3C9D-A34E-BD7C-2F9578FE5C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356E16-CD97-481A-A448-44CC1E65F9F0}" type="slidenum">
              <a:rPr lang="en-US" smtClean="0"/>
              <a:t>‹#›</a:t>
            </a:fld>
            <a:endParaRPr lang="en-US"/>
          </a:p>
        </p:txBody>
      </p:sp>
    </p:spTree>
    <p:extLst>
      <p:ext uri="{BB962C8B-B14F-4D97-AF65-F5344CB8AC3E}">
        <p14:creationId xmlns:p14="http://schemas.microsoft.com/office/powerpoint/2010/main" val="444995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7E5F7-812E-CB84-6D5F-638D1ED5BFA8}"/>
              </a:ext>
            </a:extLst>
          </p:cNvPr>
          <p:cNvSpPr>
            <a:spLocks noGrp="1"/>
          </p:cNvSpPr>
          <p:nvPr>
            <p:ph type="title"/>
          </p:nvPr>
        </p:nvSpPr>
        <p:spPr>
          <a:xfrm>
            <a:off x="838200" y="365125"/>
            <a:ext cx="10515600" cy="1057275"/>
          </a:xfrm>
        </p:spPr>
        <p:txBody>
          <a:bodyPr>
            <a:normAutofit/>
          </a:bodyPr>
          <a:lstStyle/>
          <a:p>
            <a:pPr algn="ctr"/>
            <a:r>
              <a:rPr lang="en-US" sz="3600" b="1" dirty="0"/>
              <a:t>Login Page</a:t>
            </a:r>
          </a:p>
        </p:txBody>
      </p:sp>
      <p:pic>
        <p:nvPicPr>
          <p:cNvPr id="5" name="Content Placeholder 4">
            <a:extLst>
              <a:ext uri="{FF2B5EF4-FFF2-40B4-BE49-F238E27FC236}">
                <a16:creationId xmlns:a16="http://schemas.microsoft.com/office/drawing/2014/main" id="{96625CDF-B90E-014B-93E7-27EDF747FAEC}"/>
              </a:ext>
            </a:extLst>
          </p:cNvPr>
          <p:cNvPicPr>
            <a:picLocks noGrp="1" noChangeAspect="1"/>
          </p:cNvPicPr>
          <p:nvPr>
            <p:ph idx="1"/>
          </p:nvPr>
        </p:nvPicPr>
        <p:blipFill>
          <a:blip r:embed="rId2"/>
          <a:srcRect t="4742"/>
          <a:stretch/>
        </p:blipFill>
        <p:spPr>
          <a:xfrm>
            <a:off x="1656836" y="1621881"/>
            <a:ext cx="8878328" cy="4754880"/>
          </a:xfrm>
        </p:spPr>
      </p:pic>
    </p:spTree>
    <p:extLst>
      <p:ext uri="{BB962C8B-B14F-4D97-AF65-F5344CB8AC3E}">
        <p14:creationId xmlns:p14="http://schemas.microsoft.com/office/powerpoint/2010/main" val="4097152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CBB9-C44E-BC80-28A2-57A983411715}"/>
              </a:ext>
            </a:extLst>
          </p:cNvPr>
          <p:cNvSpPr>
            <a:spLocks noGrp="1"/>
          </p:cNvSpPr>
          <p:nvPr>
            <p:ph type="title"/>
          </p:nvPr>
        </p:nvSpPr>
        <p:spPr/>
        <p:txBody>
          <a:bodyPr>
            <a:normAutofit/>
          </a:bodyPr>
          <a:lstStyle/>
          <a:p>
            <a:r>
              <a:rPr lang="en-US" sz="2000" b="1" i="0" dirty="0">
                <a:solidFill>
                  <a:srgbClr val="000000"/>
                </a:solidFill>
                <a:effectLst/>
                <a:latin typeface="Carlito"/>
              </a:rPr>
              <a:t>Step 4 : Click on Report Option</a:t>
            </a:r>
            <a:br>
              <a:rPr lang="en-US" sz="2000" b="1" i="0" dirty="0">
                <a:solidFill>
                  <a:srgbClr val="000000"/>
                </a:solidFill>
                <a:effectLst/>
                <a:latin typeface="Carlito"/>
              </a:rPr>
            </a:br>
            <a:r>
              <a:rPr lang="en-US" sz="1800" b="1" i="0" dirty="0">
                <a:solidFill>
                  <a:srgbClr val="000000"/>
                </a:solidFill>
                <a:effectLst/>
                <a:latin typeface="Carlito"/>
              </a:rPr>
              <a:t>           </a:t>
            </a:r>
            <a:r>
              <a:rPr lang="en-US" sz="1800" i="0" dirty="0">
                <a:solidFill>
                  <a:srgbClr val="000000"/>
                </a:solidFill>
                <a:effectLst/>
                <a:latin typeface="Carlito"/>
              </a:rPr>
              <a:t>When we click on Report, the timesheets of all employees/clients under the manager will be displayed according to the selected </a:t>
            </a:r>
            <a:r>
              <a:rPr lang="en-US" sz="1800" b="1" i="0" dirty="0">
                <a:solidFill>
                  <a:srgbClr val="000000"/>
                </a:solidFill>
                <a:effectLst/>
                <a:latin typeface="Carlito"/>
              </a:rPr>
              <a:t>start date and end date</a:t>
            </a:r>
            <a:r>
              <a:rPr lang="en-US" sz="1800" i="0" dirty="0">
                <a:solidFill>
                  <a:srgbClr val="000000"/>
                </a:solidFill>
                <a:effectLst/>
                <a:latin typeface="Carlito"/>
              </a:rPr>
              <a:t>.</a:t>
            </a:r>
            <a:endParaRPr lang="en-US" sz="1800" dirty="0"/>
          </a:p>
        </p:txBody>
      </p:sp>
      <p:pic>
        <p:nvPicPr>
          <p:cNvPr id="5" name="Content Placeholder 4">
            <a:extLst>
              <a:ext uri="{FF2B5EF4-FFF2-40B4-BE49-F238E27FC236}">
                <a16:creationId xmlns:a16="http://schemas.microsoft.com/office/drawing/2014/main" id="{DF580F71-FCA3-3F66-3E41-0CFA03C20982}"/>
              </a:ext>
            </a:extLst>
          </p:cNvPr>
          <p:cNvPicPr>
            <a:picLocks noGrp="1" noChangeAspect="1"/>
          </p:cNvPicPr>
          <p:nvPr>
            <p:ph idx="1"/>
          </p:nvPr>
        </p:nvPicPr>
        <p:blipFill>
          <a:blip r:embed="rId2"/>
          <a:srcRect t="4076" b="667"/>
          <a:stretch/>
        </p:blipFill>
        <p:spPr>
          <a:xfrm>
            <a:off x="1769516" y="1690688"/>
            <a:ext cx="8878328" cy="4754880"/>
          </a:xfrm>
        </p:spPr>
      </p:pic>
    </p:spTree>
    <p:extLst>
      <p:ext uri="{BB962C8B-B14F-4D97-AF65-F5344CB8AC3E}">
        <p14:creationId xmlns:p14="http://schemas.microsoft.com/office/powerpoint/2010/main" val="3895567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00576-758B-12D7-40B1-2538F1E9B8D4}"/>
              </a:ext>
            </a:extLst>
          </p:cNvPr>
          <p:cNvSpPr>
            <a:spLocks noGrp="1"/>
          </p:cNvSpPr>
          <p:nvPr>
            <p:ph type="title"/>
          </p:nvPr>
        </p:nvSpPr>
        <p:spPr>
          <a:xfrm>
            <a:off x="838200" y="365125"/>
            <a:ext cx="10515600" cy="1420132"/>
          </a:xfrm>
        </p:spPr>
        <p:txBody>
          <a:bodyPr>
            <a:normAutofit/>
          </a:bodyPr>
          <a:lstStyle/>
          <a:p>
            <a:r>
              <a:rPr lang="en-US" sz="2000" b="1" i="0" dirty="0">
                <a:solidFill>
                  <a:srgbClr val="000000"/>
                </a:solidFill>
                <a:effectLst/>
                <a:latin typeface="Carlito"/>
              </a:rPr>
              <a:t>Step 5 : Click on Summary Option</a:t>
            </a:r>
            <a:br>
              <a:rPr lang="en-US" sz="2000" b="1" i="0" dirty="0">
                <a:solidFill>
                  <a:srgbClr val="000000"/>
                </a:solidFill>
                <a:effectLst/>
                <a:latin typeface="Carlito"/>
              </a:rPr>
            </a:br>
            <a:r>
              <a:rPr lang="en-US" sz="2000" b="1" i="0" dirty="0">
                <a:solidFill>
                  <a:srgbClr val="000000"/>
                </a:solidFill>
                <a:effectLst/>
                <a:latin typeface="Carlito"/>
              </a:rPr>
              <a:t>                </a:t>
            </a:r>
            <a:r>
              <a:rPr lang="en-US" sz="1800" i="0" dirty="0">
                <a:solidFill>
                  <a:srgbClr val="000000"/>
                </a:solidFill>
                <a:effectLst/>
                <a:latin typeface="Carlito"/>
              </a:rPr>
              <a:t>Here, you can view the weekly summary report of all employees as well as their monthly summary report .</a:t>
            </a:r>
            <a:endParaRPr lang="en-US" sz="1800" dirty="0"/>
          </a:p>
        </p:txBody>
      </p:sp>
      <p:pic>
        <p:nvPicPr>
          <p:cNvPr id="5" name="Content Placeholder 4">
            <a:extLst>
              <a:ext uri="{FF2B5EF4-FFF2-40B4-BE49-F238E27FC236}">
                <a16:creationId xmlns:a16="http://schemas.microsoft.com/office/drawing/2014/main" id="{D6F28F7B-2E83-4AE0-B549-D57183CB0092}"/>
              </a:ext>
            </a:extLst>
          </p:cNvPr>
          <p:cNvPicPr>
            <a:picLocks noGrp="1" noChangeAspect="1"/>
          </p:cNvPicPr>
          <p:nvPr>
            <p:ph idx="1"/>
          </p:nvPr>
        </p:nvPicPr>
        <p:blipFill>
          <a:blip r:embed="rId2"/>
          <a:srcRect t="5088" b="-686"/>
          <a:stretch/>
        </p:blipFill>
        <p:spPr>
          <a:xfrm>
            <a:off x="1720745" y="1785257"/>
            <a:ext cx="9101417" cy="4754880"/>
          </a:xfrm>
        </p:spPr>
      </p:pic>
    </p:spTree>
    <p:extLst>
      <p:ext uri="{BB962C8B-B14F-4D97-AF65-F5344CB8AC3E}">
        <p14:creationId xmlns:p14="http://schemas.microsoft.com/office/powerpoint/2010/main" val="42686504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9511D-D519-283E-605A-7AB584F80A9B}"/>
              </a:ext>
            </a:extLst>
          </p:cNvPr>
          <p:cNvSpPr>
            <a:spLocks noGrp="1"/>
          </p:cNvSpPr>
          <p:nvPr>
            <p:ph type="title"/>
          </p:nvPr>
        </p:nvSpPr>
        <p:spPr>
          <a:xfrm>
            <a:off x="838200" y="365125"/>
            <a:ext cx="10515600" cy="1449161"/>
          </a:xfrm>
        </p:spPr>
        <p:txBody>
          <a:bodyPr>
            <a:normAutofit/>
          </a:bodyPr>
          <a:lstStyle/>
          <a:p>
            <a:r>
              <a:rPr lang="en-US" sz="2800" b="1" i="0" dirty="0">
                <a:solidFill>
                  <a:srgbClr val="000000"/>
                </a:solidFill>
                <a:effectLst/>
                <a:latin typeface="Carlito"/>
              </a:rPr>
              <a:t>                                          Logged in as an employee</a:t>
            </a:r>
            <a:br>
              <a:rPr lang="en-US" sz="2000" b="1" i="0" dirty="0">
                <a:solidFill>
                  <a:srgbClr val="000000"/>
                </a:solidFill>
                <a:effectLst/>
                <a:latin typeface="Carlito"/>
              </a:rPr>
            </a:br>
            <a:br>
              <a:rPr lang="en-US" sz="2000" b="1" i="0" dirty="0">
                <a:solidFill>
                  <a:srgbClr val="000000"/>
                </a:solidFill>
                <a:effectLst/>
                <a:latin typeface="Carlito"/>
              </a:rPr>
            </a:br>
            <a:br>
              <a:rPr lang="en-US" sz="2200" b="1" i="0" dirty="0">
                <a:solidFill>
                  <a:srgbClr val="000000"/>
                </a:solidFill>
                <a:effectLst/>
                <a:latin typeface="Carlito"/>
              </a:rPr>
            </a:br>
            <a:r>
              <a:rPr lang="en-US" sz="2200" b="1" i="0" dirty="0">
                <a:solidFill>
                  <a:srgbClr val="000000"/>
                </a:solidFill>
                <a:effectLst/>
                <a:latin typeface="Carlito"/>
              </a:rPr>
              <a:t>Step 1 : Employee Dashboard</a:t>
            </a:r>
            <a:endParaRPr lang="en-US" sz="2200" dirty="0"/>
          </a:p>
        </p:txBody>
      </p:sp>
      <p:pic>
        <p:nvPicPr>
          <p:cNvPr id="5" name="Content Placeholder 4">
            <a:extLst>
              <a:ext uri="{FF2B5EF4-FFF2-40B4-BE49-F238E27FC236}">
                <a16:creationId xmlns:a16="http://schemas.microsoft.com/office/drawing/2014/main" id="{7A76BD8C-2DA4-CCF0-1DD7-F7524738D9D7}"/>
              </a:ext>
            </a:extLst>
          </p:cNvPr>
          <p:cNvPicPr>
            <a:picLocks noGrp="1" noChangeAspect="1"/>
          </p:cNvPicPr>
          <p:nvPr>
            <p:ph idx="1"/>
          </p:nvPr>
        </p:nvPicPr>
        <p:blipFill>
          <a:blip r:embed="rId2"/>
          <a:srcRect t="14416"/>
          <a:stretch/>
        </p:blipFill>
        <p:spPr>
          <a:xfrm>
            <a:off x="1762158" y="2012315"/>
            <a:ext cx="9311706" cy="4480560"/>
          </a:xfrm>
        </p:spPr>
      </p:pic>
    </p:spTree>
    <p:extLst>
      <p:ext uri="{BB962C8B-B14F-4D97-AF65-F5344CB8AC3E}">
        <p14:creationId xmlns:p14="http://schemas.microsoft.com/office/powerpoint/2010/main" val="11110937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33C44-69A6-C788-9240-A0FAD8B8ACBA}"/>
              </a:ext>
            </a:extLst>
          </p:cNvPr>
          <p:cNvSpPr>
            <a:spLocks noGrp="1"/>
          </p:cNvSpPr>
          <p:nvPr>
            <p:ph type="title"/>
          </p:nvPr>
        </p:nvSpPr>
        <p:spPr/>
        <p:txBody>
          <a:bodyPr>
            <a:normAutofit/>
          </a:bodyPr>
          <a:lstStyle/>
          <a:p>
            <a:r>
              <a:rPr lang="en-US" sz="2000" b="1" i="0" dirty="0">
                <a:solidFill>
                  <a:srgbClr val="000000"/>
                </a:solidFill>
                <a:effectLst/>
                <a:latin typeface="Carlito"/>
              </a:rPr>
              <a:t>Step 2 :</a:t>
            </a:r>
            <a:r>
              <a:rPr lang="en-US" sz="2000" i="0" dirty="0">
                <a:solidFill>
                  <a:srgbClr val="000000"/>
                </a:solidFill>
                <a:effectLst/>
                <a:latin typeface="Carlito"/>
              </a:rPr>
              <a:t> Click on </a:t>
            </a:r>
            <a:r>
              <a:rPr lang="en-US" sz="2000" b="1" i="0" dirty="0">
                <a:solidFill>
                  <a:srgbClr val="000000"/>
                </a:solidFill>
                <a:effectLst/>
                <a:latin typeface="Carlito"/>
              </a:rPr>
              <a:t>Task List </a:t>
            </a:r>
            <a:r>
              <a:rPr lang="en-US" sz="2000" i="0" dirty="0">
                <a:solidFill>
                  <a:srgbClr val="000000"/>
                </a:solidFill>
                <a:effectLst/>
                <a:latin typeface="Carlito"/>
              </a:rPr>
              <a:t>and can see all task assign by manager as show below </a:t>
            </a:r>
            <a:r>
              <a:rPr lang="en-US" sz="2000" b="1" i="0" dirty="0">
                <a:solidFill>
                  <a:srgbClr val="000000"/>
                </a:solidFill>
                <a:effectLst/>
                <a:latin typeface="Carlito"/>
              </a:rPr>
              <a:t>.</a:t>
            </a:r>
            <a:br>
              <a:rPr lang="en-US" sz="2000" b="1" i="0" dirty="0">
                <a:solidFill>
                  <a:srgbClr val="000000"/>
                </a:solidFill>
                <a:effectLst/>
                <a:latin typeface="Carlito"/>
              </a:rPr>
            </a:br>
            <a:endParaRPr lang="en-US" sz="2000" dirty="0"/>
          </a:p>
        </p:txBody>
      </p:sp>
      <p:pic>
        <p:nvPicPr>
          <p:cNvPr id="5" name="Content Placeholder 4">
            <a:extLst>
              <a:ext uri="{FF2B5EF4-FFF2-40B4-BE49-F238E27FC236}">
                <a16:creationId xmlns:a16="http://schemas.microsoft.com/office/drawing/2014/main" id="{D0774222-58DD-CB19-87D9-CA36D2871F8E}"/>
              </a:ext>
            </a:extLst>
          </p:cNvPr>
          <p:cNvPicPr>
            <a:picLocks noGrp="1" noChangeAspect="1"/>
          </p:cNvPicPr>
          <p:nvPr>
            <p:ph idx="1"/>
          </p:nvPr>
        </p:nvPicPr>
        <p:blipFill>
          <a:blip r:embed="rId2"/>
          <a:srcRect t="14082"/>
          <a:stretch/>
        </p:blipFill>
        <p:spPr>
          <a:xfrm>
            <a:off x="1131762" y="1690688"/>
            <a:ext cx="9654148" cy="4663440"/>
          </a:xfrm>
        </p:spPr>
      </p:pic>
    </p:spTree>
    <p:extLst>
      <p:ext uri="{BB962C8B-B14F-4D97-AF65-F5344CB8AC3E}">
        <p14:creationId xmlns:p14="http://schemas.microsoft.com/office/powerpoint/2010/main" val="129633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6E2E0-60C7-FB5B-886F-D1190219EE53}"/>
              </a:ext>
            </a:extLst>
          </p:cNvPr>
          <p:cNvSpPr>
            <a:spLocks noGrp="1"/>
          </p:cNvSpPr>
          <p:nvPr>
            <p:ph type="title"/>
          </p:nvPr>
        </p:nvSpPr>
        <p:spPr/>
        <p:txBody>
          <a:bodyPr>
            <a:normAutofit/>
          </a:bodyPr>
          <a:lstStyle/>
          <a:p>
            <a:r>
              <a:rPr lang="en-US" sz="2000" b="1" i="0" dirty="0">
                <a:solidFill>
                  <a:srgbClr val="000000"/>
                </a:solidFill>
                <a:effectLst/>
                <a:latin typeface="Carlito"/>
              </a:rPr>
              <a:t> Step 3 : Click on Timesheet Management option </a:t>
            </a:r>
            <a:endParaRPr lang="en-US" sz="2000" dirty="0"/>
          </a:p>
        </p:txBody>
      </p:sp>
      <p:pic>
        <p:nvPicPr>
          <p:cNvPr id="5" name="Content Placeholder 4">
            <a:extLst>
              <a:ext uri="{FF2B5EF4-FFF2-40B4-BE49-F238E27FC236}">
                <a16:creationId xmlns:a16="http://schemas.microsoft.com/office/drawing/2014/main" id="{2C6FF402-04C8-11B6-DD4D-437A7B6F1378}"/>
              </a:ext>
            </a:extLst>
          </p:cNvPr>
          <p:cNvPicPr>
            <a:picLocks noGrp="1" noChangeAspect="1"/>
          </p:cNvPicPr>
          <p:nvPr>
            <p:ph idx="1"/>
          </p:nvPr>
        </p:nvPicPr>
        <p:blipFill>
          <a:blip r:embed="rId2"/>
          <a:srcRect t="14082"/>
          <a:stretch/>
        </p:blipFill>
        <p:spPr>
          <a:xfrm>
            <a:off x="1422240" y="1829435"/>
            <a:ext cx="9654148" cy="4663440"/>
          </a:xfrm>
        </p:spPr>
      </p:pic>
    </p:spTree>
    <p:extLst>
      <p:ext uri="{BB962C8B-B14F-4D97-AF65-F5344CB8AC3E}">
        <p14:creationId xmlns:p14="http://schemas.microsoft.com/office/powerpoint/2010/main" val="3693981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EF31-67D5-F779-B955-165B7FB01797}"/>
              </a:ext>
            </a:extLst>
          </p:cNvPr>
          <p:cNvSpPr>
            <a:spLocks noGrp="1"/>
          </p:cNvSpPr>
          <p:nvPr>
            <p:ph type="title"/>
          </p:nvPr>
        </p:nvSpPr>
        <p:spPr/>
        <p:txBody>
          <a:bodyPr>
            <a:normAutofit/>
          </a:bodyPr>
          <a:lstStyle/>
          <a:p>
            <a:r>
              <a:rPr lang="en-US" sz="2000" b="1" dirty="0">
                <a:solidFill>
                  <a:srgbClr val="000000"/>
                </a:solidFill>
                <a:latin typeface="Carlito"/>
              </a:rPr>
              <a:t>3</a:t>
            </a:r>
            <a:r>
              <a:rPr lang="en-US" sz="2000" b="1" i="0" dirty="0">
                <a:solidFill>
                  <a:srgbClr val="000000"/>
                </a:solidFill>
                <a:effectLst/>
                <a:latin typeface="Carlito"/>
              </a:rPr>
              <a:t> (a) : Click on Timesheet option </a:t>
            </a:r>
            <a:br>
              <a:rPr lang="en-US" sz="2000" b="1" i="0" dirty="0">
                <a:solidFill>
                  <a:srgbClr val="000000"/>
                </a:solidFill>
                <a:effectLst/>
                <a:latin typeface="Carlito"/>
              </a:rPr>
            </a:br>
            <a:r>
              <a:rPr lang="en-US" sz="2000" b="1" i="0" dirty="0">
                <a:solidFill>
                  <a:srgbClr val="000000"/>
                </a:solidFill>
                <a:effectLst/>
                <a:latin typeface="Carlito"/>
              </a:rPr>
              <a:t>     </a:t>
            </a:r>
            <a:r>
              <a:rPr lang="en-US" sz="1800" b="1" i="0" dirty="0">
                <a:solidFill>
                  <a:srgbClr val="000000"/>
                </a:solidFill>
                <a:effectLst/>
                <a:latin typeface="Carlito"/>
              </a:rPr>
              <a:t>       </a:t>
            </a:r>
            <a:r>
              <a:rPr lang="en-US" sz="1800" i="0" dirty="0">
                <a:solidFill>
                  <a:srgbClr val="000000"/>
                </a:solidFill>
                <a:effectLst/>
                <a:latin typeface="Carlito"/>
              </a:rPr>
              <a:t> When you click on Timesheet, you can fill in your weekly project and other task timesheets from here</a:t>
            </a:r>
            <a:r>
              <a:rPr lang="en-US" sz="1800" b="1" i="0" dirty="0">
                <a:solidFill>
                  <a:srgbClr val="000000"/>
                </a:solidFill>
                <a:effectLst/>
                <a:latin typeface="Carlito"/>
              </a:rPr>
              <a:t>. </a:t>
            </a:r>
            <a:endParaRPr lang="en-US" sz="1800" dirty="0"/>
          </a:p>
        </p:txBody>
      </p:sp>
      <p:pic>
        <p:nvPicPr>
          <p:cNvPr id="5" name="Content Placeholder 4">
            <a:extLst>
              <a:ext uri="{FF2B5EF4-FFF2-40B4-BE49-F238E27FC236}">
                <a16:creationId xmlns:a16="http://schemas.microsoft.com/office/drawing/2014/main" id="{1E6AF6E3-BAC4-27B1-F47E-80C773605DB3}"/>
              </a:ext>
            </a:extLst>
          </p:cNvPr>
          <p:cNvPicPr>
            <a:picLocks noGrp="1" noChangeAspect="1"/>
          </p:cNvPicPr>
          <p:nvPr>
            <p:ph idx="1"/>
          </p:nvPr>
        </p:nvPicPr>
        <p:blipFill>
          <a:blip r:embed="rId2"/>
          <a:srcRect t="14082"/>
          <a:stretch/>
        </p:blipFill>
        <p:spPr>
          <a:xfrm>
            <a:off x="1079629" y="1690688"/>
            <a:ext cx="10032742" cy="4846320"/>
          </a:xfrm>
        </p:spPr>
      </p:pic>
    </p:spTree>
    <p:extLst>
      <p:ext uri="{BB962C8B-B14F-4D97-AF65-F5344CB8AC3E}">
        <p14:creationId xmlns:p14="http://schemas.microsoft.com/office/powerpoint/2010/main" val="29074019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292039-6604-69D7-E51D-5A716FADA6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E1355B-2152-FB9E-84ED-CE1E90E4DA1D}"/>
              </a:ext>
            </a:extLst>
          </p:cNvPr>
          <p:cNvSpPr>
            <a:spLocks noGrp="1"/>
          </p:cNvSpPr>
          <p:nvPr>
            <p:ph type="title"/>
          </p:nvPr>
        </p:nvSpPr>
        <p:spPr>
          <a:xfrm>
            <a:off x="838200" y="365125"/>
            <a:ext cx="10515600" cy="1492704"/>
          </a:xfrm>
        </p:spPr>
        <p:txBody>
          <a:bodyPr>
            <a:normAutofit/>
          </a:bodyPr>
          <a:lstStyle/>
          <a:p>
            <a:r>
              <a:rPr lang="en-US" sz="2000" b="1" dirty="0">
                <a:solidFill>
                  <a:srgbClr val="000000"/>
                </a:solidFill>
                <a:latin typeface="Carlito"/>
              </a:rPr>
              <a:t>3</a:t>
            </a:r>
            <a:r>
              <a:rPr lang="en-US" sz="2000" b="1" i="0" dirty="0">
                <a:solidFill>
                  <a:srgbClr val="000000"/>
                </a:solidFill>
                <a:effectLst/>
                <a:latin typeface="Carlito"/>
              </a:rPr>
              <a:t> (b) : Click on View Timesheet option</a:t>
            </a:r>
            <a:br>
              <a:rPr lang="en-US" sz="2000" b="1" i="0" dirty="0">
                <a:solidFill>
                  <a:srgbClr val="000000"/>
                </a:solidFill>
                <a:effectLst/>
                <a:latin typeface="Carlito"/>
              </a:rPr>
            </a:br>
            <a:r>
              <a:rPr lang="en-US" sz="1800" i="0" dirty="0">
                <a:solidFill>
                  <a:srgbClr val="000000"/>
                </a:solidFill>
                <a:effectLst/>
                <a:latin typeface="Carlito"/>
              </a:rPr>
              <a:t>             Here, when you click on View Timesheet, you can see the timesheets you have temporarily saved for yourself, as well as the ones you have finally submitted and that have been approved by the manager. </a:t>
            </a:r>
            <a:endParaRPr lang="en-US" sz="1800" dirty="0"/>
          </a:p>
        </p:txBody>
      </p:sp>
      <p:pic>
        <p:nvPicPr>
          <p:cNvPr id="7" name="Content Placeholder 4">
            <a:extLst>
              <a:ext uri="{FF2B5EF4-FFF2-40B4-BE49-F238E27FC236}">
                <a16:creationId xmlns:a16="http://schemas.microsoft.com/office/drawing/2014/main" id="{5534E837-E9D0-F30C-F2E2-8DDBB90618FF}"/>
              </a:ext>
            </a:extLst>
          </p:cNvPr>
          <p:cNvPicPr>
            <a:picLocks noGrp="1" noChangeAspect="1"/>
          </p:cNvPicPr>
          <p:nvPr>
            <p:ph idx="1"/>
          </p:nvPr>
        </p:nvPicPr>
        <p:blipFill>
          <a:blip r:embed="rId2"/>
          <a:srcRect t="14416"/>
          <a:stretch/>
        </p:blipFill>
        <p:spPr>
          <a:xfrm>
            <a:off x="1345129" y="1920875"/>
            <a:ext cx="9501741" cy="4572000"/>
          </a:xfrm>
        </p:spPr>
      </p:pic>
    </p:spTree>
    <p:extLst>
      <p:ext uri="{BB962C8B-B14F-4D97-AF65-F5344CB8AC3E}">
        <p14:creationId xmlns:p14="http://schemas.microsoft.com/office/powerpoint/2010/main" val="1353314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B0157-C304-E16C-C77C-F4D7560DBB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0C952-1D6A-4CE5-113D-86F9A4AEEF92}"/>
              </a:ext>
            </a:extLst>
          </p:cNvPr>
          <p:cNvSpPr>
            <a:spLocks noGrp="1"/>
          </p:cNvSpPr>
          <p:nvPr>
            <p:ph type="title"/>
          </p:nvPr>
        </p:nvSpPr>
        <p:spPr/>
        <p:txBody>
          <a:bodyPr>
            <a:normAutofit/>
          </a:bodyPr>
          <a:lstStyle/>
          <a:p>
            <a:r>
              <a:rPr lang="en-US" sz="2000" b="1" dirty="0"/>
              <a:t>NOTE : </a:t>
            </a:r>
            <a:r>
              <a:rPr lang="en-US" sz="2000" dirty="0"/>
              <a:t>Here, you can see that when an employee submits their temporary or final timesheet to the manager, the manager can view it and give </a:t>
            </a:r>
            <a:r>
              <a:rPr lang="en-US" sz="2000" b="1" dirty="0"/>
              <a:t>approval accordingly </a:t>
            </a:r>
            <a:r>
              <a:rPr lang="en-US" sz="2000" dirty="0"/>
              <a:t>and If the manager </a:t>
            </a:r>
            <a:r>
              <a:rPr lang="en-US" sz="2000" b="1" dirty="0"/>
              <a:t>disapproves </a:t>
            </a:r>
            <a:r>
              <a:rPr lang="en-US" sz="2000" dirty="0"/>
              <a:t>the timesheet here, they can add a remark, and the employee will be able to edit the timesheet.</a:t>
            </a:r>
            <a:endParaRPr lang="en-US" sz="1600" dirty="0"/>
          </a:p>
        </p:txBody>
      </p:sp>
      <p:pic>
        <p:nvPicPr>
          <p:cNvPr id="5" name="Content Placeholder 4">
            <a:extLst>
              <a:ext uri="{FF2B5EF4-FFF2-40B4-BE49-F238E27FC236}">
                <a16:creationId xmlns:a16="http://schemas.microsoft.com/office/drawing/2014/main" id="{4B99A1F8-2993-E14C-059A-22315639A939}"/>
              </a:ext>
            </a:extLst>
          </p:cNvPr>
          <p:cNvPicPr>
            <a:picLocks noGrp="1" noChangeAspect="1"/>
          </p:cNvPicPr>
          <p:nvPr>
            <p:ph idx="1"/>
          </p:nvPr>
        </p:nvPicPr>
        <p:blipFill>
          <a:blip r:embed="rId2"/>
          <a:srcRect t="5076"/>
          <a:stretch/>
        </p:blipFill>
        <p:spPr>
          <a:xfrm>
            <a:off x="1555569" y="1690688"/>
            <a:ext cx="9080862" cy="4802186"/>
          </a:xfrm>
        </p:spPr>
      </p:pic>
    </p:spTree>
    <p:extLst>
      <p:ext uri="{BB962C8B-B14F-4D97-AF65-F5344CB8AC3E}">
        <p14:creationId xmlns:p14="http://schemas.microsoft.com/office/powerpoint/2010/main" val="725478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D801-03DF-1194-31F0-824BD3DEA557}"/>
              </a:ext>
            </a:extLst>
          </p:cNvPr>
          <p:cNvSpPr>
            <a:spLocks noGrp="1"/>
          </p:cNvSpPr>
          <p:nvPr>
            <p:ph type="title"/>
          </p:nvPr>
        </p:nvSpPr>
        <p:spPr>
          <a:xfrm>
            <a:off x="838200" y="101601"/>
            <a:ext cx="10515600" cy="1589088"/>
          </a:xfrm>
        </p:spPr>
        <p:txBody>
          <a:bodyPr>
            <a:normAutofit/>
          </a:bodyPr>
          <a:lstStyle/>
          <a:p>
            <a:r>
              <a:rPr lang="en-US" sz="2000" b="1" i="0" dirty="0">
                <a:solidFill>
                  <a:srgbClr val="000000"/>
                </a:solidFill>
                <a:effectLst/>
                <a:latin typeface="Carlito"/>
              </a:rPr>
              <a:t>Step 1 : </a:t>
            </a:r>
            <a:r>
              <a:rPr lang="en-US" sz="2000" i="0" dirty="0">
                <a:solidFill>
                  <a:srgbClr val="000000"/>
                </a:solidFill>
                <a:effectLst/>
                <a:latin typeface="Carlito"/>
              </a:rPr>
              <a:t>Here we logged in as the manager, so the </a:t>
            </a:r>
            <a:r>
              <a:rPr lang="en-US" sz="2000" b="1" i="0" dirty="0">
                <a:solidFill>
                  <a:srgbClr val="000000"/>
                </a:solidFill>
                <a:effectLst/>
                <a:latin typeface="Carlito"/>
              </a:rPr>
              <a:t>Manager </a:t>
            </a:r>
            <a:r>
              <a:rPr lang="en-US" sz="2000" b="1" dirty="0">
                <a:solidFill>
                  <a:srgbClr val="000000"/>
                </a:solidFill>
                <a:latin typeface="Carlito"/>
              </a:rPr>
              <a:t>D</a:t>
            </a:r>
            <a:r>
              <a:rPr lang="en-US" sz="2000" b="1" i="0" dirty="0">
                <a:solidFill>
                  <a:srgbClr val="000000"/>
                </a:solidFill>
                <a:effectLst/>
                <a:latin typeface="Carlito"/>
              </a:rPr>
              <a:t>ashboard </a:t>
            </a:r>
            <a:r>
              <a:rPr lang="en-US" sz="2000" i="0" dirty="0">
                <a:solidFill>
                  <a:srgbClr val="000000"/>
                </a:solidFill>
                <a:effectLst/>
                <a:latin typeface="Carlito"/>
              </a:rPr>
              <a:t>is being displayed</a:t>
            </a:r>
            <a:r>
              <a:rPr lang="en-US" sz="2000" b="1" i="0" dirty="0">
                <a:solidFill>
                  <a:srgbClr val="000000"/>
                </a:solidFill>
                <a:effectLst/>
                <a:latin typeface="Carlito"/>
              </a:rPr>
              <a:t>.</a:t>
            </a:r>
            <a:endParaRPr lang="en-US" sz="2000" dirty="0"/>
          </a:p>
        </p:txBody>
      </p:sp>
      <p:pic>
        <p:nvPicPr>
          <p:cNvPr id="5" name="Content Placeholder 4">
            <a:extLst>
              <a:ext uri="{FF2B5EF4-FFF2-40B4-BE49-F238E27FC236}">
                <a16:creationId xmlns:a16="http://schemas.microsoft.com/office/drawing/2014/main" id="{2F6A1AC8-0FCB-5469-C3E8-FF3E369261A6}"/>
              </a:ext>
            </a:extLst>
          </p:cNvPr>
          <p:cNvPicPr>
            <a:picLocks noGrp="1" noChangeAspect="1"/>
          </p:cNvPicPr>
          <p:nvPr>
            <p:ph idx="1"/>
          </p:nvPr>
        </p:nvPicPr>
        <p:blipFill>
          <a:blip r:embed="rId2"/>
          <a:srcRect t="5585" b="2067"/>
          <a:stretch/>
        </p:blipFill>
        <p:spPr>
          <a:xfrm>
            <a:off x="1605052" y="1526086"/>
            <a:ext cx="8981895" cy="4663440"/>
          </a:xfrm>
        </p:spPr>
      </p:pic>
    </p:spTree>
    <p:extLst>
      <p:ext uri="{BB962C8B-B14F-4D97-AF65-F5344CB8AC3E}">
        <p14:creationId xmlns:p14="http://schemas.microsoft.com/office/powerpoint/2010/main" val="4100297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B5CCC-B55D-006F-DB1E-8FD0120A1F78}"/>
              </a:ext>
            </a:extLst>
          </p:cNvPr>
          <p:cNvSpPr>
            <a:spLocks noGrp="1"/>
          </p:cNvSpPr>
          <p:nvPr>
            <p:ph type="title"/>
          </p:nvPr>
        </p:nvSpPr>
        <p:spPr/>
        <p:txBody>
          <a:bodyPr>
            <a:normAutofit/>
          </a:bodyPr>
          <a:lstStyle/>
          <a:p>
            <a:r>
              <a:rPr lang="en-US" sz="2000" b="1" i="0" dirty="0">
                <a:solidFill>
                  <a:srgbClr val="000000"/>
                </a:solidFill>
                <a:effectLst/>
                <a:latin typeface="Carlito"/>
              </a:rPr>
              <a:t>Step 2 (a): Click on Assign Task</a:t>
            </a:r>
            <a:br>
              <a:rPr lang="en-US" sz="2000" b="1" i="0" dirty="0">
                <a:solidFill>
                  <a:srgbClr val="000000"/>
                </a:solidFill>
                <a:effectLst/>
                <a:latin typeface="Carlito"/>
              </a:rPr>
            </a:br>
            <a:r>
              <a:rPr lang="en-US" sz="1800" b="1" i="0" dirty="0">
                <a:solidFill>
                  <a:srgbClr val="000000"/>
                </a:solidFill>
                <a:effectLst/>
                <a:latin typeface="Carlito"/>
              </a:rPr>
              <a:t>               </a:t>
            </a:r>
            <a:r>
              <a:rPr lang="en-US" sz="1800" i="0" dirty="0">
                <a:solidFill>
                  <a:srgbClr val="000000"/>
                </a:solidFill>
                <a:effectLst/>
                <a:latin typeface="Carlito"/>
              </a:rPr>
              <a:t>When you click on Assign Task, you will be able to assign tasks to your client/employee.</a:t>
            </a:r>
            <a:endParaRPr lang="en-US" sz="1800" dirty="0"/>
          </a:p>
        </p:txBody>
      </p:sp>
      <p:pic>
        <p:nvPicPr>
          <p:cNvPr id="5" name="Content Placeholder 4">
            <a:extLst>
              <a:ext uri="{FF2B5EF4-FFF2-40B4-BE49-F238E27FC236}">
                <a16:creationId xmlns:a16="http://schemas.microsoft.com/office/drawing/2014/main" id="{A9764FC9-37E9-3F44-BF89-6BCEE40C4B4A}"/>
              </a:ext>
            </a:extLst>
          </p:cNvPr>
          <p:cNvPicPr>
            <a:picLocks noGrp="1" noChangeAspect="1"/>
          </p:cNvPicPr>
          <p:nvPr>
            <p:ph idx="1"/>
          </p:nvPr>
        </p:nvPicPr>
        <p:blipFill>
          <a:blip r:embed="rId2"/>
          <a:srcRect t="5076"/>
          <a:stretch/>
        </p:blipFill>
        <p:spPr>
          <a:xfrm>
            <a:off x="1523707" y="1690688"/>
            <a:ext cx="8566851" cy="4572000"/>
          </a:xfrm>
        </p:spPr>
      </p:pic>
    </p:spTree>
    <p:extLst>
      <p:ext uri="{BB962C8B-B14F-4D97-AF65-F5344CB8AC3E}">
        <p14:creationId xmlns:p14="http://schemas.microsoft.com/office/powerpoint/2010/main" val="12909683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33D6-0B22-229C-9C39-14C1E80E253E}"/>
              </a:ext>
            </a:extLst>
          </p:cNvPr>
          <p:cNvSpPr>
            <a:spLocks noGrp="1"/>
          </p:cNvSpPr>
          <p:nvPr>
            <p:ph type="title"/>
          </p:nvPr>
        </p:nvSpPr>
        <p:spPr/>
        <p:txBody>
          <a:bodyPr>
            <a:normAutofit/>
          </a:bodyPr>
          <a:lstStyle/>
          <a:p>
            <a:r>
              <a:rPr lang="en-US" sz="2000" b="1" dirty="0">
                <a:solidFill>
                  <a:srgbClr val="000000"/>
                </a:solidFill>
                <a:latin typeface="Carlito"/>
              </a:rPr>
              <a:t>2(b)</a:t>
            </a:r>
            <a:r>
              <a:rPr lang="en-US" sz="2000" b="1" i="0" dirty="0">
                <a:solidFill>
                  <a:srgbClr val="000000"/>
                </a:solidFill>
                <a:effectLst/>
                <a:latin typeface="Carlito"/>
              </a:rPr>
              <a:t> : </a:t>
            </a:r>
            <a:r>
              <a:rPr lang="en-US" sz="2000" i="0" dirty="0">
                <a:solidFill>
                  <a:srgbClr val="000000"/>
                </a:solidFill>
                <a:effectLst/>
                <a:latin typeface="Carlito"/>
              </a:rPr>
              <a:t>Click on </a:t>
            </a:r>
            <a:r>
              <a:rPr lang="en-US" sz="2000" b="1" i="0" dirty="0">
                <a:solidFill>
                  <a:srgbClr val="000000"/>
                </a:solidFill>
                <a:effectLst/>
                <a:latin typeface="Carlito"/>
              </a:rPr>
              <a:t>Task List </a:t>
            </a:r>
            <a:r>
              <a:rPr lang="en-US" sz="2000" i="0" dirty="0">
                <a:solidFill>
                  <a:srgbClr val="000000"/>
                </a:solidFill>
                <a:effectLst/>
                <a:latin typeface="Carlito"/>
              </a:rPr>
              <a:t>and </a:t>
            </a:r>
            <a:r>
              <a:rPr lang="en-US" sz="2000" dirty="0">
                <a:solidFill>
                  <a:srgbClr val="000000"/>
                </a:solidFill>
                <a:latin typeface="Carlito"/>
              </a:rPr>
              <a:t>you can </a:t>
            </a:r>
            <a:r>
              <a:rPr lang="en-US" sz="2000" i="0" dirty="0">
                <a:solidFill>
                  <a:srgbClr val="000000"/>
                </a:solidFill>
                <a:effectLst/>
                <a:latin typeface="Carlito"/>
              </a:rPr>
              <a:t>see all task assign by manager as show below </a:t>
            </a:r>
            <a:r>
              <a:rPr lang="en-US" sz="2000" b="1" i="0" dirty="0">
                <a:solidFill>
                  <a:srgbClr val="000000"/>
                </a:solidFill>
                <a:effectLst/>
                <a:latin typeface="Carlito"/>
              </a:rPr>
              <a:t>.</a:t>
            </a:r>
            <a:endParaRPr lang="en-US" sz="2000" dirty="0"/>
          </a:p>
        </p:txBody>
      </p:sp>
      <p:pic>
        <p:nvPicPr>
          <p:cNvPr id="12" name="Content Placeholder 11">
            <a:extLst>
              <a:ext uri="{FF2B5EF4-FFF2-40B4-BE49-F238E27FC236}">
                <a16:creationId xmlns:a16="http://schemas.microsoft.com/office/drawing/2014/main" id="{5D55B53E-995F-695F-E8C5-BAB6A2F2D0A2}"/>
              </a:ext>
            </a:extLst>
          </p:cNvPr>
          <p:cNvPicPr>
            <a:picLocks noGrp="1" noChangeAspect="1"/>
          </p:cNvPicPr>
          <p:nvPr>
            <p:ph idx="1"/>
          </p:nvPr>
        </p:nvPicPr>
        <p:blipFill>
          <a:blip r:embed="rId2"/>
          <a:srcRect t="5076"/>
          <a:stretch/>
        </p:blipFill>
        <p:spPr>
          <a:xfrm>
            <a:off x="1641237" y="1690688"/>
            <a:ext cx="8738188" cy="4663440"/>
          </a:xfrm>
        </p:spPr>
      </p:pic>
    </p:spTree>
    <p:extLst>
      <p:ext uri="{BB962C8B-B14F-4D97-AF65-F5344CB8AC3E}">
        <p14:creationId xmlns:p14="http://schemas.microsoft.com/office/powerpoint/2010/main" val="28358379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5577F-007B-C31C-E45C-6276336B1F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EFA8D-118E-BE1A-5BDE-1B23368CBDCE}"/>
              </a:ext>
            </a:extLst>
          </p:cNvPr>
          <p:cNvSpPr>
            <a:spLocks noGrp="1"/>
          </p:cNvSpPr>
          <p:nvPr>
            <p:ph type="title"/>
          </p:nvPr>
        </p:nvSpPr>
        <p:spPr>
          <a:xfrm>
            <a:off x="838200" y="348343"/>
            <a:ext cx="10515600" cy="1342345"/>
          </a:xfrm>
        </p:spPr>
        <p:txBody>
          <a:bodyPr>
            <a:normAutofit/>
          </a:bodyPr>
          <a:lstStyle/>
          <a:p>
            <a:r>
              <a:rPr lang="en-US" sz="2000" b="1" i="0" dirty="0">
                <a:solidFill>
                  <a:srgbClr val="000000"/>
                </a:solidFill>
                <a:effectLst/>
                <a:latin typeface="Carlito"/>
              </a:rPr>
              <a:t> Step 3  : Click on Timesheet Management option </a:t>
            </a:r>
            <a:br>
              <a:rPr lang="en-US" sz="2000" b="1" i="0" dirty="0">
                <a:solidFill>
                  <a:srgbClr val="000000"/>
                </a:solidFill>
                <a:effectLst/>
                <a:latin typeface="Carlito"/>
              </a:rPr>
            </a:br>
            <a:r>
              <a:rPr lang="en-US" sz="1800" b="1" i="0" dirty="0">
                <a:solidFill>
                  <a:srgbClr val="000000"/>
                </a:solidFill>
                <a:effectLst/>
                <a:latin typeface="Carlito"/>
              </a:rPr>
              <a:t>                     </a:t>
            </a:r>
            <a:r>
              <a:rPr lang="en-US" sz="1800" dirty="0">
                <a:solidFill>
                  <a:srgbClr val="000000"/>
                </a:solidFill>
                <a:latin typeface="Carlito"/>
              </a:rPr>
              <a:t>Three options are available here: Timesheet, View Timesheet, and Employee Timesheet</a:t>
            </a:r>
            <a:r>
              <a:rPr lang="en-US" sz="2000" dirty="0">
                <a:solidFill>
                  <a:srgbClr val="000000"/>
                </a:solidFill>
                <a:latin typeface="Carlito"/>
              </a:rPr>
              <a:t>.</a:t>
            </a:r>
            <a:endParaRPr lang="en-US" sz="2000" dirty="0"/>
          </a:p>
        </p:txBody>
      </p:sp>
      <p:pic>
        <p:nvPicPr>
          <p:cNvPr id="7" name="Content Placeholder 6">
            <a:extLst>
              <a:ext uri="{FF2B5EF4-FFF2-40B4-BE49-F238E27FC236}">
                <a16:creationId xmlns:a16="http://schemas.microsoft.com/office/drawing/2014/main" id="{9D4AA3EC-D41F-1B54-7483-418EBBC20A2B}"/>
              </a:ext>
            </a:extLst>
          </p:cNvPr>
          <p:cNvPicPr>
            <a:picLocks noGrp="1" noChangeAspect="1"/>
          </p:cNvPicPr>
          <p:nvPr>
            <p:ph idx="1"/>
          </p:nvPr>
        </p:nvPicPr>
        <p:blipFill>
          <a:blip r:embed="rId2"/>
          <a:srcRect t="6077"/>
          <a:stretch/>
        </p:blipFill>
        <p:spPr>
          <a:xfrm>
            <a:off x="1505173" y="1690688"/>
            <a:ext cx="8831291" cy="4663440"/>
          </a:xfrm>
        </p:spPr>
      </p:pic>
    </p:spTree>
    <p:extLst>
      <p:ext uri="{BB962C8B-B14F-4D97-AF65-F5344CB8AC3E}">
        <p14:creationId xmlns:p14="http://schemas.microsoft.com/office/powerpoint/2010/main" val="2531434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545B8-F7AF-D7C9-A6D8-F9E5C05139C4}"/>
              </a:ext>
            </a:extLst>
          </p:cNvPr>
          <p:cNvSpPr>
            <a:spLocks noGrp="1"/>
          </p:cNvSpPr>
          <p:nvPr>
            <p:ph type="title"/>
          </p:nvPr>
        </p:nvSpPr>
        <p:spPr>
          <a:xfrm>
            <a:off x="736599" y="449943"/>
            <a:ext cx="10515600" cy="1973944"/>
          </a:xfrm>
        </p:spPr>
        <p:txBody>
          <a:bodyPr>
            <a:normAutofit/>
          </a:bodyPr>
          <a:lstStyle/>
          <a:p>
            <a:r>
              <a:rPr lang="en-US" sz="2000" b="1" dirty="0">
                <a:solidFill>
                  <a:srgbClr val="000000"/>
                </a:solidFill>
                <a:latin typeface="Carlito"/>
              </a:rPr>
              <a:t>3</a:t>
            </a:r>
            <a:r>
              <a:rPr lang="en-US" sz="2000" b="1" i="0" dirty="0">
                <a:solidFill>
                  <a:srgbClr val="000000"/>
                </a:solidFill>
                <a:effectLst/>
                <a:latin typeface="Carlito"/>
              </a:rPr>
              <a:t> (a) : Click on Timesheet option </a:t>
            </a:r>
            <a:br>
              <a:rPr lang="en-US" sz="2000" b="1" i="0" dirty="0">
                <a:solidFill>
                  <a:srgbClr val="000000"/>
                </a:solidFill>
                <a:effectLst/>
                <a:latin typeface="Carlito"/>
              </a:rPr>
            </a:br>
            <a:r>
              <a:rPr lang="en-US" sz="1800" i="0" dirty="0">
                <a:solidFill>
                  <a:srgbClr val="000000"/>
                </a:solidFill>
                <a:effectLst/>
                <a:latin typeface="Carlito"/>
              </a:rPr>
              <a:t>             When you click on Timesheet, you can fill in your weekly project and other task timesheets from here</a:t>
            </a:r>
            <a:r>
              <a:rPr lang="en-US" sz="1800" b="1" i="0" dirty="0">
                <a:solidFill>
                  <a:srgbClr val="000000"/>
                </a:solidFill>
                <a:effectLst/>
                <a:latin typeface="Carlito"/>
              </a:rPr>
              <a:t>.</a:t>
            </a:r>
            <a:br>
              <a:rPr lang="en-US" sz="2000" b="1" i="0" dirty="0">
                <a:solidFill>
                  <a:srgbClr val="000000"/>
                </a:solidFill>
                <a:effectLst/>
                <a:latin typeface="Carlito"/>
              </a:rPr>
            </a:br>
            <a:br>
              <a:rPr lang="en-US" sz="2000" b="1" i="0" dirty="0">
                <a:solidFill>
                  <a:srgbClr val="000000"/>
                </a:solidFill>
                <a:effectLst/>
                <a:latin typeface="Carlito"/>
              </a:rPr>
            </a:br>
            <a:endParaRPr lang="en-US" sz="2000" dirty="0"/>
          </a:p>
        </p:txBody>
      </p:sp>
      <p:pic>
        <p:nvPicPr>
          <p:cNvPr id="15" name="Content Placeholder 14">
            <a:extLst>
              <a:ext uri="{FF2B5EF4-FFF2-40B4-BE49-F238E27FC236}">
                <a16:creationId xmlns:a16="http://schemas.microsoft.com/office/drawing/2014/main" id="{59429181-CAD9-1B17-DF90-7319161A0C8D}"/>
              </a:ext>
            </a:extLst>
          </p:cNvPr>
          <p:cNvPicPr>
            <a:picLocks noGrp="1" noChangeAspect="1"/>
          </p:cNvPicPr>
          <p:nvPr>
            <p:ph idx="1"/>
          </p:nvPr>
        </p:nvPicPr>
        <p:blipFill>
          <a:blip r:embed="rId2"/>
          <a:srcRect t="4409"/>
          <a:stretch/>
        </p:blipFill>
        <p:spPr>
          <a:xfrm>
            <a:off x="1566477" y="1865086"/>
            <a:ext cx="8855844" cy="4389120"/>
          </a:xfrm>
        </p:spPr>
      </p:pic>
    </p:spTree>
    <p:extLst>
      <p:ext uri="{BB962C8B-B14F-4D97-AF65-F5344CB8AC3E}">
        <p14:creationId xmlns:p14="http://schemas.microsoft.com/office/powerpoint/2010/main" val="2184654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0AFB8A-6169-7C5B-9DC9-50B05FB7B423}"/>
              </a:ext>
            </a:extLst>
          </p:cNvPr>
          <p:cNvSpPr>
            <a:spLocks noGrp="1"/>
          </p:cNvSpPr>
          <p:nvPr>
            <p:ph idx="1"/>
          </p:nvPr>
        </p:nvSpPr>
        <p:spPr>
          <a:xfrm>
            <a:off x="838199" y="1030514"/>
            <a:ext cx="10802257" cy="5146449"/>
          </a:xfrm>
        </p:spPr>
        <p:txBody>
          <a:bodyPr>
            <a:normAutofit/>
          </a:bodyPr>
          <a:lstStyle/>
          <a:p>
            <a:pPr marL="0" indent="0">
              <a:buNone/>
            </a:pPr>
            <a:r>
              <a:rPr lang="en-US" dirty="0"/>
              <a:t>We have two options to save our timesheet:</a:t>
            </a:r>
          </a:p>
          <a:p>
            <a:pPr marL="0" indent="0">
              <a:buNone/>
            </a:pPr>
            <a:endParaRPr lang="en-US" dirty="0"/>
          </a:p>
          <a:p>
            <a:pPr marL="514350" indent="-514350">
              <a:buFont typeface="+mj-lt"/>
              <a:buAutoNum type="arabicPeriod"/>
            </a:pPr>
            <a:r>
              <a:rPr lang="en-US" sz="2000" b="1" dirty="0"/>
              <a:t>Save as Temporary </a:t>
            </a:r>
            <a:r>
              <a:rPr lang="en-US" sz="2000" dirty="0"/>
              <a:t>– In this option, the timesheet is saved temporarily and remains with us.</a:t>
            </a:r>
          </a:p>
          <a:p>
            <a:pPr marL="514350" indent="-514350">
              <a:buFont typeface="+mj-lt"/>
              <a:buAutoNum type="arabicPeriod"/>
            </a:pPr>
            <a:r>
              <a:rPr lang="en-US" sz="2000" b="1" dirty="0"/>
              <a:t>Submit Final </a:t>
            </a:r>
            <a:r>
              <a:rPr lang="en-US" sz="2000" dirty="0"/>
              <a:t>– In this option, the final timesheet is submitted and saved with the manager.</a:t>
            </a:r>
          </a:p>
          <a:p>
            <a:r>
              <a:rPr lang="en-US" sz="1800" dirty="0"/>
              <a:t>  </a:t>
            </a:r>
            <a:r>
              <a:rPr lang="en-US" sz="1600" dirty="0"/>
              <a:t>If the manager </a:t>
            </a:r>
            <a:r>
              <a:rPr lang="en-US" sz="1600" b="1" dirty="0"/>
              <a:t>disapproves</a:t>
            </a:r>
            <a:r>
              <a:rPr lang="en-US" sz="1600" dirty="0"/>
              <a:t> the timesheet, it becomes editable, and we can update and resubmit it to the manager.</a:t>
            </a:r>
          </a:p>
          <a:p>
            <a:r>
              <a:rPr lang="en-US" sz="1600" dirty="0"/>
              <a:t> However, if the manager </a:t>
            </a:r>
            <a:r>
              <a:rPr lang="en-US" sz="1600" b="1" dirty="0"/>
              <a:t>approves</a:t>
            </a:r>
            <a:r>
              <a:rPr lang="en-US" sz="1600" dirty="0"/>
              <a:t> the timesheet, it cannot be changed anymore.</a:t>
            </a:r>
          </a:p>
          <a:p>
            <a:r>
              <a:rPr lang="en-US" sz="1600" dirty="0"/>
              <a:t> One important thing to keep in mind while filling the timesheet is:</a:t>
            </a:r>
          </a:p>
          <a:p>
            <a:pPr marL="0" indent="0">
              <a:buNone/>
            </a:pPr>
            <a:r>
              <a:rPr lang="en-US" sz="1600" dirty="0"/>
              <a:t>           Every column must have a value — if there is no entry, then you must fill it with </a:t>
            </a:r>
            <a:r>
              <a:rPr lang="en-US" sz="1600" b="1" dirty="0"/>
              <a:t>0</a:t>
            </a:r>
            <a:r>
              <a:rPr lang="en-US" sz="1600" dirty="0"/>
              <a:t>.Otherwise, the timesheet    will not be saved.</a:t>
            </a:r>
          </a:p>
        </p:txBody>
      </p:sp>
    </p:spTree>
    <p:extLst>
      <p:ext uri="{BB962C8B-B14F-4D97-AF65-F5344CB8AC3E}">
        <p14:creationId xmlns:p14="http://schemas.microsoft.com/office/powerpoint/2010/main" val="389988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A88D3-B1C3-2DCF-DE84-F1B2B01DD338}"/>
              </a:ext>
            </a:extLst>
          </p:cNvPr>
          <p:cNvSpPr>
            <a:spLocks noGrp="1"/>
          </p:cNvSpPr>
          <p:nvPr>
            <p:ph type="title"/>
          </p:nvPr>
        </p:nvSpPr>
        <p:spPr>
          <a:xfrm>
            <a:off x="854529" y="595086"/>
            <a:ext cx="10482942" cy="1226231"/>
          </a:xfrm>
        </p:spPr>
        <p:txBody>
          <a:bodyPr>
            <a:normAutofit/>
          </a:bodyPr>
          <a:lstStyle/>
          <a:p>
            <a:r>
              <a:rPr lang="en-US" sz="2000" b="1" dirty="0">
                <a:solidFill>
                  <a:srgbClr val="000000"/>
                </a:solidFill>
                <a:latin typeface="Carlito"/>
              </a:rPr>
              <a:t>3(b) : </a:t>
            </a:r>
            <a:r>
              <a:rPr lang="en-US" sz="2000" b="1" i="0" dirty="0">
                <a:solidFill>
                  <a:srgbClr val="000000"/>
                </a:solidFill>
                <a:effectLst/>
                <a:latin typeface="Carlito"/>
              </a:rPr>
              <a:t>Click on View Timesheet List option</a:t>
            </a:r>
            <a:br>
              <a:rPr lang="en-US" sz="2000" b="1" i="0" dirty="0">
                <a:solidFill>
                  <a:srgbClr val="000000"/>
                </a:solidFill>
                <a:effectLst/>
                <a:latin typeface="Carlito"/>
              </a:rPr>
            </a:br>
            <a:r>
              <a:rPr lang="en-US" sz="1800" i="0" dirty="0">
                <a:solidFill>
                  <a:srgbClr val="000000"/>
                </a:solidFill>
                <a:effectLst/>
                <a:latin typeface="Carlito"/>
              </a:rPr>
              <a:t>              When we click on View Timesheet, we can see our approved timesheets (approved by the manager) as well as temporary timesheets that we have saved. We can also edit the temporary timesheets.</a:t>
            </a:r>
            <a:br>
              <a:rPr lang="en-US" sz="2000" b="1" i="0" dirty="0">
                <a:solidFill>
                  <a:srgbClr val="000000"/>
                </a:solidFill>
                <a:effectLst/>
                <a:latin typeface="Carlito"/>
              </a:rPr>
            </a:br>
            <a:r>
              <a:rPr lang="en-US" sz="2000" b="1" i="0" dirty="0">
                <a:solidFill>
                  <a:srgbClr val="000000"/>
                </a:solidFill>
                <a:effectLst/>
                <a:latin typeface="Carlito"/>
              </a:rPr>
              <a:t>      </a:t>
            </a:r>
            <a:endParaRPr lang="en-US" sz="2000" dirty="0"/>
          </a:p>
        </p:txBody>
      </p:sp>
      <p:pic>
        <p:nvPicPr>
          <p:cNvPr id="13" name="Content Placeholder 12">
            <a:extLst>
              <a:ext uri="{FF2B5EF4-FFF2-40B4-BE49-F238E27FC236}">
                <a16:creationId xmlns:a16="http://schemas.microsoft.com/office/drawing/2014/main" id="{917E9020-0975-FA01-4793-9F6CDF40CD52}"/>
              </a:ext>
            </a:extLst>
          </p:cNvPr>
          <p:cNvPicPr>
            <a:picLocks noGrp="1" noChangeAspect="1"/>
          </p:cNvPicPr>
          <p:nvPr>
            <p:ph idx="1"/>
          </p:nvPr>
        </p:nvPicPr>
        <p:blipFill>
          <a:blip r:embed="rId2"/>
          <a:srcRect t="7077"/>
          <a:stretch/>
        </p:blipFill>
        <p:spPr>
          <a:xfrm>
            <a:off x="1826000" y="1821317"/>
            <a:ext cx="8540000" cy="4572000"/>
          </a:xfrm>
        </p:spPr>
      </p:pic>
    </p:spTree>
    <p:extLst>
      <p:ext uri="{BB962C8B-B14F-4D97-AF65-F5344CB8AC3E}">
        <p14:creationId xmlns:p14="http://schemas.microsoft.com/office/powerpoint/2010/main" val="2412380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E5D11-1F1A-60DF-7DAD-D1F59B5B6B3D}"/>
              </a:ext>
            </a:extLst>
          </p:cNvPr>
          <p:cNvSpPr>
            <a:spLocks noGrp="1"/>
          </p:cNvSpPr>
          <p:nvPr>
            <p:ph type="title"/>
          </p:nvPr>
        </p:nvSpPr>
        <p:spPr/>
        <p:txBody>
          <a:bodyPr>
            <a:normAutofit/>
          </a:bodyPr>
          <a:lstStyle/>
          <a:p>
            <a:r>
              <a:rPr lang="en-US" sz="2000" b="1" dirty="0">
                <a:solidFill>
                  <a:srgbClr val="000000"/>
                </a:solidFill>
                <a:latin typeface="Carlito"/>
              </a:rPr>
              <a:t>3(c) : </a:t>
            </a:r>
            <a:r>
              <a:rPr lang="en-US" sz="2000" b="1" i="0" dirty="0">
                <a:solidFill>
                  <a:srgbClr val="000000"/>
                </a:solidFill>
                <a:effectLst/>
                <a:latin typeface="Carlito"/>
              </a:rPr>
              <a:t>Click on Employee Timesheet List option </a:t>
            </a:r>
            <a:br>
              <a:rPr lang="en-US" sz="2000" b="1" i="0" dirty="0">
                <a:solidFill>
                  <a:srgbClr val="000000"/>
                </a:solidFill>
                <a:effectLst/>
                <a:latin typeface="Carlito"/>
              </a:rPr>
            </a:br>
            <a:r>
              <a:rPr lang="en-US" sz="2000" b="1" dirty="0">
                <a:solidFill>
                  <a:srgbClr val="000000"/>
                </a:solidFill>
                <a:latin typeface="Carlito"/>
              </a:rPr>
              <a:t>              </a:t>
            </a:r>
            <a:r>
              <a:rPr lang="en-US" sz="1800" i="0" dirty="0">
                <a:solidFill>
                  <a:srgbClr val="000000"/>
                </a:solidFill>
                <a:effectLst/>
                <a:latin typeface="Carlito"/>
              </a:rPr>
              <a:t>Here, you can view the timesheets of all employees who are under the manager.</a:t>
            </a:r>
            <a:endParaRPr lang="en-US" sz="1800" dirty="0"/>
          </a:p>
        </p:txBody>
      </p:sp>
      <p:pic>
        <p:nvPicPr>
          <p:cNvPr id="5" name="Content Placeholder 4">
            <a:extLst>
              <a:ext uri="{FF2B5EF4-FFF2-40B4-BE49-F238E27FC236}">
                <a16:creationId xmlns:a16="http://schemas.microsoft.com/office/drawing/2014/main" id="{EFFEBA3E-45A4-1067-5049-35D941F5D024}"/>
              </a:ext>
            </a:extLst>
          </p:cNvPr>
          <p:cNvPicPr>
            <a:picLocks noGrp="1" noChangeAspect="1"/>
          </p:cNvPicPr>
          <p:nvPr>
            <p:ph idx="1"/>
          </p:nvPr>
        </p:nvPicPr>
        <p:blipFill>
          <a:blip r:embed="rId2"/>
          <a:srcRect t="4742"/>
          <a:stretch/>
        </p:blipFill>
        <p:spPr>
          <a:xfrm>
            <a:off x="1281182" y="1690688"/>
            <a:ext cx="9049065" cy="4846320"/>
          </a:xfrm>
        </p:spPr>
      </p:pic>
    </p:spTree>
    <p:extLst>
      <p:ext uri="{BB962C8B-B14F-4D97-AF65-F5344CB8AC3E}">
        <p14:creationId xmlns:p14="http://schemas.microsoft.com/office/powerpoint/2010/main" val="231158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592</TotalTime>
  <Words>591</Words>
  <Application>Microsoft Office PowerPoint</Application>
  <PresentationFormat>Widescreen</PresentationFormat>
  <Paragraphs>24</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Carlito</vt:lpstr>
      <vt:lpstr>Office Theme</vt:lpstr>
      <vt:lpstr>Login Page</vt:lpstr>
      <vt:lpstr>Step 1 : Here we logged in as the manager, so the Manager Dashboard is being displayed.</vt:lpstr>
      <vt:lpstr>Step 2 (a): Click on Assign Task                When you click on Assign Task, you will be able to assign tasks to your client/employee.</vt:lpstr>
      <vt:lpstr>2(b) : Click on Task List and you can see all task assign by manager as show below .</vt:lpstr>
      <vt:lpstr> Step 3  : Click on Timesheet Management option                       Three options are available here: Timesheet, View Timesheet, and Employee Timesheet.</vt:lpstr>
      <vt:lpstr>3 (a) : Click on Timesheet option               When you click on Timesheet, you can fill in your weekly project and other task timesheets from here.  </vt:lpstr>
      <vt:lpstr>PowerPoint Presentation</vt:lpstr>
      <vt:lpstr>3(b) : Click on View Timesheet List option               When we click on View Timesheet, we can see our approved timesheets (approved by the manager) as well as temporary timesheets that we have saved. We can also edit the temporary timesheets.       </vt:lpstr>
      <vt:lpstr>3(c) : Click on Employee Timesheet List option                Here, you can view the timesheets of all employees who are under the manager.</vt:lpstr>
      <vt:lpstr>Step 4 : Click on Report Option            When we click on Report, the timesheets of all employees/clients under the manager will be displayed according to the selected start date and end date.</vt:lpstr>
      <vt:lpstr>Step 5 : Click on Summary Option                 Here, you can view the weekly summary report of all employees as well as their monthly summary report .</vt:lpstr>
      <vt:lpstr>                                          Logged in as an employee   Step 1 : Employee Dashboard</vt:lpstr>
      <vt:lpstr>Step 2 : Click on Task List and can see all task assign by manager as show below . </vt:lpstr>
      <vt:lpstr> Step 3 : Click on Timesheet Management option </vt:lpstr>
      <vt:lpstr>3 (a) : Click on Timesheet option               When you click on Timesheet, you can fill in your weekly project and other task timesheets from here. </vt:lpstr>
      <vt:lpstr>3 (b) : Click on View Timesheet option              Here, when you click on View Timesheet, you can see the timesheets you have temporarily saved for yourself, as well as the ones you have finally submitted and that have been approved by the manager. </vt:lpstr>
      <vt:lpstr>NOTE : Here, you can see that when an employee submits their temporary or final timesheet to the manager, the manager can view it and give approval accordingly and If the manager disapproves the timesheet here, they can add a remark, and the employee will be able to edit the timesheet.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Akansha Gaur</dc:creator>
  <cp:lastModifiedBy>Akansha Gaur</cp:lastModifiedBy>
  <cp:revision>7</cp:revision>
  <dcterms:created xsi:type="dcterms:W3CDTF">2025-04-22T07:41:06Z</dcterms:created>
  <dcterms:modified xsi:type="dcterms:W3CDTF">2025-04-23T09:00:17Z</dcterms:modified>
</cp:coreProperties>
</file>