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318" r:id="rId5"/>
    <p:sldId id="296" r:id="rId6"/>
    <p:sldId id="259" r:id="rId7"/>
    <p:sldId id="304" r:id="rId8"/>
    <p:sldId id="301" r:id="rId9"/>
    <p:sldId id="260" r:id="rId10"/>
    <p:sldId id="319" r:id="rId11"/>
    <p:sldId id="261" r:id="rId12"/>
    <p:sldId id="297" r:id="rId13"/>
    <p:sldId id="262" r:id="rId14"/>
    <p:sldId id="305" r:id="rId15"/>
    <p:sldId id="298" r:id="rId16"/>
    <p:sldId id="320" r:id="rId17"/>
    <p:sldId id="309" r:id="rId18"/>
    <p:sldId id="266" r:id="rId19"/>
    <p:sldId id="336" r:id="rId20"/>
    <p:sldId id="339" r:id="rId21"/>
    <p:sldId id="337" r:id="rId22"/>
    <p:sldId id="338" r:id="rId23"/>
    <p:sldId id="345" r:id="rId24"/>
    <p:sldId id="308" r:id="rId25"/>
    <p:sldId id="306" r:id="rId26"/>
    <p:sldId id="294" r:id="rId27"/>
  </p:sldIdLst>
  <p:sldSz cx="9144000" cy="5143500"/>
  <p:notesSz cx="6858000" cy="9144000"/>
  <p:embeddedFontLst>
    <p:embeddedFont>
      <p:font typeface="SimSun" panose="02010600030101010101" pitchFamily="2" charset="-122"/>
      <p:regular r:id="rId31"/>
    </p:embeddedFont>
    <p:embeddedFont>
      <p:font typeface="Oswald"/>
      <p:bold r:id="rId32"/>
    </p:embeddedFont>
    <p:embeddedFont>
      <p:font typeface="Roboto Condensed" panose="02000000000000000000"/>
      <p:regular r:id="rId33"/>
    </p:embeddedFont>
    <p:embeddedFont>
      <p:font typeface="Segoe UI Black" panose="020B0A02040204020203" charset="0"/>
      <p:bold r:id="rId34"/>
    </p:embeddedFont>
    <p:embeddedFont>
      <p:font typeface="Calibri" panose="020F0502020204030204"/>
      <p:regular r:id="rId35"/>
      <p:bold r:id="rId36"/>
      <p:italic r:id="rId37"/>
      <p:boldItalic r:id="rId38"/>
    </p:embeddedFont>
    <p:embeddedFont>
      <p:font typeface="Microsoft YaHei" panose="020B0503020204020204" charset="-12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6" name="Shape 1436"/>
        <p:cNvGrpSpPr/>
        <p:nvPr/>
      </p:nvGrpSpPr>
      <p:grpSpPr>
        <a:xfrm>
          <a:off x="0" y="0"/>
          <a:ext cx="0" cy="0"/>
          <a:chOff x="0" y="0"/>
          <a:chExt cx="0" cy="0"/>
        </a:xfrm>
      </p:grpSpPr>
      <p:sp>
        <p:nvSpPr>
          <p:cNvPr id="1437" name="Google Shape;1437;g65a98d20e4_10_5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65a98d20e4_1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2"/>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chemeClr val="accent1"/>
        </a:solidFill>
        <a:effectLst/>
      </p:bgPr>
    </p:bg>
    <p:spTree>
      <p:nvGrpSpPr>
        <p:cNvPr id="149"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4"/>
        </a:solidFill>
        <a:effectLst/>
      </p:bgPr>
    </p:bg>
    <p:spTree>
      <p:nvGrpSpPr>
        <p:cNvPr id="23"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9208606" flipH="1">
              <a:off x="7481789" y="4276913"/>
              <a:ext cx="408796" cy="1016449"/>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1591371" flipH="1">
              <a:off x="239463" y="-151890"/>
              <a:ext cx="434754" cy="1080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7" name="Google Shape;37;p3"/>
          <p:cNvSpPr txBox="1"/>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38" name="Google Shape;38;p3"/>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39" name="Shape 39"/>
        <p:cNvGrpSpPr/>
        <p:nvPr/>
      </p:nvGrpSpPr>
      <p:grpSpPr>
        <a:xfrm>
          <a:off x="0" y="0"/>
          <a:ext cx="0" cy="0"/>
          <a:chOff x="0" y="0"/>
          <a:chExt cx="0" cy="0"/>
        </a:xfrm>
      </p:grpSpPr>
      <p:sp>
        <p:nvSpPr>
          <p:cNvPr id="40" name="Google Shape;40;p4"/>
          <p:cNvSpPr txBox="1"/>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marL="914400" lvl="1"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marL="1371600" lvl="2"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marL="1828800" lvl="3"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marL="2286000" lvl="4"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marL="2743200" lvl="5"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marL="3200400" lvl="6"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marL="3657600" lvl="7"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marL="4114800" lvl="8" indent="-3810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rot="9208678" flipH="1">
              <a:off x="6287617" y="4657701"/>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4"/>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1pPr>
            <a:lvl2pPr lvl="1"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2pPr>
            <a:lvl3pPr lvl="2"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3pPr>
            <a:lvl4pPr lvl="3"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4pPr>
            <a:lvl5pPr lvl="4"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5pPr>
            <a:lvl6pPr lvl="5"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6pPr>
            <a:lvl7pPr lvl="6"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7pPr>
            <a:lvl8pPr lvl="7"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8pPr>
            <a:lvl9pPr lvl="8"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54"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5"/>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5"/>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5"/>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 name="Google Shape;68;p5"/>
          <p:cNvSpPr txBox="1"/>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p:txBody>
      </p:sp>
      <p:sp>
        <p:nvSpPr>
          <p:cNvPr id="69" name="Google Shape;69;p5"/>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70" name="Shape 70"/>
        <p:cNvGrpSpPr/>
        <p:nvPr/>
      </p:nvGrpSpPr>
      <p:grpSpPr>
        <a:xfrm>
          <a:off x="0" y="0"/>
          <a:ext cx="0" cy="0"/>
          <a:chOff x="0" y="0"/>
          <a:chExt cx="0" cy="0"/>
        </a:xfrm>
      </p:grpSpPr>
      <p:sp>
        <p:nvSpPr>
          <p:cNvPr id="71" name="Google Shape;71;p6"/>
          <p:cNvSpPr txBox="1"/>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Google Shape;72;p6"/>
          <p:cNvSpPr txBox="1"/>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73" name="Google Shape;73;p6"/>
          <p:cNvSpPr txBox="1"/>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74" name="Google Shape;74;p6"/>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6"/>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6"/>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6"/>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6"/>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6"/>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6"/>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87" name="Shape 87"/>
        <p:cNvGrpSpPr/>
        <p:nvPr/>
      </p:nvGrpSpPr>
      <p:grpSpPr>
        <a:xfrm>
          <a:off x="0" y="0"/>
          <a:ext cx="0" cy="0"/>
          <a:chOff x="0" y="0"/>
          <a:chExt cx="0" cy="0"/>
        </a:xfrm>
      </p:grpSpPr>
      <p:grpSp>
        <p:nvGrpSpPr>
          <p:cNvPr id="88" name="Google Shape;88;p7"/>
          <p:cNvGrpSpPr/>
          <p:nvPr/>
        </p:nvGrpSpPr>
        <p:grpSpPr>
          <a:xfrm>
            <a:off x="6172200" y="2656118"/>
            <a:ext cx="2971754" cy="2886151"/>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7"/>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7"/>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7"/>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7"/>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7"/>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7"/>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00" name="Google Shape;100;p7"/>
          <p:cNvSpPr txBox="1"/>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7"/>
          <p:cNvSpPr txBox="1"/>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02" name="Google Shape;102;p7"/>
          <p:cNvSpPr txBox="1"/>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03" name="Google Shape;103;p7"/>
          <p:cNvSpPr txBox="1"/>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04" name="Google Shape;104;p7"/>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5"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8"/>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8"/>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8"/>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8"/>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8"/>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18" name="Google Shape;118;p8"/>
          <p:cNvSpPr txBox="1"/>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9" name="Google Shape;119;p8"/>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20" name="Shape 120"/>
        <p:cNvGrpSpPr/>
        <p:nvPr/>
      </p:nvGrpSpPr>
      <p:grpSpPr>
        <a:xfrm>
          <a:off x="0" y="0"/>
          <a:ext cx="0" cy="0"/>
          <a:chOff x="0" y="0"/>
          <a:chExt cx="0" cy="0"/>
        </a:xfrm>
      </p:grpSpPr>
      <p:grpSp>
        <p:nvGrpSpPr>
          <p:cNvPr id="121" name="Google Shape;121;p9"/>
          <p:cNvGrpSpPr/>
          <p:nvPr/>
        </p:nvGrpSpPr>
        <p:grpSpPr>
          <a:xfrm>
            <a:off x="6172200" y="2656118"/>
            <a:ext cx="2971754" cy="2886151"/>
            <a:chOff x="6172200" y="2656118"/>
            <a:chExt cx="2971754" cy="2886151"/>
          </a:xfrm>
        </p:grpSpPr>
        <p:sp>
          <p:nvSpPr>
            <p:cNvPr id="122" name="Google Shape;122;p9"/>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9"/>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9"/>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9"/>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27" name="Google Shape;127;p9"/>
          <p:cNvGrpSpPr/>
          <p:nvPr/>
        </p:nvGrpSpPr>
        <p:grpSpPr>
          <a:xfrm>
            <a:off x="-32" y="-228027"/>
            <a:ext cx="2163561" cy="1347300"/>
            <a:chOff x="-32" y="-215963"/>
            <a:chExt cx="2163561" cy="1347300"/>
          </a:xfrm>
        </p:grpSpPr>
        <p:sp>
          <p:nvSpPr>
            <p:cNvPr id="128" name="Google Shape;128;p9"/>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9"/>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9"/>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33" name="Google Shape;133;p9"/>
          <p:cNvSpPr txBox="1"/>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p:txBody>
      </p:sp>
      <p:sp>
        <p:nvSpPr>
          <p:cNvPr id="134" name="Google Shape;134;p9"/>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35"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p:txBody>
      </p:sp>
      <p:sp>
        <p:nvSpPr>
          <p:cNvPr id="7" name="Google Shape;7;p1"/>
          <p:cNvSpPr txBox="1"/>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1pPr>
            <a:lvl2pPr marL="914400" lvl="1" indent="-355600">
              <a:spcBef>
                <a:spcPts val="0"/>
              </a:spcBef>
              <a:spcAft>
                <a:spcPts val="0"/>
              </a:spcAft>
              <a:buClr>
                <a:schemeClr val="accent3"/>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2pPr>
            <a:lvl3pPr marL="1371600" lvl="2" indent="-355600">
              <a:spcBef>
                <a:spcPts val="0"/>
              </a:spcBef>
              <a:spcAft>
                <a:spcPts val="0"/>
              </a:spcAft>
              <a:buClr>
                <a:schemeClr val="accent3"/>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3pPr>
            <a:lvl4pPr marL="1828800" lvl="3" indent="-355600">
              <a:spcBef>
                <a:spcPts val="0"/>
              </a:spcBef>
              <a:spcAft>
                <a:spcPts val="0"/>
              </a:spcAft>
              <a:buClr>
                <a:schemeClr val="dk2"/>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4pPr>
            <a:lvl5pPr marL="2286000" lvl="4" indent="-355600">
              <a:spcBef>
                <a:spcPts val="0"/>
              </a:spcBef>
              <a:spcAft>
                <a:spcPts val="0"/>
              </a:spcAft>
              <a:buClr>
                <a:schemeClr val="dk2"/>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5pPr>
            <a:lvl6pPr marL="2743200" lvl="5" indent="-355600">
              <a:spcBef>
                <a:spcPts val="0"/>
              </a:spcBef>
              <a:spcAft>
                <a:spcPts val="0"/>
              </a:spcAft>
              <a:buClr>
                <a:schemeClr val="dk2"/>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6pPr>
            <a:lvl7pPr marL="3200400" lvl="6" indent="-355600">
              <a:spcBef>
                <a:spcPts val="0"/>
              </a:spcBef>
              <a:spcAft>
                <a:spcPts val="0"/>
              </a:spcAft>
              <a:buClr>
                <a:schemeClr val="dk2"/>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7pPr>
            <a:lvl8pPr marL="3657600" lvl="7" indent="-355600">
              <a:spcBef>
                <a:spcPts val="0"/>
              </a:spcBef>
              <a:spcAft>
                <a:spcPts val="0"/>
              </a:spcAft>
              <a:buClr>
                <a:schemeClr val="dk2"/>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8pPr>
            <a:lvl9pPr marL="4114800" lvl="8" indent="-355600">
              <a:spcBef>
                <a:spcPts val="0"/>
              </a:spcBef>
              <a:spcAft>
                <a:spcPts val="0"/>
              </a:spcAft>
              <a:buClr>
                <a:schemeClr val="dk2"/>
              </a:buClr>
              <a:buSzPts val="2000"/>
              <a:buFont typeface="Roboto Condensed" panose="02000000000000000000"/>
              <a:buChar char="■"/>
              <a:defRPr sz="2000">
                <a:solidFill>
                  <a:schemeClr val="dk2"/>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8" name="Google Shape;8;p1"/>
          <p:cNvSpPr txBox="1"/>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300">
                <a:solidFill>
                  <a:schemeClr val="accent2"/>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0.xml"/><Relationship Id="rId4" Type="http://schemas.openxmlformats.org/officeDocument/2006/relationships/image" Target="../media/image4.jpeg"/><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0.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0.xml"/><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2"/>
          <p:cNvSpPr txBox="1"/>
          <p:nvPr>
            <p:ph type="ctrTitle"/>
          </p:nvPr>
        </p:nvSpPr>
        <p:spPr>
          <a:xfrm>
            <a:off x="1736725" y="1316355"/>
            <a:ext cx="5671185" cy="8235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altLang="en-GB"/>
            </a:br>
            <a:br>
              <a:rPr lang="en-US" altLang="en-GB"/>
            </a:br>
            <a:r>
              <a:rPr lang="en-US" altLang="en-GB">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UI Black" panose="020B0A02040204020203" charset="0"/>
                <a:cs typeface="Segoe UI Black" panose="020B0A02040204020203" charset="0"/>
              </a:rPr>
              <a:t>IOT-PROJECT</a:t>
            </a:r>
            <a:endParaRPr lang="en-US" altLang="en-GB">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UI Black" panose="020B0A02040204020203" charset="0"/>
              <a:cs typeface="Segoe UI Black" panose="020B0A02040204020203" charset="0"/>
            </a:endParaRPr>
          </a:p>
        </p:txBody>
      </p:sp>
      <p:sp>
        <p:nvSpPr>
          <p:cNvPr id="3" name="Google Shape;167;p12"/>
          <p:cNvSpPr txBox="1"/>
          <p:nvPr/>
        </p:nvSpPr>
        <p:spPr>
          <a:xfrm>
            <a:off x="251460" y="2139950"/>
            <a:ext cx="8684260" cy="76327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r>
              <a:rPr lang="en-US" altLang="en-GB" sz="4400">
                <a:effectLst>
                  <a:outerShdw blurRad="38100" dist="38100" dir="2700000" algn="tl">
                    <a:srgbClr val="000000">
                      <a:alpha val="43137"/>
                    </a:srgbClr>
                  </a:outerShdw>
                </a:effectLst>
                <a:latin typeface="Segoe UI Black" panose="020B0A02040204020203" charset="0"/>
                <a:cs typeface="Segoe UI Black" panose="020B0A02040204020203" charset="0"/>
              </a:rPr>
              <a:t>SMART GARAGE SYSTEM</a:t>
            </a:r>
            <a:endParaRPr lang="en-US" alt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
        <p:nvSpPr>
          <p:cNvPr id="2" name="Google Shape;167;p12"/>
          <p:cNvSpPr txBox="1"/>
          <p:nvPr/>
        </p:nvSpPr>
        <p:spPr>
          <a:xfrm>
            <a:off x="5076190" y="3939540"/>
            <a:ext cx="4102100" cy="76136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endParaRPr lang="en-US" altLang="en-GB" sz="16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altLang="en-GB" sz="13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rPr>
              <a:t>PRESENTED BY:</a:t>
            </a:r>
            <a:endParaRPr lang="en-US" altLang="en-GB" sz="13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altLang="en-GB" sz="13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rPr>
              <a:t>SAMHITA BHARADWAJ- RA1911029010015</a:t>
            </a:r>
            <a:endParaRPr lang="en-US" altLang="en-GB" sz="13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altLang="en-GB" sz="13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rPr>
              <a:t>S.AKANSHA- RA1911029010060</a:t>
            </a:r>
            <a:endParaRPr lang="en-US" altLang="en-GB" sz="1300">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91" name="Google Shape;191;p15"/>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Google Shape;189;p15"/>
          <p:cNvSpPr txBox="1"/>
          <p:nvPr>
            <p:ph type="ctrTitle"/>
          </p:nvPr>
        </p:nvSpPr>
        <p:spPr>
          <a:xfrm>
            <a:off x="685800" y="2421550"/>
            <a:ext cx="5074500" cy="11598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5</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SENSORS USED</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24" name="Google Shape;224;p18"/>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702945" y="915670"/>
            <a:ext cx="7738110" cy="3322955"/>
          </a:xfrm>
          <a:prstGeom prst="rect">
            <a:avLst/>
          </a:prstGeom>
          <a:noFill/>
        </p:spPr>
        <p:txBody>
          <a:bodyPr wrap="square" rtlCol="0" anchor="t">
            <a:spAutoFit/>
          </a:bodyPr>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Conditions are given in the home gateway which is connected to smart phone and it can be made manually or automatically based on the situation.</a:t>
            </a: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We have put a threshold value for the CO2 emmission based on which the automation of smart window and smart door are done.</a:t>
            </a: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We used Fire detecting sensor to detect fire in the garage. If it detects fire, it will turn on the sprinkler and the siren alarm.</a:t>
            </a: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We also used Temperature sensor and Humidity sensor to switch on/off the fan based on humidity value.</a:t>
            </a:r>
            <a:endParaRPr lang="en-US" b="1">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And finally we used Motion detecting sensor, to check for any thefts that happen in the garage. When it detects any motion, it will switch on the motion detector, smart light and CCTV camera.</a:t>
            </a:r>
            <a:endParaRPr lang="en-US" b="1">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Google Shape;189;p15"/>
          <p:cNvSpPr txBox="1"/>
          <p:nvPr>
            <p:ph type="ctrTitle"/>
          </p:nvPr>
        </p:nvSpPr>
        <p:spPr>
          <a:xfrm>
            <a:off x="685800" y="2421255"/>
            <a:ext cx="5904865" cy="115951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7</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ACTUATORS USED</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7" name="Text Box 6"/>
          <p:cNvSpPr txBox="1"/>
          <p:nvPr/>
        </p:nvSpPr>
        <p:spPr>
          <a:xfrm>
            <a:off x="1166495" y="1491615"/>
            <a:ext cx="6811645" cy="1383665"/>
          </a:xfrm>
          <a:prstGeom prst="rect">
            <a:avLst/>
          </a:prstGeom>
          <a:noFill/>
        </p:spPr>
        <p:txBody>
          <a:bodyPr wrap="square" rtlCol="0" anchor="t">
            <a:spAutoFit/>
          </a:bodyPr>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 We used </a:t>
            </a:r>
            <a:r>
              <a:rPr lang="en-US" b="1">
                <a:latin typeface="Times New Roman" panose="02020603050405020304" pitchFamily="18" charset="0"/>
                <a:cs typeface="Times New Roman" panose="02020603050405020304" pitchFamily="18" charset="0"/>
                <a:sym typeface="+mn-ea"/>
              </a:rPr>
              <a:t>Mechanical actuators</a:t>
            </a:r>
            <a:r>
              <a:rPr lang="en-US" b="1">
                <a:latin typeface="Times New Roman" panose="02020603050405020304" pitchFamily="18" charset="0"/>
                <a:cs typeface="Times New Roman" panose="02020603050405020304" pitchFamily="18" charset="0"/>
              </a:rPr>
              <a:t> for both Fire detection and Motion detection. After detecting motion or smoke, Mechanical actuators will be used to operate the garage doors.</a:t>
            </a: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Electrical actuators will be used for turning on the web camera, smart lights and fan as and when required.</a:t>
            </a:r>
            <a:endParaRPr lang="en-US" b="1">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32" name="Google Shape;232;p19"/>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81603" name="矩形 8"/>
          <p:cNvSpPr/>
          <p:nvPr/>
        </p:nvSpPr>
        <p:spPr>
          <a:xfrm>
            <a:off x="2536825" y="696595"/>
            <a:ext cx="4070350" cy="4399915"/>
          </a:xfrm>
          <a:prstGeom prst="rect">
            <a:avLst/>
          </a:prstGeom>
          <a:noFill/>
          <a:ln w="9525">
            <a:noFill/>
            <a:miter/>
          </a:ln>
        </p:spPr>
        <p:txBody>
          <a:bodyPr wrap="square" anchor="t">
            <a:spAutoFit/>
          </a:bodyPr>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from gpio import *</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from time import *</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def handleSensorData():</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value = digitalRead(0)</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if value == 0:</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customWrite(1, '0')</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else:</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customWrite(1, '1')</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def main():</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add_event_detect(0, handleSensorData) </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while True:</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delay(1000)</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if __name__ == "__main__":</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a:p>
            <a:pPr lvl="0" algn="just" fontAlgn="base">
              <a:lnSpc>
                <a:spcPct val="200000"/>
              </a:lnSpc>
            </a:pPr>
            <a:r>
              <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rPr>
              <a:t>	main()</a:t>
            </a:r>
            <a:endParaRPr lang="en-US" altLang="x-none" sz="1000" b="1" strike="noStrike" noProof="1" dirty="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icrosoft YaHei" panose="020B0503020204020204" charset="-122"/>
            </a:endParaRPr>
          </a:p>
        </p:txBody>
      </p:sp>
      <p:sp>
        <p:nvSpPr>
          <p:cNvPr id="3" name="TextBox 1"/>
          <p:cNvSpPr txBox="1"/>
          <p:nvPr/>
        </p:nvSpPr>
        <p:spPr>
          <a:xfrm>
            <a:off x="611505" y="51435"/>
            <a:ext cx="8032750" cy="645160"/>
          </a:xfrm>
          <a:prstGeom prst="rect">
            <a:avLst/>
          </a:prstGeom>
          <a:noFill/>
        </p:spPr>
        <p:txBody>
          <a:bodyPr wrap="square" rtlCol="0">
            <a:spAutoFit/>
            <a:scene3d>
              <a:camera prst="orthographicFront"/>
              <a:lightRig rig="threePt" dir="t"/>
            </a:scene3d>
          </a:bodyPr>
          <a:p>
            <a:pPr algn="ctr"/>
            <a:r>
              <a:rPr lang="en-IN" sz="3600" b="1" dirty="0" smtClean="0">
                <a:solidFill>
                  <a:schemeClr val="accent4"/>
                </a:solidFill>
                <a:effectLst>
                  <a:outerShdw blurRad="38100" dist="38100" dir="2700000" algn="tl">
                    <a:srgbClr val="000000">
                      <a:alpha val="43137"/>
                    </a:srgbClr>
                  </a:outerShdw>
                </a:effectLst>
                <a:latin typeface="Segoe UI Black" panose="020B0A02040204020203" charset="0"/>
                <a:cs typeface="Segoe UI Black" panose="020B0A02040204020203" charset="0"/>
              </a:rPr>
              <a:t>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MICRO CONTROLLER UNIT CODE</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81603"/>
                                        </p:tgtEl>
                                        <p:attrNameLst>
                                          <p:attrName>style.visibility</p:attrName>
                                        </p:attrNameLst>
                                      </p:cBhvr>
                                      <p:to>
                                        <p:strVal val="visible"/>
                                      </p:to>
                                    </p:set>
                                    <p:anim calcmode="lin" valueType="num">
                                      <p:cBhvr>
                                        <p:cTn id="7" dur="500" fill="hold"/>
                                        <p:tgtEl>
                                          <p:spTgt spid="281603"/>
                                        </p:tgtEl>
                                        <p:attrNameLst>
                                          <p:attrName>ppt_w</p:attrName>
                                        </p:attrNameLst>
                                      </p:cBhvr>
                                      <p:tavLst>
                                        <p:tav tm="0">
                                          <p:val>
                                            <p:fltVal val="0.000000"/>
                                          </p:val>
                                        </p:tav>
                                        <p:tav tm="100000">
                                          <p:val>
                                            <p:strVal val="#ppt_w"/>
                                          </p:val>
                                        </p:tav>
                                      </p:tavLst>
                                    </p:anim>
                                    <p:anim calcmode="lin" valueType="num">
                                      <p:cBhvr>
                                        <p:cTn id="8" dur="500" fill="hold"/>
                                        <p:tgtEl>
                                          <p:spTgt spid="281603"/>
                                        </p:tgtEl>
                                        <p:attrNameLst>
                                          <p:attrName>ppt_h</p:attrName>
                                        </p:attrNameLst>
                                      </p:cBhvr>
                                      <p:tavLst>
                                        <p:tav tm="0">
                                          <p:val>
                                            <p:fltVal val="0.000000"/>
                                          </p:val>
                                        </p:tav>
                                        <p:tav tm="100000">
                                          <p:val>
                                            <p:strVal val="#ppt_h"/>
                                          </p:val>
                                        </p:tav>
                                      </p:tavLst>
                                    </p:anim>
                                    <p:anim calcmode="lin" valueType="num">
                                      <p:cBhvr>
                                        <p:cTn id="9" dur="500" fill="hold"/>
                                        <p:tgtEl>
                                          <p:spTgt spid="281603"/>
                                        </p:tgtEl>
                                        <p:attrNameLst>
                                          <p:attrName>style.rotation</p:attrName>
                                        </p:attrNameLst>
                                      </p:cBhvr>
                                      <p:tavLst>
                                        <p:tav tm="0">
                                          <p:val>
                                            <p:fltVal val="360.000000"/>
                                          </p:val>
                                        </p:tav>
                                        <p:tav tm="100000">
                                          <p:val>
                                            <p:fltVal val="0.000000"/>
                                          </p:val>
                                        </p:tav>
                                      </p:tavLst>
                                    </p:anim>
                                    <p:animEffect transition="in" filter="fade">
                                      <p:cBhvr>
                                        <p:cTn id="10"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Google Shape;189;p15"/>
          <p:cNvSpPr txBox="1"/>
          <p:nvPr>
            <p:ph type="ctrTitle"/>
          </p:nvPr>
        </p:nvSpPr>
        <p:spPr>
          <a:xfrm>
            <a:off x="685800" y="2421255"/>
            <a:ext cx="5904865" cy="115951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8</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SCREENSHOTS</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3" name="Shape 253"/>
        <p:cNvGrpSpPr/>
        <p:nvPr/>
      </p:nvGrpSpPr>
      <p:grpSpPr>
        <a:xfrm>
          <a:off x="0" y="0"/>
          <a:ext cx="0" cy="0"/>
          <a:chOff x="0" y="0"/>
          <a:chExt cx="0" cy="0"/>
        </a:xfrm>
      </p:grpSpPr>
      <p:sp>
        <p:nvSpPr>
          <p:cNvPr id="255" name="Google Shape;255;p22"/>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descr="WhatsApp Image 2021-10-16 at 7.15.42 PM"/>
          <p:cNvPicPr>
            <a:picLocks noChangeAspect="1"/>
          </p:cNvPicPr>
          <p:nvPr/>
        </p:nvPicPr>
        <p:blipFill>
          <a:blip r:embed="rId2"/>
          <a:srcRect b="3664"/>
          <a:stretch>
            <a:fillRect/>
          </a:stretch>
        </p:blipFill>
        <p:spPr>
          <a:xfrm>
            <a:off x="844550" y="771525"/>
            <a:ext cx="7712710" cy="4057015"/>
          </a:xfrm>
          <a:prstGeom prst="rect">
            <a:avLst/>
          </a:prstGeom>
          <a:ln w="38100">
            <a:solidFill>
              <a:schemeClr val="tx1"/>
            </a:solidFill>
          </a:ln>
        </p:spPr>
      </p:pic>
      <p:sp>
        <p:nvSpPr>
          <p:cNvPr id="5" name="TextBox 1"/>
          <p:cNvSpPr txBox="1"/>
          <p:nvPr/>
        </p:nvSpPr>
        <p:spPr>
          <a:xfrm>
            <a:off x="611505" y="51435"/>
            <a:ext cx="8032750" cy="645160"/>
          </a:xfrm>
          <a:prstGeom prst="rect">
            <a:avLst/>
          </a:prstGeom>
          <a:noFill/>
        </p:spPr>
        <p:txBody>
          <a:bodyPr wrap="square" rtlCol="0">
            <a:spAutoFit/>
          </a:bodyPr>
          <a:p>
            <a:pPr algn="ctr"/>
            <a:r>
              <a:rPr lang="en-IN" sz="36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a:t>
            </a:r>
            <a:r>
              <a:rPr lang="en-US" altLang="en-IN" sz="36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SMART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sym typeface="+mn-ea"/>
              </a:rPr>
              <a:t>GARAGE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SIMULATION</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3" name="Shape 253"/>
        <p:cNvGrpSpPr/>
        <p:nvPr/>
      </p:nvGrpSpPr>
      <p:grpSpPr>
        <a:xfrm>
          <a:off x="0" y="0"/>
          <a:ext cx="0" cy="0"/>
          <a:chOff x="0" y="0"/>
          <a:chExt cx="0" cy="0"/>
        </a:xfrm>
      </p:grpSpPr>
      <p:sp>
        <p:nvSpPr>
          <p:cNvPr id="255" name="Google Shape;255;p22"/>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descr="WhatsApp Image 2021-10-16 at 5.11.47 PM"/>
          <p:cNvPicPr>
            <a:picLocks noChangeAspect="1"/>
          </p:cNvPicPr>
          <p:nvPr/>
        </p:nvPicPr>
        <p:blipFill>
          <a:blip r:embed="rId2"/>
          <a:srcRect l="66466" t="39126" r="12336" b="19635"/>
          <a:stretch>
            <a:fillRect/>
          </a:stretch>
        </p:blipFill>
        <p:spPr>
          <a:xfrm>
            <a:off x="5095240" y="3075940"/>
            <a:ext cx="3223260" cy="1772285"/>
          </a:xfrm>
          <a:prstGeom prst="rect">
            <a:avLst/>
          </a:prstGeom>
          <a:ln w="38100">
            <a:solidFill>
              <a:schemeClr val="tx1"/>
            </a:solidFill>
          </a:ln>
        </p:spPr>
      </p:pic>
      <p:pic>
        <p:nvPicPr>
          <p:cNvPr id="4" name="Picture 3" descr="WhatsApp Image 2021-10-16 at 7.15.42 PM"/>
          <p:cNvPicPr>
            <a:picLocks noChangeAspect="1"/>
          </p:cNvPicPr>
          <p:nvPr/>
        </p:nvPicPr>
        <p:blipFill>
          <a:blip r:embed="rId3"/>
          <a:srcRect l="10073" t="15676" r="55920" b="59684"/>
          <a:stretch>
            <a:fillRect/>
          </a:stretch>
        </p:blipFill>
        <p:spPr>
          <a:xfrm>
            <a:off x="755650" y="1131570"/>
            <a:ext cx="3396615" cy="1769110"/>
          </a:xfrm>
          <a:prstGeom prst="rect">
            <a:avLst/>
          </a:prstGeom>
          <a:ln w="38100">
            <a:solidFill>
              <a:schemeClr val="tx1"/>
            </a:solidFill>
          </a:ln>
        </p:spPr>
      </p:pic>
      <p:pic>
        <p:nvPicPr>
          <p:cNvPr id="5" name="Picture 4" descr="WhatsApp Image 2021-10-16 at 7.20.28 PM"/>
          <p:cNvPicPr>
            <a:picLocks noChangeAspect="1"/>
          </p:cNvPicPr>
          <p:nvPr/>
        </p:nvPicPr>
        <p:blipFill>
          <a:blip r:embed="rId4"/>
          <a:srcRect l="8962" t="17416" r="60280" b="59983"/>
          <a:stretch>
            <a:fillRect/>
          </a:stretch>
        </p:blipFill>
        <p:spPr>
          <a:xfrm>
            <a:off x="5095240" y="1131570"/>
            <a:ext cx="3223260" cy="1754505"/>
          </a:xfrm>
          <a:prstGeom prst="rect">
            <a:avLst/>
          </a:prstGeom>
          <a:ln w="38100">
            <a:solidFill>
              <a:schemeClr val="tx1"/>
            </a:solidFill>
          </a:ln>
        </p:spPr>
      </p:pic>
      <p:pic>
        <p:nvPicPr>
          <p:cNvPr id="7" name="Picture 6" descr="WhatsApp Image 2021-10-16 at 7.15.42 PM"/>
          <p:cNvPicPr>
            <a:picLocks noChangeAspect="1"/>
          </p:cNvPicPr>
          <p:nvPr/>
        </p:nvPicPr>
        <p:blipFill>
          <a:blip r:embed="rId3"/>
          <a:srcRect l="68940" t="39264" r="12332" b="26221"/>
          <a:stretch>
            <a:fillRect/>
          </a:stretch>
        </p:blipFill>
        <p:spPr>
          <a:xfrm>
            <a:off x="751840" y="3075940"/>
            <a:ext cx="3395980" cy="1772285"/>
          </a:xfrm>
          <a:prstGeom prst="rect">
            <a:avLst/>
          </a:prstGeom>
          <a:ln w="38100">
            <a:solidFill>
              <a:schemeClr val="tx1"/>
            </a:solidFill>
          </a:ln>
        </p:spPr>
      </p:pic>
      <p:sp>
        <p:nvSpPr>
          <p:cNvPr id="8" name="TextBox 1"/>
          <p:cNvSpPr txBox="1"/>
          <p:nvPr/>
        </p:nvSpPr>
        <p:spPr>
          <a:xfrm>
            <a:off x="611505" y="51435"/>
            <a:ext cx="8032750" cy="645160"/>
          </a:xfrm>
          <a:prstGeom prst="rect">
            <a:avLst/>
          </a:prstGeom>
          <a:noFill/>
        </p:spPr>
        <p:txBody>
          <a:bodyPr wrap="square" rtlCol="0">
            <a:spAutoFit/>
            <a:scene3d>
              <a:camera prst="orthographicFront"/>
              <a:lightRig rig="threePt" dir="t"/>
            </a:scene3d>
          </a:bodyPr>
          <a:p>
            <a:pPr algn="ctr"/>
            <a:r>
              <a:rPr lang="en-IN"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CO2 DETECTION</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sp>
        <p:nvSpPr>
          <p:cNvPr id="9" name="TextBox 1"/>
          <p:cNvSpPr txBox="1"/>
          <p:nvPr/>
        </p:nvSpPr>
        <p:spPr>
          <a:xfrm>
            <a:off x="1043940" y="715010"/>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BEFORE</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
        <p:nvSpPr>
          <p:cNvPr id="10" name="TextBox 1"/>
          <p:cNvSpPr txBox="1"/>
          <p:nvPr/>
        </p:nvSpPr>
        <p:spPr>
          <a:xfrm>
            <a:off x="5363845" y="699770"/>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AFTER</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3" name="Shape 253"/>
        <p:cNvGrpSpPr/>
        <p:nvPr/>
      </p:nvGrpSpPr>
      <p:grpSpPr>
        <a:xfrm>
          <a:off x="0" y="0"/>
          <a:ext cx="0" cy="0"/>
          <a:chOff x="0" y="0"/>
          <a:chExt cx="0" cy="0"/>
        </a:xfrm>
      </p:grpSpPr>
      <p:sp>
        <p:nvSpPr>
          <p:cNvPr id="255" name="Google Shape;255;p22"/>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WhatsApp Image 2021-10-16 at 5.25.06 PM"/>
          <p:cNvPicPr>
            <a:picLocks noChangeAspect="1"/>
          </p:cNvPicPr>
          <p:nvPr/>
        </p:nvPicPr>
        <p:blipFill>
          <a:blip r:embed="rId2"/>
          <a:srcRect l="40344" t="3676" r="4565" b="60227"/>
          <a:stretch>
            <a:fillRect/>
          </a:stretch>
        </p:blipFill>
        <p:spPr>
          <a:xfrm>
            <a:off x="395605" y="1272540"/>
            <a:ext cx="3980180" cy="3089275"/>
          </a:xfrm>
          <a:prstGeom prst="rect">
            <a:avLst/>
          </a:prstGeom>
          <a:ln w="38100">
            <a:solidFill>
              <a:schemeClr val="tx1"/>
            </a:solidFill>
          </a:ln>
        </p:spPr>
      </p:pic>
      <p:pic>
        <p:nvPicPr>
          <p:cNvPr id="3" name="Picture 2" descr="WhatsApp Image 2021-10-16 at 5.19.54 PM"/>
          <p:cNvPicPr>
            <a:picLocks noChangeAspect="1"/>
          </p:cNvPicPr>
          <p:nvPr/>
        </p:nvPicPr>
        <p:blipFill>
          <a:blip r:embed="rId3"/>
          <a:srcRect l="43701" t="5198" r="20861" b="58395"/>
          <a:stretch>
            <a:fillRect/>
          </a:stretch>
        </p:blipFill>
        <p:spPr>
          <a:xfrm>
            <a:off x="4716145" y="1275715"/>
            <a:ext cx="4058285" cy="3086100"/>
          </a:xfrm>
          <a:prstGeom prst="rect">
            <a:avLst/>
          </a:prstGeom>
          <a:ln w="38100">
            <a:solidFill>
              <a:schemeClr val="tx1"/>
            </a:solidFill>
          </a:ln>
        </p:spPr>
      </p:pic>
      <p:sp>
        <p:nvSpPr>
          <p:cNvPr id="4" name="TextBox 1"/>
          <p:cNvSpPr txBox="1"/>
          <p:nvPr/>
        </p:nvSpPr>
        <p:spPr>
          <a:xfrm>
            <a:off x="611505" y="51435"/>
            <a:ext cx="8032750" cy="645160"/>
          </a:xfrm>
          <a:prstGeom prst="rect">
            <a:avLst/>
          </a:prstGeom>
          <a:noFill/>
        </p:spPr>
        <p:txBody>
          <a:bodyPr wrap="square" rtlCol="0">
            <a:spAutoFit/>
            <a:scene3d>
              <a:camera prst="orthographicFront"/>
              <a:lightRig rig="threePt" dir="t"/>
            </a:scene3d>
          </a:bodyPr>
          <a:p>
            <a:pPr algn="ctr"/>
            <a:r>
              <a:rPr 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MOTION DETECTION</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sp>
        <p:nvSpPr>
          <p:cNvPr id="9" name="TextBox 1"/>
          <p:cNvSpPr txBox="1"/>
          <p:nvPr/>
        </p:nvSpPr>
        <p:spPr>
          <a:xfrm>
            <a:off x="971550" y="843915"/>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BEFORE</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
        <p:nvSpPr>
          <p:cNvPr id="10" name="TextBox 1"/>
          <p:cNvSpPr txBox="1"/>
          <p:nvPr/>
        </p:nvSpPr>
        <p:spPr>
          <a:xfrm>
            <a:off x="5363845" y="843915"/>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AFTER</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3" name="Shape 253"/>
        <p:cNvGrpSpPr/>
        <p:nvPr/>
      </p:nvGrpSpPr>
      <p:grpSpPr>
        <a:xfrm>
          <a:off x="0" y="0"/>
          <a:ext cx="0" cy="0"/>
          <a:chOff x="0" y="0"/>
          <a:chExt cx="0" cy="0"/>
        </a:xfrm>
      </p:grpSpPr>
      <p:sp>
        <p:nvSpPr>
          <p:cNvPr id="255" name="Google Shape;255;p22"/>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descr="WhatsApp Image 2021-10-16 at 5.06.04 PM"/>
          <p:cNvPicPr>
            <a:picLocks noChangeAspect="1"/>
          </p:cNvPicPr>
          <p:nvPr/>
        </p:nvPicPr>
        <p:blipFill>
          <a:blip r:embed="rId2"/>
          <a:srcRect t="35637" r="43149" b="21442"/>
          <a:stretch>
            <a:fillRect/>
          </a:stretch>
        </p:blipFill>
        <p:spPr>
          <a:xfrm>
            <a:off x="4643755" y="1354455"/>
            <a:ext cx="4116705" cy="3088640"/>
          </a:xfrm>
          <a:prstGeom prst="rect">
            <a:avLst/>
          </a:prstGeom>
          <a:ln w="38100">
            <a:solidFill>
              <a:schemeClr val="tx1"/>
            </a:solidFill>
          </a:ln>
        </p:spPr>
      </p:pic>
      <p:pic>
        <p:nvPicPr>
          <p:cNvPr id="2" name="Picture 1" descr="WhatsApp Image 2021-10-16 at 5.11.47 PM"/>
          <p:cNvPicPr>
            <a:picLocks noChangeAspect="1"/>
          </p:cNvPicPr>
          <p:nvPr/>
        </p:nvPicPr>
        <p:blipFill>
          <a:blip r:embed="rId3"/>
          <a:srcRect t="41691" r="48544" b="20257"/>
          <a:stretch>
            <a:fillRect/>
          </a:stretch>
        </p:blipFill>
        <p:spPr>
          <a:xfrm>
            <a:off x="467360" y="1347470"/>
            <a:ext cx="3891280" cy="3096260"/>
          </a:xfrm>
          <a:prstGeom prst="rect">
            <a:avLst/>
          </a:prstGeom>
          <a:ln w="38100">
            <a:solidFill>
              <a:schemeClr val="tx1"/>
            </a:solidFill>
          </a:ln>
        </p:spPr>
      </p:pic>
      <p:sp>
        <p:nvSpPr>
          <p:cNvPr id="3" name="TextBox 1"/>
          <p:cNvSpPr txBox="1"/>
          <p:nvPr/>
        </p:nvSpPr>
        <p:spPr>
          <a:xfrm>
            <a:off x="611505" y="51435"/>
            <a:ext cx="8032750" cy="645160"/>
          </a:xfrm>
          <a:prstGeom prst="rect">
            <a:avLst/>
          </a:prstGeom>
          <a:noFill/>
        </p:spPr>
        <p:txBody>
          <a:bodyPr wrap="square" rtlCol="0">
            <a:spAutoFit/>
            <a:scene3d>
              <a:camera prst="orthographicFront"/>
              <a:lightRig rig="threePt" dir="t"/>
            </a:scene3d>
          </a:bodyPr>
          <a:p>
            <a:pPr algn="ctr"/>
            <a:r>
              <a:rPr 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FIRE DETECTION</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sp>
        <p:nvSpPr>
          <p:cNvPr id="9" name="TextBox 1"/>
          <p:cNvSpPr txBox="1"/>
          <p:nvPr/>
        </p:nvSpPr>
        <p:spPr>
          <a:xfrm>
            <a:off x="971550" y="915670"/>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BEFORE</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
        <p:nvSpPr>
          <p:cNvPr id="10" name="TextBox 1"/>
          <p:cNvSpPr txBox="1"/>
          <p:nvPr/>
        </p:nvSpPr>
        <p:spPr>
          <a:xfrm>
            <a:off x="5407025" y="915670"/>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AFTER</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5"/>
          <p:cNvSpPr txBox="1"/>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1.</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INTRODUCTION</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
        <p:nvSpPr>
          <p:cNvPr id="191" name="Google Shape;191;p15"/>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3" name="Shape 253"/>
        <p:cNvGrpSpPr/>
        <p:nvPr/>
      </p:nvGrpSpPr>
      <p:grpSpPr>
        <a:xfrm>
          <a:off x="0" y="0"/>
          <a:ext cx="0" cy="0"/>
          <a:chOff x="0" y="0"/>
          <a:chExt cx="0" cy="0"/>
        </a:xfrm>
      </p:grpSpPr>
      <p:sp>
        <p:nvSpPr>
          <p:cNvPr id="255" name="Google Shape;255;p22"/>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descr="WhatsApp Image 2021-10-16 at 7.27.46 PM"/>
          <p:cNvPicPr>
            <a:picLocks noChangeAspect="1"/>
          </p:cNvPicPr>
          <p:nvPr/>
        </p:nvPicPr>
        <p:blipFill>
          <a:blip r:embed="rId2"/>
          <a:srcRect l="37448" t="14811" r="13996" b="26121"/>
          <a:stretch>
            <a:fillRect/>
          </a:stretch>
        </p:blipFill>
        <p:spPr>
          <a:xfrm>
            <a:off x="4788535" y="1635760"/>
            <a:ext cx="4028440" cy="3011170"/>
          </a:xfrm>
          <a:prstGeom prst="rect">
            <a:avLst/>
          </a:prstGeom>
          <a:ln w="38100">
            <a:solidFill>
              <a:schemeClr val="tx1"/>
            </a:solidFill>
          </a:ln>
        </p:spPr>
      </p:pic>
      <p:sp>
        <p:nvSpPr>
          <p:cNvPr id="5" name="TextBox 1"/>
          <p:cNvSpPr txBox="1"/>
          <p:nvPr/>
        </p:nvSpPr>
        <p:spPr>
          <a:xfrm>
            <a:off x="611505" y="51435"/>
            <a:ext cx="8032750" cy="1198880"/>
          </a:xfrm>
          <a:prstGeom prst="rect">
            <a:avLst/>
          </a:prstGeom>
          <a:noFill/>
        </p:spPr>
        <p:txBody>
          <a:bodyPr wrap="square" rtlCol="0">
            <a:spAutoFit/>
            <a:scene3d>
              <a:camera prst="orthographicFront"/>
              <a:lightRig rig="threePt" dir="t"/>
            </a:scene3d>
          </a:bodyPr>
          <a:p>
            <a:pPr algn="ctr"/>
            <a:r>
              <a:rPr 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u="sng"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HUMIDITY AND TEMPERATURE</a:t>
            </a:r>
            <a:r>
              <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rPr>
              <a:t> DETECTION</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sp>
        <p:nvSpPr>
          <p:cNvPr id="9" name="TextBox 1"/>
          <p:cNvSpPr txBox="1"/>
          <p:nvPr/>
        </p:nvSpPr>
        <p:spPr>
          <a:xfrm>
            <a:off x="899795" y="1203325"/>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BEFORE</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
        <p:nvSpPr>
          <p:cNvPr id="10" name="TextBox 1"/>
          <p:cNvSpPr txBox="1"/>
          <p:nvPr/>
        </p:nvSpPr>
        <p:spPr>
          <a:xfrm>
            <a:off x="5507990" y="1203960"/>
            <a:ext cx="2589530" cy="398780"/>
          </a:xfrm>
          <a:prstGeom prst="rect">
            <a:avLst/>
          </a:prstGeom>
          <a:noFill/>
        </p:spPr>
        <p:txBody>
          <a:bodyPr wrap="square" rtlCol="0">
            <a:spAutoFit/>
            <a:scene3d>
              <a:camera prst="orthographicFront"/>
              <a:lightRig rig="threePt" dir="t"/>
            </a:scene3d>
          </a:bodyPr>
          <a:p>
            <a:pPr algn="ctr"/>
            <a:r>
              <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    AFTER</a:t>
            </a:r>
            <a:endParaRPr lang="en-US" altLang="en-IN" sz="2000" b="1" dirty="0" smtClean="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pic>
        <p:nvPicPr>
          <p:cNvPr id="2" name="Picture 1"/>
          <p:cNvPicPr>
            <a:picLocks noChangeAspect="1"/>
          </p:cNvPicPr>
          <p:nvPr/>
        </p:nvPicPr>
        <p:blipFill>
          <a:blip r:embed="rId3"/>
          <a:srcRect l="649" t="20977" r="687" b="31512"/>
          <a:stretch>
            <a:fillRect/>
          </a:stretch>
        </p:blipFill>
        <p:spPr>
          <a:xfrm>
            <a:off x="570865" y="1635760"/>
            <a:ext cx="4001135" cy="3024505"/>
          </a:xfrm>
          <a:prstGeom prst="rect">
            <a:avLst/>
          </a:prstGeom>
          <a:ln w="38100">
            <a:solidFill>
              <a:schemeClr val="tx1"/>
            </a:solid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3" name="Shape 253"/>
        <p:cNvGrpSpPr/>
        <p:nvPr/>
      </p:nvGrpSpPr>
      <p:grpSpPr>
        <a:xfrm>
          <a:off x="0" y="0"/>
          <a:ext cx="0" cy="0"/>
          <a:chOff x="0" y="0"/>
          <a:chExt cx="0" cy="0"/>
        </a:xfrm>
      </p:grpSpPr>
      <p:sp>
        <p:nvSpPr>
          <p:cNvPr id="255" name="Google Shape;255;p22"/>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 name="TextBox 1"/>
          <p:cNvSpPr txBox="1"/>
          <p:nvPr/>
        </p:nvSpPr>
        <p:spPr>
          <a:xfrm>
            <a:off x="523875" y="51435"/>
            <a:ext cx="8032750" cy="645160"/>
          </a:xfrm>
          <a:prstGeom prst="rect">
            <a:avLst/>
          </a:prstGeom>
          <a:noFill/>
        </p:spPr>
        <p:txBody>
          <a:bodyPr wrap="square" rtlCol="0">
            <a:spAutoFit/>
            <a:scene3d>
              <a:camera prst="orthographicFront"/>
              <a:lightRig rig="threePt" dir="t"/>
            </a:scene3d>
          </a:bodyPr>
          <a:p>
            <a:pPr algn="ctr"/>
            <a:r>
              <a:rPr 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 </a:t>
            </a:r>
            <a:r>
              <a:rPr lang="en-US" altLang="en-IN" sz="3600" b="1" u="sng"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CONDITIONS</a:t>
            </a:r>
            <a:endParaRPr lang="en-US" altLang="en-IN" sz="3600" b="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charset="0"/>
              <a:cs typeface="Segoe UI Black" panose="020B0A02040204020203" charset="0"/>
            </a:endParaRPr>
          </a:p>
        </p:txBody>
      </p:sp>
      <p:pic>
        <p:nvPicPr>
          <p:cNvPr id="2" name="Picture 1"/>
          <p:cNvPicPr>
            <a:picLocks noChangeAspect="1"/>
          </p:cNvPicPr>
          <p:nvPr/>
        </p:nvPicPr>
        <p:blipFill>
          <a:blip r:embed="rId2"/>
          <a:srcRect l="32550" t="13704" r="25078" b="35230"/>
          <a:stretch>
            <a:fillRect/>
          </a:stretch>
        </p:blipFill>
        <p:spPr>
          <a:xfrm>
            <a:off x="1764030" y="843280"/>
            <a:ext cx="5904230" cy="3755390"/>
          </a:xfrm>
          <a:prstGeom prst="rect">
            <a:avLst/>
          </a:prstGeom>
          <a:ln w="38100">
            <a:solidFill>
              <a:schemeClr val="tx1"/>
            </a:solid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Google Shape;189;p15"/>
          <p:cNvSpPr txBox="1"/>
          <p:nvPr>
            <p:ph type="ctrTitle"/>
          </p:nvPr>
        </p:nvSpPr>
        <p:spPr>
          <a:xfrm>
            <a:off x="685800" y="2421255"/>
            <a:ext cx="5904865" cy="115951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9</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OUTCOME</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1037590" y="1275715"/>
            <a:ext cx="7068820" cy="2461260"/>
          </a:xfrm>
          <a:prstGeom prst="rect">
            <a:avLst/>
          </a:prstGeom>
          <a:noFill/>
        </p:spPr>
        <p:txBody>
          <a:bodyPr wrap="square" rtlCol="0" anchor="t">
            <a:spAutoFit/>
          </a:bodyPr>
          <a:p>
            <a:pPr marL="285750" lvl="0" indent="-285750">
              <a:buFont typeface="Arial" panose="020B0604020202020204" pitchFamily="34" charset="0"/>
              <a:buChar char="•"/>
            </a:pPr>
            <a:r>
              <a:rPr 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Opening of </a:t>
            </a:r>
            <a:r>
              <a:rPr lang="en-IN" b="1" dirty="0" smtClean="0">
                <a:latin typeface="Times New Roman" panose="02020603050405020304" pitchFamily="18" charset="0"/>
                <a:cs typeface="Times New Roman" panose="02020603050405020304" pitchFamily="18" charset="0"/>
                <a:sym typeface="+mn-ea"/>
              </a:rPr>
              <a:t>window and door when CO2 </a:t>
            </a:r>
            <a:r>
              <a:rPr lang="en-US" altLang="en-IN" b="1" dirty="0" err="1" smtClean="0">
                <a:latin typeface="Times New Roman" panose="02020603050405020304" pitchFamily="18" charset="0"/>
                <a:cs typeface="Times New Roman" panose="02020603050405020304" pitchFamily="18" charset="0"/>
                <a:sym typeface="+mn-ea"/>
              </a:rPr>
              <a:t>detector detects smoke which is</a:t>
            </a:r>
            <a:r>
              <a:rPr lang="en-IN" b="1" dirty="0" smtClean="0">
                <a:latin typeface="Times New Roman" panose="02020603050405020304" pitchFamily="18" charset="0"/>
                <a:cs typeface="Times New Roman" panose="02020603050405020304" pitchFamily="18" charset="0"/>
                <a:sym typeface="+mn-ea"/>
              </a:rPr>
              <a:t> greater than </a:t>
            </a:r>
            <a:r>
              <a:rPr lang="en-US" altLang="en-IN" b="1" dirty="0" smtClean="0">
                <a:latin typeface="Times New Roman" panose="02020603050405020304" pitchFamily="18" charset="0"/>
                <a:cs typeface="Times New Roman" panose="02020603050405020304" pitchFamily="18" charset="0"/>
                <a:sym typeface="+mn-ea"/>
              </a:rPr>
              <a:t>the </a:t>
            </a:r>
            <a:r>
              <a:rPr lang="en-IN" b="1" dirty="0" smtClean="0">
                <a:latin typeface="Times New Roman" panose="02020603050405020304" pitchFamily="18" charset="0"/>
                <a:cs typeface="Times New Roman" panose="02020603050405020304" pitchFamily="18" charset="0"/>
                <a:sym typeface="+mn-ea"/>
              </a:rPr>
              <a:t>threshold value </a:t>
            </a:r>
            <a:r>
              <a:rPr lang="en-US" altLang="en-IN" b="1" dirty="0" smtClean="0">
                <a:latin typeface="Times New Roman" panose="02020603050405020304" pitchFamily="18" charset="0"/>
                <a:cs typeface="Times New Roman" panose="02020603050405020304" pitchFamily="18" charset="0"/>
                <a:sym typeface="+mn-ea"/>
              </a:rPr>
              <a:t>which is </a:t>
            </a:r>
            <a:r>
              <a:rPr lang="en-IN" b="1" dirty="0" smtClean="0">
                <a:latin typeface="Times New Roman" panose="02020603050405020304" pitchFamily="18" charset="0"/>
                <a:cs typeface="Times New Roman" panose="02020603050405020304" pitchFamily="18" charset="0"/>
                <a:sym typeface="+mn-ea"/>
              </a:rPr>
              <a:t>set by the user</a:t>
            </a:r>
            <a:r>
              <a:rPr lang="en-US" altLang="en-IN" b="1" dirty="0" smtClean="0">
                <a:latin typeface="Times New Roman" panose="02020603050405020304" pitchFamily="18" charset="0"/>
                <a:cs typeface="Times New Roman" panose="02020603050405020304" pitchFamily="18" charset="0"/>
                <a:sym typeface="+mn-ea"/>
              </a:rPr>
              <a:t>.</a:t>
            </a:r>
            <a:endParaRPr lang="en-US" altLang="en-IN" b="1" dirty="0" smtClean="0">
              <a:latin typeface="Times New Roman" panose="02020603050405020304" pitchFamily="18" charset="0"/>
              <a:cs typeface="Times New Roman" panose="02020603050405020304" pitchFamily="18" charset="0"/>
              <a:sym typeface="+mn-ea"/>
            </a:endParaRPr>
          </a:p>
          <a:p>
            <a:pPr marL="0" lvl="0" indent="0">
              <a:buFont typeface="Arial" panose="020B0604020202020204" pitchFamily="34" charset="0"/>
              <a:buNone/>
            </a:pPr>
            <a:endParaRPr lang="en-IN" b="1"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sym typeface="+mn-ea"/>
              </a:rPr>
              <a:t>Activat</a:t>
            </a:r>
            <a:r>
              <a:rPr lang="en-US" altLang="en-IN" b="1" dirty="0" smtClean="0">
                <a:latin typeface="Times New Roman" panose="02020603050405020304" pitchFamily="18" charset="0"/>
                <a:cs typeface="Times New Roman" panose="02020603050405020304" pitchFamily="18" charset="0"/>
                <a:sym typeface="+mn-ea"/>
              </a:rPr>
              <a:t>es</a:t>
            </a:r>
            <a:r>
              <a:rPr lang="en-IN" b="1" dirty="0" smtClean="0">
                <a:latin typeface="Times New Roman" panose="02020603050405020304" pitchFamily="18" charset="0"/>
                <a:cs typeface="Times New Roman" panose="02020603050405020304" pitchFamily="18" charset="0"/>
                <a:sym typeface="+mn-ea"/>
              </a:rPr>
              <a:t> the </a:t>
            </a:r>
            <a:r>
              <a:rPr lang="en-US" altLang="en-IN" b="1" dirty="0">
                <a:latin typeface="Times New Roman" panose="02020603050405020304" pitchFamily="18" charset="0"/>
                <a:cs typeface="Times New Roman" panose="02020603050405020304" pitchFamily="18" charset="0"/>
                <a:sym typeface="+mn-ea"/>
              </a:rPr>
              <a:t>fire </a:t>
            </a:r>
            <a:r>
              <a:rPr lang="en-IN" b="1" dirty="0" smtClean="0">
                <a:latin typeface="Times New Roman" panose="02020603050405020304" pitchFamily="18" charset="0"/>
                <a:cs typeface="Times New Roman" panose="02020603050405020304" pitchFamily="18" charset="0"/>
                <a:sym typeface="+mn-ea"/>
              </a:rPr>
              <a:t>sprinkler</a:t>
            </a:r>
            <a:r>
              <a:rPr lang="en-US" altLang="en-IN" b="1" dirty="0" smtClean="0">
                <a:latin typeface="Times New Roman" panose="02020603050405020304" pitchFamily="18" charset="0"/>
                <a:cs typeface="Times New Roman" panose="02020603050405020304" pitchFamily="18" charset="0"/>
                <a:sym typeface="+mn-ea"/>
              </a:rPr>
              <a:t> and the fire siren </a:t>
            </a:r>
            <a:r>
              <a:rPr lang="en-IN" b="1" dirty="0" smtClean="0">
                <a:latin typeface="Times New Roman" panose="02020603050405020304" pitchFamily="18" charset="0"/>
                <a:cs typeface="Times New Roman" panose="02020603050405020304" pitchFamily="18" charset="0"/>
                <a:sym typeface="+mn-ea"/>
              </a:rPr>
              <a:t>when </a:t>
            </a:r>
            <a:r>
              <a:rPr lang="en-IN" b="1" dirty="0">
                <a:latin typeface="Times New Roman" panose="02020603050405020304" pitchFamily="18" charset="0"/>
                <a:cs typeface="Times New Roman" panose="02020603050405020304" pitchFamily="18" charset="0"/>
                <a:sym typeface="+mn-ea"/>
              </a:rPr>
              <a:t>the </a:t>
            </a:r>
            <a:r>
              <a:rPr lang="en-US" altLang="en-IN" b="1" dirty="0">
                <a:latin typeface="Times New Roman" panose="02020603050405020304" pitchFamily="18" charset="0"/>
                <a:cs typeface="Times New Roman" panose="02020603050405020304" pitchFamily="18" charset="0"/>
                <a:sym typeface="+mn-ea"/>
              </a:rPr>
              <a:t>fire is detected.</a:t>
            </a:r>
            <a:endParaRPr lang="en-US" altLang="en-IN" b="1" dirty="0">
              <a:latin typeface="Times New Roman" panose="02020603050405020304" pitchFamily="18" charset="0"/>
              <a:cs typeface="Times New Roman" panose="02020603050405020304" pitchFamily="18" charset="0"/>
              <a:sym typeface="+mn-ea"/>
            </a:endParaRPr>
          </a:p>
          <a:p>
            <a:pPr marL="285750" lvl="0" indent="-285750">
              <a:buFont typeface="Arial" panose="020B0604020202020204" pitchFamily="34" charset="0"/>
              <a:buChar char="•"/>
            </a:pPr>
            <a:endPar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buFont typeface="Arial" panose="020B0604020202020204" pitchFamily="34" charset="0"/>
              <a:buChar char="•"/>
            </a:pPr>
            <a:r>
              <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If any motion is detected, then the motion detector, smart light and web camera turns on.</a:t>
            </a:r>
            <a:endPar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buFont typeface="Arial" panose="020B0604020202020204" pitchFamily="34" charset="0"/>
              <a:buChar char="•"/>
            </a:pPr>
            <a:endPar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buFont typeface="Arial" panose="020B0604020202020204" pitchFamily="34" charset="0"/>
              <a:buChar char="•"/>
            </a:pPr>
            <a:r>
              <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If the humidity increases beyond the threshold value and the temperature increases, then the ceiling fan turns on. </a:t>
            </a:r>
            <a:endPar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buFont typeface="Arial" panose="020B0604020202020204" pitchFamily="34" charset="0"/>
              <a:buChar char="•"/>
            </a:pPr>
            <a:endParaRPr lang="en-US" altLang="en-IN"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439" name="Shape 1439"/>
        <p:cNvGrpSpPr/>
        <p:nvPr/>
      </p:nvGrpSpPr>
      <p:grpSpPr>
        <a:xfrm>
          <a:off x="0" y="0"/>
          <a:ext cx="0" cy="0"/>
          <a:chOff x="0" y="0"/>
          <a:chExt cx="0" cy="0"/>
        </a:xfrm>
      </p:grpSpPr>
      <p:sp>
        <p:nvSpPr>
          <p:cNvPr id="1455" name="Google Shape;1455;p50"/>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67" name="Google Shape;167;p12"/>
          <p:cNvSpPr txBox="1"/>
          <p:nvPr>
            <p:ph type="ctrTitle"/>
          </p:nvPr>
        </p:nvSpPr>
        <p:spPr>
          <a:xfrm>
            <a:off x="1736090" y="2067560"/>
            <a:ext cx="5671185" cy="823595"/>
          </a:xfrm>
          <a:prstGeom prst="rect">
            <a:avLst/>
          </a:prstGeom>
        </p:spPr>
        <p:txBody>
          <a:bodyPr spcFirstLastPara="1" wrap="square" lIns="91425" tIns="91425" rIns="91425" bIns="91425" anchor="b" anchorCtr="0">
            <a:noAutofit/>
          </a:bodyPr>
          <a:p>
            <a:pPr marL="0" lvl="0" indent="0" algn="ctr" rtl="0">
              <a:spcBef>
                <a:spcPts val="0"/>
              </a:spcBef>
              <a:spcAft>
                <a:spcPts val="0"/>
              </a:spcAft>
              <a:buNone/>
            </a:pPr>
            <a:br>
              <a:rPr lang="en-US" altLang="en-GB" sz="5000"/>
            </a:br>
            <a:br>
              <a:rPr lang="en-US" altLang="en-GB" sz="5000"/>
            </a:br>
            <a:r>
              <a:rPr lang="en-US" altLang="en-GB" sz="500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rPr>
              <a:t>THANK YOU</a:t>
            </a:r>
            <a:endParaRPr lang="en-US" altLang="en-GB" sz="5000">
              <a:solidFill>
                <a:schemeClr val="accent1"/>
              </a:solidFill>
              <a:effectLst>
                <a:outerShdw blurRad="38100" dist="25400" dir="5400000" algn="ctr" rotWithShape="0">
                  <a:srgbClr val="6E747A">
                    <a:alpha val="43000"/>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7" name="Google Shape;197;p16"/>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TextBox 3"/>
          <p:cNvSpPr txBox="1"/>
          <p:nvPr/>
        </p:nvSpPr>
        <p:spPr>
          <a:xfrm>
            <a:off x="395605" y="1203960"/>
            <a:ext cx="8550910" cy="2461260"/>
          </a:xfrm>
          <a:prstGeom prst="rect">
            <a:avLst/>
          </a:prstGeom>
          <a:noFill/>
        </p:spPr>
        <p:txBody>
          <a:bodyPr wrap="square" rtlCol="0">
            <a:spAutoFit/>
          </a:bodyPr>
          <a:p>
            <a:pPr marL="285750" indent="-285750">
              <a:buFont typeface="Arial" panose="020B0604020202020204" pitchFamily="34" charset="0"/>
              <a:buChar char="•"/>
            </a:pPr>
            <a:endParaRPr lang="en-IN" b="1" dirty="0" smtClean="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effectLst/>
                <a:latin typeface="Times New Roman" panose="02020603050405020304" pitchFamily="18" charset="0"/>
                <a:cs typeface="Times New Roman" panose="02020603050405020304" pitchFamily="18" charset="0"/>
              </a:rPr>
              <a:t> Smart garage is one such device that helps ease the access of the garage doors in domestic use.</a:t>
            </a:r>
            <a:r>
              <a:rPr lang="en-US" altLang="en-IN" b="1" dirty="0" smtClean="0">
                <a:effectLst/>
                <a:latin typeface="Times New Roman" panose="02020603050405020304" pitchFamily="18" charset="0"/>
                <a:cs typeface="Times New Roman" panose="02020603050405020304" pitchFamily="18" charset="0"/>
              </a:rPr>
              <a:t> </a:t>
            </a:r>
            <a:r>
              <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sym typeface="+mn-ea"/>
              </a:rPr>
              <a:t>Smart garage system controls its objects such as windows, doors, lights, and also few gas detectors, alarm using micro-controller or computer technology.</a:t>
            </a:r>
            <a:endPar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IN" altLang="zh-CN" b="1" dirty="0" smtClean="0">
                <a:effectLst/>
                <a:latin typeface="Times New Roman" panose="02020603050405020304" pitchFamily="18" charset="0"/>
                <a:ea typeface="SimSun" panose="02010600030101010101" pitchFamily="2" charset="-122"/>
                <a:cs typeface="Times New Roman" panose="02020603050405020304" pitchFamily="18" charset="0"/>
                <a:sym typeface="+mn-ea"/>
              </a:rPr>
              <a:t>S</a:t>
            </a:r>
            <a:r>
              <a:rPr lang="en-IN" b="1" dirty="0" smtClean="0">
                <a:effectLst/>
                <a:latin typeface="Times New Roman" panose="02020603050405020304" pitchFamily="18" charset="0"/>
                <a:cs typeface="Times New Roman" panose="02020603050405020304" pitchFamily="18" charset="0"/>
                <a:sym typeface="+mn-ea"/>
              </a:rPr>
              <a:t>mart garage help you to access your doors with the help of a computable device such as smart phones or tablets connected to a network, and access by means of secured pins to authorize the access</a:t>
            </a:r>
            <a:r>
              <a:rPr lang="en-US" altLang="en-IN" b="1" dirty="0" smtClean="0">
                <a:effectLst/>
                <a:latin typeface="Times New Roman" panose="02020603050405020304" pitchFamily="18" charset="0"/>
                <a:cs typeface="Times New Roman" panose="02020603050405020304" pitchFamily="18" charset="0"/>
                <a:sym typeface="+mn-ea"/>
              </a:rPr>
              <a:t>.</a:t>
            </a:r>
            <a:endParaRPr lang="en-IN" b="1" dirty="0" smtClean="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sym typeface="+mn-ea"/>
              </a:rPr>
              <a:t>In this project we will be implementing Smart garage system with IOT and we will be showing the implementation of Smart garage system using Cisco Packet Tracer.</a:t>
            </a:r>
            <a:endPar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Font typeface="Arial" panose="020B0604020202020204" pitchFamily="34" charset="0"/>
              <a:buNone/>
            </a:pPr>
            <a:endParaRPr lang="en-US" altLang="zh-CN" b="1" dirty="0" smtClean="0">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5"/>
          <p:cNvSpPr txBox="1"/>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2</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MOTIVATION</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
        <p:nvSpPr>
          <p:cNvPr id="191" name="Google Shape;191;p15"/>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7" name="Google Shape;197;p16"/>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254635" y="1491615"/>
            <a:ext cx="8634730" cy="1814830"/>
          </a:xfrm>
          <a:prstGeom prst="rect">
            <a:avLst/>
          </a:prstGeom>
          <a:noFill/>
        </p:spPr>
        <p:txBody>
          <a:bodyPr wrap="square" rtlCol="0" anchor="t">
            <a:spAutoFit/>
          </a:bodyPr>
          <a:p>
            <a:pPr marL="285750" indent="-285750">
              <a:buFont typeface="Arial" panose="020B0604020202020204" pitchFamily="34" charset="0"/>
              <a:buChar char="•"/>
            </a:pPr>
            <a:r>
              <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This automation helps us to reduce the temperature in the garage by opening the doors and windows when the CO2 </a:t>
            </a:r>
            <a:r>
              <a:rPr lang="en-US" b="1" dirty="0" err="1"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emissions</a:t>
            </a:r>
            <a:r>
              <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 reaches greater than the threshold.</a:t>
            </a:r>
            <a:endPar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endPar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r>
              <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As all are </a:t>
            </a:r>
            <a:r>
              <a:rPr lang="en-US" b="1" dirty="0" err="1"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IoT</a:t>
            </a:r>
            <a:r>
              <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 devices, they can interact with one another based on the conditions defined by the owner. We can view the garage using the IP camera that is installed in the garage which reduces human effort of constant checking in the garage. </a:t>
            </a:r>
            <a:endPar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endPar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r>
              <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Scheduling </a:t>
            </a:r>
            <a:r>
              <a:rPr lang="en-US" b="1" dirty="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the lights to turn on/off reduces the human effort as well as reduces the power </a:t>
            </a:r>
            <a:r>
              <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rPr>
              <a:t>consumption.</a:t>
            </a:r>
            <a:endParaRPr lang="en-US" b="1">
              <a:effectLst/>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189" name="Google Shape;189;p15"/>
          <p:cNvSpPr txBox="1"/>
          <p:nvPr>
            <p:ph type="ctrTitle"/>
          </p:nvPr>
        </p:nvSpPr>
        <p:spPr>
          <a:xfrm>
            <a:off x="685800" y="2421550"/>
            <a:ext cx="5074500" cy="11598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3</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METHODOLOGY</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7" name="Google Shape;197;p16"/>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395605" y="1347470"/>
            <a:ext cx="8452485" cy="2245360"/>
          </a:xfrm>
          <a:prstGeom prst="rect">
            <a:avLst/>
          </a:prstGeom>
          <a:noFill/>
        </p:spPr>
        <p:txBody>
          <a:bodyPr wrap="square" rtlCol="0" anchor="t">
            <a:spAutoFit/>
          </a:bodyPr>
          <a:p>
            <a:pPr marL="285750" indent="-285750">
              <a:buFont typeface="Arial" panose="020B0604020202020204" pitchFamily="34" charset="0"/>
              <a:buChar char="•"/>
            </a:pP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To Implement Smart garage system, we will be using Cisco P</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acket T</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racer, which includes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different smart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objects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used for g</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arage a</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utomation such as smart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door,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smart window, smart light,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smart sensors,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fire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sprinkler, etc.</a:t>
            </a:r>
            <a:endPar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endPar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To control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these smart objects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and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sensors, </a:t>
            </a: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microcontroller (</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MCU) and </a:t>
            </a:r>
            <a:r>
              <a:rPr lang="en-US" b="1" dirty="0" err="1" smtClean="0">
                <a:latin typeface="Times New Roman" panose="02020603050405020304" pitchFamily="18" charset="0"/>
                <a:ea typeface="Calibri" panose="020F0502020204030204"/>
                <a:cs typeface="Times New Roman" panose="02020603050405020304" pitchFamily="18" charset="0"/>
                <a:sym typeface="Calibri" panose="020F0502020204030204"/>
              </a:rPr>
              <a:t>IoT</a:t>
            </a: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 server are used.</a:t>
            </a:r>
            <a:endPar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endPar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indent="-285750">
              <a:buFont typeface="Arial" panose="020B0604020202020204" pitchFamily="34" charset="0"/>
              <a:buChar char="•"/>
            </a:pPr>
            <a:r>
              <a:rPr lang="en-US" b="1" dirty="0" smtClean="0">
                <a:latin typeface="Times New Roman" panose="02020603050405020304" pitchFamily="18" charset="0"/>
                <a:ea typeface="Calibri" panose="020F0502020204030204"/>
                <a:cs typeface="Times New Roman" panose="02020603050405020304" pitchFamily="18" charset="0"/>
                <a:sym typeface="Calibri" panose="020F0502020204030204"/>
              </a:rPr>
              <a:t>Different types of conditions are written on to the smart objects based on the user requirement to control the garage and security is assured to user by implementing the pin lock system in the mobile for automating uses.</a:t>
            </a:r>
            <a:endParaRPr lang="en-US" b="1" dirty="0" smtClean="0">
              <a:solidFill>
                <a:srgbClr val="333333"/>
              </a:solidFill>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indent="0">
              <a:buFont typeface="Arial" panose="020B0604020202020204" pitchFamily="34" charset="0"/>
              <a:buNone/>
            </a:pPr>
            <a:endParaRPr lang="en-US" b="1">
              <a:effectLst/>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189" name="Google Shape;189;p15"/>
          <p:cNvSpPr txBox="1"/>
          <p:nvPr>
            <p:ph type="ctrTitle"/>
          </p:nvPr>
        </p:nvSpPr>
        <p:spPr>
          <a:xfrm>
            <a:off x="685800" y="2421550"/>
            <a:ext cx="5074500" cy="11598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4</a:t>
            </a:r>
            <a:r>
              <a:rPr lang="en-GB"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rPr>
              <a:t>.</a:t>
            </a:r>
            <a:endParaRPr sz="4400">
              <a:solidFill>
                <a:schemeClr val="accent1"/>
              </a:solidFill>
              <a:effectLst>
                <a:outerShdw blurRad="38100" dist="38100" dir="2700000" algn="tl">
                  <a:srgbClr val="000000">
                    <a:alpha val="43137"/>
                  </a:srgbClr>
                </a:outerShdw>
              </a:effectLst>
              <a:latin typeface="Segoe UI Black" panose="020B0A02040204020203" charset="0"/>
              <a:cs typeface="Segoe UI Black" panose="020B0A02040204020203" charset="0"/>
            </a:endParaRPr>
          </a:p>
          <a:p>
            <a:pPr marL="0" lvl="0" indent="0" algn="l" rtl="0">
              <a:spcBef>
                <a:spcPts val="0"/>
              </a:spcBef>
              <a:spcAft>
                <a:spcPts val="0"/>
              </a:spcAft>
              <a:buNone/>
            </a:pPr>
            <a:r>
              <a:rPr lang="en-US" sz="4400" dirty="0" smtClean="0">
                <a:effectLst>
                  <a:outerShdw blurRad="38100" dist="38100" dir="2700000" algn="tl">
                    <a:srgbClr val="000000">
                      <a:alpha val="43137"/>
                    </a:srgbClr>
                  </a:outerShdw>
                </a:effectLst>
                <a:latin typeface="Segoe UI Black" panose="020B0A02040204020203" charset="0"/>
                <a:ea typeface="Calibri" panose="020F0502020204030204"/>
                <a:cs typeface="Segoe UI Black" panose="020B0A02040204020203" charset="0"/>
                <a:sym typeface="Calibri" panose="020F0502020204030204"/>
              </a:rPr>
              <a:t>CONNECTIONS</a:t>
            </a:r>
            <a:endParaRPr lang="en-GB" sz="4400">
              <a:effectLst>
                <a:outerShdw blurRad="38100" dist="38100" dir="2700000" algn="tl">
                  <a:srgbClr val="000000">
                    <a:alpha val="43137"/>
                  </a:srgbClr>
                </a:outerShdw>
              </a:effectLst>
              <a:latin typeface="Segoe UI Black" panose="020B0A02040204020203" charset="0"/>
              <a:cs typeface="Segoe UI Black" panose="020B0A02040204020203"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4" name="Google Shape;204;p17"/>
          <p:cNvSpPr txBox="1"/>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0658" name="文本框 3"/>
          <p:cNvSpPr txBox="1"/>
          <p:nvPr/>
        </p:nvSpPr>
        <p:spPr>
          <a:xfrm>
            <a:off x="728345" y="987425"/>
            <a:ext cx="7828280" cy="2676525"/>
          </a:xfrm>
          <a:prstGeom prst="rect">
            <a:avLst/>
          </a:prstGeom>
          <a:noFill/>
          <a:ln w="9525">
            <a:noFill/>
          </a:ln>
        </p:spPr>
        <p:txBody>
          <a:bodyPr wrap="square" anchor="t">
            <a:spAutoFit/>
          </a:bodyPr>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Home </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g</a:t>
            </a: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ateway is connected to every smart device</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
            </a: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 </a:t>
            </a:r>
            <a:endPar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endParaRPr>
          </a:p>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Different IP address is given to smart devices</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
            </a: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 </a:t>
            </a:r>
            <a:endPar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endParaRPr>
          </a:p>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Programming of different smart devices is done according to the requirement of application</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
            </a:r>
            <a:endPar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endParaRPr>
          </a:p>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Change the configuration of every smart device to home gateway(IOT SERVER</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
            </a:r>
            <a:endPar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endParaRPr>
          </a:p>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Click the I/O Config tab and change the Network Adapter type to the PT-IOT-NM-1W wireless adapter.</a:t>
            </a:r>
            <a:endPar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endParaRPr>
          </a:p>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For the fire sprinkler and fire detector part,</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 </a:t>
            </a: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we connect the fire detector to the home gateway</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
            </a: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 </a:t>
            </a:r>
            <a:endPar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endParaRPr>
          </a:p>
          <a:p>
            <a:pPr marL="171450" indent="-171450">
              <a:lnSpc>
                <a:spcPct val="150000"/>
              </a:lnSpc>
              <a:buFont typeface="Arial" panose="020B0604020202020204" pitchFamily="34" charset="0"/>
              <a:buChar char="•"/>
            </a:pP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We </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u</a:t>
            </a:r>
            <a:r>
              <a:rPr lang="zh-CN" altLang="en-US"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se custom cables for connecting MCU and fire sprinkler</a:t>
            </a:r>
            <a:r>
              <a:rPr lang="en-US" altLang="zh-CN" b="1" dirty="0">
                <a:solidFill>
                  <a:srgbClr val="0D0D0D"/>
                </a:solidFill>
                <a:latin typeface="Times New Roman" panose="02020603050405020304" pitchFamily="18" charset="0"/>
                <a:ea typeface="Arial Unicode MS" panose="020B0604020202020204" charset="-122"/>
                <a:cs typeface="Times New Roman" panose="02020603050405020304" pitchFamily="18" charset="0"/>
                <a:sym typeface="SimSun" panose="02010600030101010101" pitchFamily="2" charset="-122"/>
              </a:rPr>
              <a:t>.</a:t>
            </a:r>
            <a:endParaRPr lang="zh-CN" altLang="en-US" sz="1100" dirty="0">
              <a:solidFill>
                <a:srgbClr val="0D0D0D"/>
              </a:solidFill>
              <a:latin typeface="Arial Unicode MS" panose="020B0604020202020204" charset="-122"/>
              <a:ea typeface="Arial Unicode MS" panose="020B0604020202020204" charset="-122"/>
              <a:sym typeface="SimSun"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000000"/>
                                          </p:val>
                                        </p:tav>
                                        <p:tav tm="100000">
                                          <p:val>
                                            <p:strVal val="#ppt_w"/>
                                          </p:val>
                                        </p:tav>
                                      </p:tavLst>
                                    </p:anim>
                                    <p:anim calcmode="lin" valueType="num">
                                      <p:cBhvr>
                                        <p:cTn id="8" dur="500" fill="hold"/>
                                        <p:tgtEl>
                                          <p:spTgt spid="70658"/>
                                        </p:tgtEl>
                                        <p:attrNameLst>
                                          <p:attrName>ppt_h</p:attrName>
                                        </p:attrNameLst>
                                      </p:cBhvr>
                                      <p:tavLst>
                                        <p:tav tm="0">
                                          <p:val>
                                            <p:fltVal val="0.00000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4246</Words>
  <Application>WPS Presentation</Application>
  <PresentationFormat/>
  <Paragraphs>176</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Arial</vt:lpstr>
      <vt:lpstr>Oswald</vt:lpstr>
      <vt:lpstr>Roboto Condensed</vt:lpstr>
      <vt:lpstr>Segoe UI Black</vt:lpstr>
      <vt:lpstr>Calibri</vt:lpstr>
      <vt:lpstr>Times New Roman</vt:lpstr>
      <vt:lpstr>Arial Unicode MS</vt:lpstr>
      <vt:lpstr>Microsoft YaHei</vt:lpstr>
      <vt:lpstr>Arial Unicode MS</vt:lpstr>
      <vt:lpstr>Wolsey template</vt:lpstr>
      <vt:lpstr>  IOT-PROJECT</vt:lpstr>
      <vt:lpstr>INTRODUCTION</vt:lpstr>
      <vt:lpstr>PowerPoint 演示文稿</vt:lpstr>
      <vt:lpstr>MOTIVATION</vt:lpstr>
      <vt:lpstr>PowerPoint 演示文稿</vt:lpstr>
      <vt:lpstr>METHODOLOGY</vt:lpstr>
      <vt:lpstr>PowerPoint 演示文稿</vt:lpstr>
      <vt:lpstr>CONNECTIONS</vt:lpstr>
      <vt:lpstr>PowerPoint 演示文稿</vt:lpstr>
      <vt:lpstr>SENSORS USED</vt:lpstr>
      <vt:lpstr>PowerPoint 演示文稿</vt:lpstr>
      <vt:lpstr>ACTUATORS USED</vt:lpstr>
      <vt:lpstr>PowerPoint 演示文稿</vt:lpstr>
      <vt:lpstr>PowerPoint 演示文稿</vt:lpstr>
      <vt:lpstr>SCREENSHOTS</vt:lpstr>
      <vt:lpstr>PowerPoint 演示文稿</vt:lpstr>
      <vt:lpstr>PowerPoint 演示文稿</vt:lpstr>
      <vt:lpstr>PowerPoint 演示文稿</vt:lpstr>
      <vt:lpstr>PowerPoint 演示文稿</vt:lpstr>
      <vt:lpstr>PowerPoint 演示文稿</vt:lpstr>
      <vt:lpstr>PowerPoint 演示文稿</vt:lpstr>
      <vt:lpstr>OUTCOME</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IOT-PROJECT</dc:title>
  <dc:creator/>
  <cp:lastModifiedBy>Akansha Santharam</cp:lastModifiedBy>
  <cp:revision>8</cp:revision>
  <dcterms:created xsi:type="dcterms:W3CDTF">2021-10-11T11:30:00Z</dcterms:created>
  <dcterms:modified xsi:type="dcterms:W3CDTF">2021-10-17T15:09:35Z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C0CEB651C0284183A4D79F32C4CBF938</vt:lpwstr>
  </property>
  <property fmtid="{D5CDD505-2E9C-101B-9397-08002B2CF9AE}" pid="3" name="KSOProductBuildVer">
    <vt:lpwstr>1033-11.2.0.10323</vt:lpwstr>
  </property>
</Properties>
</file>