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67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DM Sans Bold" charset="0"/>
      <p:regular r:id="rId24"/>
    </p:embeddedFont>
    <p:embeddedFont>
      <p:font typeface="DM Sans Italics" panose="020B0604020202020204" charset="0"/>
      <p:regular r:id="rId25"/>
    </p:embeddedFont>
    <p:embeddedFont>
      <p:font typeface="Montserrat Classic Bold" panose="020B0604020202020204" charset="0"/>
      <p:regular r:id="rId26"/>
    </p:embeddedFont>
    <p:embeddedFont>
      <p:font typeface="MS Gothic" panose="020B0609070205080204" pitchFamily="49" charset="-128"/>
      <p:regular r:id="rId27"/>
    </p:embeddedFont>
    <p:embeddedFont>
      <p:font typeface="Oswald" panose="00000500000000000000" pitchFamily="2" charset="0"/>
      <p:regular r:id="rId28"/>
      <p:bold r:id="rId29"/>
    </p:embeddedFont>
    <p:embeddedFont>
      <p:font typeface="Oswald Bold" panose="000008000000000000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667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7.png"/><Relationship Id="rId10" Type="http://schemas.openxmlformats.org/officeDocument/2006/relationships/image" Target="../media/image38.png"/><Relationship Id="rId4" Type="http://schemas.openxmlformats.org/officeDocument/2006/relationships/image" Target="../media/image33.svg"/><Relationship Id="rId9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7" y="4348786"/>
            <a:ext cx="9815307" cy="259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Montserrat Classic Bold" panose="020B0604020202020204" charset="0"/>
              </a:rPr>
              <a:t>AtliQ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08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Montserrat Classic Bold" panose="020B0604020202020204" charset="0"/>
              </a:rPr>
              <a:t>Revenue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Hospitality Domain</a:t>
            </a:r>
          </a:p>
        </p:txBody>
      </p:sp>
      <p:pic>
        <p:nvPicPr>
          <p:cNvPr id="1026" name="Picture 2" descr="AtliQ Technologies · GitHub">
            <a:extLst>
              <a:ext uri="{FF2B5EF4-FFF2-40B4-BE49-F238E27FC236}">
                <a16:creationId xmlns:a16="http://schemas.microsoft.com/office/drawing/2014/main" id="{D66768C1-F35F-25A8-AA6E-E3749E27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00" y="1905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278539"/>
            <a:ext cx="13188954" cy="13188954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-3986589">
            <a:off x="5084778" y="6357705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lum bright="-40000" contrast="-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10"/>
          <p:cNvSpPr txBox="1"/>
          <p:nvPr/>
        </p:nvSpPr>
        <p:spPr>
          <a:xfrm>
            <a:off x="1295400" y="2280756"/>
            <a:ext cx="8303739" cy="1221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349"/>
              </a:lnSpc>
            </a:pPr>
            <a:r>
              <a:rPr lang="en-US" sz="5400" spc="806" dirty="0">
                <a:latin typeface="Montserrat Classic Bold" panose="020B0604020202020204" charset="0"/>
              </a:rPr>
              <a:t>SUBDASHBOARD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30271" y="3901101"/>
            <a:ext cx="6007215" cy="5107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92"/>
              </a:lnSpc>
            </a:pPr>
            <a:r>
              <a:rPr lang="en-US" sz="2893" spc="283" dirty="0">
                <a:latin typeface="DM Sans"/>
              </a:rPr>
              <a:t>AtliQ have different booking platforms like logtrip, journey, direct online (through own website), direct offline, makeyourtrip, tripster and others. The viz indicates that pricing is different in different booking platforms . ADR is maximum in the case of direct offline.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9C3308-A58A-753C-3699-4A514788A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464" y="5192088"/>
            <a:ext cx="7449397" cy="38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278539"/>
            <a:ext cx="13188954" cy="13188954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-3986589">
            <a:off x="5084778" y="6357705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lum bright="-40000" contrast="-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10"/>
          <p:cNvSpPr txBox="1"/>
          <p:nvPr/>
        </p:nvSpPr>
        <p:spPr>
          <a:xfrm>
            <a:off x="1724195" y="3604452"/>
            <a:ext cx="8303739" cy="1221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349"/>
              </a:lnSpc>
            </a:pPr>
            <a:r>
              <a:rPr lang="en-US" sz="5400" spc="806" dirty="0">
                <a:latin typeface="Montserrat Classic Bold" panose="020B0604020202020204" charset="0"/>
              </a:rPr>
              <a:t>SUBDASHBOARD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62267" y="5284366"/>
            <a:ext cx="6007215" cy="2029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92"/>
              </a:lnSpc>
            </a:pPr>
            <a:r>
              <a:rPr lang="en-US" sz="2893" spc="283" dirty="0">
                <a:latin typeface="DM Sans"/>
              </a:rPr>
              <a:t>AtliQ Grands In Bangalore which is a luxury hotel has least occupancy rate and the average rating is 2.37.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B77915-A270-4084-24AE-533A197DB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118" y="4533900"/>
            <a:ext cx="767168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7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109449" y="1658504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624096" y="-235289"/>
            <a:ext cx="9039808" cy="1526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000" spc="978" dirty="0">
                <a:solidFill>
                  <a:srgbClr val="231F20"/>
                </a:solidFill>
                <a:latin typeface="Montserrat Classic Bold" panose="020B0604020202020204" charset="0"/>
              </a:rPr>
              <a:t>KEY INSIGHTS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313735" y="186808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94134" y="314127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23884" y="438296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13735" y="555268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75211" y="662285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887315" y="1823184"/>
            <a:ext cx="10440571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Revenue by City – Mumbai(660.6M), Bangalore(415.0M), Hyderabad(321.2M) and Delhi(290.9M).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19563" y="3102072"/>
            <a:ext cx="10440571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Occupancy % by City- Delhi(60.4%), Hyderabad(58.0%), Mumbai(57.8%) and Bangalore(55.7%).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19563" y="4466127"/>
            <a:ext cx="10206237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Average Rating by City – Delhi(3.8), Hyderabad(3.7), Mumbai(3.7) and Bangalore(3.4).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72088" y="5758444"/>
            <a:ext cx="10253712" cy="429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Overall Occupancy% =57.8% , Average Rating =3.62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719563" y="6736920"/>
            <a:ext cx="10608323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Booking % By Room Class – Elite(37),  Standard(29),  Premium(23) and Presidential(12).</a:t>
            </a:r>
          </a:p>
        </p:txBody>
      </p:sp>
    </p:spTree>
    <p:extLst>
      <p:ext uri="{BB962C8B-B14F-4D97-AF65-F5344CB8AC3E}">
        <p14:creationId xmlns:p14="http://schemas.microsoft.com/office/powerpoint/2010/main" val="310105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563658" y="401696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272985" y="3986188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STRATEGIES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74589" y="5624704"/>
            <a:ext cx="3542623" cy="1832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Pricing is different in different platforms which can be improved by providing promotions through coupons and discounts.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72688" y="5624704"/>
            <a:ext cx="3542623" cy="1832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AtliQ can have priced luxury hotels with weekday and weekend pricing as there is no major difference on pricing in weekends and weekdays.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178209" y="5624704"/>
            <a:ext cx="3542623" cy="1832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 dirty="0" err="1">
                <a:solidFill>
                  <a:srgbClr val="FFFBFB"/>
                </a:solidFill>
                <a:latin typeface="DM Sans"/>
              </a:rPr>
              <a:t>Atliq</a:t>
            </a:r>
            <a:r>
              <a:rPr lang="en-US" sz="1722" spc="168" dirty="0">
                <a:solidFill>
                  <a:srgbClr val="FFFBFB"/>
                </a:solidFill>
                <a:latin typeface="DM Sans"/>
              </a:rPr>
              <a:t> can pick bottom 20% hotels based on their ratings, occupancy % etc. and try to solve their issues so that 80% of the business improves.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58454" y="7781814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STRATEGY N°1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665320" y="7781814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STRATEGY N°2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475037" y="7781814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STRATEGY N°3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5519911"/>
            <a:ext cx="6065708" cy="46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42"/>
              </a:lnSpc>
              <a:spcBef>
                <a:spcPct val="0"/>
              </a:spcBef>
            </a:pPr>
            <a:endParaRPr lang="en-US" sz="2744" dirty="0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6313" y="3522518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57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Montserrat Classic Bold" panose="020B0604020202020204" charset="0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ACKNOWLEDGEMENT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ABOUT US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CHALLENGES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DASHBOARD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SUBDASHBOARD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STRATEGY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NEXT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928994" y="3332224"/>
            <a:ext cx="9610044" cy="1948998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371799" y="6162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142191" y="888605"/>
            <a:ext cx="7416941" cy="1546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ABOUT US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08899" y="3624745"/>
            <a:ext cx="7132181" cy="117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GB" sz="2210" spc="216" dirty="0">
                <a:solidFill>
                  <a:srgbClr val="231F20"/>
                </a:solidFill>
                <a:latin typeface="DM Sans"/>
              </a:rPr>
              <a:t>AltiQ is a company which comprises business and luxury hotels in Delhi, Hyderabad, Bangalore and Mumbai. </a:t>
            </a: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3082" name="Picture 10" descr="Struggling to find a cheap hotel room? CCI order against MakeMyTrip, OYO  will change things">
            <a:extLst>
              <a:ext uri="{FF2B5EF4-FFF2-40B4-BE49-F238E27FC236}">
                <a16:creationId xmlns:a16="http://schemas.microsoft.com/office/drawing/2014/main" id="{5415F463-6212-8365-AB6B-0601CAF6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840" y="1731776"/>
            <a:ext cx="635256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9"/>
          <p:cNvSpPr txBox="1"/>
          <p:nvPr/>
        </p:nvSpPr>
        <p:spPr>
          <a:xfrm>
            <a:off x="3908899" y="6005886"/>
            <a:ext cx="7132181" cy="776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GB" sz="2210" spc="216" dirty="0">
                <a:solidFill>
                  <a:srgbClr val="231F20"/>
                </a:solidFill>
                <a:latin typeface="DM Sans"/>
              </a:rPr>
              <a:t>It provide customers with hotel rooms through different business platforms.</a:t>
            </a: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74426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Objective n° 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09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Montserrat Classic Bold" panose="020B0604020202020204" charset="0"/>
              </a:rPr>
              <a:t>CHALLENGES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56710" y="4441513"/>
            <a:ext cx="3360904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400" spc="197" dirty="0">
                <a:solidFill>
                  <a:srgbClr val="231F20"/>
                </a:solidFill>
                <a:latin typeface="DM Sans"/>
              </a:rPr>
              <a:t>Less ratings for some hotels.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218805" y="3206190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Objective n° 2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 rot="10800000" flipV="1">
            <a:off x="6138875" y="4222073"/>
            <a:ext cx="582452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400" spc="197" dirty="0">
                <a:solidFill>
                  <a:srgbClr val="231F20"/>
                </a:solidFill>
                <a:latin typeface="DM Sans"/>
              </a:rPr>
              <a:t>Difficulty in deciding price strategy and different price in different platforms.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42650" y="3206190"/>
            <a:ext cx="3474003" cy="647719"/>
            <a:chOff x="0" y="0"/>
            <a:chExt cx="914964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400" spc="29" dirty="0">
                  <a:solidFill>
                    <a:srgbClr val="FFFFFF"/>
                  </a:solidFill>
                  <a:latin typeface="DM Sans Bold"/>
                </a:rPr>
                <a:t>Objective n° 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55749" y="4441513"/>
            <a:ext cx="3360904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400" spc="197" dirty="0">
                <a:solidFill>
                  <a:srgbClr val="231F20"/>
                </a:solidFill>
                <a:latin typeface="DM Sans"/>
              </a:rPr>
              <a:t>Increase daily sellable rooms.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997" y="-345627"/>
            <a:ext cx="18288000" cy="1420252"/>
            <a:chOff x="0" y="0"/>
            <a:chExt cx="4816593" cy="812800"/>
          </a:xfrm>
          <a:solidFill>
            <a:schemeClr val="bg1">
              <a:lumMod val="7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544886" y="-143142"/>
            <a:ext cx="10906040" cy="1267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latin typeface="Montserrat Classic Bold" panose="020B0604020202020204" charset="0"/>
              </a:rPr>
              <a:t>DASHBOARD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DB24DD-408E-D54C-6D80-4D2F68EAC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" y="1217768"/>
            <a:ext cx="18283003" cy="9212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278539"/>
            <a:ext cx="13188954" cy="13188954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762823" y="-5871224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3986589">
            <a:off x="5084777" y="6259532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lum bright="-40000" contrast="-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09953" y="1776105"/>
            <a:ext cx="8355527" cy="1236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349"/>
              </a:lnSpc>
            </a:pPr>
            <a:r>
              <a:rPr lang="en-US" sz="6000" spc="806" dirty="0">
                <a:latin typeface="Montserrat Classic Bold" panose="020B0604020202020204" charset="0"/>
              </a:rPr>
              <a:t>SUBDASHBOARD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3575" y="3470712"/>
            <a:ext cx="6007215" cy="5620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92"/>
              </a:lnSpc>
            </a:pPr>
            <a:r>
              <a:rPr lang="en-US" sz="2893" spc="283" dirty="0">
                <a:latin typeface="DM Sans"/>
              </a:rPr>
              <a:t>Kpi’s are showing the overall values for all the 4 cities i.e., Delhi, Hyderabad, Bangalore and Mumbai in which AtliQ is </a:t>
            </a:r>
            <a:r>
              <a:rPr lang="en-US" sz="2893" spc="283" dirty="0" err="1">
                <a:latin typeface="DM Sans"/>
              </a:rPr>
              <a:t>operating.a</a:t>
            </a:r>
            <a:endParaRPr lang="en-US" sz="2893" spc="283" dirty="0">
              <a:latin typeface="DM Sans"/>
            </a:endParaRPr>
          </a:p>
          <a:p>
            <a:pPr algn="just">
              <a:lnSpc>
                <a:spcPts val="3992"/>
              </a:lnSpc>
            </a:pPr>
            <a:r>
              <a:rPr lang="en-US" sz="2893" spc="283" dirty="0">
                <a:latin typeface="DM Sans"/>
              </a:rPr>
              <a:t>RevPAR stands for revenue per available rooms.</a:t>
            </a:r>
          </a:p>
          <a:p>
            <a:pPr algn="just">
              <a:lnSpc>
                <a:spcPts val="3992"/>
              </a:lnSpc>
            </a:pPr>
            <a:r>
              <a:rPr lang="en-US" sz="2893" spc="283" dirty="0">
                <a:latin typeface="DM Sans"/>
              </a:rPr>
              <a:t>DSRN stands for Daily sellable room nights.</a:t>
            </a:r>
          </a:p>
          <a:p>
            <a:pPr algn="just">
              <a:lnSpc>
                <a:spcPts val="3992"/>
              </a:lnSpc>
            </a:pPr>
            <a:r>
              <a:rPr lang="en-US" sz="2893" spc="283" dirty="0">
                <a:latin typeface="DM Sans"/>
              </a:rPr>
              <a:t>ADR refers to Average Daily Rate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A07D23-5324-345C-0FAA-6CD09A7FC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405" y="4237441"/>
            <a:ext cx="7560000" cy="4259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278539"/>
            <a:ext cx="13188954" cy="13188954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-3986589">
            <a:off x="5084778" y="6357705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lum bright="-40000" contrast="-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10"/>
          <p:cNvSpPr txBox="1"/>
          <p:nvPr/>
        </p:nvSpPr>
        <p:spPr>
          <a:xfrm>
            <a:off x="1724195" y="3604452"/>
            <a:ext cx="8303739" cy="1221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349"/>
              </a:lnSpc>
            </a:pPr>
            <a:r>
              <a:rPr lang="en-US" sz="5400" spc="806" dirty="0">
                <a:latin typeface="Montserrat Classic Bold" panose="020B0604020202020204" charset="0"/>
              </a:rPr>
              <a:t>SUBDASHBOARD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43958" y="5326396"/>
            <a:ext cx="6007215" cy="2029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92"/>
              </a:lnSpc>
            </a:pPr>
            <a:r>
              <a:rPr lang="en-US" sz="2893" spc="283" dirty="0">
                <a:latin typeface="DM Sans"/>
              </a:rPr>
              <a:t>AtliQ have 2 categories of hotels:-</a:t>
            </a:r>
          </a:p>
          <a:p>
            <a:pPr marL="457200" indent="-457200" algn="just">
              <a:lnSpc>
                <a:spcPts val="3992"/>
              </a:lnSpc>
              <a:buFont typeface="Arial" panose="020B0604020202020204" pitchFamily="34" charset="0"/>
              <a:buChar char="•"/>
            </a:pPr>
            <a:r>
              <a:rPr lang="en-US" sz="2893" spc="28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"/>
              </a:rPr>
              <a:t>Luxury hotels </a:t>
            </a:r>
          </a:p>
          <a:p>
            <a:pPr marL="457200" indent="-457200" algn="just">
              <a:lnSpc>
                <a:spcPts val="3992"/>
              </a:lnSpc>
              <a:buFont typeface="Arial" panose="020B0604020202020204" pitchFamily="34" charset="0"/>
              <a:buChar char="•"/>
            </a:pPr>
            <a:r>
              <a:rPr lang="en-US" sz="2893" spc="28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"/>
              </a:rPr>
              <a:t>Business Hotels</a:t>
            </a:r>
            <a:endParaRPr lang="en-US" sz="2893" spc="283" dirty="0">
              <a:latin typeface="DM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971E6E-933E-7B9E-D005-218067A6B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925" y="4221605"/>
            <a:ext cx="7216365" cy="45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278539"/>
            <a:ext cx="13188954" cy="13188954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-3986589">
            <a:off x="5084778" y="6357705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lum bright="-40000" contrast="-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10"/>
          <p:cNvSpPr txBox="1"/>
          <p:nvPr/>
        </p:nvSpPr>
        <p:spPr>
          <a:xfrm>
            <a:off x="1724195" y="3604452"/>
            <a:ext cx="8303739" cy="1221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349"/>
              </a:lnSpc>
            </a:pPr>
            <a:r>
              <a:rPr lang="en-US" sz="5400" spc="806" dirty="0">
                <a:latin typeface="Montserrat Classic Bold" panose="020B0604020202020204" charset="0"/>
              </a:rPr>
              <a:t>SUBDASHBOARD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37929" y="5361992"/>
            <a:ext cx="6007215" cy="3055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92"/>
              </a:lnSpc>
            </a:pPr>
            <a:r>
              <a:rPr lang="en-US" sz="2893" spc="283" dirty="0">
                <a:latin typeface="DM Sans"/>
              </a:rPr>
              <a:t>AtliQ have fixed pricing strategy as the RevPAR and ADR during weekends(Friday and Saturday) is almost equal to weekdays(Sunday to Thursday) pricing.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B2CC6-153E-6406-0552-7E7431C2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469" y="4870427"/>
            <a:ext cx="7051598" cy="39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1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278539"/>
            <a:ext cx="13188954" cy="13188954"/>
            <a:chOff x="0" y="0"/>
            <a:chExt cx="812800" cy="812800"/>
          </a:xfrm>
          <a:solidFill>
            <a:schemeClr val="bg1">
              <a:lumMod val="75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-3986589">
            <a:off x="5084778" y="6357705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lum bright="-40000" contrast="-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10"/>
          <p:cNvSpPr txBox="1"/>
          <p:nvPr/>
        </p:nvSpPr>
        <p:spPr>
          <a:xfrm>
            <a:off x="1724195" y="3604452"/>
            <a:ext cx="8303739" cy="1221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349"/>
              </a:lnSpc>
            </a:pPr>
            <a:r>
              <a:rPr lang="en-US" sz="5400" spc="806" dirty="0">
                <a:latin typeface="Montserrat Classic Bold" panose="020B0604020202020204" charset="0"/>
              </a:rPr>
              <a:t>SUBDASHBOARD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43958" y="5326396"/>
            <a:ext cx="6007215" cy="3055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92"/>
              </a:lnSpc>
            </a:pPr>
            <a:r>
              <a:rPr lang="en-US" sz="2893" spc="283" dirty="0">
                <a:latin typeface="DM Sans"/>
              </a:rPr>
              <a:t>RevPAR is fluctuating because Occupancy% is changing. Flat line of ADR indicates there is fixed pricing strategy throughout AtliQ.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BF4893-83FD-2722-BC76-D40228061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790148"/>
            <a:ext cx="7620000" cy="38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8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472</Words>
  <Application>Microsoft Office PowerPoint</Application>
  <PresentationFormat>Custom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Gothic</vt:lpstr>
      <vt:lpstr>Oswald</vt:lpstr>
      <vt:lpstr>DM Sans</vt:lpstr>
      <vt:lpstr>Montserrat Classic Bold</vt:lpstr>
      <vt:lpstr>DM Sans Italics</vt:lpstr>
      <vt:lpstr>Calibri</vt:lpstr>
      <vt:lpstr>Oswald Bold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Mannat shaw</dc:creator>
  <cp:lastModifiedBy>Mannat shaw</cp:lastModifiedBy>
  <cp:revision>5</cp:revision>
  <dcterms:created xsi:type="dcterms:W3CDTF">2006-08-16T00:00:00Z</dcterms:created>
  <dcterms:modified xsi:type="dcterms:W3CDTF">2023-07-24T06:36:06Z</dcterms:modified>
  <dc:identifier>DAFpYUCTqxM</dc:identifier>
</cp:coreProperties>
</file>