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74" r:id="rId9"/>
    <p:sldId id="275" r:id="rId10"/>
    <p:sldId id="262" r:id="rId11"/>
    <p:sldId id="276" r:id="rId12"/>
    <p:sldId id="277" r:id="rId13"/>
    <p:sldId id="270" r:id="rId14"/>
    <p:sldId id="278" r:id="rId15"/>
    <p:sldId id="279" r:id="rId16"/>
    <p:sldId id="280" r:id="rId17"/>
    <p:sldId id="281" r:id="rId18"/>
    <p:sldId id="282" r:id="rId19"/>
    <p:sldId id="265" r:id="rId20"/>
    <p:sldId id="272" r:id="rId21"/>
  </p:sldIdLst>
  <p:sldSz cx="18288000" cy="10287000"/>
  <p:notesSz cx="6858000" cy="9144000"/>
  <p:embeddedFontLst>
    <p:embeddedFont>
      <p:font typeface="Aileron Bold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andara" panose="020E0502030303020204" pitchFamily="34" charset="0"/>
      <p:regular r:id="rId30"/>
      <p:bold r:id="rId31"/>
      <p:italic r:id="rId32"/>
      <p:boldItalic r:id="rId33"/>
    </p:embeddedFont>
    <p:embeddedFont>
      <p:font typeface="Clear Sans" panose="020B0604020202020204" charset="0"/>
      <p:regular r:id="rId34"/>
    </p:embeddedFont>
    <p:embeddedFont>
      <p:font typeface="Clear Sans Medium" panose="020B0604020202020204" charset="0"/>
      <p:regular r:id="rId35"/>
    </p:embeddedFont>
    <p:embeddedFont>
      <p:font typeface="Mardoto Heavy" panose="020B0604020202020204" charset="0"/>
      <p:regular r:id="rId36"/>
    </p:embeddedFont>
    <p:embeddedFont>
      <p:font typeface="Open Sans Bold" panose="020B0604020202020204" charset="0"/>
      <p:regular r:id="rId37"/>
    </p:embeddedFont>
    <p:embeddedFont>
      <p:font typeface="Public Sans Bold" panose="020B0604020202020204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E4E"/>
    <a:srgbClr val="E43D2B"/>
    <a:srgbClr val="E7F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07E9B-8AAC-4DC3-AEFD-0B892E4A0447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953D-3257-40C2-8ED6-6ECD043BC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6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A953D-3257-40C2-8ED6-6ECD043BCA8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36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03FF-B4D6-AC1E-6241-E0155261E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38F5-C96B-148A-5066-3296812E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67E18-E92E-879A-106B-E98C11B9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D4657-B1D6-84AF-3395-D8706A43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A955-8225-8D14-381E-A98D4011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B0B4-9E9C-027E-E95F-23CD51C5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8CA5C-CB63-EF85-0D4F-2A6979C74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D434-F641-0EA8-8774-43E77DDA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0CEFE-0DC4-3641-BDF6-05B94732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11396-99F0-9399-238E-BD83BB93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1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2000F-1154-9B19-D6A7-4FE9829F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5CB3E-DF6C-1B7D-F4A9-90F3F9A8A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4D6A-1C61-D1D1-5026-B8E0214A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08CBD-F880-E0CE-6CBA-234FFA2D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A9CD1-F311-9CB6-7939-55A56229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DDB1-D15B-C9EC-2C08-4DC7F072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6B03-B035-9BCD-049F-8BD524E51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F016E-88AD-5D37-E866-C6CE629F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1E1D-F700-6263-7F7C-1F418F71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ECD6-BCA7-2551-FA8C-5EA751FC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6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8865-659D-90FE-28F9-46C106C3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683E7-735E-955C-5B5B-144DF457E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74B98-4B8D-4176-2450-0DFD52AA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48079-8129-0B04-0C8E-EF5C46E4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4DF1-86E9-B947-F3A4-0D558A67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C298-7578-8599-9C48-A2CCFA45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A1A5-CFCD-690E-C485-CE9781E35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DE28E-79CD-7C3E-AB51-B0E1D88C0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0E6E8-5AFD-B369-9987-384FEA7B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AF709-40C6-764C-58E8-6B6C2D0F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0366B-685D-16CC-8B31-279880F8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1DE1-8E3A-77C5-047C-8BE868FA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1A389-7985-1443-6CCB-4868BB47E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90139-A869-1211-CD6E-238787C42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A3FBE-D39A-2ACA-0F12-A3E05E80E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468EF-EC17-C7C6-C641-8F7A4BC86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8F599-12BE-083E-ECD7-DA46A160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63231-4ABD-FDD3-012A-B84C1F76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F7526-33CD-A161-FD52-FDA23394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F412-9D26-93F3-41D1-2D39EA3B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22696-E48F-22EC-5DEA-9A3DF17C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68815-0773-53CF-FA93-BEAB0891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9D2A9-C6A4-1628-BBFF-21ADCCDD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0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ABCFF-BD47-C935-EF29-A1F6B253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04A3C-E423-A957-5809-DFBA81B9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D5345-949F-F44D-093D-E50179BC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857C-587F-A7B8-0EC0-7166B6B3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8B62-18BC-FC57-5344-3C31AE3F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6489F-E8D6-8BB9-90A2-A1009E086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376A2-BA51-3038-508B-F22F44A9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DCA95-0265-E57A-77BA-2FF85B98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2E71C-BD05-3EFB-75D7-3B7BBBD9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3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A37D-8135-561D-226A-4B06533D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6DFCB-53E9-500B-CDC8-17B95FC27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664CE-BEBF-F661-E89A-7F1A2644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D8A98-F73B-20F2-9AA6-95676C5A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D18D0-8E77-CCAB-EA27-9C0B3312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F08CC-EFB5-8192-566D-B2B02C3D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C7BB6-BE4D-3BF8-D32F-383FE764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2D6E-9969-AAFE-AF07-2880786B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62E1-899B-77D1-9855-6D8D7243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97AA1-CDE8-48B7-7A8D-870E4CCE5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4DBA0-0110-F7DB-B2B5-58F4876E1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9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52819" y="7240505"/>
            <a:ext cx="9806481" cy="1673225"/>
            <a:chOff x="0" y="0"/>
            <a:chExt cx="2683798" cy="4579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83798" cy="457922"/>
            </a:xfrm>
            <a:custGeom>
              <a:avLst/>
              <a:gdLst/>
              <a:ahLst/>
              <a:cxnLst/>
              <a:rect l="l" t="t" r="r" b="b"/>
              <a:pathLst>
                <a:path w="2683798" h="457922">
                  <a:moveTo>
                    <a:pt x="0" y="0"/>
                  </a:moveTo>
                  <a:lnTo>
                    <a:pt x="2683798" y="0"/>
                  </a:lnTo>
                  <a:lnTo>
                    <a:pt x="2683798" y="457922"/>
                  </a:lnTo>
                  <a:lnTo>
                    <a:pt x="0" y="457922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-902504" y="-874376"/>
            <a:ext cx="8932059" cy="17164890"/>
          </a:xfrm>
          <a:custGeom>
            <a:avLst/>
            <a:gdLst/>
            <a:ahLst/>
            <a:cxnLst/>
            <a:rect l="l" t="t" r="r" b="b"/>
            <a:pathLst>
              <a:path w="8932059" h="17164890">
                <a:moveTo>
                  <a:pt x="8932059" y="0"/>
                </a:moveTo>
                <a:lnTo>
                  <a:pt x="0" y="0"/>
                </a:lnTo>
                <a:lnTo>
                  <a:pt x="0" y="17164891"/>
                </a:lnTo>
                <a:lnTo>
                  <a:pt x="8932059" y="17164891"/>
                </a:lnTo>
                <a:lnTo>
                  <a:pt x="8932059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5400000">
            <a:off x="651708" y="1112637"/>
            <a:ext cx="3086100" cy="1543050"/>
            <a:chOff x="0" y="0"/>
            <a:chExt cx="812800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203200" y="120650"/>
              <a:ext cx="406400" cy="692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421715" y="5267325"/>
            <a:ext cx="11837585" cy="1960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062"/>
              </a:lnSpc>
            </a:pPr>
            <a:r>
              <a:rPr lang="en-US" sz="13693" spc="438" dirty="0">
                <a:solidFill>
                  <a:srgbClr val="FFFFFF"/>
                </a:solidFill>
                <a:latin typeface="Public Sans Bold"/>
              </a:rPr>
              <a:t>TELECOM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68000" y="4152900"/>
            <a:ext cx="3619500" cy="347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00"/>
              </a:lnSpc>
            </a:pPr>
            <a:r>
              <a:rPr lang="en-US" sz="4000" spc="170" dirty="0">
                <a:solidFill>
                  <a:srgbClr val="FFFFFF"/>
                </a:solidFill>
                <a:latin typeface="Candara" panose="020E0502030303020204" pitchFamily="34" charset="0"/>
                <a:cs typeface="Clear Sans" panose="020B0604020202020204" charset="0"/>
              </a:rPr>
              <a:t>PhoneNow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72815" y="7430770"/>
            <a:ext cx="11837585" cy="1411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890"/>
              </a:lnSpc>
            </a:pPr>
            <a:r>
              <a:rPr lang="en-US" sz="9900" spc="316" dirty="0">
                <a:solidFill>
                  <a:srgbClr val="FFFFFF"/>
                </a:solidFill>
                <a:latin typeface="Public Sans Bold"/>
              </a:rPr>
              <a:t>COMPANY</a:t>
            </a: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2975620" y="3524816"/>
            <a:ext cx="6893838" cy="3446919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203200" y="120650"/>
              <a:ext cx="406400" cy="692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55000"/>
          </a:blip>
          <a:srcRect r="37941" b="12730"/>
          <a:stretch>
            <a:fillRect/>
          </a:stretch>
        </p:blipFill>
        <p:spPr>
          <a:xfrm>
            <a:off x="0" y="-111524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290" y="2665575"/>
            <a:ext cx="10784509" cy="5886016"/>
            <a:chOff x="0" y="0"/>
            <a:chExt cx="2840365" cy="15502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0365" cy="1550226"/>
            </a:xfrm>
            <a:custGeom>
              <a:avLst/>
              <a:gdLst/>
              <a:ahLst/>
              <a:cxnLst/>
              <a:rect l="l" t="t" r="r" b="b"/>
              <a:pathLst>
                <a:path w="2840365" h="1550226">
                  <a:moveTo>
                    <a:pt x="0" y="0"/>
                  </a:moveTo>
                  <a:lnTo>
                    <a:pt x="2840365" y="0"/>
                  </a:lnTo>
                  <a:lnTo>
                    <a:pt x="2840365" y="1550226"/>
                  </a:lnTo>
                  <a:lnTo>
                    <a:pt x="0" y="1550226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898390" y="4815521"/>
            <a:ext cx="7275709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60"/>
              </a:lnSpc>
            </a:pPr>
            <a:r>
              <a:rPr lang="en-US" sz="6600" dirty="0">
                <a:solidFill>
                  <a:srgbClr val="000000"/>
                </a:solidFill>
                <a:latin typeface="Mardoto Heavy"/>
              </a:rPr>
              <a:t>Service Churn Insights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47297" y="4646067"/>
            <a:ext cx="6556999" cy="36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endParaRPr lang="en-US" sz="2199" dirty="0">
              <a:solidFill>
                <a:srgbClr val="000000"/>
              </a:solidFill>
              <a:latin typeface="Clear Sans Mediu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239363" y="481279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 dirty="0">
                <a:solidFill>
                  <a:srgbClr val="000000"/>
                </a:solidFill>
                <a:latin typeface="Clear Sans Medium"/>
              </a:rPr>
              <a:t>PhoneNow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A6A57-D532-7F62-5D0E-BD67F02179A1}"/>
              </a:ext>
            </a:extLst>
          </p:cNvPr>
          <p:cNvSpPr/>
          <p:nvPr/>
        </p:nvSpPr>
        <p:spPr>
          <a:xfrm>
            <a:off x="15243489" y="1248593"/>
            <a:ext cx="2659456" cy="2499788"/>
          </a:xfrm>
          <a:prstGeom prst="rect">
            <a:avLst/>
          </a:prstGeom>
          <a:solidFill>
            <a:srgbClr val="3B4E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FF2EE3-AE0B-F1C6-CEBE-7FA7DC43C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09" y="2911922"/>
            <a:ext cx="5219527" cy="539332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4494D6D-62BC-52AE-E206-B99397366B39}"/>
              </a:ext>
            </a:extLst>
          </p:cNvPr>
          <p:cNvSpPr/>
          <p:nvPr/>
        </p:nvSpPr>
        <p:spPr>
          <a:xfrm>
            <a:off x="8686800" y="7436890"/>
            <a:ext cx="2659456" cy="2499788"/>
          </a:xfrm>
          <a:prstGeom prst="rect">
            <a:avLst/>
          </a:prstGeom>
          <a:solidFill>
            <a:srgbClr val="3B4E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67B65C8B-BF49-4F10-83D7-0393235D7C7A}"/>
              </a:ext>
            </a:extLst>
          </p:cNvPr>
          <p:cNvGrpSpPr/>
          <p:nvPr/>
        </p:nvGrpSpPr>
        <p:grpSpPr>
          <a:xfrm>
            <a:off x="4057109" y="4076700"/>
            <a:ext cx="9806481" cy="1673225"/>
            <a:chOff x="0" y="0"/>
            <a:chExt cx="2683798" cy="457921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B1535249-19D9-308D-7432-ED6048D206F6}"/>
                </a:ext>
              </a:extLst>
            </p:cNvPr>
            <p:cNvSpPr/>
            <p:nvPr/>
          </p:nvSpPr>
          <p:spPr>
            <a:xfrm>
              <a:off x="0" y="0"/>
              <a:ext cx="2683798" cy="457922"/>
            </a:xfrm>
            <a:custGeom>
              <a:avLst/>
              <a:gdLst/>
              <a:ahLst/>
              <a:cxnLst/>
              <a:rect l="l" t="t" r="r" b="b"/>
              <a:pathLst>
                <a:path w="2683798" h="457922">
                  <a:moveTo>
                    <a:pt x="0" y="0"/>
                  </a:moveTo>
                  <a:lnTo>
                    <a:pt x="2683798" y="0"/>
                  </a:lnTo>
                  <a:lnTo>
                    <a:pt x="2683798" y="457922"/>
                  </a:lnTo>
                  <a:lnTo>
                    <a:pt x="0" y="457922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BF331595-0018-22C8-EC3D-6C39493477A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3">
            <a:extLst>
              <a:ext uri="{FF2B5EF4-FFF2-40B4-BE49-F238E27FC236}">
                <a16:creationId xmlns:a16="http://schemas.microsoft.com/office/drawing/2014/main" id="{39E8E02A-B643-4080-04D4-837BB124607C}"/>
              </a:ext>
            </a:extLst>
          </p:cNvPr>
          <p:cNvSpPr/>
          <p:nvPr/>
        </p:nvSpPr>
        <p:spPr>
          <a:xfrm flipH="1">
            <a:off x="26233" y="-1244183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3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3" y="8556356"/>
                </a:lnTo>
                <a:lnTo>
                  <a:pt x="445245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EFDBE98-7EF9-50C1-A6C2-D26A63D504E4}"/>
              </a:ext>
            </a:extLst>
          </p:cNvPr>
          <p:cNvSpPr/>
          <p:nvPr/>
        </p:nvSpPr>
        <p:spPr>
          <a:xfrm rot="-10800000">
            <a:off x="14333095" y="4242217"/>
            <a:ext cx="4252774" cy="8109941"/>
          </a:xfrm>
          <a:custGeom>
            <a:avLst/>
            <a:gdLst/>
            <a:ahLst/>
            <a:cxnLst/>
            <a:rect l="l" t="t" r="r" b="b"/>
            <a:pathLst>
              <a:path w="4252774" h="8109941">
                <a:moveTo>
                  <a:pt x="0" y="0"/>
                </a:moveTo>
                <a:lnTo>
                  <a:pt x="4252774" y="0"/>
                </a:lnTo>
                <a:lnTo>
                  <a:pt x="4252774" y="8109940"/>
                </a:lnTo>
                <a:lnTo>
                  <a:pt x="0" y="81099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64376" t="-10648" r="-242807" b="-72239"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EBF4F-2A5C-00C4-2C8B-59E359D800A9}"/>
              </a:ext>
            </a:extLst>
          </p:cNvPr>
          <p:cNvSpPr txBox="1"/>
          <p:nvPr/>
        </p:nvSpPr>
        <p:spPr>
          <a:xfrm>
            <a:off x="15095095" y="508417"/>
            <a:ext cx="3738797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69"/>
              </a:lnSpc>
            </a:pPr>
            <a:r>
              <a:rPr lang="en-US" sz="1800" spc="67" dirty="0">
                <a:solidFill>
                  <a:srgbClr val="FFFFFF"/>
                </a:solidFill>
                <a:latin typeface="Clear Sans Medium"/>
              </a:rPr>
              <a:t>PhoneNow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495734-12A8-8779-4D16-C8D2A980FC27}"/>
              </a:ext>
            </a:extLst>
          </p:cNvPr>
          <p:cNvSpPr txBox="1"/>
          <p:nvPr/>
        </p:nvSpPr>
        <p:spPr>
          <a:xfrm>
            <a:off x="4253438" y="4933925"/>
            <a:ext cx="9413822" cy="486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69"/>
              </a:lnSpc>
            </a:pPr>
            <a:r>
              <a:rPr lang="en-US" sz="6600" spc="67" dirty="0">
                <a:solidFill>
                  <a:srgbClr val="FFFFFF"/>
                </a:solidFill>
                <a:latin typeface="Mardoto Heavy" panose="020B0604020202020204" charset="0"/>
              </a:rPr>
              <a:t>Customer Risk Analysis</a:t>
            </a:r>
          </a:p>
        </p:txBody>
      </p:sp>
    </p:spTree>
    <p:extLst>
      <p:ext uri="{BB962C8B-B14F-4D97-AF65-F5344CB8AC3E}">
        <p14:creationId xmlns:p14="http://schemas.microsoft.com/office/powerpoint/2010/main" val="427693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5000"/>
          </a:blip>
          <a:srcRect l="14444" r="14444"/>
          <a:stretch>
            <a:fillRect/>
          </a:stretch>
        </p:blipFill>
        <p:spPr>
          <a:xfrm>
            <a:off x="0" y="-47297"/>
            <a:ext cx="18288000" cy="102870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6062892" y="2014722"/>
            <a:ext cx="6138732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1"/>
              </a:lnSpc>
            </a:pPr>
            <a:r>
              <a:rPr lang="en-US" sz="6351" dirty="0">
                <a:solidFill>
                  <a:srgbClr val="000000"/>
                </a:solidFill>
                <a:latin typeface="Mardoto Heavy"/>
              </a:rPr>
              <a:t>Customer Count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318064" y="824049"/>
            <a:ext cx="2969936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 dirty="0">
                <a:solidFill>
                  <a:srgbClr val="000000"/>
                </a:solidFill>
                <a:latin typeface="Clear Sans Medium"/>
              </a:rPr>
              <a:t>PhoneNow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4F06F2-85F8-2995-8E64-CE8CF81E109D}"/>
              </a:ext>
            </a:extLst>
          </p:cNvPr>
          <p:cNvSpPr/>
          <p:nvPr/>
        </p:nvSpPr>
        <p:spPr>
          <a:xfrm>
            <a:off x="0" y="3543300"/>
            <a:ext cx="18135600" cy="3109153"/>
          </a:xfrm>
          <a:prstGeom prst="rect">
            <a:avLst/>
          </a:prstGeom>
          <a:solidFill>
            <a:srgbClr val="3B4E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B7D6D-2167-162F-45A5-E2249038E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79" y="4346984"/>
            <a:ext cx="16247158" cy="1498438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16992600" y="2552700"/>
            <a:ext cx="3838660" cy="1353280"/>
            <a:chOff x="0" y="0"/>
            <a:chExt cx="1050549" cy="37036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050549" cy="370360"/>
            </a:xfrm>
            <a:custGeom>
              <a:avLst/>
              <a:gdLst/>
              <a:ahLst/>
              <a:cxnLst/>
              <a:rect l="l" t="t" r="r" b="b"/>
              <a:pathLst>
                <a:path w="1050549" h="370360">
                  <a:moveTo>
                    <a:pt x="0" y="0"/>
                  </a:moveTo>
                  <a:lnTo>
                    <a:pt x="1050549" y="0"/>
                  </a:lnTo>
                  <a:lnTo>
                    <a:pt x="1050549" y="370360"/>
                  </a:lnTo>
                  <a:lnTo>
                    <a:pt x="0" y="37036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-2406168" y="6323577"/>
            <a:ext cx="3838660" cy="1347073"/>
            <a:chOff x="0" y="0"/>
            <a:chExt cx="1050549" cy="36866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50549" cy="368662"/>
            </a:xfrm>
            <a:custGeom>
              <a:avLst/>
              <a:gdLst/>
              <a:ahLst/>
              <a:cxnLst/>
              <a:rect l="l" t="t" r="r" b="b"/>
              <a:pathLst>
                <a:path w="1050549" h="368662">
                  <a:moveTo>
                    <a:pt x="0" y="0"/>
                  </a:moveTo>
                  <a:lnTo>
                    <a:pt x="1050549" y="0"/>
                  </a:lnTo>
                  <a:lnTo>
                    <a:pt x="1050549" y="368662"/>
                  </a:lnTo>
                  <a:lnTo>
                    <a:pt x="0" y="368662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573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5000"/>
          </a:blip>
          <a:srcRect l="12537" t="12730" r="2540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427474" y="1544303"/>
            <a:ext cx="6605617" cy="2276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dirty="0">
                <a:solidFill>
                  <a:srgbClr val="000000"/>
                </a:solidFill>
                <a:latin typeface="Mardoto Heavy"/>
              </a:rPr>
              <a:t>Churn By Internet Service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35766" y="4311103"/>
            <a:ext cx="6190676" cy="2841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Churned by internet service </a:t>
            </a: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Fiber optic (3096)</a:t>
            </a: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DSL (2421)</a:t>
            </a: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(1526)</a:t>
            </a:r>
          </a:p>
          <a:p>
            <a:pPr algn="just">
              <a:lnSpc>
                <a:spcPts val="3219"/>
              </a:lnSpc>
            </a:pPr>
            <a:endParaRPr lang="en-US" sz="229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219"/>
              </a:lnSpc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customers churned use fiber optic type of internet service.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966611" y="676438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 dirty="0">
                <a:solidFill>
                  <a:srgbClr val="000000"/>
                </a:solidFill>
                <a:latin typeface="Clear Sans Medium"/>
              </a:rPr>
              <a:t>PhoneNow</a:t>
            </a:r>
          </a:p>
        </p:txBody>
      </p:sp>
      <p:sp>
        <p:nvSpPr>
          <p:cNvPr id="41" name="AutoShape 16">
            <a:extLst>
              <a:ext uri="{FF2B5EF4-FFF2-40B4-BE49-F238E27FC236}">
                <a16:creationId xmlns:a16="http://schemas.microsoft.com/office/drawing/2014/main" id="{34513310-832E-9EBD-B927-D177C5392BEC}"/>
              </a:ext>
            </a:extLst>
          </p:cNvPr>
          <p:cNvSpPr/>
          <p:nvPr/>
        </p:nvSpPr>
        <p:spPr>
          <a:xfrm>
            <a:off x="1535766" y="3787401"/>
            <a:ext cx="6389034" cy="0"/>
          </a:xfrm>
          <a:prstGeom prst="line">
            <a:avLst/>
          </a:prstGeom>
          <a:ln w="76200" cap="flat">
            <a:solidFill>
              <a:srgbClr val="E43D2B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7F3BB6A-8681-6626-AC22-749C8DB11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844" y="3645001"/>
            <a:ext cx="6271341" cy="4826110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15549400" y="2594531"/>
            <a:ext cx="1375250" cy="1353316"/>
            <a:chOff x="0" y="0"/>
            <a:chExt cx="362206" cy="356429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62206" cy="356429"/>
            </a:xfrm>
            <a:custGeom>
              <a:avLst/>
              <a:gdLst/>
              <a:ahLst/>
              <a:cxnLst/>
              <a:rect l="l" t="t" r="r" b="b"/>
              <a:pathLst>
                <a:path w="362206" h="356429">
                  <a:moveTo>
                    <a:pt x="0" y="0"/>
                  </a:moveTo>
                  <a:lnTo>
                    <a:pt x="362206" y="0"/>
                  </a:lnTo>
                  <a:lnTo>
                    <a:pt x="362206" y="356429"/>
                  </a:lnTo>
                  <a:lnTo>
                    <a:pt x="0" y="356429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8740379" y="7883050"/>
            <a:ext cx="1506854" cy="1660392"/>
            <a:chOff x="0" y="0"/>
            <a:chExt cx="396867" cy="437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6867" cy="437305"/>
            </a:xfrm>
            <a:custGeom>
              <a:avLst/>
              <a:gdLst/>
              <a:ahLst/>
              <a:cxnLst/>
              <a:rect l="l" t="t" r="r" b="b"/>
              <a:pathLst>
                <a:path w="396867" h="437305">
                  <a:moveTo>
                    <a:pt x="0" y="0"/>
                  </a:moveTo>
                  <a:lnTo>
                    <a:pt x="396867" y="0"/>
                  </a:lnTo>
                  <a:lnTo>
                    <a:pt x="396867" y="437305"/>
                  </a:lnTo>
                  <a:lnTo>
                    <a:pt x="0" y="437305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5000"/>
          </a:blip>
          <a:srcRect l="12537" t="12730" r="2540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427474" y="1544303"/>
            <a:ext cx="6605617" cy="2276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dirty="0">
                <a:solidFill>
                  <a:srgbClr val="000000"/>
                </a:solidFill>
                <a:latin typeface="Mardoto Heavy"/>
              </a:rPr>
              <a:t>Customer By Internet Service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35766" y="4311103"/>
            <a:ext cx="6190676" cy="2841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that uses internet service </a:t>
            </a: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Fiber optic (43.96%)</a:t>
            </a: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DSL (34.37%)</a:t>
            </a: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(21.67%)</a:t>
            </a:r>
          </a:p>
          <a:p>
            <a:pPr algn="just">
              <a:lnSpc>
                <a:spcPts val="3219"/>
              </a:lnSpc>
            </a:pPr>
            <a:endParaRPr lang="en-US" sz="229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219"/>
              </a:lnSpc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customers use fiber optic type of internet service.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966611" y="676438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 dirty="0">
                <a:solidFill>
                  <a:srgbClr val="000000"/>
                </a:solidFill>
                <a:latin typeface="Clear Sans Medium"/>
              </a:rPr>
              <a:t>PhoneNow</a:t>
            </a:r>
          </a:p>
        </p:txBody>
      </p:sp>
      <p:sp>
        <p:nvSpPr>
          <p:cNvPr id="41" name="AutoShape 16">
            <a:extLst>
              <a:ext uri="{FF2B5EF4-FFF2-40B4-BE49-F238E27FC236}">
                <a16:creationId xmlns:a16="http://schemas.microsoft.com/office/drawing/2014/main" id="{34513310-832E-9EBD-B927-D177C5392BEC}"/>
              </a:ext>
            </a:extLst>
          </p:cNvPr>
          <p:cNvSpPr/>
          <p:nvPr/>
        </p:nvSpPr>
        <p:spPr>
          <a:xfrm>
            <a:off x="1535766" y="3787401"/>
            <a:ext cx="6389034" cy="0"/>
          </a:xfrm>
          <a:prstGeom prst="line">
            <a:avLst/>
          </a:prstGeom>
          <a:ln w="76200" cap="flat">
            <a:solidFill>
              <a:srgbClr val="E43D2B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8DA8C-619C-8215-7CFA-32FCA18AF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41" y="3390900"/>
            <a:ext cx="6190676" cy="4968393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15549400" y="2594531"/>
            <a:ext cx="1375250" cy="1353316"/>
            <a:chOff x="0" y="0"/>
            <a:chExt cx="362206" cy="356429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62206" cy="356429"/>
            </a:xfrm>
            <a:custGeom>
              <a:avLst/>
              <a:gdLst/>
              <a:ahLst/>
              <a:cxnLst/>
              <a:rect l="l" t="t" r="r" b="b"/>
              <a:pathLst>
                <a:path w="362206" h="356429">
                  <a:moveTo>
                    <a:pt x="0" y="0"/>
                  </a:moveTo>
                  <a:lnTo>
                    <a:pt x="362206" y="0"/>
                  </a:lnTo>
                  <a:lnTo>
                    <a:pt x="362206" y="356429"/>
                  </a:lnTo>
                  <a:lnTo>
                    <a:pt x="0" y="356429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8740379" y="7883050"/>
            <a:ext cx="1506854" cy="1660392"/>
            <a:chOff x="0" y="0"/>
            <a:chExt cx="396867" cy="437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6867" cy="437305"/>
            </a:xfrm>
            <a:custGeom>
              <a:avLst/>
              <a:gdLst/>
              <a:ahLst/>
              <a:cxnLst/>
              <a:rect l="l" t="t" r="r" b="b"/>
              <a:pathLst>
                <a:path w="396867" h="437305">
                  <a:moveTo>
                    <a:pt x="0" y="0"/>
                  </a:moveTo>
                  <a:lnTo>
                    <a:pt x="396867" y="0"/>
                  </a:lnTo>
                  <a:lnTo>
                    <a:pt x="396867" y="437305"/>
                  </a:lnTo>
                  <a:lnTo>
                    <a:pt x="0" y="437305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557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5000"/>
          </a:blip>
          <a:srcRect l="12537" t="12730" r="2540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427474" y="1544303"/>
            <a:ext cx="6605617" cy="2276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dirty="0">
                <a:solidFill>
                  <a:srgbClr val="000000"/>
                </a:solidFill>
                <a:latin typeface="Mardoto Heavy"/>
              </a:rPr>
              <a:t>Sum Of Monthly Charges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35766" y="4311103"/>
            <a:ext cx="6190676" cy="2431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Charged by customers using internet service </a:t>
            </a: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Fiber optic (62.11%)</a:t>
            </a: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DSL (30.84%)</a:t>
            </a: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(7.05%)</a:t>
            </a:r>
          </a:p>
          <a:p>
            <a:pPr algn="just">
              <a:lnSpc>
                <a:spcPts val="3219"/>
              </a:lnSpc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pay mostly for fiber optic.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966611" y="676438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 dirty="0">
                <a:solidFill>
                  <a:srgbClr val="000000"/>
                </a:solidFill>
                <a:latin typeface="Clear Sans Medium"/>
              </a:rPr>
              <a:t>PhoneNow</a:t>
            </a:r>
          </a:p>
        </p:txBody>
      </p:sp>
      <p:sp>
        <p:nvSpPr>
          <p:cNvPr id="41" name="AutoShape 16">
            <a:extLst>
              <a:ext uri="{FF2B5EF4-FFF2-40B4-BE49-F238E27FC236}">
                <a16:creationId xmlns:a16="http://schemas.microsoft.com/office/drawing/2014/main" id="{34513310-832E-9EBD-B927-D177C5392BEC}"/>
              </a:ext>
            </a:extLst>
          </p:cNvPr>
          <p:cNvSpPr/>
          <p:nvPr/>
        </p:nvSpPr>
        <p:spPr>
          <a:xfrm>
            <a:off x="1535766" y="3787401"/>
            <a:ext cx="6389034" cy="0"/>
          </a:xfrm>
          <a:prstGeom prst="line">
            <a:avLst/>
          </a:prstGeom>
          <a:ln w="76200" cap="flat">
            <a:solidFill>
              <a:srgbClr val="E43D2B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3CE6B-5719-9245-B1A6-8C5A022CE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891" y="3467100"/>
            <a:ext cx="6190676" cy="4918780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15549400" y="2594531"/>
            <a:ext cx="1375250" cy="1353316"/>
            <a:chOff x="0" y="0"/>
            <a:chExt cx="362206" cy="356429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62206" cy="356429"/>
            </a:xfrm>
            <a:custGeom>
              <a:avLst/>
              <a:gdLst/>
              <a:ahLst/>
              <a:cxnLst/>
              <a:rect l="l" t="t" r="r" b="b"/>
              <a:pathLst>
                <a:path w="362206" h="356429">
                  <a:moveTo>
                    <a:pt x="0" y="0"/>
                  </a:moveTo>
                  <a:lnTo>
                    <a:pt x="362206" y="0"/>
                  </a:lnTo>
                  <a:lnTo>
                    <a:pt x="362206" y="356429"/>
                  </a:lnTo>
                  <a:lnTo>
                    <a:pt x="0" y="356429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8763000" y="7886700"/>
            <a:ext cx="1506854" cy="1660392"/>
            <a:chOff x="0" y="0"/>
            <a:chExt cx="396867" cy="437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6867" cy="437305"/>
            </a:xfrm>
            <a:custGeom>
              <a:avLst/>
              <a:gdLst/>
              <a:ahLst/>
              <a:cxnLst/>
              <a:rect l="l" t="t" r="r" b="b"/>
              <a:pathLst>
                <a:path w="396867" h="437305">
                  <a:moveTo>
                    <a:pt x="0" y="0"/>
                  </a:moveTo>
                  <a:lnTo>
                    <a:pt x="396867" y="0"/>
                  </a:lnTo>
                  <a:lnTo>
                    <a:pt x="396867" y="437305"/>
                  </a:lnTo>
                  <a:lnTo>
                    <a:pt x="0" y="437305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038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5000"/>
          </a:blip>
          <a:srcRect l="12537" t="12730" r="2540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427474" y="1544303"/>
            <a:ext cx="6605617" cy="2276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dirty="0">
                <a:solidFill>
                  <a:srgbClr val="000000"/>
                </a:solidFill>
                <a:latin typeface="Mardoto Heavy"/>
              </a:rPr>
              <a:t>Types Of Contract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35766" y="4311103"/>
            <a:ext cx="6190676" cy="489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Churned by contract</a:t>
            </a: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Month-to-month (42.7%)</a:t>
            </a: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Year (2.83%)</a:t>
            </a: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(11.27%)</a:t>
            </a:r>
          </a:p>
          <a:p>
            <a:pPr algn="just">
              <a:lnSpc>
                <a:spcPts val="3219"/>
              </a:lnSpc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of Customers</a:t>
            </a: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Month-to-month (3875)</a:t>
            </a: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Year (1695)</a:t>
            </a:r>
          </a:p>
          <a:p>
            <a:pPr marL="342900" indent="-342900" algn="just">
              <a:lnSpc>
                <a:spcPts val="3219"/>
              </a:lnSpc>
              <a:buFont typeface="Arial" panose="020B0604020202020204" pitchFamily="34" charset="0"/>
              <a:buChar char="•"/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(1473)</a:t>
            </a:r>
          </a:p>
          <a:p>
            <a:pPr algn="just">
              <a:lnSpc>
                <a:spcPts val="3219"/>
              </a:lnSpc>
            </a:pPr>
            <a:endParaRPr lang="en-US" sz="229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219"/>
              </a:lnSpc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customers churned used month-to-month type of contract.</a:t>
            </a:r>
          </a:p>
          <a:p>
            <a:pPr algn="just">
              <a:lnSpc>
                <a:spcPts val="3219"/>
              </a:lnSpc>
            </a:pPr>
            <a:endParaRPr lang="en-US" sz="229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4966611" y="676438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 dirty="0">
                <a:solidFill>
                  <a:srgbClr val="000000"/>
                </a:solidFill>
                <a:latin typeface="Clear Sans Medium"/>
              </a:rPr>
              <a:t>PhoneNow</a:t>
            </a:r>
          </a:p>
        </p:txBody>
      </p:sp>
      <p:sp>
        <p:nvSpPr>
          <p:cNvPr id="41" name="AutoShape 16">
            <a:extLst>
              <a:ext uri="{FF2B5EF4-FFF2-40B4-BE49-F238E27FC236}">
                <a16:creationId xmlns:a16="http://schemas.microsoft.com/office/drawing/2014/main" id="{34513310-832E-9EBD-B927-D177C5392BEC}"/>
              </a:ext>
            </a:extLst>
          </p:cNvPr>
          <p:cNvSpPr/>
          <p:nvPr/>
        </p:nvSpPr>
        <p:spPr>
          <a:xfrm>
            <a:off x="1535766" y="3820504"/>
            <a:ext cx="6389034" cy="0"/>
          </a:xfrm>
          <a:prstGeom prst="line">
            <a:avLst/>
          </a:prstGeom>
          <a:ln w="76200" cap="flat">
            <a:solidFill>
              <a:srgbClr val="E43D2B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B36C86-EE6E-F33B-FC8C-64E6A6EA7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755" y="3573428"/>
            <a:ext cx="6574045" cy="4801113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15549400" y="2594531"/>
            <a:ext cx="1375250" cy="1353316"/>
            <a:chOff x="0" y="0"/>
            <a:chExt cx="362206" cy="356429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62206" cy="356429"/>
            </a:xfrm>
            <a:custGeom>
              <a:avLst/>
              <a:gdLst/>
              <a:ahLst/>
              <a:cxnLst/>
              <a:rect l="l" t="t" r="r" b="b"/>
              <a:pathLst>
                <a:path w="362206" h="356429">
                  <a:moveTo>
                    <a:pt x="0" y="0"/>
                  </a:moveTo>
                  <a:lnTo>
                    <a:pt x="362206" y="0"/>
                  </a:lnTo>
                  <a:lnTo>
                    <a:pt x="362206" y="356429"/>
                  </a:lnTo>
                  <a:lnTo>
                    <a:pt x="0" y="356429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8740379" y="7883050"/>
            <a:ext cx="1506854" cy="1660392"/>
            <a:chOff x="0" y="0"/>
            <a:chExt cx="396867" cy="437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6867" cy="437305"/>
            </a:xfrm>
            <a:custGeom>
              <a:avLst/>
              <a:gdLst/>
              <a:ahLst/>
              <a:cxnLst/>
              <a:rect l="l" t="t" r="r" b="b"/>
              <a:pathLst>
                <a:path w="396867" h="437305">
                  <a:moveTo>
                    <a:pt x="0" y="0"/>
                  </a:moveTo>
                  <a:lnTo>
                    <a:pt x="396867" y="0"/>
                  </a:lnTo>
                  <a:lnTo>
                    <a:pt x="396867" y="437305"/>
                  </a:lnTo>
                  <a:lnTo>
                    <a:pt x="0" y="437305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2336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5000"/>
          </a:blip>
          <a:srcRect l="12537" t="12730" r="2540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427474" y="1544303"/>
            <a:ext cx="6605617" cy="2276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dirty="0">
                <a:solidFill>
                  <a:srgbClr val="000000"/>
                </a:solidFill>
                <a:latin typeface="Mardoto Heavy"/>
              </a:rPr>
              <a:t>Churn Rate by Payment Method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35766" y="4311103"/>
            <a:ext cx="6190676" cy="1610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churned customers uses electronic check payment method(45.29%)</a:t>
            </a:r>
          </a:p>
          <a:p>
            <a:pPr algn="just">
              <a:lnSpc>
                <a:spcPts val="3219"/>
              </a:lnSpc>
            </a:pPr>
            <a:r>
              <a:rPr lang="en-US" sz="229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churned customer uses credit card (15.24%)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966611" y="676438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 dirty="0">
                <a:solidFill>
                  <a:srgbClr val="000000"/>
                </a:solidFill>
                <a:latin typeface="Clear Sans Medium"/>
              </a:rPr>
              <a:t>PhoneNow</a:t>
            </a:r>
          </a:p>
        </p:txBody>
      </p:sp>
      <p:sp>
        <p:nvSpPr>
          <p:cNvPr id="41" name="AutoShape 16">
            <a:extLst>
              <a:ext uri="{FF2B5EF4-FFF2-40B4-BE49-F238E27FC236}">
                <a16:creationId xmlns:a16="http://schemas.microsoft.com/office/drawing/2014/main" id="{34513310-832E-9EBD-B927-D177C5392BEC}"/>
              </a:ext>
            </a:extLst>
          </p:cNvPr>
          <p:cNvSpPr/>
          <p:nvPr/>
        </p:nvSpPr>
        <p:spPr>
          <a:xfrm>
            <a:off x="1535766" y="3820504"/>
            <a:ext cx="6389034" cy="0"/>
          </a:xfrm>
          <a:prstGeom prst="line">
            <a:avLst/>
          </a:prstGeom>
          <a:ln w="76200" cap="flat">
            <a:solidFill>
              <a:srgbClr val="E43D2B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8279D1-71CE-D5B8-F696-2B53C705C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91" y="3586955"/>
            <a:ext cx="6389033" cy="482568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740379" y="7883050"/>
            <a:ext cx="1506854" cy="1660392"/>
            <a:chOff x="0" y="0"/>
            <a:chExt cx="396867" cy="437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6867" cy="437305"/>
            </a:xfrm>
            <a:custGeom>
              <a:avLst/>
              <a:gdLst/>
              <a:ahLst/>
              <a:cxnLst/>
              <a:rect l="l" t="t" r="r" b="b"/>
              <a:pathLst>
                <a:path w="396867" h="437305">
                  <a:moveTo>
                    <a:pt x="0" y="0"/>
                  </a:moveTo>
                  <a:lnTo>
                    <a:pt x="396867" y="0"/>
                  </a:lnTo>
                  <a:lnTo>
                    <a:pt x="396867" y="437305"/>
                  </a:lnTo>
                  <a:lnTo>
                    <a:pt x="0" y="437305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5549400" y="2594531"/>
            <a:ext cx="1375250" cy="1353316"/>
            <a:chOff x="0" y="0"/>
            <a:chExt cx="362206" cy="356429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62206" cy="356429"/>
            </a:xfrm>
            <a:custGeom>
              <a:avLst/>
              <a:gdLst/>
              <a:ahLst/>
              <a:cxnLst/>
              <a:rect l="l" t="t" r="r" b="b"/>
              <a:pathLst>
                <a:path w="362206" h="356429">
                  <a:moveTo>
                    <a:pt x="0" y="0"/>
                  </a:moveTo>
                  <a:lnTo>
                    <a:pt x="362206" y="0"/>
                  </a:lnTo>
                  <a:lnTo>
                    <a:pt x="362206" y="356429"/>
                  </a:lnTo>
                  <a:lnTo>
                    <a:pt x="0" y="356429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9893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5000"/>
          </a:blip>
          <a:srcRect l="12537" t="12730" r="2540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427474" y="1544303"/>
            <a:ext cx="6605617" cy="2276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dirty="0">
                <a:solidFill>
                  <a:srgbClr val="000000"/>
                </a:solidFill>
                <a:latin typeface="Mardoto Heavy"/>
              </a:rPr>
              <a:t>Churn Rate by Tenure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35766" y="4311103"/>
            <a:ext cx="6190676" cy="37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endParaRPr lang="en-US" sz="2299" dirty="0">
              <a:solidFill>
                <a:srgbClr val="000000"/>
              </a:solidFill>
              <a:latin typeface="Clear Sans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4966611" y="676438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 dirty="0">
                <a:solidFill>
                  <a:srgbClr val="000000"/>
                </a:solidFill>
                <a:latin typeface="Clear Sans Medium"/>
              </a:rPr>
              <a:t>PhoneNow</a:t>
            </a:r>
          </a:p>
        </p:txBody>
      </p:sp>
      <p:sp>
        <p:nvSpPr>
          <p:cNvPr id="41" name="AutoShape 16">
            <a:extLst>
              <a:ext uri="{FF2B5EF4-FFF2-40B4-BE49-F238E27FC236}">
                <a16:creationId xmlns:a16="http://schemas.microsoft.com/office/drawing/2014/main" id="{34513310-832E-9EBD-B927-D177C5392BEC}"/>
              </a:ext>
            </a:extLst>
          </p:cNvPr>
          <p:cNvSpPr/>
          <p:nvPr/>
        </p:nvSpPr>
        <p:spPr>
          <a:xfrm>
            <a:off x="1535766" y="3820504"/>
            <a:ext cx="6389034" cy="0"/>
          </a:xfrm>
          <a:prstGeom prst="line">
            <a:avLst/>
          </a:prstGeom>
          <a:ln w="76200" cap="flat">
            <a:solidFill>
              <a:srgbClr val="E43D2B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FCB101-4CAF-8719-2DC2-A8335530C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668" y="3467100"/>
            <a:ext cx="5961332" cy="489377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8740379" y="7883050"/>
            <a:ext cx="1506854" cy="1660392"/>
            <a:chOff x="0" y="0"/>
            <a:chExt cx="396867" cy="437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6867" cy="437305"/>
            </a:xfrm>
            <a:custGeom>
              <a:avLst/>
              <a:gdLst/>
              <a:ahLst/>
              <a:cxnLst/>
              <a:rect l="l" t="t" r="r" b="b"/>
              <a:pathLst>
                <a:path w="396867" h="437305">
                  <a:moveTo>
                    <a:pt x="0" y="0"/>
                  </a:moveTo>
                  <a:lnTo>
                    <a:pt x="396867" y="0"/>
                  </a:lnTo>
                  <a:lnTo>
                    <a:pt x="396867" y="437305"/>
                  </a:lnTo>
                  <a:lnTo>
                    <a:pt x="0" y="437305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5549400" y="2594531"/>
            <a:ext cx="1375250" cy="1353316"/>
            <a:chOff x="0" y="0"/>
            <a:chExt cx="362206" cy="356429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62206" cy="356429"/>
            </a:xfrm>
            <a:custGeom>
              <a:avLst/>
              <a:gdLst/>
              <a:ahLst/>
              <a:cxnLst/>
              <a:rect l="l" t="t" r="r" b="b"/>
              <a:pathLst>
                <a:path w="362206" h="356429">
                  <a:moveTo>
                    <a:pt x="0" y="0"/>
                  </a:moveTo>
                  <a:lnTo>
                    <a:pt x="362206" y="0"/>
                  </a:lnTo>
                  <a:lnTo>
                    <a:pt x="362206" y="356429"/>
                  </a:lnTo>
                  <a:lnTo>
                    <a:pt x="0" y="356429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FF78EA-E058-41D1-6C24-A61228DAF6CA}"/>
              </a:ext>
            </a:extLst>
          </p:cNvPr>
          <p:cNvSpPr txBox="1"/>
          <p:nvPr/>
        </p:nvSpPr>
        <p:spPr>
          <a:xfrm>
            <a:off x="1535766" y="4533900"/>
            <a:ext cx="596133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When the monthly charges was low, percentage of churned customers was fluctuating. The percentage of churn started reducing when sum of monthly charges was greater than 20000.</a:t>
            </a:r>
          </a:p>
        </p:txBody>
      </p:sp>
    </p:spTree>
    <p:extLst>
      <p:ext uri="{BB962C8B-B14F-4D97-AF65-F5344CB8AC3E}">
        <p14:creationId xmlns:p14="http://schemas.microsoft.com/office/powerpoint/2010/main" val="348352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5000"/>
          </a:blip>
          <a:srcRect r="37941" b="1273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255602" y="824050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 dirty="0">
                <a:solidFill>
                  <a:srgbClr val="000000"/>
                </a:solidFill>
                <a:latin typeface="Clear Sans Medium"/>
              </a:rPr>
              <a:t>PhoneNow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05877" y="1971496"/>
            <a:ext cx="1347793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20"/>
              </a:lnSpc>
              <a:spcBef>
                <a:spcPct val="0"/>
              </a:spcBef>
            </a:pPr>
            <a:r>
              <a:rPr lang="en-US" sz="6600" dirty="0">
                <a:solidFill>
                  <a:srgbClr val="000000"/>
                </a:solidFill>
                <a:latin typeface="Mardoto Heavy"/>
              </a:rPr>
              <a:t>Strategies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5800" y="3674524"/>
            <a:ext cx="5172174" cy="52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90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Aileron Bold"/>
              </a:rPr>
              <a:t>Strategy 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5800" y="4674910"/>
            <a:ext cx="5172174" cy="93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 tech support capacity for Fiber Optic customers and lower tech tickets per customer to 0.5.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685800" y="4297802"/>
            <a:ext cx="5172174" cy="0"/>
          </a:xfrm>
          <a:prstGeom prst="line">
            <a:avLst/>
          </a:prstGeom>
          <a:ln w="114300" cap="flat">
            <a:solidFill>
              <a:srgbClr val="E43D2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9" name="TextBox 9"/>
          <p:cNvSpPr txBox="1"/>
          <p:nvPr/>
        </p:nvSpPr>
        <p:spPr>
          <a:xfrm>
            <a:off x="6623908" y="3692637"/>
            <a:ext cx="5241869" cy="52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90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Aileron Bold"/>
              </a:rPr>
              <a:t>Strategy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05600" y="4674910"/>
            <a:ext cx="5241869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br>
              <a:rPr lang="en-GB" dirty="0">
                <a:effectLst/>
                <a:latin typeface="Clear Sans Medium" panose="020B0604020202020204" charset="0"/>
                <a:cs typeface="Clear Sans Medium" panose="020B0604020202020204" charset="0"/>
              </a:rPr>
            </a:br>
            <a:endParaRPr lang="en-US" sz="1800" dirty="0">
              <a:solidFill>
                <a:srgbClr val="000000"/>
              </a:solidFill>
              <a:latin typeface="Clear Sans Medium" panose="020B0604020202020204" charset="0"/>
              <a:cs typeface="Clear Sans Medium" panose="020B0604020202020204" charset="0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6705600" y="4297802"/>
            <a:ext cx="5241869" cy="0"/>
          </a:xfrm>
          <a:prstGeom prst="line">
            <a:avLst/>
          </a:prstGeom>
          <a:ln w="114300" cap="flat">
            <a:solidFill>
              <a:srgbClr val="E43D2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2443767" y="3655114"/>
            <a:ext cx="5172174" cy="52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90"/>
              </a:lnSpc>
              <a:spcBef>
                <a:spcPct val="0"/>
              </a:spcBef>
            </a:pPr>
            <a:r>
              <a:rPr lang="en-US" sz="3300" dirty="0">
                <a:solidFill>
                  <a:srgbClr val="000000"/>
                </a:solidFill>
                <a:latin typeface="Aileron Bold"/>
              </a:rPr>
              <a:t>Strategy 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95095" y="4631288"/>
            <a:ext cx="5172174" cy="29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GB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Yearly increase of automatic payments</a:t>
            </a:r>
            <a:r>
              <a:rPr lang="en-GB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5%.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12669515" y="4297802"/>
            <a:ext cx="5172174" cy="0"/>
          </a:xfrm>
          <a:prstGeom prst="line">
            <a:avLst/>
          </a:prstGeom>
          <a:ln w="114300" cap="flat">
            <a:solidFill>
              <a:srgbClr val="E43D2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31618-D683-03ED-9193-4C526FCB145B}"/>
              </a:ext>
            </a:extLst>
          </p:cNvPr>
          <p:cNvSpPr txBox="1"/>
          <p:nvPr/>
        </p:nvSpPr>
        <p:spPr>
          <a:xfrm>
            <a:off x="6808445" y="4627185"/>
            <a:ext cx="5172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Improve Phone service given to the customers as maximum number of churned customers belong to Phone service.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5000"/>
          </a:blip>
          <a:srcRect l="37508" b="1212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73167" y="5753100"/>
            <a:ext cx="2377020" cy="3252150"/>
            <a:chOff x="0" y="0"/>
            <a:chExt cx="1050549" cy="11987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50549" cy="1198747"/>
            </a:xfrm>
            <a:custGeom>
              <a:avLst/>
              <a:gdLst/>
              <a:ahLst/>
              <a:cxnLst/>
              <a:rect l="l" t="t" r="r" b="b"/>
              <a:pathLst>
                <a:path w="1050549" h="1198747">
                  <a:moveTo>
                    <a:pt x="0" y="0"/>
                  </a:moveTo>
                  <a:lnTo>
                    <a:pt x="1050549" y="0"/>
                  </a:lnTo>
                  <a:lnTo>
                    <a:pt x="1050549" y="1198747"/>
                  </a:lnTo>
                  <a:lnTo>
                    <a:pt x="0" y="1198747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0393367" y="3895796"/>
            <a:ext cx="5994000" cy="0"/>
          </a:xfrm>
          <a:prstGeom prst="line">
            <a:avLst/>
          </a:prstGeom>
          <a:ln w="76200" cap="flat">
            <a:solidFill>
              <a:srgbClr val="E43D2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0563873" y="2644211"/>
            <a:ext cx="5730671" cy="1137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dirty="0">
                <a:solidFill>
                  <a:srgbClr val="000000"/>
                </a:solidFill>
                <a:latin typeface="Mardoto Heavy"/>
              </a:rPr>
              <a:t>About us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487673" y="4346000"/>
            <a:ext cx="5806871" cy="1767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Arial" panose="020B0604020202020204" pitchFamily="34" charset="0"/>
                <a:ea typeface="Cascadia Mono Light" panose="020B0609020000020004" pitchFamily="49" charset="0"/>
                <a:cs typeface="Arial" panose="020B0604020202020204" pitchFamily="34" charset="0"/>
              </a:rPr>
              <a:t>PhoneNow is a telecom company which provides different services to partners, dependents, senior citizens, etc. They want to retain their customer loyalty.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002000" y="944048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 dirty="0">
                <a:solidFill>
                  <a:srgbClr val="000000"/>
                </a:solidFill>
                <a:latin typeface="Clear Sans Medium"/>
              </a:rPr>
              <a:t>PhoneNow</a:t>
            </a:r>
          </a:p>
        </p:txBody>
      </p:sp>
      <p:pic>
        <p:nvPicPr>
          <p:cNvPr id="1032" name="Picture 8" descr="10 Essential Call Center Customer Service Tips for 2023">
            <a:extLst>
              <a:ext uri="{FF2B5EF4-FFF2-40B4-BE49-F238E27FC236}">
                <a16:creationId xmlns:a16="http://schemas.microsoft.com/office/drawing/2014/main" id="{B4DAD752-633B-E86D-B104-4746858D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56" y="2690145"/>
            <a:ext cx="6237203" cy="587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41CC6BE-D4B0-E4A9-7599-509F3E3DCDDC}"/>
              </a:ext>
            </a:extLst>
          </p:cNvPr>
          <p:cNvSpPr/>
          <p:nvPr/>
        </p:nvSpPr>
        <p:spPr>
          <a:xfrm>
            <a:off x="8495950" y="1421272"/>
            <a:ext cx="1410050" cy="1354313"/>
          </a:xfrm>
          <a:prstGeom prst="rect">
            <a:avLst/>
          </a:prstGeom>
          <a:solidFill>
            <a:srgbClr val="3B4E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3">
            <a:extLst>
              <a:ext uri="{FF2B5EF4-FFF2-40B4-BE49-F238E27FC236}">
                <a16:creationId xmlns:a16="http://schemas.microsoft.com/office/drawing/2014/main" id="{D8E2F3E5-0D6C-3D1E-0EBD-D33E7ACF127D}"/>
              </a:ext>
            </a:extLst>
          </p:cNvPr>
          <p:cNvGrpSpPr/>
          <p:nvPr/>
        </p:nvGrpSpPr>
        <p:grpSpPr>
          <a:xfrm>
            <a:off x="7391400" y="2055987"/>
            <a:ext cx="1752600" cy="1725509"/>
            <a:chOff x="0" y="0"/>
            <a:chExt cx="1050549" cy="1198747"/>
          </a:xfrm>
        </p:grpSpPr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id="{F73F0384-4B1D-A528-5107-B9CA76283626}"/>
                </a:ext>
              </a:extLst>
            </p:cNvPr>
            <p:cNvSpPr/>
            <p:nvPr/>
          </p:nvSpPr>
          <p:spPr>
            <a:xfrm>
              <a:off x="0" y="0"/>
              <a:ext cx="1050549" cy="1198747"/>
            </a:xfrm>
            <a:custGeom>
              <a:avLst/>
              <a:gdLst/>
              <a:ahLst/>
              <a:cxnLst/>
              <a:rect l="l" t="t" r="r" b="b"/>
              <a:pathLst>
                <a:path w="1050549" h="1198747">
                  <a:moveTo>
                    <a:pt x="0" y="0"/>
                  </a:moveTo>
                  <a:lnTo>
                    <a:pt x="1050549" y="0"/>
                  </a:lnTo>
                  <a:lnTo>
                    <a:pt x="1050549" y="1198747"/>
                  </a:lnTo>
                  <a:lnTo>
                    <a:pt x="0" y="1198747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28" name="TextBox 5">
              <a:extLst>
                <a:ext uri="{FF2B5EF4-FFF2-40B4-BE49-F238E27FC236}">
                  <a16:creationId xmlns:a16="http://schemas.microsoft.com/office/drawing/2014/main" id="{AA69AE93-6591-2331-FAAD-947B644CD5BA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75E4460-311B-8307-C521-A27592DC886D}"/>
              </a:ext>
            </a:extLst>
          </p:cNvPr>
          <p:cNvSpPr/>
          <p:nvPr/>
        </p:nvSpPr>
        <p:spPr>
          <a:xfrm>
            <a:off x="156456" y="7013393"/>
            <a:ext cx="2345207" cy="2854508"/>
          </a:xfrm>
          <a:prstGeom prst="rect">
            <a:avLst/>
          </a:prstGeom>
          <a:solidFill>
            <a:srgbClr val="3B4E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5000"/>
          </a:blip>
          <a:srcRect r="37941" b="1273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727448" y="3730657"/>
            <a:ext cx="14833104" cy="3860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97"/>
              </a:lnSpc>
            </a:pPr>
            <a:r>
              <a:rPr lang="en-US" sz="15099" spc="1585">
                <a:solidFill>
                  <a:srgbClr val="000000"/>
                </a:solidFill>
                <a:latin typeface="Mardoto Heavy"/>
              </a:rPr>
              <a:t>THANK</a:t>
            </a:r>
          </a:p>
          <a:p>
            <a:pPr algn="ctr">
              <a:lnSpc>
                <a:spcPts val="14797"/>
              </a:lnSpc>
            </a:pPr>
            <a:r>
              <a:rPr lang="en-US" sz="15099" spc="1585">
                <a:solidFill>
                  <a:srgbClr val="000000"/>
                </a:solidFill>
                <a:latin typeface="Mardoto Heavy"/>
              </a:rPr>
              <a:t>YOU</a:t>
            </a:r>
          </a:p>
        </p:txBody>
      </p:sp>
      <p:grpSp>
        <p:nvGrpSpPr>
          <p:cNvPr id="5" name="Group 5"/>
          <p:cNvGrpSpPr/>
          <p:nvPr/>
        </p:nvGrpSpPr>
        <p:grpSpPr>
          <a:xfrm rot="5400000">
            <a:off x="-659744" y="1155044"/>
            <a:ext cx="3858176" cy="1929088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203200" y="120650"/>
              <a:ext cx="406400" cy="692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9"/>
                </a:lnSpc>
              </a:pPr>
              <a:endParaRPr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1B40697-F2FA-0728-3C50-3BC97D23701A}"/>
              </a:ext>
            </a:extLst>
          </p:cNvPr>
          <p:cNvSpPr/>
          <p:nvPr/>
        </p:nvSpPr>
        <p:spPr>
          <a:xfrm rot="16200000">
            <a:off x="14896376" y="7016941"/>
            <a:ext cx="3823082" cy="2362200"/>
          </a:xfrm>
          <a:prstGeom prst="triangle">
            <a:avLst/>
          </a:prstGeom>
          <a:solidFill>
            <a:srgbClr val="3B4E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5000"/>
          </a:blip>
          <a:srcRect r="37941" b="12730"/>
          <a:stretch>
            <a:fillRect/>
          </a:stretch>
        </p:blipFill>
        <p:spPr>
          <a:xfrm>
            <a:off x="0" y="19888"/>
            <a:ext cx="182880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650384" y="5163388"/>
            <a:ext cx="4595401" cy="571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17"/>
              </a:lnSpc>
              <a:spcBef>
                <a:spcPct val="0"/>
              </a:spcBef>
            </a:pPr>
            <a:endParaRPr lang="en-US" sz="3440" dirty="0">
              <a:solidFill>
                <a:srgbClr val="FFFFFF"/>
              </a:solidFill>
              <a:latin typeface="Mardoto Heav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65379" y="1857668"/>
            <a:ext cx="12740685" cy="1137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dirty="0">
                <a:solidFill>
                  <a:srgbClr val="000000"/>
                </a:solidFill>
                <a:latin typeface="Mardoto Heavy"/>
              </a:rPr>
              <a:t>Challenges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087600" y="583045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 dirty="0">
                <a:solidFill>
                  <a:srgbClr val="000000"/>
                </a:solidFill>
                <a:latin typeface="Clear Sans Medium"/>
              </a:rPr>
              <a:t>PhoneNow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3EFED4-065D-0349-0750-021544BC6F75}"/>
              </a:ext>
            </a:extLst>
          </p:cNvPr>
          <p:cNvSpPr/>
          <p:nvPr/>
        </p:nvSpPr>
        <p:spPr>
          <a:xfrm>
            <a:off x="1556479" y="4735947"/>
            <a:ext cx="14064521" cy="1998784"/>
          </a:xfrm>
          <a:prstGeom prst="rect">
            <a:avLst/>
          </a:prstGeom>
          <a:solidFill>
            <a:srgbClr val="3B4E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utoShape 11"/>
          <p:cNvSpPr/>
          <p:nvPr/>
        </p:nvSpPr>
        <p:spPr>
          <a:xfrm rot="-1961">
            <a:off x="1650451" y="3277430"/>
            <a:ext cx="14770542" cy="0"/>
          </a:xfrm>
          <a:prstGeom prst="line">
            <a:avLst/>
          </a:prstGeom>
          <a:ln w="76200" cap="flat">
            <a:solidFill>
              <a:srgbClr val="E43D2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2"/>
          <p:cNvSpPr txBox="1"/>
          <p:nvPr/>
        </p:nvSpPr>
        <p:spPr>
          <a:xfrm>
            <a:off x="1719001" y="3722660"/>
            <a:ext cx="14702059" cy="361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27"/>
              </a:lnSpc>
            </a:pPr>
            <a:r>
              <a:rPr lang="en-US" sz="216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PhoneNow is facing some challenges in retaining back their customers:-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04794" y="4978760"/>
            <a:ext cx="12344605" cy="1125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27"/>
              </a:lnSpc>
            </a:pPr>
            <a:r>
              <a:rPr lang="en-US" sz="2162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PhoneNow wants to retain back it customers who left within the last month.</a:t>
            </a:r>
            <a:r>
              <a:rPr lang="en-GB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6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Currently, we get in touch after they have terminated the contract, but this is reactionary: it would be better to know in advance who is at risk.</a:t>
            </a:r>
            <a:endParaRPr lang="en-US" sz="216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43187" y="1378747"/>
            <a:ext cx="1222090" cy="1222090"/>
          </a:xfrm>
          <a:custGeom>
            <a:avLst/>
            <a:gdLst/>
            <a:ahLst/>
            <a:cxnLst/>
            <a:rect l="l" t="t" r="r" b="b"/>
            <a:pathLst>
              <a:path w="1222090" h="1222090">
                <a:moveTo>
                  <a:pt x="0" y="0"/>
                </a:moveTo>
                <a:lnTo>
                  <a:pt x="1222090" y="0"/>
                </a:lnTo>
                <a:lnTo>
                  <a:pt x="1222090" y="1222090"/>
                </a:lnTo>
                <a:lnTo>
                  <a:pt x="0" y="1222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690460" y="-1580176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3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3" y="8556356"/>
                </a:lnTo>
                <a:lnTo>
                  <a:pt x="4452453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338384" y="3559988"/>
            <a:ext cx="4873500" cy="42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FFFFFF"/>
                </a:solidFill>
                <a:latin typeface="Mardoto Heavy"/>
              </a:rPr>
              <a:t>Multiple Line Services</a:t>
            </a:r>
          </a:p>
        </p:txBody>
      </p:sp>
      <p:sp>
        <p:nvSpPr>
          <p:cNvPr id="5" name="Freeform 5"/>
          <p:cNvSpPr/>
          <p:nvPr/>
        </p:nvSpPr>
        <p:spPr>
          <a:xfrm rot="-10800000">
            <a:off x="15099123" y="5203330"/>
            <a:ext cx="4252774" cy="8109941"/>
          </a:xfrm>
          <a:custGeom>
            <a:avLst/>
            <a:gdLst/>
            <a:ahLst/>
            <a:cxnLst/>
            <a:rect l="l" t="t" r="r" b="b"/>
            <a:pathLst>
              <a:path w="4252774" h="8109941">
                <a:moveTo>
                  <a:pt x="0" y="0"/>
                </a:moveTo>
                <a:lnTo>
                  <a:pt x="4252774" y="0"/>
                </a:lnTo>
                <a:lnTo>
                  <a:pt x="4252774" y="8109940"/>
                </a:lnTo>
                <a:lnTo>
                  <a:pt x="0" y="8109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64376" t="-10648" r="-242807" b="-7223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705596" y="1612130"/>
            <a:ext cx="1203294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FFFFFF"/>
                </a:solidFill>
                <a:latin typeface="Mardoto Heavy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49654" y="1774990"/>
            <a:ext cx="3736180" cy="42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FFFFFF"/>
                </a:solidFill>
                <a:latin typeface="Mardoto Heavy"/>
              </a:rPr>
              <a:t>Phone Services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276642" y="1756284"/>
            <a:ext cx="4873500" cy="42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FFFFFF"/>
                </a:solidFill>
                <a:latin typeface="Mardoto Heavy"/>
              </a:rPr>
              <a:t>Internet Service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76642" y="3519421"/>
            <a:ext cx="4873500" cy="42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FFFFFF"/>
                </a:solidFill>
                <a:latin typeface="Mardoto Heavy"/>
              </a:rPr>
              <a:t>Online Security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58238" y="206213"/>
            <a:ext cx="1144290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dirty="0">
                <a:solidFill>
                  <a:srgbClr val="FFFFFF"/>
                </a:solidFill>
                <a:latin typeface="Mardoto Heavy"/>
              </a:rPr>
              <a:t>Services</a:t>
            </a:r>
          </a:p>
        </p:txBody>
      </p:sp>
      <p:sp>
        <p:nvSpPr>
          <p:cNvPr id="15" name="Freeform 15"/>
          <p:cNvSpPr/>
          <p:nvPr/>
        </p:nvSpPr>
        <p:spPr>
          <a:xfrm>
            <a:off x="3672960" y="3179856"/>
            <a:ext cx="1222090" cy="1222090"/>
          </a:xfrm>
          <a:custGeom>
            <a:avLst/>
            <a:gdLst/>
            <a:ahLst/>
            <a:cxnLst/>
            <a:rect l="l" t="t" r="r" b="b"/>
            <a:pathLst>
              <a:path w="1222090" h="1222090">
                <a:moveTo>
                  <a:pt x="0" y="0"/>
                </a:moveTo>
                <a:lnTo>
                  <a:pt x="1222090" y="0"/>
                </a:lnTo>
                <a:lnTo>
                  <a:pt x="1222090" y="1222090"/>
                </a:lnTo>
                <a:lnTo>
                  <a:pt x="0" y="1222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618307" y="3465846"/>
            <a:ext cx="1203294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FFFFFF"/>
                </a:solidFill>
                <a:latin typeface="Mardoto Heavy"/>
              </a:rPr>
              <a:t>03</a:t>
            </a:r>
          </a:p>
        </p:txBody>
      </p:sp>
      <p:sp>
        <p:nvSpPr>
          <p:cNvPr id="17" name="Freeform 17"/>
          <p:cNvSpPr/>
          <p:nvPr/>
        </p:nvSpPr>
        <p:spPr>
          <a:xfrm>
            <a:off x="9630436" y="1278260"/>
            <a:ext cx="1222090" cy="1222090"/>
          </a:xfrm>
          <a:custGeom>
            <a:avLst/>
            <a:gdLst/>
            <a:ahLst/>
            <a:cxnLst/>
            <a:rect l="l" t="t" r="r" b="b"/>
            <a:pathLst>
              <a:path w="1222090" h="1222090">
                <a:moveTo>
                  <a:pt x="0" y="0"/>
                </a:moveTo>
                <a:lnTo>
                  <a:pt x="1222090" y="0"/>
                </a:lnTo>
                <a:lnTo>
                  <a:pt x="1222090" y="1222090"/>
                </a:lnTo>
                <a:lnTo>
                  <a:pt x="0" y="1222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9611641" y="1597855"/>
            <a:ext cx="1203294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FFFFFF"/>
                </a:solidFill>
                <a:latin typeface="Mardoto Heavy"/>
              </a:rPr>
              <a:t>02</a:t>
            </a:r>
          </a:p>
        </p:txBody>
      </p:sp>
      <p:sp>
        <p:nvSpPr>
          <p:cNvPr id="19" name="Freeform 19"/>
          <p:cNvSpPr/>
          <p:nvPr/>
        </p:nvSpPr>
        <p:spPr>
          <a:xfrm>
            <a:off x="9637931" y="3117950"/>
            <a:ext cx="1222090" cy="1222090"/>
          </a:xfrm>
          <a:custGeom>
            <a:avLst/>
            <a:gdLst/>
            <a:ahLst/>
            <a:cxnLst/>
            <a:rect l="l" t="t" r="r" b="b"/>
            <a:pathLst>
              <a:path w="1222090" h="1222090">
                <a:moveTo>
                  <a:pt x="0" y="0"/>
                </a:moveTo>
                <a:lnTo>
                  <a:pt x="1222089" y="0"/>
                </a:lnTo>
                <a:lnTo>
                  <a:pt x="1222089" y="1222090"/>
                </a:lnTo>
                <a:lnTo>
                  <a:pt x="0" y="1222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9639834" y="3389270"/>
            <a:ext cx="1203294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FFFFFF"/>
                </a:solidFill>
                <a:latin typeface="Mardoto Heavy"/>
              </a:rPr>
              <a:t>04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280586" y="419100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 dirty="0">
                <a:solidFill>
                  <a:srgbClr val="FFFFFF"/>
                </a:solidFill>
                <a:latin typeface="Clear Sans Medium"/>
              </a:rPr>
              <a:t>PhoneNow</a:t>
            </a:r>
          </a:p>
        </p:txBody>
      </p:sp>
      <p:sp>
        <p:nvSpPr>
          <p:cNvPr id="23" name="Freeform 15">
            <a:extLst>
              <a:ext uri="{FF2B5EF4-FFF2-40B4-BE49-F238E27FC236}">
                <a16:creationId xmlns:a16="http://schemas.microsoft.com/office/drawing/2014/main" id="{E7E66857-07CC-D70C-30D1-520F6A101C0F}"/>
              </a:ext>
            </a:extLst>
          </p:cNvPr>
          <p:cNvSpPr/>
          <p:nvPr/>
        </p:nvSpPr>
        <p:spPr>
          <a:xfrm>
            <a:off x="3624260" y="4850820"/>
            <a:ext cx="1222090" cy="1222090"/>
          </a:xfrm>
          <a:custGeom>
            <a:avLst/>
            <a:gdLst/>
            <a:ahLst/>
            <a:cxnLst/>
            <a:rect l="l" t="t" r="r" b="b"/>
            <a:pathLst>
              <a:path w="1222090" h="1222090">
                <a:moveTo>
                  <a:pt x="0" y="0"/>
                </a:moveTo>
                <a:lnTo>
                  <a:pt x="1222090" y="0"/>
                </a:lnTo>
                <a:lnTo>
                  <a:pt x="1222090" y="1222090"/>
                </a:lnTo>
                <a:lnTo>
                  <a:pt x="0" y="1222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22FA3D63-230A-FA49-E47F-78F9F6C5BC4C}"/>
              </a:ext>
            </a:extLst>
          </p:cNvPr>
          <p:cNvSpPr/>
          <p:nvPr/>
        </p:nvSpPr>
        <p:spPr>
          <a:xfrm>
            <a:off x="9667082" y="4850820"/>
            <a:ext cx="1222090" cy="1222090"/>
          </a:xfrm>
          <a:custGeom>
            <a:avLst/>
            <a:gdLst/>
            <a:ahLst/>
            <a:cxnLst/>
            <a:rect l="l" t="t" r="r" b="b"/>
            <a:pathLst>
              <a:path w="1222090" h="1222090">
                <a:moveTo>
                  <a:pt x="0" y="0"/>
                </a:moveTo>
                <a:lnTo>
                  <a:pt x="1222090" y="0"/>
                </a:lnTo>
                <a:lnTo>
                  <a:pt x="1222090" y="1222090"/>
                </a:lnTo>
                <a:lnTo>
                  <a:pt x="0" y="1222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BCF6FB88-4BD6-A243-348E-B9B4F0CE0C12}"/>
              </a:ext>
            </a:extLst>
          </p:cNvPr>
          <p:cNvSpPr/>
          <p:nvPr/>
        </p:nvSpPr>
        <p:spPr>
          <a:xfrm>
            <a:off x="3624260" y="6761402"/>
            <a:ext cx="1222090" cy="1222090"/>
          </a:xfrm>
          <a:custGeom>
            <a:avLst/>
            <a:gdLst/>
            <a:ahLst/>
            <a:cxnLst/>
            <a:rect l="l" t="t" r="r" b="b"/>
            <a:pathLst>
              <a:path w="1222090" h="1222090">
                <a:moveTo>
                  <a:pt x="0" y="0"/>
                </a:moveTo>
                <a:lnTo>
                  <a:pt x="1222090" y="0"/>
                </a:lnTo>
                <a:lnTo>
                  <a:pt x="1222090" y="1222090"/>
                </a:lnTo>
                <a:lnTo>
                  <a:pt x="0" y="1222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7CC00FFA-D2AB-F674-2369-F00CCE5FFACE}"/>
              </a:ext>
            </a:extLst>
          </p:cNvPr>
          <p:cNvSpPr/>
          <p:nvPr/>
        </p:nvSpPr>
        <p:spPr>
          <a:xfrm>
            <a:off x="9667082" y="6761402"/>
            <a:ext cx="1222090" cy="1222090"/>
          </a:xfrm>
          <a:custGeom>
            <a:avLst/>
            <a:gdLst/>
            <a:ahLst/>
            <a:cxnLst/>
            <a:rect l="l" t="t" r="r" b="b"/>
            <a:pathLst>
              <a:path w="1222090" h="1222090">
                <a:moveTo>
                  <a:pt x="0" y="0"/>
                </a:moveTo>
                <a:lnTo>
                  <a:pt x="1222090" y="0"/>
                </a:lnTo>
                <a:lnTo>
                  <a:pt x="1222090" y="1222090"/>
                </a:lnTo>
                <a:lnTo>
                  <a:pt x="0" y="1222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308BD6-BEED-47CE-E951-94011392377C}"/>
              </a:ext>
            </a:extLst>
          </p:cNvPr>
          <p:cNvSpPr txBox="1"/>
          <p:nvPr/>
        </p:nvSpPr>
        <p:spPr>
          <a:xfrm>
            <a:off x="5354623" y="5143500"/>
            <a:ext cx="3755798" cy="521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600" dirty="0">
                <a:solidFill>
                  <a:srgbClr val="FFFFFF"/>
                </a:solidFill>
                <a:latin typeface="Mardoto Heavy"/>
              </a:rPr>
              <a:t>Online backup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F102B0-5E11-D779-4858-912C38D3DE97}"/>
              </a:ext>
            </a:extLst>
          </p:cNvPr>
          <p:cNvSpPr txBox="1"/>
          <p:nvPr/>
        </p:nvSpPr>
        <p:spPr>
          <a:xfrm>
            <a:off x="5349654" y="7128260"/>
            <a:ext cx="4403946" cy="521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600" dirty="0">
                <a:solidFill>
                  <a:srgbClr val="FFFFFF"/>
                </a:solidFill>
                <a:latin typeface="Mardoto Heavy"/>
              </a:rPr>
              <a:t>Device Protection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87B99-58CE-ACEB-D186-E496B7D095EA}"/>
              </a:ext>
            </a:extLst>
          </p:cNvPr>
          <p:cNvSpPr txBox="1"/>
          <p:nvPr/>
        </p:nvSpPr>
        <p:spPr>
          <a:xfrm>
            <a:off x="11150631" y="5111778"/>
            <a:ext cx="4129955" cy="521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600" dirty="0">
                <a:solidFill>
                  <a:srgbClr val="FFFFFF"/>
                </a:solidFill>
                <a:latin typeface="Mardoto Heavy"/>
              </a:rPr>
              <a:t>Tech Support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7B5E79-1435-7C4C-6EB1-D7FFFC042B79}"/>
              </a:ext>
            </a:extLst>
          </p:cNvPr>
          <p:cNvSpPr txBox="1"/>
          <p:nvPr/>
        </p:nvSpPr>
        <p:spPr>
          <a:xfrm>
            <a:off x="11173658" y="7128260"/>
            <a:ext cx="3902439" cy="521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600" dirty="0">
                <a:solidFill>
                  <a:srgbClr val="FFFFFF"/>
                </a:solidFill>
                <a:latin typeface="Mardoto Heavy"/>
              </a:rPr>
              <a:t>Streaming Tv &amp; Movies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791099-8624-2055-D3BD-0EB0200F6857}"/>
              </a:ext>
            </a:extLst>
          </p:cNvPr>
          <p:cNvSpPr txBox="1"/>
          <p:nvPr/>
        </p:nvSpPr>
        <p:spPr>
          <a:xfrm>
            <a:off x="3643216" y="5056509"/>
            <a:ext cx="1202400" cy="68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Mardoto Heavy"/>
              </a:rPr>
              <a:t>05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811492-D398-D6D3-2E99-4E39D466EF5B}"/>
              </a:ext>
            </a:extLst>
          </p:cNvPr>
          <p:cNvSpPr txBox="1"/>
          <p:nvPr/>
        </p:nvSpPr>
        <p:spPr>
          <a:xfrm>
            <a:off x="9682498" y="5053750"/>
            <a:ext cx="1202400" cy="68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Mardoto Heavy"/>
              </a:rPr>
              <a:t>06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BE3D73-6582-FC9F-658E-BCE56EECDE35}"/>
              </a:ext>
            </a:extLst>
          </p:cNvPr>
          <p:cNvSpPr txBox="1"/>
          <p:nvPr/>
        </p:nvSpPr>
        <p:spPr>
          <a:xfrm>
            <a:off x="3618307" y="6976247"/>
            <a:ext cx="1202400" cy="68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Mardoto Heavy"/>
              </a:rPr>
              <a:t>07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30F165-E7D8-6B12-1CAA-52556AC1D2CC}"/>
              </a:ext>
            </a:extLst>
          </p:cNvPr>
          <p:cNvSpPr txBox="1"/>
          <p:nvPr/>
        </p:nvSpPr>
        <p:spPr>
          <a:xfrm>
            <a:off x="9682498" y="7002726"/>
            <a:ext cx="1202400" cy="68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Mardoto Heavy"/>
              </a:rPr>
              <a:t>08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67B65C8B-BF49-4F10-83D7-0393235D7C7A}"/>
              </a:ext>
            </a:extLst>
          </p:cNvPr>
          <p:cNvGrpSpPr/>
          <p:nvPr/>
        </p:nvGrpSpPr>
        <p:grpSpPr>
          <a:xfrm>
            <a:off x="4049614" y="4063583"/>
            <a:ext cx="9806481" cy="1673225"/>
            <a:chOff x="0" y="0"/>
            <a:chExt cx="2683798" cy="457921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B1535249-19D9-308D-7432-ED6048D206F6}"/>
                </a:ext>
              </a:extLst>
            </p:cNvPr>
            <p:cNvSpPr/>
            <p:nvPr/>
          </p:nvSpPr>
          <p:spPr>
            <a:xfrm>
              <a:off x="0" y="0"/>
              <a:ext cx="2683798" cy="457922"/>
            </a:xfrm>
            <a:custGeom>
              <a:avLst/>
              <a:gdLst/>
              <a:ahLst/>
              <a:cxnLst/>
              <a:rect l="l" t="t" r="r" b="b"/>
              <a:pathLst>
                <a:path w="2683798" h="457922">
                  <a:moveTo>
                    <a:pt x="0" y="0"/>
                  </a:moveTo>
                  <a:lnTo>
                    <a:pt x="2683798" y="0"/>
                  </a:lnTo>
                  <a:lnTo>
                    <a:pt x="2683798" y="457922"/>
                  </a:lnTo>
                  <a:lnTo>
                    <a:pt x="0" y="457922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BF331595-0018-22C8-EC3D-6C39493477A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3">
            <a:extLst>
              <a:ext uri="{FF2B5EF4-FFF2-40B4-BE49-F238E27FC236}">
                <a16:creationId xmlns:a16="http://schemas.microsoft.com/office/drawing/2014/main" id="{39E8E02A-B643-4080-04D4-837BB124607C}"/>
              </a:ext>
            </a:extLst>
          </p:cNvPr>
          <p:cNvSpPr/>
          <p:nvPr/>
        </p:nvSpPr>
        <p:spPr>
          <a:xfrm flipH="1">
            <a:off x="18738" y="-1257300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3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3" y="8556356"/>
                </a:lnTo>
                <a:lnTo>
                  <a:pt x="445245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EFDBE98-7EF9-50C1-A6C2-D26A63D504E4}"/>
              </a:ext>
            </a:extLst>
          </p:cNvPr>
          <p:cNvSpPr/>
          <p:nvPr/>
        </p:nvSpPr>
        <p:spPr>
          <a:xfrm rot="-10800000">
            <a:off x="14325600" y="4229100"/>
            <a:ext cx="4252774" cy="8109941"/>
          </a:xfrm>
          <a:custGeom>
            <a:avLst/>
            <a:gdLst/>
            <a:ahLst/>
            <a:cxnLst/>
            <a:rect l="l" t="t" r="r" b="b"/>
            <a:pathLst>
              <a:path w="4252774" h="8109941">
                <a:moveTo>
                  <a:pt x="0" y="0"/>
                </a:moveTo>
                <a:lnTo>
                  <a:pt x="4252774" y="0"/>
                </a:lnTo>
                <a:lnTo>
                  <a:pt x="4252774" y="8109940"/>
                </a:lnTo>
                <a:lnTo>
                  <a:pt x="0" y="81099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64376" t="-10648" r="-242807" b="-72239"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EBF4F-2A5C-00C4-2C8B-59E359D800A9}"/>
              </a:ext>
            </a:extLst>
          </p:cNvPr>
          <p:cNvSpPr txBox="1"/>
          <p:nvPr/>
        </p:nvSpPr>
        <p:spPr>
          <a:xfrm>
            <a:off x="15087600" y="495300"/>
            <a:ext cx="3738797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69"/>
              </a:lnSpc>
            </a:pPr>
            <a:r>
              <a:rPr lang="en-US" sz="1800" spc="67" dirty="0">
                <a:solidFill>
                  <a:srgbClr val="FFFFFF"/>
                </a:solidFill>
                <a:latin typeface="Clear Sans Medium"/>
              </a:rPr>
              <a:t>PhoneNow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495734-12A8-8779-4D16-C8D2A980FC27}"/>
              </a:ext>
            </a:extLst>
          </p:cNvPr>
          <p:cNvSpPr txBox="1"/>
          <p:nvPr/>
        </p:nvSpPr>
        <p:spPr>
          <a:xfrm>
            <a:off x="5410200" y="4900196"/>
            <a:ext cx="9413822" cy="486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69"/>
              </a:lnSpc>
            </a:pPr>
            <a:r>
              <a:rPr lang="en-US" sz="6600" spc="67" dirty="0">
                <a:solidFill>
                  <a:srgbClr val="FFFFFF"/>
                </a:solidFill>
                <a:latin typeface="Mardoto Heavy" panose="020B0604020202020204" charset="0"/>
              </a:rPr>
              <a:t>Churn Dashboard</a:t>
            </a:r>
          </a:p>
        </p:txBody>
      </p:sp>
    </p:spTree>
    <p:extLst>
      <p:ext uri="{BB962C8B-B14F-4D97-AF65-F5344CB8AC3E}">
        <p14:creationId xmlns:p14="http://schemas.microsoft.com/office/powerpoint/2010/main" val="225171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5000"/>
          </a:blip>
          <a:srcRect l="14444" r="1444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6062892" y="2014722"/>
            <a:ext cx="6138732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1"/>
              </a:lnSpc>
            </a:pPr>
            <a:r>
              <a:rPr lang="en-US" sz="6351" dirty="0">
                <a:solidFill>
                  <a:srgbClr val="000000"/>
                </a:solidFill>
                <a:latin typeface="Mardoto Heavy"/>
              </a:rPr>
              <a:t>Churn Count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318064" y="824049"/>
            <a:ext cx="2969936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 dirty="0">
                <a:solidFill>
                  <a:srgbClr val="000000"/>
                </a:solidFill>
                <a:latin typeface="Clear Sans Medium"/>
              </a:rPr>
              <a:t>PhoneNow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8D1883-7141-DA02-D78F-89E6B96EF4EA}"/>
              </a:ext>
            </a:extLst>
          </p:cNvPr>
          <p:cNvSpPr/>
          <p:nvPr/>
        </p:nvSpPr>
        <p:spPr>
          <a:xfrm>
            <a:off x="0" y="3543300"/>
            <a:ext cx="18288000" cy="3352002"/>
          </a:xfrm>
          <a:prstGeom prst="rect">
            <a:avLst/>
          </a:prstGeom>
          <a:solidFill>
            <a:srgbClr val="3B4E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EC375FB-B4E2-DF65-CD05-AB25CE10F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9" y="4406895"/>
            <a:ext cx="16963482" cy="1598653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16947608" y="2566143"/>
            <a:ext cx="3838660" cy="1353280"/>
            <a:chOff x="0" y="0"/>
            <a:chExt cx="1050549" cy="37036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050549" cy="370360"/>
            </a:xfrm>
            <a:custGeom>
              <a:avLst/>
              <a:gdLst/>
              <a:ahLst/>
              <a:cxnLst/>
              <a:rect l="l" t="t" r="r" b="b"/>
              <a:pathLst>
                <a:path w="1050549" h="370360">
                  <a:moveTo>
                    <a:pt x="0" y="0"/>
                  </a:moveTo>
                  <a:lnTo>
                    <a:pt x="1050549" y="0"/>
                  </a:lnTo>
                  <a:lnTo>
                    <a:pt x="1050549" y="370360"/>
                  </a:lnTo>
                  <a:lnTo>
                    <a:pt x="0" y="37036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-2583467" y="6323577"/>
            <a:ext cx="3838660" cy="1347073"/>
            <a:chOff x="0" y="0"/>
            <a:chExt cx="1050549" cy="36866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50549" cy="368662"/>
            </a:xfrm>
            <a:custGeom>
              <a:avLst/>
              <a:gdLst/>
              <a:ahLst/>
              <a:cxnLst/>
              <a:rect l="l" t="t" r="r" b="b"/>
              <a:pathLst>
                <a:path w="1050549" h="368662">
                  <a:moveTo>
                    <a:pt x="0" y="0"/>
                  </a:moveTo>
                  <a:lnTo>
                    <a:pt x="1050549" y="0"/>
                  </a:lnTo>
                  <a:lnTo>
                    <a:pt x="1050549" y="368662"/>
                  </a:lnTo>
                  <a:lnTo>
                    <a:pt x="0" y="368662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5000"/>
          </a:blip>
          <a:srcRect l="6853" r="2203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403650" y="5222754"/>
            <a:ext cx="2121152" cy="2121152"/>
          </a:xfrm>
          <a:custGeom>
            <a:avLst/>
            <a:gdLst/>
            <a:ahLst/>
            <a:cxnLst/>
            <a:rect l="l" t="t" r="r" b="b"/>
            <a:pathLst>
              <a:path w="2121152" h="2121152">
                <a:moveTo>
                  <a:pt x="0" y="0"/>
                </a:moveTo>
                <a:lnTo>
                  <a:pt x="2121152" y="0"/>
                </a:lnTo>
                <a:lnTo>
                  <a:pt x="2121152" y="2121152"/>
                </a:lnTo>
                <a:lnTo>
                  <a:pt x="0" y="2121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54381" y="5473485"/>
            <a:ext cx="1619689" cy="1619689"/>
            <a:chOff x="0" y="0"/>
            <a:chExt cx="2159586" cy="2159586"/>
          </a:xfrm>
        </p:grpSpPr>
        <p:sp>
          <p:nvSpPr>
            <p:cNvPr id="5" name="TextBox 5"/>
            <p:cNvSpPr txBox="1"/>
            <p:nvPr/>
          </p:nvSpPr>
          <p:spPr>
            <a:xfrm>
              <a:off x="490531" y="716568"/>
              <a:ext cx="1178524" cy="669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32"/>
                </a:lnSpc>
              </a:pPr>
              <a:r>
                <a:rPr lang="en-US" sz="3023" dirty="0">
                  <a:solidFill>
                    <a:srgbClr val="FFFFFF"/>
                  </a:solidFill>
                  <a:latin typeface="Open Sans Bold"/>
                </a:rPr>
                <a:t>36%</a:t>
              </a:r>
            </a:p>
          </p:txBody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2159586" cy="2159586"/>
              <a:chOff x="0" y="0"/>
              <a:chExt cx="2540000" cy="254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281435"/>
                    </a:lnTo>
                    <a:cubicBezTo>
                      <a:pt x="977762" y="279848"/>
                      <a:pt x="649082" y="468307"/>
                      <a:pt x="471141" y="775452"/>
                    </a:cubicBezTo>
                    <a:cubicBezTo>
                      <a:pt x="293200" y="1082597"/>
                      <a:pt x="293200" y="1461473"/>
                      <a:pt x="471141" y="1768618"/>
                    </a:cubicBezTo>
                    <a:cubicBezTo>
                      <a:pt x="649082" y="2075763"/>
                      <a:pt x="977762" y="2264223"/>
                      <a:pt x="1332725" y="2262635"/>
                    </a:cubicBezTo>
                    <a:cubicBezTo>
                      <a:pt x="1687688" y="2264223"/>
                      <a:pt x="2016368" y="2075763"/>
                      <a:pt x="2194309" y="1768618"/>
                    </a:cubicBezTo>
                    <a:cubicBezTo>
                      <a:pt x="2372250" y="1461473"/>
                      <a:pt x="2372250" y="1082597"/>
                      <a:pt x="2194309" y="775452"/>
                    </a:cubicBezTo>
                    <a:cubicBezTo>
                      <a:pt x="2016368" y="468307"/>
                      <a:pt x="1687688" y="279848"/>
                      <a:pt x="1332725" y="281435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249043" y="3328"/>
                <a:ext cx="2360883" cy="2658882"/>
              </a:xfrm>
              <a:custGeom>
                <a:avLst/>
                <a:gdLst/>
                <a:ahLst/>
                <a:cxnLst/>
                <a:rect l="l" t="t" r="r" b="b"/>
                <a:pathLst>
                  <a:path w="2360883" h="2658882">
                    <a:moveTo>
                      <a:pt x="1177923" y="6409"/>
                    </a:moveTo>
                    <a:cubicBezTo>
                      <a:pt x="1743970" y="76911"/>
                      <a:pt x="2193566" y="516161"/>
                      <a:pt x="2277224" y="1080413"/>
                    </a:cubicBezTo>
                    <a:cubicBezTo>
                      <a:pt x="2360882" y="1644665"/>
                      <a:pt x="2058075" y="2195470"/>
                      <a:pt x="1536835" y="2427176"/>
                    </a:cubicBezTo>
                    <a:cubicBezTo>
                      <a:pt x="1015595" y="2658883"/>
                      <a:pt x="403818" y="2514638"/>
                      <a:pt x="40989" y="2074485"/>
                    </a:cubicBezTo>
                    <a:cubicBezTo>
                      <a:pt x="8975" y="2036001"/>
                      <a:pt x="0" y="1983329"/>
                      <a:pt x="17461" y="1936414"/>
                    </a:cubicBezTo>
                    <a:cubicBezTo>
                      <a:pt x="34923" y="1889499"/>
                      <a:pt x="76152" y="1855512"/>
                      <a:pt x="125537" y="1847324"/>
                    </a:cubicBezTo>
                    <a:cubicBezTo>
                      <a:pt x="174922" y="1839136"/>
                      <a:pt x="224914" y="1857997"/>
                      <a:pt x="256582" y="1896766"/>
                    </a:cubicBezTo>
                    <a:cubicBezTo>
                      <a:pt x="539589" y="2240085"/>
                      <a:pt x="1016775" y="2352596"/>
                      <a:pt x="1423342" y="2171865"/>
                    </a:cubicBezTo>
                    <a:cubicBezTo>
                      <a:pt x="1829909" y="1991134"/>
                      <a:pt x="2066099" y="1561507"/>
                      <a:pt x="2000845" y="1121390"/>
                    </a:cubicBezTo>
                    <a:cubicBezTo>
                      <a:pt x="1935592" y="681274"/>
                      <a:pt x="1584907" y="338658"/>
                      <a:pt x="1143391" y="283667"/>
                    </a:cubicBezTo>
                    <a:cubicBezTo>
                      <a:pt x="1093688" y="277702"/>
                      <a:pt x="1050976" y="245600"/>
                      <a:pt x="1031428" y="199515"/>
                    </a:cubicBezTo>
                    <a:cubicBezTo>
                      <a:pt x="1011879" y="153430"/>
                      <a:pt x="1018483" y="100408"/>
                      <a:pt x="1048739" y="60527"/>
                    </a:cubicBezTo>
                    <a:cubicBezTo>
                      <a:pt x="1078994" y="20645"/>
                      <a:pt x="1128276" y="0"/>
                      <a:pt x="1177923" y="640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9" name="Freeform 9"/>
          <p:cNvSpPr/>
          <p:nvPr/>
        </p:nvSpPr>
        <p:spPr>
          <a:xfrm>
            <a:off x="5416770" y="5222754"/>
            <a:ext cx="2121152" cy="2121152"/>
          </a:xfrm>
          <a:custGeom>
            <a:avLst/>
            <a:gdLst/>
            <a:ahLst/>
            <a:cxnLst/>
            <a:rect l="l" t="t" r="r" b="b"/>
            <a:pathLst>
              <a:path w="2121152" h="2121152">
                <a:moveTo>
                  <a:pt x="0" y="0"/>
                </a:moveTo>
                <a:lnTo>
                  <a:pt x="2121152" y="0"/>
                </a:lnTo>
                <a:lnTo>
                  <a:pt x="2121152" y="2121152"/>
                </a:lnTo>
                <a:lnTo>
                  <a:pt x="0" y="2121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5667502" y="5448300"/>
            <a:ext cx="1619689" cy="1619689"/>
            <a:chOff x="0" y="0"/>
            <a:chExt cx="2159586" cy="2159586"/>
          </a:xfrm>
        </p:grpSpPr>
        <p:sp>
          <p:nvSpPr>
            <p:cNvPr id="11" name="TextBox 11"/>
            <p:cNvSpPr txBox="1"/>
            <p:nvPr/>
          </p:nvSpPr>
          <p:spPr>
            <a:xfrm>
              <a:off x="490531" y="716568"/>
              <a:ext cx="1178524" cy="669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32"/>
                </a:lnSpc>
              </a:pPr>
              <a:r>
                <a:rPr lang="en-US" sz="3023" dirty="0">
                  <a:solidFill>
                    <a:srgbClr val="FFFFFF"/>
                  </a:solidFill>
                  <a:latin typeface="Open Sans Bold"/>
                </a:rPr>
                <a:t>25%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2159586" cy="2159586"/>
              <a:chOff x="0" y="0"/>
              <a:chExt cx="2540000" cy="254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281435"/>
                    </a:lnTo>
                    <a:cubicBezTo>
                      <a:pt x="977762" y="279848"/>
                      <a:pt x="649082" y="468307"/>
                      <a:pt x="471141" y="775452"/>
                    </a:cubicBezTo>
                    <a:cubicBezTo>
                      <a:pt x="293200" y="1082597"/>
                      <a:pt x="293200" y="1461473"/>
                      <a:pt x="471141" y="1768618"/>
                    </a:cubicBezTo>
                    <a:cubicBezTo>
                      <a:pt x="649082" y="2075763"/>
                      <a:pt x="977762" y="2264223"/>
                      <a:pt x="1332725" y="2262635"/>
                    </a:cubicBezTo>
                    <a:cubicBezTo>
                      <a:pt x="1687688" y="2264223"/>
                      <a:pt x="2016368" y="2075763"/>
                      <a:pt x="2194309" y="1768618"/>
                    </a:cubicBezTo>
                    <a:cubicBezTo>
                      <a:pt x="2372250" y="1461473"/>
                      <a:pt x="2372250" y="1082597"/>
                      <a:pt x="2194309" y="775452"/>
                    </a:cubicBezTo>
                    <a:cubicBezTo>
                      <a:pt x="2016368" y="468307"/>
                      <a:pt x="1687688" y="279848"/>
                      <a:pt x="1332725" y="281435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-98710" y="3328"/>
                <a:ext cx="2701775" cy="2661063"/>
              </a:xfrm>
              <a:custGeom>
                <a:avLst/>
                <a:gdLst/>
                <a:ahLst/>
                <a:cxnLst/>
                <a:rect l="l" t="t" r="r" b="b"/>
                <a:pathLst>
                  <a:path w="2701775" h="2661063">
                    <a:moveTo>
                      <a:pt x="1525676" y="6409"/>
                    </a:moveTo>
                    <a:cubicBezTo>
                      <a:pt x="2101400" y="78116"/>
                      <a:pt x="2555337" y="530862"/>
                      <a:pt x="2628556" y="1106396"/>
                    </a:cubicBezTo>
                    <a:cubicBezTo>
                      <a:pt x="2701775" y="1681929"/>
                      <a:pt x="2375658" y="2233913"/>
                      <a:pt x="1836228" y="2447488"/>
                    </a:cubicBezTo>
                    <a:cubicBezTo>
                      <a:pt x="1296798" y="2661064"/>
                      <a:pt x="681210" y="2481927"/>
                      <a:pt x="340605" y="2012259"/>
                    </a:cubicBezTo>
                    <a:cubicBezTo>
                      <a:pt x="0" y="1542592"/>
                      <a:pt x="20980" y="901813"/>
                      <a:pt x="391577" y="455431"/>
                    </a:cubicBezTo>
                    <a:cubicBezTo>
                      <a:pt x="423381" y="416773"/>
                      <a:pt x="473439" y="398087"/>
                      <a:pt x="522795" y="406448"/>
                    </a:cubicBezTo>
                    <a:cubicBezTo>
                      <a:pt x="572151" y="414809"/>
                      <a:pt x="613261" y="448940"/>
                      <a:pt x="630558" y="495916"/>
                    </a:cubicBezTo>
                    <a:cubicBezTo>
                      <a:pt x="647855" y="542892"/>
                      <a:pt x="638695" y="595532"/>
                      <a:pt x="606547" y="633904"/>
                    </a:cubicBezTo>
                    <a:cubicBezTo>
                      <a:pt x="317480" y="982082"/>
                      <a:pt x="301116" y="1481890"/>
                      <a:pt x="566788" y="1848230"/>
                    </a:cubicBezTo>
                    <a:cubicBezTo>
                      <a:pt x="832460" y="2214571"/>
                      <a:pt x="1312619" y="2354297"/>
                      <a:pt x="1733374" y="2187709"/>
                    </a:cubicBezTo>
                    <a:cubicBezTo>
                      <a:pt x="2154130" y="2021120"/>
                      <a:pt x="2408500" y="1590572"/>
                      <a:pt x="2351390" y="1141656"/>
                    </a:cubicBezTo>
                    <a:cubicBezTo>
                      <a:pt x="2294279" y="692741"/>
                      <a:pt x="1940208" y="339598"/>
                      <a:pt x="1491144" y="283667"/>
                    </a:cubicBezTo>
                    <a:cubicBezTo>
                      <a:pt x="1441441" y="277702"/>
                      <a:pt x="1398729" y="245600"/>
                      <a:pt x="1379181" y="199515"/>
                    </a:cubicBezTo>
                    <a:cubicBezTo>
                      <a:pt x="1359632" y="153430"/>
                      <a:pt x="1366236" y="100408"/>
                      <a:pt x="1396492" y="60527"/>
                    </a:cubicBezTo>
                    <a:cubicBezTo>
                      <a:pt x="1426747" y="20645"/>
                      <a:pt x="1476029" y="0"/>
                      <a:pt x="1525676" y="640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15" name="Freeform 15"/>
          <p:cNvSpPr/>
          <p:nvPr/>
        </p:nvSpPr>
        <p:spPr>
          <a:xfrm>
            <a:off x="9429891" y="5222754"/>
            <a:ext cx="2121152" cy="2121152"/>
          </a:xfrm>
          <a:custGeom>
            <a:avLst/>
            <a:gdLst/>
            <a:ahLst/>
            <a:cxnLst/>
            <a:rect l="l" t="t" r="r" b="b"/>
            <a:pathLst>
              <a:path w="2121152" h="2121152">
                <a:moveTo>
                  <a:pt x="0" y="0"/>
                </a:moveTo>
                <a:lnTo>
                  <a:pt x="2121152" y="0"/>
                </a:lnTo>
                <a:lnTo>
                  <a:pt x="2121152" y="2121152"/>
                </a:lnTo>
                <a:lnTo>
                  <a:pt x="0" y="2121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9680622" y="5473485"/>
            <a:ext cx="1619689" cy="1619689"/>
            <a:chOff x="0" y="0"/>
            <a:chExt cx="2159586" cy="2159586"/>
          </a:xfrm>
        </p:grpSpPr>
        <p:sp>
          <p:nvSpPr>
            <p:cNvPr id="17" name="TextBox 17"/>
            <p:cNvSpPr txBox="1"/>
            <p:nvPr/>
          </p:nvSpPr>
          <p:spPr>
            <a:xfrm>
              <a:off x="490531" y="716568"/>
              <a:ext cx="1178524" cy="6720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32"/>
                </a:lnSpc>
              </a:pPr>
              <a:r>
                <a:rPr lang="en-US" sz="3023" dirty="0">
                  <a:solidFill>
                    <a:srgbClr val="FFFFFF"/>
                  </a:solidFill>
                  <a:latin typeface="Open Sans Bold"/>
                </a:rPr>
                <a:t>17%</a:t>
              </a:r>
            </a:p>
          </p:txBody>
        </p: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0"/>
              <a:ext cx="2159586" cy="2159586"/>
              <a:chOff x="0" y="0"/>
              <a:chExt cx="2540000" cy="254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281435"/>
                    </a:lnTo>
                    <a:cubicBezTo>
                      <a:pt x="977762" y="279848"/>
                      <a:pt x="649082" y="468307"/>
                      <a:pt x="471141" y="775452"/>
                    </a:cubicBezTo>
                    <a:cubicBezTo>
                      <a:pt x="293200" y="1082597"/>
                      <a:pt x="293200" y="1461473"/>
                      <a:pt x="471141" y="1768618"/>
                    </a:cubicBezTo>
                    <a:cubicBezTo>
                      <a:pt x="649082" y="2075763"/>
                      <a:pt x="977762" y="2264223"/>
                      <a:pt x="1332725" y="2262635"/>
                    </a:cubicBezTo>
                    <a:cubicBezTo>
                      <a:pt x="1687688" y="2264223"/>
                      <a:pt x="2016368" y="2075763"/>
                      <a:pt x="2194309" y="1768618"/>
                    </a:cubicBezTo>
                    <a:cubicBezTo>
                      <a:pt x="2372250" y="1461473"/>
                      <a:pt x="2372250" y="1082597"/>
                      <a:pt x="2194309" y="775452"/>
                    </a:cubicBezTo>
                    <a:cubicBezTo>
                      <a:pt x="2016368" y="468307"/>
                      <a:pt x="1687688" y="279848"/>
                      <a:pt x="1332725" y="281435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-64649" y="3328"/>
                <a:ext cx="2633951" cy="2556876"/>
              </a:xfrm>
              <a:custGeom>
                <a:avLst/>
                <a:gdLst/>
                <a:ahLst/>
                <a:cxnLst/>
                <a:rect l="l" t="t" r="r" b="b"/>
                <a:pathLst>
                  <a:path w="2633951" h="2556876">
                    <a:moveTo>
                      <a:pt x="1491615" y="6409"/>
                    </a:moveTo>
                    <a:cubicBezTo>
                      <a:pt x="2149716" y="88376"/>
                      <a:pt x="2633951" y="662910"/>
                      <a:pt x="2603291" y="1325386"/>
                    </a:cubicBezTo>
                    <a:cubicBezTo>
                      <a:pt x="2572631" y="1987863"/>
                      <a:pt x="2037399" y="2515214"/>
                      <a:pt x="1374541" y="2536045"/>
                    </a:cubicBezTo>
                    <a:cubicBezTo>
                      <a:pt x="711682" y="2556877"/>
                      <a:pt x="144394" y="2064173"/>
                      <a:pt x="72197" y="1404929"/>
                    </a:cubicBezTo>
                    <a:cubicBezTo>
                      <a:pt x="0" y="745685"/>
                      <a:pt x="447205" y="141880"/>
                      <a:pt x="1098860" y="18752"/>
                    </a:cubicBezTo>
                    <a:cubicBezTo>
                      <a:pt x="1148007" y="9238"/>
                      <a:pt x="1198488" y="26748"/>
                      <a:pt x="1231188" y="64651"/>
                    </a:cubicBezTo>
                    <a:cubicBezTo>
                      <a:pt x="1263888" y="102555"/>
                      <a:pt x="1273808" y="155057"/>
                      <a:pt x="1257192" y="202278"/>
                    </a:cubicBezTo>
                    <a:cubicBezTo>
                      <a:pt x="1240576" y="249499"/>
                      <a:pt x="1199964" y="284221"/>
                      <a:pt x="1150733" y="293295"/>
                    </a:cubicBezTo>
                    <a:cubicBezTo>
                      <a:pt x="642442" y="389334"/>
                      <a:pt x="293623" y="860302"/>
                      <a:pt x="349936" y="1374513"/>
                    </a:cubicBezTo>
                    <a:cubicBezTo>
                      <a:pt x="406250" y="1888723"/>
                      <a:pt x="848735" y="2273032"/>
                      <a:pt x="1365765" y="2256783"/>
                    </a:cubicBezTo>
                    <a:cubicBezTo>
                      <a:pt x="1882794" y="2240535"/>
                      <a:pt x="2300275" y="1829201"/>
                      <a:pt x="2324190" y="1312469"/>
                    </a:cubicBezTo>
                    <a:cubicBezTo>
                      <a:pt x="2348105" y="795738"/>
                      <a:pt x="1970401" y="347601"/>
                      <a:pt x="1457083" y="283667"/>
                    </a:cubicBezTo>
                    <a:cubicBezTo>
                      <a:pt x="1407380" y="277702"/>
                      <a:pt x="1364668" y="245600"/>
                      <a:pt x="1345120" y="199515"/>
                    </a:cubicBezTo>
                    <a:cubicBezTo>
                      <a:pt x="1325571" y="153430"/>
                      <a:pt x="1332175" y="100408"/>
                      <a:pt x="1362431" y="60527"/>
                    </a:cubicBezTo>
                    <a:cubicBezTo>
                      <a:pt x="1392686" y="20645"/>
                      <a:pt x="1441968" y="0"/>
                      <a:pt x="1491615" y="640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21" name="Freeform 21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AutoShape 23"/>
          <p:cNvSpPr/>
          <p:nvPr/>
        </p:nvSpPr>
        <p:spPr>
          <a:xfrm>
            <a:off x="1028700" y="3084239"/>
            <a:ext cx="11231141" cy="0"/>
          </a:xfrm>
          <a:prstGeom prst="line">
            <a:avLst/>
          </a:prstGeom>
          <a:ln w="76200" cap="flat">
            <a:solidFill>
              <a:srgbClr val="E43D2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TextBox 25"/>
          <p:cNvSpPr txBox="1"/>
          <p:nvPr/>
        </p:nvSpPr>
        <p:spPr>
          <a:xfrm>
            <a:off x="2296681" y="1676542"/>
            <a:ext cx="8193785" cy="1137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dirty="0">
                <a:solidFill>
                  <a:srgbClr val="000000"/>
                </a:solidFill>
                <a:latin typeface="Mardoto Heavy"/>
              </a:rPr>
              <a:t>Demographics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7744051"/>
            <a:ext cx="3357970" cy="292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Partners are churned.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875557" y="7744051"/>
            <a:ext cx="3531290" cy="574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citizens are churned.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226151" y="7594773"/>
            <a:ext cx="3412524" cy="292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2400" dirty="0">
                <a:solidFill>
                  <a:srgbClr val="000000"/>
                </a:solidFill>
                <a:latin typeface="Candara" panose="020E0502030303020204" pitchFamily="34" charset="0"/>
              </a:rPr>
              <a:t>Dependents are churned.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087600" y="665125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 dirty="0">
                <a:solidFill>
                  <a:srgbClr val="000000"/>
                </a:solidFill>
                <a:latin typeface="Clear Sans Medium"/>
              </a:rPr>
              <a:t>PhoneNow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28700" y="3563499"/>
            <a:ext cx="11231141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females(939) churned is more than number of males(930) churned.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FC56E4C-6AEA-98C7-8040-21531A4E92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737" y="2552703"/>
            <a:ext cx="5315463" cy="67055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5000"/>
          </a:blip>
          <a:srcRect l="6853" r="2203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1" name="Freeform 21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AutoShape 23"/>
          <p:cNvSpPr/>
          <p:nvPr/>
        </p:nvSpPr>
        <p:spPr>
          <a:xfrm>
            <a:off x="1028700" y="3084239"/>
            <a:ext cx="11231141" cy="0"/>
          </a:xfrm>
          <a:prstGeom prst="line">
            <a:avLst/>
          </a:prstGeom>
          <a:ln w="76200" cap="flat">
            <a:solidFill>
              <a:srgbClr val="E43D2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TextBox 25"/>
          <p:cNvSpPr txBox="1"/>
          <p:nvPr/>
        </p:nvSpPr>
        <p:spPr>
          <a:xfrm>
            <a:off x="2296681" y="733946"/>
            <a:ext cx="8193785" cy="2276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dirty="0">
                <a:solidFill>
                  <a:srgbClr val="000000"/>
                </a:solidFill>
                <a:latin typeface="Mardoto Heavy"/>
              </a:rPr>
              <a:t>Customer Account Information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087600" y="665125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 dirty="0">
                <a:solidFill>
                  <a:srgbClr val="000000"/>
                </a:solidFill>
                <a:latin typeface="Clear Sans Medium"/>
              </a:rPr>
              <a:t>PhoneNow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048146" y="3993020"/>
            <a:ext cx="11231141" cy="1603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different payment methods are:-</a:t>
            </a:r>
          </a:p>
          <a:p>
            <a:pPr marL="342900" indent="-342900" algn="just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Check (1071)</a:t>
            </a:r>
          </a:p>
          <a:p>
            <a:pPr marL="342900" indent="-342900" algn="just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Mailed check (308)</a:t>
            </a:r>
          </a:p>
          <a:p>
            <a:pPr marL="342900" indent="-342900" algn="just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Transfer(automatic) (258)</a:t>
            </a:r>
          </a:p>
          <a:p>
            <a:pPr marL="342900" indent="-342900" algn="just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Card(automatic) (232)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81BBBD8-2EBE-3E15-3449-84B637767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483708"/>
            <a:ext cx="4533900" cy="272122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F610E64-39D1-A2FF-F9A7-3980BA8BA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3" y="6645982"/>
            <a:ext cx="4589538" cy="265312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A04CEEB-87EC-1805-F5B1-8423FD73A6BC}"/>
              </a:ext>
            </a:extLst>
          </p:cNvPr>
          <p:cNvSpPr txBox="1"/>
          <p:nvPr/>
        </p:nvSpPr>
        <p:spPr>
          <a:xfrm>
            <a:off x="5867400" y="6542917"/>
            <a:ext cx="105634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three types of contract are:-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Month-to-month (Female-842 ,Male-813)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One year (Female-75, Male-91)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Two year (Female-22, Male-26)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Females monthly customer are more likely to churn than male monthly customers.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Males one year and two year customer are more likely to churn than female customers.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1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5000"/>
          </a:blip>
          <a:srcRect l="6853" r="2203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1" name="Freeform 21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AutoShape 23"/>
          <p:cNvSpPr/>
          <p:nvPr/>
        </p:nvSpPr>
        <p:spPr>
          <a:xfrm>
            <a:off x="1028700" y="3084239"/>
            <a:ext cx="11231141" cy="0"/>
          </a:xfrm>
          <a:prstGeom prst="line">
            <a:avLst/>
          </a:prstGeom>
          <a:ln w="76200" cap="flat">
            <a:solidFill>
              <a:srgbClr val="E43D2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TextBox 25"/>
          <p:cNvSpPr txBox="1"/>
          <p:nvPr/>
        </p:nvSpPr>
        <p:spPr>
          <a:xfrm>
            <a:off x="2296681" y="733946"/>
            <a:ext cx="8193785" cy="2276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dirty="0">
                <a:solidFill>
                  <a:srgbClr val="000000"/>
                </a:solidFill>
                <a:latin typeface="Mardoto Heavy"/>
              </a:rPr>
              <a:t>Customer Account Information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087600" y="665125"/>
            <a:ext cx="3032398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 dirty="0">
                <a:solidFill>
                  <a:srgbClr val="000000"/>
                </a:solidFill>
                <a:latin typeface="Clear Sans Medium"/>
              </a:rPr>
              <a:t>PhoneNow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048146" y="3993020"/>
            <a:ext cx="11231141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Paperless billing:-</a:t>
            </a:r>
          </a:p>
          <a:p>
            <a:pPr marL="342900" indent="-342900" algn="just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 (1400)</a:t>
            </a:r>
          </a:p>
          <a:p>
            <a:pPr marL="342900" indent="-342900" algn="just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(469)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04CEEB-87EC-1805-F5B1-8423FD73A6BC}"/>
              </a:ext>
            </a:extLst>
          </p:cNvPr>
          <p:cNvSpPr txBox="1"/>
          <p:nvPr/>
        </p:nvSpPr>
        <p:spPr>
          <a:xfrm>
            <a:off x="5791200" y="7070590"/>
            <a:ext cx="922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average monthly charges the company likely to lose is 74.44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And the average yearly charges the company likely to lose is 1531.80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1EF6C-6CB5-BF41-B89A-02A3378494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2" y="3744093"/>
            <a:ext cx="4325287" cy="2542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F73A85-01DA-6192-E4FE-6789E64ED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2" y="6828333"/>
            <a:ext cx="4477688" cy="227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0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573</Words>
  <Application>Microsoft Office PowerPoint</Application>
  <PresentationFormat>Custom</PresentationFormat>
  <Paragraphs>121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Public Sans Bold</vt:lpstr>
      <vt:lpstr>Candara</vt:lpstr>
      <vt:lpstr>Calibri</vt:lpstr>
      <vt:lpstr>Open Sans Bold</vt:lpstr>
      <vt:lpstr>Clear Sans</vt:lpstr>
      <vt:lpstr>Clear Sans Medium</vt:lpstr>
      <vt:lpstr>Mardoto Heavy</vt:lpstr>
      <vt:lpstr>Calibri Light</vt:lpstr>
      <vt:lpstr>Arial</vt:lpstr>
      <vt:lpstr>Aileron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Mannat shaw</dc:creator>
  <cp:lastModifiedBy>Mannat shaw</cp:lastModifiedBy>
  <cp:revision>9</cp:revision>
  <dcterms:created xsi:type="dcterms:W3CDTF">2006-08-16T00:00:00Z</dcterms:created>
  <dcterms:modified xsi:type="dcterms:W3CDTF">2023-07-28T07:09:16Z</dcterms:modified>
  <dc:identifier>DAFptYvG3Xw</dc:identifier>
</cp:coreProperties>
</file>