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62" r:id="rId4"/>
    <p:sldId id="263" r:id="rId5"/>
    <p:sldId id="264" r:id="rId6"/>
    <p:sldId id="276" r:id="rId7"/>
    <p:sldId id="261" r:id="rId8"/>
    <p:sldId id="258" r:id="rId9"/>
    <p:sldId id="259" r:id="rId10"/>
    <p:sldId id="265" r:id="rId11"/>
    <p:sldId id="27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A0146-4976-49AE-BEEE-D36DD757FF55}" v="2" dt="2023-07-10T11:57:01.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orti gouli" userId="b37611a44a90ac79" providerId="LiveId" clId="{0A3A0146-4976-49AE-BEEE-D36DD757FF55}"/>
    <pc:docChg chg="modSld">
      <pc:chgData name="spoorti gouli" userId="b37611a44a90ac79" providerId="LiveId" clId="{0A3A0146-4976-49AE-BEEE-D36DD757FF55}" dt="2023-07-10T12:03:50.527" v="72" actId="2711"/>
      <pc:docMkLst>
        <pc:docMk/>
      </pc:docMkLst>
      <pc:sldChg chg="modSp">
        <pc:chgData name="spoorti gouli" userId="b37611a44a90ac79" providerId="LiveId" clId="{0A3A0146-4976-49AE-BEEE-D36DD757FF55}" dt="2023-07-10T11:53:31.122" v="0" actId="1076"/>
        <pc:sldMkLst>
          <pc:docMk/>
          <pc:sldMk cId="3231803319" sldId="257"/>
        </pc:sldMkLst>
        <pc:picChg chg="mod">
          <ac:chgData name="spoorti gouli" userId="b37611a44a90ac79" providerId="LiveId" clId="{0A3A0146-4976-49AE-BEEE-D36DD757FF55}" dt="2023-07-10T11:53:31.122" v="0" actId="1076"/>
          <ac:picMkLst>
            <pc:docMk/>
            <pc:sldMk cId="3231803319" sldId="257"/>
            <ac:picMk id="1026" creationId="{EF821A45-3523-94A7-CB56-4A1073E28965}"/>
          </ac:picMkLst>
        </pc:picChg>
      </pc:sldChg>
      <pc:sldChg chg="modSp mod">
        <pc:chgData name="spoorti gouli" userId="b37611a44a90ac79" providerId="LiveId" clId="{0A3A0146-4976-49AE-BEEE-D36DD757FF55}" dt="2023-07-10T11:59:09.930" v="35" actId="255"/>
        <pc:sldMkLst>
          <pc:docMk/>
          <pc:sldMk cId="3300532602" sldId="258"/>
        </pc:sldMkLst>
        <pc:spChg chg="mod">
          <ac:chgData name="spoorti gouli" userId="b37611a44a90ac79" providerId="LiveId" clId="{0A3A0146-4976-49AE-BEEE-D36DD757FF55}" dt="2023-07-10T11:59:09.930" v="35" actId="255"/>
          <ac:spMkLst>
            <pc:docMk/>
            <pc:sldMk cId="3300532602" sldId="258"/>
            <ac:spMk id="4" creationId="{5056514D-76CB-606D-860B-42587D376E0E}"/>
          </ac:spMkLst>
        </pc:spChg>
      </pc:sldChg>
      <pc:sldChg chg="modSp mod">
        <pc:chgData name="spoorti gouli" userId="b37611a44a90ac79" providerId="LiveId" clId="{0A3A0146-4976-49AE-BEEE-D36DD757FF55}" dt="2023-07-10T11:58:53.784" v="32" actId="255"/>
        <pc:sldMkLst>
          <pc:docMk/>
          <pc:sldMk cId="2232559658" sldId="259"/>
        </pc:sldMkLst>
        <pc:spChg chg="mod">
          <ac:chgData name="spoorti gouli" userId="b37611a44a90ac79" providerId="LiveId" clId="{0A3A0146-4976-49AE-BEEE-D36DD757FF55}" dt="2023-07-10T11:58:53.784" v="32" actId="255"/>
          <ac:spMkLst>
            <pc:docMk/>
            <pc:sldMk cId="2232559658" sldId="259"/>
            <ac:spMk id="4" creationId="{928E7050-EC4B-81D4-9C83-5DF619730512}"/>
          </ac:spMkLst>
        </pc:spChg>
      </pc:sldChg>
      <pc:sldChg chg="modSp mod">
        <pc:chgData name="spoorti gouli" userId="b37611a44a90ac79" providerId="LiveId" clId="{0A3A0146-4976-49AE-BEEE-D36DD757FF55}" dt="2023-07-10T11:55:02.576" v="5" actId="113"/>
        <pc:sldMkLst>
          <pc:docMk/>
          <pc:sldMk cId="2669152890" sldId="260"/>
        </pc:sldMkLst>
        <pc:spChg chg="mod">
          <ac:chgData name="spoorti gouli" userId="b37611a44a90ac79" providerId="LiveId" clId="{0A3A0146-4976-49AE-BEEE-D36DD757FF55}" dt="2023-07-10T11:54:45.872" v="2" actId="2711"/>
          <ac:spMkLst>
            <pc:docMk/>
            <pc:sldMk cId="2669152890" sldId="260"/>
            <ac:spMk id="5" creationId="{4A6C2DEE-25BE-A7E7-33D5-C09FF105D5F2}"/>
          </ac:spMkLst>
        </pc:spChg>
        <pc:spChg chg="mod">
          <ac:chgData name="spoorti gouli" userId="b37611a44a90ac79" providerId="LiveId" clId="{0A3A0146-4976-49AE-BEEE-D36DD757FF55}" dt="2023-07-10T11:54:52.829" v="3" actId="2711"/>
          <ac:spMkLst>
            <pc:docMk/>
            <pc:sldMk cId="2669152890" sldId="260"/>
            <ac:spMk id="6" creationId="{F744AE76-B7A8-6461-2183-DDBABF2022C1}"/>
          </ac:spMkLst>
        </pc:spChg>
        <pc:spChg chg="mod">
          <ac:chgData name="spoorti gouli" userId="b37611a44a90ac79" providerId="LiveId" clId="{0A3A0146-4976-49AE-BEEE-D36DD757FF55}" dt="2023-07-10T11:55:02.576" v="5" actId="113"/>
          <ac:spMkLst>
            <pc:docMk/>
            <pc:sldMk cId="2669152890" sldId="260"/>
            <ac:spMk id="8" creationId="{3CFC1692-6387-8370-F399-C87B788F30BB}"/>
          </ac:spMkLst>
        </pc:spChg>
      </pc:sldChg>
      <pc:sldChg chg="modSp mod">
        <pc:chgData name="spoorti gouli" userId="b37611a44a90ac79" providerId="LiveId" clId="{0A3A0146-4976-49AE-BEEE-D36DD757FF55}" dt="2023-07-10T11:59:24.943" v="37" actId="2711"/>
        <pc:sldMkLst>
          <pc:docMk/>
          <pc:sldMk cId="2132937345" sldId="261"/>
        </pc:sldMkLst>
        <pc:spChg chg="mod">
          <ac:chgData name="spoorti gouli" userId="b37611a44a90ac79" providerId="LiveId" clId="{0A3A0146-4976-49AE-BEEE-D36DD757FF55}" dt="2023-07-10T11:59:24.943" v="37" actId="2711"/>
          <ac:spMkLst>
            <pc:docMk/>
            <pc:sldMk cId="2132937345" sldId="261"/>
            <ac:spMk id="3" creationId="{223B77B3-E705-93B0-F194-6FBE9024C846}"/>
          </ac:spMkLst>
        </pc:spChg>
      </pc:sldChg>
      <pc:sldChg chg="modSp mod">
        <pc:chgData name="spoorti gouli" userId="b37611a44a90ac79" providerId="LiveId" clId="{0A3A0146-4976-49AE-BEEE-D36DD757FF55}" dt="2023-07-10T11:55:33.613" v="13" actId="1076"/>
        <pc:sldMkLst>
          <pc:docMk/>
          <pc:sldMk cId="3134931993" sldId="262"/>
        </pc:sldMkLst>
        <pc:spChg chg="mod">
          <ac:chgData name="spoorti gouli" userId="b37611a44a90ac79" providerId="LiveId" clId="{0A3A0146-4976-49AE-BEEE-D36DD757FF55}" dt="2023-07-10T11:55:31.971" v="12" actId="403"/>
          <ac:spMkLst>
            <pc:docMk/>
            <pc:sldMk cId="3134931993" sldId="262"/>
            <ac:spMk id="9" creationId="{CF236B25-0304-92DB-2A86-DEEEE7AC09D5}"/>
          </ac:spMkLst>
        </pc:spChg>
        <pc:spChg chg="mod">
          <ac:chgData name="spoorti gouli" userId="b37611a44a90ac79" providerId="LiveId" clId="{0A3A0146-4976-49AE-BEEE-D36DD757FF55}" dt="2023-07-10T11:55:33.613" v="13" actId="1076"/>
          <ac:spMkLst>
            <pc:docMk/>
            <pc:sldMk cId="3134931993" sldId="262"/>
            <ac:spMk id="11" creationId="{FD4A6E37-0B5F-576E-4D12-838DCB07885C}"/>
          </ac:spMkLst>
        </pc:spChg>
      </pc:sldChg>
      <pc:sldChg chg="modSp mod">
        <pc:chgData name="spoorti gouli" userId="b37611a44a90ac79" providerId="LiveId" clId="{0A3A0146-4976-49AE-BEEE-D36DD757FF55}" dt="2023-07-10T11:59:53.060" v="41" actId="113"/>
        <pc:sldMkLst>
          <pc:docMk/>
          <pc:sldMk cId="1591941952" sldId="263"/>
        </pc:sldMkLst>
        <pc:spChg chg="mod">
          <ac:chgData name="spoorti gouli" userId="b37611a44a90ac79" providerId="LiveId" clId="{0A3A0146-4976-49AE-BEEE-D36DD757FF55}" dt="2023-07-10T11:59:53.060" v="41" actId="113"/>
          <ac:spMkLst>
            <pc:docMk/>
            <pc:sldMk cId="1591941952" sldId="263"/>
            <ac:spMk id="3" creationId="{3746B895-FDE0-5291-5B3F-2A7E19BB3A29}"/>
          </ac:spMkLst>
        </pc:spChg>
        <pc:spChg chg="mod">
          <ac:chgData name="spoorti gouli" userId="b37611a44a90ac79" providerId="LiveId" clId="{0A3A0146-4976-49AE-BEEE-D36DD757FF55}" dt="2023-07-10T11:56:30.962" v="21" actId="255"/>
          <ac:spMkLst>
            <pc:docMk/>
            <pc:sldMk cId="1591941952" sldId="263"/>
            <ac:spMk id="5" creationId="{A813E0E6-65F7-BC11-9A54-A06105164441}"/>
          </ac:spMkLst>
        </pc:spChg>
      </pc:sldChg>
      <pc:sldChg chg="modSp mod">
        <pc:chgData name="spoorti gouli" userId="b37611a44a90ac79" providerId="LiveId" clId="{0A3A0146-4976-49AE-BEEE-D36DD757FF55}" dt="2023-07-10T11:59:40.674" v="39" actId="255"/>
        <pc:sldMkLst>
          <pc:docMk/>
          <pc:sldMk cId="2591647839" sldId="264"/>
        </pc:sldMkLst>
        <pc:spChg chg="mod">
          <ac:chgData name="spoorti gouli" userId="b37611a44a90ac79" providerId="LiveId" clId="{0A3A0146-4976-49AE-BEEE-D36DD757FF55}" dt="2023-07-10T11:59:40.674" v="39" actId="255"/>
          <ac:spMkLst>
            <pc:docMk/>
            <pc:sldMk cId="2591647839" sldId="264"/>
            <ac:spMk id="3" creationId="{32B52E47-E7FE-1C2D-4ABE-C5B9408B5B66}"/>
          </ac:spMkLst>
        </pc:spChg>
        <pc:spChg chg="mod">
          <ac:chgData name="spoorti gouli" userId="b37611a44a90ac79" providerId="LiveId" clId="{0A3A0146-4976-49AE-BEEE-D36DD757FF55}" dt="2023-07-10T11:56:54.807" v="22" actId="2711"/>
          <ac:spMkLst>
            <pc:docMk/>
            <pc:sldMk cId="2591647839" sldId="264"/>
            <ac:spMk id="5" creationId="{14B344FD-E49F-5453-7D8D-5DA5D10EAB81}"/>
          </ac:spMkLst>
        </pc:spChg>
      </pc:sldChg>
      <pc:sldChg chg="modSp mod">
        <pc:chgData name="spoorti gouli" userId="b37611a44a90ac79" providerId="LiveId" clId="{0A3A0146-4976-49AE-BEEE-D36DD757FF55}" dt="2023-07-10T12:00:06.946" v="44" actId="255"/>
        <pc:sldMkLst>
          <pc:docMk/>
          <pc:sldMk cId="1936386446" sldId="265"/>
        </pc:sldMkLst>
        <pc:spChg chg="mod">
          <ac:chgData name="spoorti gouli" userId="b37611a44a90ac79" providerId="LiveId" clId="{0A3A0146-4976-49AE-BEEE-D36DD757FF55}" dt="2023-07-10T12:00:06.946" v="44" actId="255"/>
          <ac:spMkLst>
            <pc:docMk/>
            <pc:sldMk cId="1936386446" sldId="265"/>
            <ac:spMk id="5" creationId="{B79CCB45-938C-37FA-651F-F4745F44F6AB}"/>
          </ac:spMkLst>
        </pc:spChg>
        <pc:spChg chg="mod">
          <ac:chgData name="spoorti gouli" userId="b37611a44a90ac79" providerId="LiveId" clId="{0A3A0146-4976-49AE-BEEE-D36DD757FF55}" dt="2023-07-10T11:57:21.459" v="23" actId="2711"/>
          <ac:spMkLst>
            <pc:docMk/>
            <pc:sldMk cId="1936386446" sldId="265"/>
            <ac:spMk id="16" creationId="{50ABC915-439B-2E4B-2F6A-0FC1E16B452C}"/>
          </ac:spMkLst>
        </pc:spChg>
      </pc:sldChg>
      <pc:sldChg chg="modSp mod">
        <pc:chgData name="spoorti gouli" userId="b37611a44a90ac79" providerId="LiveId" clId="{0A3A0146-4976-49AE-BEEE-D36DD757FF55}" dt="2023-07-10T11:58:14.879" v="30" actId="255"/>
        <pc:sldMkLst>
          <pc:docMk/>
          <pc:sldMk cId="992167539" sldId="266"/>
        </pc:sldMkLst>
        <pc:spChg chg="mod">
          <ac:chgData name="spoorti gouli" userId="b37611a44a90ac79" providerId="LiveId" clId="{0A3A0146-4976-49AE-BEEE-D36DD757FF55}" dt="2023-07-10T11:58:14.879" v="30" actId="255"/>
          <ac:spMkLst>
            <pc:docMk/>
            <pc:sldMk cId="992167539" sldId="266"/>
            <ac:spMk id="5" creationId="{B79CCB45-938C-37FA-651F-F4745F44F6AB}"/>
          </ac:spMkLst>
        </pc:spChg>
        <pc:spChg chg="mod">
          <ac:chgData name="spoorti gouli" userId="b37611a44a90ac79" providerId="LiveId" clId="{0A3A0146-4976-49AE-BEEE-D36DD757FF55}" dt="2023-07-10T11:57:56.877" v="27" actId="2711"/>
          <ac:spMkLst>
            <pc:docMk/>
            <pc:sldMk cId="992167539" sldId="266"/>
            <ac:spMk id="19" creationId="{69B7C2BA-7227-981B-59FE-EEFBC021759C}"/>
          </ac:spMkLst>
        </pc:spChg>
        <pc:spChg chg="mod">
          <ac:chgData name="spoorti gouli" userId="b37611a44a90ac79" providerId="LiveId" clId="{0A3A0146-4976-49AE-BEEE-D36DD757FF55}" dt="2023-07-10T11:57:48.162" v="26" actId="2711"/>
          <ac:spMkLst>
            <pc:docMk/>
            <pc:sldMk cId="992167539" sldId="266"/>
            <ac:spMk id="21" creationId="{47C29DD9-C1D5-4CA4-03BE-50CB482B5FA8}"/>
          </ac:spMkLst>
        </pc:spChg>
      </pc:sldChg>
      <pc:sldChg chg="modSp mod">
        <pc:chgData name="spoorti gouli" userId="b37611a44a90ac79" providerId="LiveId" clId="{0A3A0146-4976-49AE-BEEE-D36DD757FF55}" dt="2023-07-10T12:01:06.324" v="50" actId="1076"/>
        <pc:sldMkLst>
          <pc:docMk/>
          <pc:sldMk cId="684115410" sldId="267"/>
        </pc:sldMkLst>
        <pc:spChg chg="mod">
          <ac:chgData name="spoorti gouli" userId="b37611a44a90ac79" providerId="LiveId" clId="{0A3A0146-4976-49AE-BEEE-D36DD757FF55}" dt="2023-07-10T12:01:00.257" v="49" actId="255"/>
          <ac:spMkLst>
            <pc:docMk/>
            <pc:sldMk cId="684115410" sldId="267"/>
            <ac:spMk id="5" creationId="{B79CCB45-938C-37FA-651F-F4745F44F6AB}"/>
          </ac:spMkLst>
        </pc:spChg>
        <pc:spChg chg="mod">
          <ac:chgData name="spoorti gouli" userId="b37611a44a90ac79" providerId="LiveId" clId="{0A3A0146-4976-49AE-BEEE-D36DD757FF55}" dt="2023-07-10T12:01:06.324" v="50" actId="1076"/>
          <ac:spMkLst>
            <pc:docMk/>
            <pc:sldMk cId="684115410" sldId="267"/>
            <ac:spMk id="21" creationId="{47C29DD9-C1D5-4CA4-03BE-50CB482B5FA8}"/>
          </ac:spMkLst>
        </pc:spChg>
      </pc:sldChg>
      <pc:sldChg chg="modSp mod">
        <pc:chgData name="spoorti gouli" userId="b37611a44a90ac79" providerId="LiveId" clId="{0A3A0146-4976-49AE-BEEE-D36DD757FF55}" dt="2023-07-10T12:01:33.452" v="53" actId="255"/>
        <pc:sldMkLst>
          <pc:docMk/>
          <pc:sldMk cId="706894653" sldId="268"/>
        </pc:sldMkLst>
        <pc:spChg chg="mod">
          <ac:chgData name="spoorti gouli" userId="b37611a44a90ac79" providerId="LiveId" clId="{0A3A0146-4976-49AE-BEEE-D36DD757FF55}" dt="2023-07-10T12:01:33.452" v="53" actId="255"/>
          <ac:spMkLst>
            <pc:docMk/>
            <pc:sldMk cId="706894653" sldId="268"/>
            <ac:spMk id="5" creationId="{B79CCB45-938C-37FA-651F-F4745F44F6AB}"/>
          </ac:spMkLst>
        </pc:spChg>
        <pc:spChg chg="mod">
          <ac:chgData name="spoorti gouli" userId="b37611a44a90ac79" providerId="LiveId" clId="{0A3A0146-4976-49AE-BEEE-D36DD757FF55}" dt="2023-07-10T12:01:23.268" v="51" actId="2711"/>
          <ac:spMkLst>
            <pc:docMk/>
            <pc:sldMk cId="706894653" sldId="268"/>
            <ac:spMk id="16" creationId="{7F315893-E76B-C99C-1955-439EDC851B29}"/>
          </ac:spMkLst>
        </pc:spChg>
      </pc:sldChg>
      <pc:sldChg chg="modSp mod">
        <pc:chgData name="spoorti gouli" userId="b37611a44a90ac79" providerId="LiveId" clId="{0A3A0146-4976-49AE-BEEE-D36DD757FF55}" dt="2023-07-10T12:02:07.660" v="57" actId="2711"/>
        <pc:sldMkLst>
          <pc:docMk/>
          <pc:sldMk cId="4157151497" sldId="269"/>
        </pc:sldMkLst>
        <pc:spChg chg="mod">
          <ac:chgData name="spoorti gouli" userId="b37611a44a90ac79" providerId="LiveId" clId="{0A3A0146-4976-49AE-BEEE-D36DD757FF55}" dt="2023-07-10T12:01:52.288" v="55" actId="255"/>
          <ac:spMkLst>
            <pc:docMk/>
            <pc:sldMk cId="4157151497" sldId="269"/>
            <ac:spMk id="5" creationId="{B79CCB45-938C-37FA-651F-F4745F44F6AB}"/>
          </ac:spMkLst>
        </pc:spChg>
        <pc:spChg chg="mod">
          <ac:chgData name="spoorti gouli" userId="b37611a44a90ac79" providerId="LiveId" clId="{0A3A0146-4976-49AE-BEEE-D36DD757FF55}" dt="2023-07-10T12:02:07.660" v="57" actId="2711"/>
          <ac:spMkLst>
            <pc:docMk/>
            <pc:sldMk cId="4157151497" sldId="269"/>
            <ac:spMk id="19" creationId="{69B7C2BA-7227-981B-59FE-EEFBC021759C}"/>
          </ac:spMkLst>
        </pc:spChg>
        <pc:spChg chg="mod">
          <ac:chgData name="spoorti gouli" userId="b37611a44a90ac79" providerId="LiveId" clId="{0A3A0146-4976-49AE-BEEE-D36DD757FF55}" dt="2023-07-10T12:01:58.674" v="56" actId="2711"/>
          <ac:spMkLst>
            <pc:docMk/>
            <pc:sldMk cId="4157151497" sldId="269"/>
            <ac:spMk id="21" creationId="{47C29DD9-C1D5-4CA4-03BE-50CB482B5FA8}"/>
          </ac:spMkLst>
        </pc:spChg>
      </pc:sldChg>
      <pc:sldChg chg="modSp mod">
        <pc:chgData name="spoorti gouli" userId="b37611a44a90ac79" providerId="LiveId" clId="{0A3A0146-4976-49AE-BEEE-D36DD757FF55}" dt="2023-07-10T12:02:40.173" v="61" actId="2711"/>
        <pc:sldMkLst>
          <pc:docMk/>
          <pc:sldMk cId="2150002403" sldId="270"/>
        </pc:sldMkLst>
        <pc:spChg chg="mod">
          <ac:chgData name="spoorti gouli" userId="b37611a44a90ac79" providerId="LiveId" clId="{0A3A0146-4976-49AE-BEEE-D36DD757FF55}" dt="2023-07-10T12:02:40.173" v="61" actId="2711"/>
          <ac:spMkLst>
            <pc:docMk/>
            <pc:sldMk cId="2150002403" sldId="270"/>
            <ac:spMk id="5" creationId="{B79CCB45-938C-37FA-651F-F4745F44F6AB}"/>
          </ac:spMkLst>
        </pc:spChg>
        <pc:spChg chg="mod">
          <ac:chgData name="spoorti gouli" userId="b37611a44a90ac79" providerId="LiveId" clId="{0A3A0146-4976-49AE-BEEE-D36DD757FF55}" dt="2023-07-10T12:02:24.229" v="59" actId="2711"/>
          <ac:spMkLst>
            <pc:docMk/>
            <pc:sldMk cId="2150002403" sldId="270"/>
            <ac:spMk id="9" creationId="{6E395A8E-A6C3-DD72-2CE3-02E0944E3A65}"/>
          </ac:spMkLst>
        </pc:spChg>
        <pc:spChg chg="mod">
          <ac:chgData name="spoorti gouli" userId="b37611a44a90ac79" providerId="LiveId" clId="{0A3A0146-4976-49AE-BEEE-D36DD757FF55}" dt="2023-07-10T12:02:16.983" v="58" actId="2711"/>
          <ac:spMkLst>
            <pc:docMk/>
            <pc:sldMk cId="2150002403" sldId="270"/>
            <ac:spMk id="21" creationId="{47C29DD9-C1D5-4CA4-03BE-50CB482B5FA8}"/>
          </ac:spMkLst>
        </pc:spChg>
      </pc:sldChg>
      <pc:sldChg chg="modSp mod">
        <pc:chgData name="spoorti gouli" userId="b37611a44a90ac79" providerId="LiveId" clId="{0A3A0146-4976-49AE-BEEE-D36DD757FF55}" dt="2023-07-10T12:03:06.826" v="64" actId="255"/>
        <pc:sldMkLst>
          <pc:docMk/>
          <pc:sldMk cId="713011996" sldId="271"/>
        </pc:sldMkLst>
        <pc:spChg chg="mod">
          <ac:chgData name="spoorti gouli" userId="b37611a44a90ac79" providerId="LiveId" clId="{0A3A0146-4976-49AE-BEEE-D36DD757FF55}" dt="2023-07-10T12:03:06.826" v="64" actId="255"/>
          <ac:spMkLst>
            <pc:docMk/>
            <pc:sldMk cId="713011996" sldId="271"/>
            <ac:spMk id="5" creationId="{B79CCB45-938C-37FA-651F-F4745F44F6AB}"/>
          </ac:spMkLst>
        </pc:spChg>
        <pc:spChg chg="mod">
          <ac:chgData name="spoorti gouli" userId="b37611a44a90ac79" providerId="LiveId" clId="{0A3A0146-4976-49AE-BEEE-D36DD757FF55}" dt="2023-07-10T12:02:49.132" v="62" actId="2711"/>
          <ac:spMkLst>
            <pc:docMk/>
            <pc:sldMk cId="713011996" sldId="271"/>
            <ac:spMk id="21" creationId="{47C29DD9-C1D5-4CA4-03BE-50CB482B5FA8}"/>
          </ac:spMkLst>
        </pc:spChg>
      </pc:sldChg>
      <pc:sldChg chg="modSp mod">
        <pc:chgData name="spoorti gouli" userId="b37611a44a90ac79" providerId="LiveId" clId="{0A3A0146-4976-49AE-BEEE-D36DD757FF55}" dt="2023-07-10T12:03:34.178" v="69" actId="255"/>
        <pc:sldMkLst>
          <pc:docMk/>
          <pc:sldMk cId="2979453746" sldId="272"/>
        </pc:sldMkLst>
        <pc:spChg chg="mod">
          <ac:chgData name="spoorti gouli" userId="b37611a44a90ac79" providerId="LiveId" clId="{0A3A0146-4976-49AE-BEEE-D36DD757FF55}" dt="2023-07-10T12:03:34.178" v="69" actId="255"/>
          <ac:spMkLst>
            <pc:docMk/>
            <pc:sldMk cId="2979453746" sldId="272"/>
            <ac:spMk id="5" creationId="{B79CCB45-938C-37FA-651F-F4745F44F6AB}"/>
          </ac:spMkLst>
        </pc:spChg>
        <pc:spChg chg="mod">
          <ac:chgData name="spoorti gouli" userId="b37611a44a90ac79" providerId="LiveId" clId="{0A3A0146-4976-49AE-BEEE-D36DD757FF55}" dt="2023-07-10T12:03:25.176" v="67" actId="255"/>
          <ac:spMkLst>
            <pc:docMk/>
            <pc:sldMk cId="2979453746" sldId="272"/>
            <ac:spMk id="16" creationId="{2D7E2164-34BE-B77E-9A72-1824FF8C7774}"/>
          </ac:spMkLst>
        </pc:spChg>
      </pc:sldChg>
      <pc:sldChg chg="modSp mod">
        <pc:chgData name="spoorti gouli" userId="b37611a44a90ac79" providerId="LiveId" clId="{0A3A0146-4976-49AE-BEEE-D36DD757FF55}" dt="2023-07-10T12:03:50.527" v="72" actId="2711"/>
        <pc:sldMkLst>
          <pc:docMk/>
          <pc:sldMk cId="61582300" sldId="273"/>
        </pc:sldMkLst>
        <pc:spChg chg="mod">
          <ac:chgData name="spoorti gouli" userId="b37611a44a90ac79" providerId="LiveId" clId="{0A3A0146-4976-49AE-BEEE-D36DD757FF55}" dt="2023-07-10T12:03:45.079" v="71" actId="255"/>
          <ac:spMkLst>
            <pc:docMk/>
            <pc:sldMk cId="61582300" sldId="273"/>
            <ac:spMk id="5" creationId="{B79CCB45-938C-37FA-651F-F4745F44F6AB}"/>
          </ac:spMkLst>
        </pc:spChg>
        <pc:spChg chg="mod">
          <ac:chgData name="spoorti gouli" userId="b37611a44a90ac79" providerId="LiveId" clId="{0A3A0146-4976-49AE-BEEE-D36DD757FF55}" dt="2023-07-10T12:03:50.527" v="72" actId="2711"/>
          <ac:spMkLst>
            <pc:docMk/>
            <pc:sldMk cId="61582300" sldId="273"/>
            <ac:spMk id="16" creationId="{2D7E2164-34BE-B77E-9A72-1824FF8C7774}"/>
          </ac:spMkLst>
        </pc:spChg>
      </pc:sldChg>
      <pc:sldChg chg="modSp mod">
        <pc:chgData name="spoorti gouli" userId="b37611a44a90ac79" providerId="LiveId" clId="{0A3A0146-4976-49AE-BEEE-D36DD757FF55}" dt="2023-07-10T12:00:19.035" v="46" actId="255"/>
        <pc:sldMkLst>
          <pc:docMk/>
          <pc:sldMk cId="27928458" sldId="275"/>
        </pc:sldMkLst>
        <pc:spChg chg="mod">
          <ac:chgData name="spoorti gouli" userId="b37611a44a90ac79" providerId="LiveId" clId="{0A3A0146-4976-49AE-BEEE-D36DD757FF55}" dt="2023-07-10T12:00:19.035" v="46" actId="255"/>
          <ac:spMkLst>
            <pc:docMk/>
            <pc:sldMk cId="27928458" sldId="275"/>
            <ac:spMk id="5" creationId="{B79CCB45-938C-37FA-651F-F4745F44F6AB}"/>
          </ac:spMkLst>
        </pc:spChg>
        <pc:spChg chg="mod">
          <ac:chgData name="spoorti gouli" userId="b37611a44a90ac79" providerId="LiveId" clId="{0A3A0146-4976-49AE-BEEE-D36DD757FF55}" dt="2023-07-10T11:57:40.839" v="25" actId="2711"/>
          <ac:spMkLst>
            <pc:docMk/>
            <pc:sldMk cId="27928458" sldId="275"/>
            <ac:spMk id="19" creationId="{69B7C2BA-7227-981B-59FE-EEFBC021759C}"/>
          </ac:spMkLst>
        </pc:spChg>
        <pc:spChg chg="mod">
          <ac:chgData name="spoorti gouli" userId="b37611a44a90ac79" providerId="LiveId" clId="{0A3A0146-4976-49AE-BEEE-D36DD757FF55}" dt="2023-07-10T11:57:34.494" v="24" actId="2711"/>
          <ac:spMkLst>
            <pc:docMk/>
            <pc:sldMk cId="27928458" sldId="275"/>
            <ac:spMk id="21" creationId="{47C29DD9-C1D5-4CA4-03BE-50CB482B5F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A2FEC-F280-40B2-B2EA-636269D9DCC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CCB1C043-9ED3-4B82-8B24-80AD4EB33326}"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3869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2FEC-F280-40B2-B2EA-636269D9DCC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41738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2FEC-F280-40B2-B2EA-636269D9DCC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19811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2FEC-F280-40B2-B2EA-636269D9DCC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1C043-9ED3-4B82-8B24-80AD4EB33326}"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3001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A2FEC-F280-40B2-B2EA-636269D9DCC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10551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A2FEC-F280-40B2-B2EA-636269D9DCC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1C043-9ED3-4B82-8B24-80AD4EB33326}"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298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A2FEC-F280-40B2-B2EA-636269D9DCC6}"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140545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A2FEC-F280-40B2-B2EA-636269D9DCC6}"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B1C043-9ED3-4B82-8B24-80AD4EB33326}"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8875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F5A2FEC-F280-40B2-B2EA-636269D9DCC6}"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226511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5A2FEC-F280-40B2-B2EA-636269D9DCC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37164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5A2FEC-F280-40B2-B2EA-636269D9DCC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1C043-9ED3-4B82-8B24-80AD4EB33326}" type="slidenum">
              <a:rPr lang="en-IN" smtClean="0"/>
              <a:t>‹#›</a:t>
            </a:fld>
            <a:endParaRPr lang="en-IN"/>
          </a:p>
        </p:txBody>
      </p:sp>
    </p:spTree>
    <p:extLst>
      <p:ext uri="{BB962C8B-B14F-4D97-AF65-F5344CB8AC3E}">
        <p14:creationId xmlns:p14="http://schemas.microsoft.com/office/powerpoint/2010/main" val="278446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F5A2FEC-F280-40B2-B2EA-636269D9DCC6}" type="datetimeFigureOut">
              <a:rPr lang="en-IN" smtClean="0"/>
              <a:t>10-07-2023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CB1C043-9ED3-4B82-8B24-80AD4EB33326}"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65311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ly chain management (SCM) is that the management of flow">
            <a:extLst>
              <a:ext uri="{FF2B5EF4-FFF2-40B4-BE49-F238E27FC236}">
                <a16:creationId xmlns:a16="http://schemas.microsoft.com/office/drawing/2014/main" id="{EF821A45-3523-94A7-CB56-4A1073E28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80" y="-24063"/>
            <a:ext cx="10364052" cy="688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0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6775"/>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1 SUB DASHBOARD</a:t>
            </a:r>
          </a:p>
        </p:txBody>
      </p:sp>
      <p:pic>
        <p:nvPicPr>
          <p:cNvPr id="3" name="Picture 2">
            <a:extLst>
              <a:ext uri="{FF2B5EF4-FFF2-40B4-BE49-F238E27FC236}">
                <a16:creationId xmlns:a16="http://schemas.microsoft.com/office/drawing/2014/main" id="{1A7FD98E-F223-9ED8-6189-BE03A8825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355" y="2696547"/>
            <a:ext cx="2017727" cy="1464906"/>
          </a:xfrm>
          <a:prstGeom prst="rect">
            <a:avLst/>
          </a:prstGeom>
        </p:spPr>
      </p:pic>
      <p:pic>
        <p:nvPicPr>
          <p:cNvPr id="9" name="Picture 8">
            <a:extLst>
              <a:ext uri="{FF2B5EF4-FFF2-40B4-BE49-F238E27FC236}">
                <a16:creationId xmlns:a16="http://schemas.microsoft.com/office/drawing/2014/main" id="{327E10F3-5359-4485-4132-96333731E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180" y="4802661"/>
            <a:ext cx="2097071" cy="1280897"/>
          </a:xfrm>
          <a:prstGeom prst="rect">
            <a:avLst/>
          </a:prstGeom>
        </p:spPr>
      </p:pic>
      <p:pic>
        <p:nvPicPr>
          <p:cNvPr id="13" name="Picture 12">
            <a:extLst>
              <a:ext uri="{FF2B5EF4-FFF2-40B4-BE49-F238E27FC236}">
                <a16:creationId xmlns:a16="http://schemas.microsoft.com/office/drawing/2014/main" id="{A49D46DA-3E80-F1F8-F577-A25CD69EE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5181" y="774442"/>
            <a:ext cx="2097072" cy="1280898"/>
          </a:xfrm>
          <a:prstGeom prst="rect">
            <a:avLst/>
          </a:prstGeom>
        </p:spPr>
      </p:pic>
      <p:sp>
        <p:nvSpPr>
          <p:cNvPr id="16" name="TextBox 15">
            <a:extLst>
              <a:ext uri="{FF2B5EF4-FFF2-40B4-BE49-F238E27FC236}">
                <a16:creationId xmlns:a16="http://schemas.microsoft.com/office/drawing/2014/main" id="{50ABC915-439B-2E4B-2F6A-0FC1E16B452C}"/>
              </a:ext>
            </a:extLst>
          </p:cNvPr>
          <p:cNvSpPr txBox="1"/>
          <p:nvPr/>
        </p:nvSpPr>
        <p:spPr>
          <a:xfrm>
            <a:off x="1089756" y="1348242"/>
            <a:ext cx="5274128" cy="3780522"/>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Total Sales (MTD, QTD, YTD):</a:t>
            </a:r>
          </a:p>
          <a:p>
            <a:pPr marL="285750" indent="-285750" algn="just">
              <a:lnSpc>
                <a:spcPct val="150000"/>
              </a:lnSpc>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YTD (Year-to-date) refers to the total sales value recorded within the current year.</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MTD (Month-to-date) refers to the total sales value recorded within the current month.</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QTD (Quarter-to-date) represents the total sales value recorded within the current quarter.</a:t>
            </a:r>
          </a:p>
          <a:p>
            <a:pPr marL="285750" indent="-285750" algn="just">
              <a:lnSpc>
                <a:spcPct val="150000"/>
              </a:lnSpc>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38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2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5501942" y="994443"/>
            <a:ext cx="2218321"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430253" y="3117160"/>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5478881" y="5081301"/>
            <a:ext cx="2241382"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pic>
        <p:nvPicPr>
          <p:cNvPr id="10" name="Picture 9">
            <a:extLst>
              <a:ext uri="{FF2B5EF4-FFF2-40B4-BE49-F238E27FC236}">
                <a16:creationId xmlns:a16="http://schemas.microsoft.com/office/drawing/2014/main" id="{F040C666-51BC-819F-6C92-8DC541322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53" y="2231384"/>
            <a:ext cx="4316090" cy="2043837"/>
          </a:xfrm>
          <a:prstGeom prst="rect">
            <a:avLst/>
          </a:prstGeom>
        </p:spPr>
      </p:pic>
      <p:pic>
        <p:nvPicPr>
          <p:cNvPr id="12" name="Picture 11">
            <a:extLst>
              <a:ext uri="{FF2B5EF4-FFF2-40B4-BE49-F238E27FC236}">
                <a16:creationId xmlns:a16="http://schemas.microsoft.com/office/drawing/2014/main" id="{F894F79A-C48B-8F93-0C55-572A2266C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8891" y="4309652"/>
            <a:ext cx="3534268" cy="2448267"/>
          </a:xfrm>
          <a:prstGeom prst="rect">
            <a:avLst/>
          </a:prstGeom>
        </p:spPr>
      </p:pic>
      <p:pic>
        <p:nvPicPr>
          <p:cNvPr id="14" name="Picture 13">
            <a:extLst>
              <a:ext uri="{FF2B5EF4-FFF2-40B4-BE49-F238E27FC236}">
                <a16:creationId xmlns:a16="http://schemas.microsoft.com/office/drawing/2014/main" id="{82023DEE-9390-B2F8-4A83-F0450B881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8891" y="447819"/>
            <a:ext cx="3534268" cy="2444439"/>
          </a:xfrm>
          <a:prstGeom prst="rect">
            <a:avLst/>
          </a:prstGeom>
        </p:spPr>
      </p:pic>
      <p:sp>
        <p:nvSpPr>
          <p:cNvPr id="19" name="TextBox 18">
            <a:extLst>
              <a:ext uri="{FF2B5EF4-FFF2-40B4-BE49-F238E27FC236}">
                <a16:creationId xmlns:a16="http://schemas.microsoft.com/office/drawing/2014/main" id="{69B7C2BA-7227-981B-59FE-EEFBC021759C}"/>
              </a:ext>
            </a:extLst>
          </p:cNvPr>
          <p:cNvSpPr txBox="1"/>
          <p:nvPr/>
        </p:nvSpPr>
        <p:spPr>
          <a:xfrm>
            <a:off x="1212934" y="4826863"/>
            <a:ext cx="3631782" cy="1754326"/>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Arts &amp; Entertainment – 49M</a:t>
            </a:r>
          </a:p>
          <a:p>
            <a:pPr algn="just"/>
            <a:r>
              <a:rPr lang="en-IN" dirty="0">
                <a:latin typeface="Times New Roman" panose="02020603050405020304" pitchFamily="18" charset="0"/>
                <a:cs typeface="Times New Roman" panose="02020603050405020304" pitchFamily="18" charset="0"/>
              </a:rPr>
              <a:t>Photography – 36M</a:t>
            </a:r>
          </a:p>
          <a:p>
            <a:pPr algn="just"/>
            <a:r>
              <a:rPr lang="en-IN" dirty="0">
                <a:latin typeface="Times New Roman" panose="02020603050405020304" pitchFamily="18" charset="0"/>
                <a:cs typeface="Times New Roman" panose="02020603050405020304" pitchFamily="18" charset="0"/>
              </a:rPr>
              <a:t>Music – 34M</a:t>
            </a:r>
          </a:p>
          <a:p>
            <a:pPr algn="just"/>
            <a:r>
              <a:rPr lang="en-IN" dirty="0">
                <a:latin typeface="Times New Roman" panose="02020603050405020304" pitchFamily="18" charset="0"/>
                <a:cs typeface="Times New Roman" panose="02020603050405020304" pitchFamily="18" charset="0"/>
              </a:rPr>
              <a:t>Entertainment – 32M </a:t>
            </a:r>
          </a:p>
          <a:p>
            <a:pPr algn="just"/>
            <a:r>
              <a:rPr lang="en-IN" dirty="0">
                <a:latin typeface="Times New Roman" panose="02020603050405020304" pitchFamily="18" charset="0"/>
                <a:cs typeface="Times New Roman" panose="02020603050405020304" pitchFamily="18" charset="0"/>
              </a:rPr>
              <a:t>Computers – 29M</a:t>
            </a:r>
          </a:p>
          <a:p>
            <a:pPr algn="just"/>
            <a:r>
              <a:rPr lang="en-IN" dirty="0">
                <a:latin typeface="Times New Roman" panose="02020603050405020304" pitchFamily="18" charset="0"/>
                <a:cs typeface="Times New Roman" panose="02020603050405020304" pitchFamily="18" charset="0"/>
              </a:rPr>
              <a:t>Mobiles – 29M</a:t>
            </a:r>
          </a:p>
        </p:txBody>
      </p:sp>
      <p:sp>
        <p:nvSpPr>
          <p:cNvPr id="21" name="TextBox 20">
            <a:extLst>
              <a:ext uri="{FF2B5EF4-FFF2-40B4-BE49-F238E27FC236}">
                <a16:creationId xmlns:a16="http://schemas.microsoft.com/office/drawing/2014/main" id="{47C29DD9-C1D5-4CA4-03BE-50CB482B5FA8}"/>
              </a:ext>
            </a:extLst>
          </p:cNvPr>
          <p:cNvSpPr txBox="1"/>
          <p:nvPr/>
        </p:nvSpPr>
        <p:spPr>
          <a:xfrm>
            <a:off x="1033953" y="694315"/>
            <a:ext cx="4195773" cy="120032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We also found that the top 5 Products on the basis of sales are Arts&amp; Entertainment, Photography, Music, Entertainment, Computers and Mobiles.</a:t>
            </a:r>
          </a:p>
        </p:txBody>
      </p:sp>
    </p:spTree>
    <p:extLst>
      <p:ext uri="{BB962C8B-B14F-4D97-AF65-F5344CB8AC3E}">
        <p14:creationId xmlns:p14="http://schemas.microsoft.com/office/powerpoint/2010/main" val="2792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53428"/>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3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5430253" y="904779"/>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430253" y="3117160"/>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5430253" y="5210533"/>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sp>
        <p:nvSpPr>
          <p:cNvPr id="19" name="TextBox 18">
            <a:extLst>
              <a:ext uri="{FF2B5EF4-FFF2-40B4-BE49-F238E27FC236}">
                <a16:creationId xmlns:a16="http://schemas.microsoft.com/office/drawing/2014/main" id="{69B7C2BA-7227-981B-59FE-EEFBC021759C}"/>
              </a:ext>
            </a:extLst>
          </p:cNvPr>
          <p:cNvSpPr txBox="1"/>
          <p:nvPr/>
        </p:nvSpPr>
        <p:spPr>
          <a:xfrm>
            <a:off x="1114902" y="4898661"/>
            <a:ext cx="2149642" cy="1477328"/>
          </a:xfrm>
          <a:prstGeom prst="rect">
            <a:avLst/>
          </a:prstGeom>
          <a:noFill/>
        </p:spPr>
        <p:txBody>
          <a:bodyPr wrap="square">
            <a:spAutoFit/>
          </a:bodyPr>
          <a:lstStyle/>
          <a:p>
            <a:pPr algn="just"/>
            <a:r>
              <a:rPr lang="en-GB" dirty="0">
                <a:latin typeface="Times New Roman" panose="02020603050405020304" pitchFamily="18" charset="0"/>
                <a:cs typeface="Times New Roman" panose="02020603050405020304" pitchFamily="18" charset="0"/>
              </a:rPr>
              <a:t>2019 – 45M </a:t>
            </a:r>
          </a:p>
          <a:p>
            <a:pPr algn="just"/>
            <a:r>
              <a:rPr lang="en-GB" dirty="0">
                <a:latin typeface="Times New Roman" panose="02020603050405020304" pitchFamily="18" charset="0"/>
                <a:cs typeface="Times New Roman" panose="02020603050405020304" pitchFamily="18" charset="0"/>
              </a:rPr>
              <a:t>2020 – 51M</a:t>
            </a:r>
          </a:p>
          <a:p>
            <a:pPr algn="just"/>
            <a:r>
              <a:rPr lang="en-GB" dirty="0">
                <a:latin typeface="Times New Roman" panose="02020603050405020304" pitchFamily="18" charset="0"/>
                <a:cs typeface="Times New Roman" panose="02020603050405020304" pitchFamily="18" charset="0"/>
              </a:rPr>
              <a:t>2021 – 51M</a:t>
            </a:r>
          </a:p>
          <a:p>
            <a:pPr algn="just"/>
            <a:r>
              <a:rPr lang="en-GB" dirty="0">
                <a:latin typeface="Times New Roman" panose="02020603050405020304" pitchFamily="18" charset="0"/>
                <a:cs typeface="Times New Roman" panose="02020603050405020304" pitchFamily="18" charset="0"/>
              </a:rPr>
              <a:t>2022 – 49M</a:t>
            </a:r>
          </a:p>
          <a:p>
            <a:pPr algn="just"/>
            <a:r>
              <a:rPr lang="en-GB" dirty="0">
                <a:latin typeface="Times New Roman" panose="02020603050405020304" pitchFamily="18" charset="0"/>
                <a:cs typeface="Times New Roman" panose="02020603050405020304" pitchFamily="18" charset="0"/>
              </a:rPr>
              <a:t>2023 –</a:t>
            </a:r>
            <a:r>
              <a:rPr lang="en-IN" dirty="0">
                <a:latin typeface="Times New Roman" panose="02020603050405020304" pitchFamily="18" charset="0"/>
                <a:cs typeface="Times New Roman" panose="02020603050405020304" pitchFamily="18" charset="0"/>
              </a:rPr>
              <a:t> 13M</a:t>
            </a:r>
            <a:endParaRPr lang="en-GB"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7C29DD9-C1D5-4CA4-03BE-50CB482B5FA8}"/>
              </a:ext>
            </a:extLst>
          </p:cNvPr>
          <p:cNvSpPr txBox="1"/>
          <p:nvPr/>
        </p:nvSpPr>
        <p:spPr>
          <a:xfrm>
            <a:off x="1033953" y="694315"/>
            <a:ext cx="4195773"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We also found that the Sales growth is decreasing in further years as indicated by trendline.</a:t>
            </a:r>
          </a:p>
          <a:p>
            <a:pPr algn="just"/>
            <a:r>
              <a:rPr lang="en-IN" dirty="0">
                <a:latin typeface="Times New Roman" panose="02020603050405020304" pitchFamily="18" charset="0"/>
                <a:cs typeface="Times New Roman" panose="02020603050405020304" pitchFamily="18" charset="0"/>
              </a:rPr>
              <a:t>Maximum sales is in the year 2020 and 2021.</a:t>
            </a:r>
          </a:p>
        </p:txBody>
      </p:sp>
      <p:pic>
        <p:nvPicPr>
          <p:cNvPr id="3" name="Picture 2">
            <a:extLst>
              <a:ext uri="{FF2B5EF4-FFF2-40B4-BE49-F238E27FC236}">
                <a16:creationId xmlns:a16="http://schemas.microsoft.com/office/drawing/2014/main" id="{B3EDF080-D8BD-3344-FD2A-18E3CAEBA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18" y="2308304"/>
            <a:ext cx="4357687" cy="2231611"/>
          </a:xfrm>
          <a:prstGeom prst="rect">
            <a:avLst/>
          </a:prstGeom>
        </p:spPr>
      </p:pic>
      <p:pic>
        <p:nvPicPr>
          <p:cNvPr id="13" name="Picture 12">
            <a:extLst>
              <a:ext uri="{FF2B5EF4-FFF2-40B4-BE49-F238E27FC236}">
                <a16:creationId xmlns:a16="http://schemas.microsoft.com/office/drawing/2014/main" id="{A5E5F07C-5F04-2845-CE07-F3C22343F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5040" y="284747"/>
            <a:ext cx="3478120" cy="3303169"/>
          </a:xfrm>
          <a:prstGeom prst="rect">
            <a:avLst/>
          </a:prstGeom>
        </p:spPr>
      </p:pic>
      <p:pic>
        <p:nvPicPr>
          <p:cNvPr id="4" name="Picture 3">
            <a:extLst>
              <a:ext uri="{FF2B5EF4-FFF2-40B4-BE49-F238E27FC236}">
                <a16:creationId xmlns:a16="http://schemas.microsoft.com/office/drawing/2014/main" id="{54686014-C6BF-53E3-0EF1-6687923EC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5038" y="4176655"/>
            <a:ext cx="3478121" cy="2487400"/>
          </a:xfrm>
          <a:prstGeom prst="rect">
            <a:avLst/>
          </a:prstGeom>
        </p:spPr>
      </p:pic>
    </p:spTree>
    <p:extLst>
      <p:ext uri="{BB962C8B-B14F-4D97-AF65-F5344CB8AC3E}">
        <p14:creationId xmlns:p14="http://schemas.microsoft.com/office/powerpoint/2010/main" val="99216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4 SUB DASHBOARD</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5028269" y="1062338"/>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sp>
        <p:nvSpPr>
          <p:cNvPr id="21" name="TextBox 20">
            <a:extLst>
              <a:ext uri="{FF2B5EF4-FFF2-40B4-BE49-F238E27FC236}">
                <a16:creationId xmlns:a16="http://schemas.microsoft.com/office/drawing/2014/main" id="{47C29DD9-C1D5-4CA4-03BE-50CB482B5FA8}"/>
              </a:ext>
            </a:extLst>
          </p:cNvPr>
          <p:cNvSpPr txBox="1"/>
          <p:nvPr/>
        </p:nvSpPr>
        <p:spPr>
          <a:xfrm>
            <a:off x="2152770" y="5167831"/>
            <a:ext cx="8543806"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Daily sales trend shows the pattern or trend in sales over a period of days. It helps identify any fluctuations or patterns in sales on a daily basis, which can be useful for demand forecasting and planning.</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99BA058-1749-DE58-A747-B5C0905DC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44" y="2133600"/>
            <a:ext cx="10277355" cy="2809875"/>
          </a:xfrm>
          <a:prstGeom prst="rect">
            <a:avLst/>
          </a:prstGeom>
        </p:spPr>
      </p:pic>
    </p:spTree>
    <p:extLst>
      <p:ext uri="{BB962C8B-B14F-4D97-AF65-F5344CB8AC3E}">
        <p14:creationId xmlns:p14="http://schemas.microsoft.com/office/powerpoint/2010/main" val="68411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5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3136232" y="806902"/>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629275" y="2843051"/>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3110164" y="5297512"/>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pic>
        <p:nvPicPr>
          <p:cNvPr id="3" name="Picture 2">
            <a:extLst>
              <a:ext uri="{FF2B5EF4-FFF2-40B4-BE49-F238E27FC236}">
                <a16:creationId xmlns:a16="http://schemas.microsoft.com/office/drawing/2014/main" id="{101D1C41-6179-1FC5-3B74-2E6CB7C64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573" y="4597377"/>
            <a:ext cx="5693838" cy="2142959"/>
          </a:xfrm>
          <a:prstGeom prst="rect">
            <a:avLst/>
          </a:prstGeom>
        </p:spPr>
      </p:pic>
      <p:pic>
        <p:nvPicPr>
          <p:cNvPr id="13" name="Picture 12">
            <a:extLst>
              <a:ext uri="{FF2B5EF4-FFF2-40B4-BE49-F238E27FC236}">
                <a16:creationId xmlns:a16="http://schemas.microsoft.com/office/drawing/2014/main" id="{7B5A2F56-3595-6205-1C1B-856755955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225" y="521386"/>
            <a:ext cx="5732910" cy="1801936"/>
          </a:xfrm>
          <a:prstGeom prst="rect">
            <a:avLst/>
          </a:prstGeom>
        </p:spPr>
      </p:pic>
      <p:sp>
        <p:nvSpPr>
          <p:cNvPr id="16" name="TextBox 15">
            <a:extLst>
              <a:ext uri="{FF2B5EF4-FFF2-40B4-BE49-F238E27FC236}">
                <a16:creationId xmlns:a16="http://schemas.microsoft.com/office/drawing/2014/main" id="{7F315893-E76B-C99C-1955-439EDC851B29}"/>
              </a:ext>
            </a:extLst>
          </p:cNvPr>
          <p:cNvSpPr txBox="1"/>
          <p:nvPr/>
        </p:nvSpPr>
        <p:spPr>
          <a:xfrm>
            <a:off x="8033616" y="2431577"/>
            <a:ext cx="3110634"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State-wise sales analysis involves calculating the total sales value associated with each state or region in a country. California has maximum sales.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5EDC56-D685-CCC1-24B4-97E142514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42" y="1906670"/>
            <a:ext cx="4619330" cy="2634867"/>
          </a:xfrm>
          <a:prstGeom prst="rect">
            <a:avLst/>
          </a:prstGeom>
        </p:spPr>
      </p:pic>
    </p:spTree>
    <p:extLst>
      <p:ext uri="{BB962C8B-B14F-4D97-AF65-F5344CB8AC3E}">
        <p14:creationId xmlns:p14="http://schemas.microsoft.com/office/powerpoint/2010/main" val="70689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6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5430253" y="904779"/>
            <a:ext cx="2170697"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430253" y="3117160"/>
            <a:ext cx="2237372"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5430253" y="5100351"/>
            <a:ext cx="2237372"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sp>
        <p:nvSpPr>
          <p:cNvPr id="19" name="TextBox 18">
            <a:extLst>
              <a:ext uri="{FF2B5EF4-FFF2-40B4-BE49-F238E27FC236}">
                <a16:creationId xmlns:a16="http://schemas.microsoft.com/office/drawing/2014/main" id="{69B7C2BA-7227-981B-59FE-EEFBC021759C}"/>
              </a:ext>
            </a:extLst>
          </p:cNvPr>
          <p:cNvSpPr txBox="1"/>
          <p:nvPr/>
        </p:nvSpPr>
        <p:spPr>
          <a:xfrm>
            <a:off x="1033220" y="5104375"/>
            <a:ext cx="3592331"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Argyle Store #326 - 3M </a:t>
            </a:r>
          </a:p>
          <a:p>
            <a:pPr algn="just"/>
            <a:r>
              <a:rPr lang="en-IN" dirty="0">
                <a:latin typeface="Times New Roman" panose="02020603050405020304" pitchFamily="18" charset="0"/>
                <a:cs typeface="Times New Roman" panose="02020603050405020304" pitchFamily="18" charset="0"/>
              </a:rPr>
              <a:t>Clarges Store #942 - 3M</a:t>
            </a:r>
          </a:p>
          <a:p>
            <a:pPr algn="just"/>
            <a:r>
              <a:rPr lang="en-IN" dirty="0">
                <a:latin typeface="Times New Roman" panose="02020603050405020304" pitchFamily="18" charset="0"/>
                <a:cs typeface="Times New Roman" panose="02020603050405020304" pitchFamily="18" charset="0"/>
              </a:rPr>
              <a:t>ArbutusStore#270 - 2M</a:t>
            </a:r>
          </a:p>
          <a:p>
            <a:pPr algn="just"/>
            <a:r>
              <a:rPr lang="en-IN" dirty="0">
                <a:latin typeface="Times New Roman" panose="02020603050405020304" pitchFamily="18" charset="0"/>
                <a:cs typeface="Times New Roman" panose="02020603050405020304" pitchFamily="18" charset="0"/>
              </a:rPr>
              <a:t>TillochStore#799 - 2M</a:t>
            </a:r>
          </a:p>
          <a:p>
            <a:pPr algn="just"/>
            <a:r>
              <a:rPr lang="en-IN" dirty="0">
                <a:latin typeface="Times New Roman" panose="02020603050405020304" pitchFamily="18" charset="0"/>
                <a:cs typeface="Times New Roman" panose="02020603050405020304" pitchFamily="18" charset="0"/>
              </a:rPr>
              <a:t>King Store #922 - 2M</a:t>
            </a:r>
          </a:p>
        </p:txBody>
      </p:sp>
      <p:sp>
        <p:nvSpPr>
          <p:cNvPr id="21" name="TextBox 20">
            <a:extLst>
              <a:ext uri="{FF2B5EF4-FFF2-40B4-BE49-F238E27FC236}">
                <a16:creationId xmlns:a16="http://schemas.microsoft.com/office/drawing/2014/main" id="{47C29DD9-C1D5-4CA4-03BE-50CB482B5FA8}"/>
              </a:ext>
            </a:extLst>
          </p:cNvPr>
          <p:cNvSpPr txBox="1"/>
          <p:nvPr/>
        </p:nvSpPr>
        <p:spPr>
          <a:xfrm>
            <a:off x="1033953" y="694315"/>
            <a:ext cx="4195773"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refers to the top 5 stores or retail outlets that have achieved the highest sales figures. It helps Identify the most successful stores or locations within the supply chain.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A3950D-2A40-4559-C76C-A68E5D3C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828" y="3943350"/>
            <a:ext cx="3592331" cy="2790865"/>
          </a:xfrm>
          <a:prstGeom prst="rect">
            <a:avLst/>
          </a:prstGeom>
        </p:spPr>
      </p:pic>
      <p:pic>
        <p:nvPicPr>
          <p:cNvPr id="9" name="Picture 8">
            <a:extLst>
              <a:ext uri="{FF2B5EF4-FFF2-40B4-BE49-F238E27FC236}">
                <a16:creationId xmlns:a16="http://schemas.microsoft.com/office/drawing/2014/main" id="{4D86C8DD-A4F9-5E0A-9FF6-989ED7A9C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828" y="341555"/>
            <a:ext cx="3447219" cy="2982670"/>
          </a:xfrm>
          <a:prstGeom prst="rect">
            <a:avLst/>
          </a:prstGeom>
        </p:spPr>
      </p:pic>
      <p:pic>
        <p:nvPicPr>
          <p:cNvPr id="4" name="Picture 3">
            <a:extLst>
              <a:ext uri="{FF2B5EF4-FFF2-40B4-BE49-F238E27FC236}">
                <a16:creationId xmlns:a16="http://schemas.microsoft.com/office/drawing/2014/main" id="{ADA3A4E1-5D59-4269-F396-6FC58A41A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220" y="2170432"/>
            <a:ext cx="4219470" cy="2636143"/>
          </a:xfrm>
          <a:prstGeom prst="rect">
            <a:avLst/>
          </a:prstGeom>
        </p:spPr>
      </p:pic>
    </p:spTree>
    <p:extLst>
      <p:ext uri="{BB962C8B-B14F-4D97-AF65-F5344CB8AC3E}">
        <p14:creationId xmlns:p14="http://schemas.microsoft.com/office/powerpoint/2010/main" val="415715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7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5498431" y="1235797"/>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524252" y="3141606"/>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5430253" y="5100351"/>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sp>
        <p:nvSpPr>
          <p:cNvPr id="21" name="TextBox 20">
            <a:extLst>
              <a:ext uri="{FF2B5EF4-FFF2-40B4-BE49-F238E27FC236}">
                <a16:creationId xmlns:a16="http://schemas.microsoft.com/office/drawing/2014/main" id="{47C29DD9-C1D5-4CA4-03BE-50CB482B5FA8}"/>
              </a:ext>
            </a:extLst>
          </p:cNvPr>
          <p:cNvSpPr txBox="1"/>
          <p:nvPr/>
        </p:nvSpPr>
        <p:spPr>
          <a:xfrm>
            <a:off x="989788" y="766659"/>
            <a:ext cx="4195773"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Region-wise sales indicate the cumulative sales worth associated with individual regions or areas within a broader geographic domain, such as a country or continent. This analysis offers valuable information regarding sales achievements in various regions.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30C6AD-46BB-A858-9CFE-B3289F09E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020" y="4119850"/>
            <a:ext cx="3271192" cy="2638069"/>
          </a:xfrm>
          <a:prstGeom prst="rect">
            <a:avLst/>
          </a:prstGeom>
        </p:spPr>
      </p:pic>
      <p:sp>
        <p:nvSpPr>
          <p:cNvPr id="9" name="TextBox 8">
            <a:extLst>
              <a:ext uri="{FF2B5EF4-FFF2-40B4-BE49-F238E27FC236}">
                <a16:creationId xmlns:a16="http://schemas.microsoft.com/office/drawing/2014/main" id="{6E395A8E-A6C3-DD72-2CE3-02E0944E3A65}"/>
              </a:ext>
            </a:extLst>
          </p:cNvPr>
          <p:cNvSpPr txBox="1"/>
          <p:nvPr/>
        </p:nvSpPr>
        <p:spPr>
          <a:xfrm>
            <a:off x="989788" y="5100351"/>
            <a:ext cx="3117200"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West - 59M</a:t>
            </a:r>
          </a:p>
          <a:p>
            <a:r>
              <a:rPr lang="en-IN" dirty="0">
                <a:latin typeface="Times New Roman" panose="02020603050405020304" pitchFamily="18" charset="0"/>
                <a:cs typeface="Times New Roman" panose="02020603050405020304" pitchFamily="18" charset="0"/>
              </a:rPr>
              <a:t>Midwest	- 48M</a:t>
            </a:r>
          </a:p>
          <a:p>
            <a:r>
              <a:rPr lang="en-IN" dirty="0">
                <a:latin typeface="Times New Roman" panose="02020603050405020304" pitchFamily="18" charset="0"/>
                <a:cs typeface="Times New Roman" panose="02020603050405020304" pitchFamily="18" charset="0"/>
              </a:rPr>
              <a:t>South – 48M</a:t>
            </a:r>
          </a:p>
          <a:p>
            <a:r>
              <a:rPr lang="en-IN" dirty="0">
                <a:latin typeface="Times New Roman" panose="02020603050405020304" pitchFamily="18" charset="0"/>
                <a:cs typeface="Times New Roman" panose="02020603050405020304" pitchFamily="18" charset="0"/>
              </a:rPr>
              <a:t>East – 36M</a:t>
            </a:r>
          </a:p>
          <a:p>
            <a:r>
              <a:rPr lang="en-IN" dirty="0">
                <a:latin typeface="Times New Roman" panose="02020603050405020304" pitchFamily="18" charset="0"/>
                <a:cs typeface="Times New Roman" panose="02020603050405020304" pitchFamily="18" charset="0"/>
              </a:rPr>
              <a:t>Southwest – 16M</a:t>
            </a:r>
          </a:p>
        </p:txBody>
      </p:sp>
      <p:pic>
        <p:nvPicPr>
          <p:cNvPr id="13" name="Picture 12">
            <a:extLst>
              <a:ext uri="{FF2B5EF4-FFF2-40B4-BE49-F238E27FC236}">
                <a16:creationId xmlns:a16="http://schemas.microsoft.com/office/drawing/2014/main" id="{1C12203D-6518-BE11-C933-1A8D210D4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418" y="694315"/>
            <a:ext cx="3232794" cy="2043836"/>
          </a:xfrm>
          <a:prstGeom prst="rect">
            <a:avLst/>
          </a:prstGeom>
        </p:spPr>
      </p:pic>
      <p:pic>
        <p:nvPicPr>
          <p:cNvPr id="4" name="Picture 3">
            <a:extLst>
              <a:ext uri="{FF2B5EF4-FFF2-40B4-BE49-F238E27FC236}">
                <a16:creationId xmlns:a16="http://schemas.microsoft.com/office/drawing/2014/main" id="{75655CF0-6314-58E2-0CA2-47B058886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4" y="2748914"/>
            <a:ext cx="4403057" cy="2270761"/>
          </a:xfrm>
          <a:prstGeom prst="rect">
            <a:avLst/>
          </a:prstGeom>
        </p:spPr>
      </p:pic>
    </p:spTree>
    <p:extLst>
      <p:ext uri="{BB962C8B-B14F-4D97-AF65-F5344CB8AC3E}">
        <p14:creationId xmlns:p14="http://schemas.microsoft.com/office/powerpoint/2010/main" val="215000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8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1737165" y="2908537"/>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014913" y="5064715"/>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8248098" y="2908537"/>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sp>
        <p:nvSpPr>
          <p:cNvPr id="21" name="TextBox 20">
            <a:extLst>
              <a:ext uri="{FF2B5EF4-FFF2-40B4-BE49-F238E27FC236}">
                <a16:creationId xmlns:a16="http://schemas.microsoft.com/office/drawing/2014/main" id="{47C29DD9-C1D5-4CA4-03BE-50CB482B5FA8}"/>
              </a:ext>
            </a:extLst>
          </p:cNvPr>
          <p:cNvSpPr txBox="1"/>
          <p:nvPr/>
        </p:nvSpPr>
        <p:spPr>
          <a:xfrm>
            <a:off x="1033953" y="869956"/>
            <a:ext cx="1020670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total inventory encompasses all the goods or products present in the supply chain, consisting of finished products available for sale and raw materials or components utilized in the production process.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449D0FF-A100-B15D-2F1B-605430AD1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52" y="4514388"/>
            <a:ext cx="2976465" cy="1633148"/>
          </a:xfrm>
          <a:prstGeom prst="rect">
            <a:avLst/>
          </a:prstGeom>
        </p:spPr>
      </p:pic>
      <p:pic>
        <p:nvPicPr>
          <p:cNvPr id="9" name="Picture 8">
            <a:extLst>
              <a:ext uri="{FF2B5EF4-FFF2-40B4-BE49-F238E27FC236}">
                <a16:creationId xmlns:a16="http://schemas.microsoft.com/office/drawing/2014/main" id="{7645922E-8C0C-020A-E022-0E15D7F22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938" y="4459544"/>
            <a:ext cx="3288247" cy="1615826"/>
          </a:xfrm>
          <a:prstGeom prst="rect">
            <a:avLst/>
          </a:prstGeom>
        </p:spPr>
      </p:pic>
      <p:cxnSp>
        <p:nvCxnSpPr>
          <p:cNvPr id="11" name="Straight Connector 10">
            <a:extLst>
              <a:ext uri="{FF2B5EF4-FFF2-40B4-BE49-F238E27FC236}">
                <a16:creationId xmlns:a16="http://schemas.microsoft.com/office/drawing/2014/main" id="{C8050999-4308-E55F-769E-6ED1D00061F1}"/>
              </a:ext>
            </a:extLst>
          </p:cNvPr>
          <p:cNvCxnSpPr>
            <a:cxnSpLocks/>
          </p:cNvCxnSpPr>
          <p:nvPr/>
        </p:nvCxnSpPr>
        <p:spPr>
          <a:xfrm flipH="1">
            <a:off x="2881894" y="3651225"/>
            <a:ext cx="0" cy="864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id="{6C3DE9C8-971E-667D-870A-42317EAC9119}"/>
              </a:ext>
            </a:extLst>
          </p:cNvPr>
          <p:cNvCxnSpPr>
            <a:cxnSpLocks/>
          </p:cNvCxnSpPr>
          <p:nvPr/>
        </p:nvCxnSpPr>
        <p:spPr>
          <a:xfrm flipH="1">
            <a:off x="9459976" y="3651225"/>
            <a:ext cx="0" cy="864000"/>
          </a:xfrm>
          <a:prstGeom prst="line">
            <a:avLst/>
          </a:prstGeom>
        </p:spPr>
        <p:style>
          <a:lnRef idx="3">
            <a:schemeClr val="accent3"/>
          </a:lnRef>
          <a:fillRef idx="0">
            <a:schemeClr val="accent3"/>
          </a:fillRef>
          <a:effectRef idx="2">
            <a:schemeClr val="accent3"/>
          </a:effectRef>
          <a:fontRef idx="minor">
            <a:schemeClr val="tx1"/>
          </a:fontRef>
        </p:style>
      </p:cxnSp>
      <p:pic>
        <p:nvPicPr>
          <p:cNvPr id="4" name="Picture 3">
            <a:extLst>
              <a:ext uri="{FF2B5EF4-FFF2-40B4-BE49-F238E27FC236}">
                <a16:creationId xmlns:a16="http://schemas.microsoft.com/office/drawing/2014/main" id="{280266DC-EFAD-996F-3F5C-E301AB0BC78A}"/>
              </a:ext>
            </a:extLst>
          </p:cNvPr>
          <p:cNvPicPr>
            <a:picLocks noChangeAspect="1"/>
          </p:cNvPicPr>
          <p:nvPr/>
        </p:nvPicPr>
        <p:blipFill>
          <a:blip r:embed="rId4"/>
          <a:stretch>
            <a:fillRect/>
          </a:stretch>
        </p:blipFill>
        <p:spPr>
          <a:xfrm>
            <a:off x="4519091" y="2438202"/>
            <a:ext cx="2922988" cy="1518044"/>
          </a:xfrm>
          <a:prstGeom prst="rect">
            <a:avLst/>
          </a:prstGeom>
        </p:spPr>
      </p:pic>
      <p:cxnSp>
        <p:nvCxnSpPr>
          <p:cNvPr id="10" name="Straight Connector 9">
            <a:extLst>
              <a:ext uri="{FF2B5EF4-FFF2-40B4-BE49-F238E27FC236}">
                <a16:creationId xmlns:a16="http://schemas.microsoft.com/office/drawing/2014/main" id="{41F72AB6-F323-8609-0DD3-650B51DC2F4B}"/>
              </a:ext>
            </a:extLst>
          </p:cNvPr>
          <p:cNvCxnSpPr>
            <a:cxnSpLocks/>
            <a:stCxn id="4" idx="2"/>
          </p:cNvCxnSpPr>
          <p:nvPr/>
        </p:nvCxnSpPr>
        <p:spPr>
          <a:xfrm>
            <a:off x="5980585" y="3956246"/>
            <a:ext cx="0" cy="1108469"/>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1301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9 SUB DASHBOARD</a:t>
            </a:r>
          </a:p>
        </p:txBody>
      </p:sp>
      <p:sp>
        <p:nvSpPr>
          <p:cNvPr id="6" name="Flowchart: Terminator 5">
            <a:extLst>
              <a:ext uri="{FF2B5EF4-FFF2-40B4-BE49-F238E27FC236}">
                <a16:creationId xmlns:a16="http://schemas.microsoft.com/office/drawing/2014/main" id="{15A1144A-74E7-C2E2-D9E2-4CF834B3F895}"/>
              </a:ext>
            </a:extLst>
          </p:cNvPr>
          <p:cNvSpPr/>
          <p:nvPr/>
        </p:nvSpPr>
        <p:spPr>
          <a:xfrm>
            <a:off x="1966913" y="2693757"/>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EXCEL</a:t>
            </a:r>
          </a:p>
        </p:txBody>
      </p:sp>
      <p:sp>
        <p:nvSpPr>
          <p:cNvPr id="7" name="Flowchart: Terminator 6">
            <a:extLst>
              <a:ext uri="{FF2B5EF4-FFF2-40B4-BE49-F238E27FC236}">
                <a16:creationId xmlns:a16="http://schemas.microsoft.com/office/drawing/2014/main" id="{1603AA59-6EEB-D569-2EFC-F47FD735F20F}"/>
              </a:ext>
            </a:extLst>
          </p:cNvPr>
          <p:cNvSpPr/>
          <p:nvPr/>
        </p:nvSpPr>
        <p:spPr>
          <a:xfrm>
            <a:off x="5014913" y="5326747"/>
            <a:ext cx="2338638" cy="74268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dirty="0">
                <a:solidFill>
                  <a:schemeClr val="bg1"/>
                </a:solidFill>
              </a:rPr>
              <a:t>TABLEAU</a:t>
            </a:r>
          </a:p>
        </p:txBody>
      </p:sp>
      <p:sp>
        <p:nvSpPr>
          <p:cNvPr id="8" name="Flowchart: Terminator 7">
            <a:extLst>
              <a:ext uri="{FF2B5EF4-FFF2-40B4-BE49-F238E27FC236}">
                <a16:creationId xmlns:a16="http://schemas.microsoft.com/office/drawing/2014/main" id="{1836E31A-6124-B8CD-24C1-8082F5F00BAE}"/>
              </a:ext>
            </a:extLst>
          </p:cNvPr>
          <p:cNvSpPr/>
          <p:nvPr/>
        </p:nvSpPr>
        <p:spPr>
          <a:xfrm>
            <a:off x="8251554" y="2747363"/>
            <a:ext cx="2338638" cy="759338"/>
          </a:xfrm>
          <a:prstGeom prst="flowChartTermina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2800" dirty="0">
                <a:solidFill>
                  <a:schemeClr val="bg1"/>
                </a:solidFill>
              </a:rPr>
              <a:t>POWER BI</a:t>
            </a:r>
          </a:p>
        </p:txBody>
      </p:sp>
      <p:pic>
        <p:nvPicPr>
          <p:cNvPr id="9" name="Picture 8">
            <a:extLst>
              <a:ext uri="{FF2B5EF4-FFF2-40B4-BE49-F238E27FC236}">
                <a16:creationId xmlns:a16="http://schemas.microsoft.com/office/drawing/2014/main" id="{B24A1D1D-96C9-D8AD-9D22-8477746DDDAC}"/>
              </a:ext>
            </a:extLst>
          </p:cNvPr>
          <p:cNvPicPr>
            <a:picLocks noChangeAspect="1"/>
          </p:cNvPicPr>
          <p:nvPr/>
        </p:nvPicPr>
        <p:blipFill rotWithShape="1">
          <a:blip r:embed="rId2">
            <a:extLst>
              <a:ext uri="{28A0092B-C50C-407E-A947-70E740481C1C}">
                <a14:useLocalDpi xmlns:a14="http://schemas.microsoft.com/office/drawing/2010/main" val="0"/>
              </a:ext>
            </a:extLst>
          </a:blip>
          <a:srcRect l="3713" t="-12" r="2543" b="6430"/>
          <a:stretch/>
        </p:blipFill>
        <p:spPr>
          <a:xfrm>
            <a:off x="1667814" y="4353031"/>
            <a:ext cx="2857370" cy="2036355"/>
          </a:xfrm>
          <a:prstGeom prst="rect">
            <a:avLst/>
          </a:prstGeom>
        </p:spPr>
      </p:pic>
      <p:pic>
        <p:nvPicPr>
          <p:cNvPr id="13" name="Picture 12">
            <a:extLst>
              <a:ext uri="{FF2B5EF4-FFF2-40B4-BE49-F238E27FC236}">
                <a16:creationId xmlns:a16="http://schemas.microsoft.com/office/drawing/2014/main" id="{EDF9C00F-A20B-EF46-A448-BE330F6F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542" y="4460197"/>
            <a:ext cx="3066263" cy="1929189"/>
          </a:xfrm>
          <a:prstGeom prst="rect">
            <a:avLst/>
          </a:prstGeom>
        </p:spPr>
      </p:pic>
      <p:sp>
        <p:nvSpPr>
          <p:cNvPr id="16" name="TextBox 15">
            <a:extLst>
              <a:ext uri="{FF2B5EF4-FFF2-40B4-BE49-F238E27FC236}">
                <a16:creationId xmlns:a16="http://schemas.microsoft.com/office/drawing/2014/main" id="{2D7E2164-34BE-B77E-9A72-1824FF8C7774}"/>
              </a:ext>
            </a:extLst>
          </p:cNvPr>
          <p:cNvSpPr txBox="1"/>
          <p:nvPr/>
        </p:nvSpPr>
        <p:spPr>
          <a:xfrm>
            <a:off x="1127040" y="763325"/>
            <a:ext cx="10114384"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value of inventory signifies the overall financial worth of the inventory present in the supply chain. This is determined by multiplying the quantity of each item held in inventory by its corresponding unit cost or market value.</a:t>
            </a:r>
          </a:p>
        </p:txBody>
      </p:sp>
      <p:cxnSp>
        <p:nvCxnSpPr>
          <p:cNvPr id="18" name="Straight Connector 17">
            <a:extLst>
              <a:ext uri="{FF2B5EF4-FFF2-40B4-BE49-F238E27FC236}">
                <a16:creationId xmlns:a16="http://schemas.microsoft.com/office/drawing/2014/main" id="{62161A26-E86B-3F79-E051-EAEA4CDA7F95}"/>
              </a:ext>
            </a:extLst>
          </p:cNvPr>
          <p:cNvCxnSpPr>
            <a:cxnSpLocks/>
          </p:cNvCxnSpPr>
          <p:nvPr/>
        </p:nvCxnSpPr>
        <p:spPr>
          <a:xfrm flipH="1">
            <a:off x="3068506" y="3453031"/>
            <a:ext cx="0" cy="900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951474BB-51AB-618F-D171-E81401D055F5}"/>
              </a:ext>
            </a:extLst>
          </p:cNvPr>
          <p:cNvCxnSpPr>
            <a:cxnSpLocks/>
          </p:cNvCxnSpPr>
          <p:nvPr/>
        </p:nvCxnSpPr>
        <p:spPr>
          <a:xfrm flipH="1">
            <a:off x="9420873" y="3524197"/>
            <a:ext cx="0" cy="936000"/>
          </a:xfrm>
          <a:prstGeom prst="line">
            <a:avLst/>
          </a:prstGeom>
        </p:spPr>
        <p:style>
          <a:lnRef idx="3">
            <a:schemeClr val="accent3"/>
          </a:lnRef>
          <a:fillRef idx="0">
            <a:schemeClr val="accent3"/>
          </a:fillRef>
          <a:effectRef idx="2">
            <a:schemeClr val="accent3"/>
          </a:effectRef>
          <a:fontRef idx="minor">
            <a:schemeClr val="tx1"/>
          </a:fontRef>
        </p:style>
      </p:cxnSp>
      <p:pic>
        <p:nvPicPr>
          <p:cNvPr id="3" name="Picture 2">
            <a:extLst>
              <a:ext uri="{FF2B5EF4-FFF2-40B4-BE49-F238E27FC236}">
                <a16:creationId xmlns:a16="http://schemas.microsoft.com/office/drawing/2014/main" id="{97DF42FB-12B0-8278-4DF0-2C016784D944}"/>
              </a:ext>
            </a:extLst>
          </p:cNvPr>
          <p:cNvPicPr>
            <a:picLocks noChangeAspect="1"/>
          </p:cNvPicPr>
          <p:nvPr/>
        </p:nvPicPr>
        <p:blipFill>
          <a:blip r:embed="rId4"/>
          <a:stretch>
            <a:fillRect/>
          </a:stretch>
        </p:blipFill>
        <p:spPr>
          <a:xfrm>
            <a:off x="4848225" y="2428875"/>
            <a:ext cx="2581275" cy="1711408"/>
          </a:xfrm>
          <a:prstGeom prst="rect">
            <a:avLst/>
          </a:prstGeom>
        </p:spPr>
      </p:pic>
      <p:cxnSp>
        <p:nvCxnSpPr>
          <p:cNvPr id="4" name="Straight Connector 3">
            <a:extLst>
              <a:ext uri="{FF2B5EF4-FFF2-40B4-BE49-F238E27FC236}">
                <a16:creationId xmlns:a16="http://schemas.microsoft.com/office/drawing/2014/main" id="{78CDB86F-0DB6-65F5-DC70-9FA76AD170AF}"/>
              </a:ext>
            </a:extLst>
          </p:cNvPr>
          <p:cNvCxnSpPr>
            <a:cxnSpLocks/>
          </p:cNvCxnSpPr>
          <p:nvPr/>
        </p:nvCxnSpPr>
        <p:spPr>
          <a:xfrm>
            <a:off x="6096000" y="4210050"/>
            <a:ext cx="10173" cy="1078981"/>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945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CCB45-938C-37FA-651F-F4745F44F6AB}"/>
              </a:ext>
            </a:extLst>
          </p:cNvPr>
          <p:cNvSpPr txBox="1"/>
          <p:nvPr/>
        </p:nvSpPr>
        <p:spPr>
          <a:xfrm>
            <a:off x="3136232" y="100081"/>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KPI 10 SUB DASHBOARD</a:t>
            </a:r>
          </a:p>
        </p:txBody>
      </p:sp>
      <p:sp>
        <p:nvSpPr>
          <p:cNvPr id="16" name="TextBox 15">
            <a:extLst>
              <a:ext uri="{FF2B5EF4-FFF2-40B4-BE49-F238E27FC236}">
                <a16:creationId xmlns:a16="http://schemas.microsoft.com/office/drawing/2014/main" id="{2D7E2164-34BE-B77E-9A72-1824FF8C7774}"/>
              </a:ext>
            </a:extLst>
          </p:cNvPr>
          <p:cNvSpPr txBox="1"/>
          <p:nvPr/>
        </p:nvSpPr>
        <p:spPr>
          <a:xfrm>
            <a:off x="1219591" y="1371857"/>
            <a:ext cx="5367821" cy="378052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When there is an excess of inventory beyond the demand, resulting in a surplus, it is referred to as overstock in the supply chain.</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On the other hand, when the supply chain does not possess sufficient inventory to fulfill the current demand, it is known as out of stock.</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Understock denotes a situation where the inventory level falls below the desired or optimal level required to meet demand.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508902-E1FE-36BA-B95D-F7C703388A42}"/>
              </a:ext>
            </a:extLst>
          </p:cNvPr>
          <p:cNvPicPr>
            <a:picLocks noChangeAspect="1"/>
          </p:cNvPicPr>
          <p:nvPr/>
        </p:nvPicPr>
        <p:blipFill>
          <a:blip r:embed="rId2"/>
          <a:stretch>
            <a:fillRect/>
          </a:stretch>
        </p:blipFill>
        <p:spPr>
          <a:xfrm>
            <a:off x="7433232" y="1934222"/>
            <a:ext cx="3082368" cy="2018653"/>
          </a:xfrm>
          <a:prstGeom prst="rect">
            <a:avLst/>
          </a:prstGeom>
        </p:spPr>
      </p:pic>
    </p:spTree>
    <p:extLst>
      <p:ext uri="{BB962C8B-B14F-4D97-AF65-F5344CB8AC3E}">
        <p14:creationId xmlns:p14="http://schemas.microsoft.com/office/powerpoint/2010/main" val="6158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4">
            <a:extLst>
              <a:ext uri="{FF2B5EF4-FFF2-40B4-BE49-F238E27FC236}">
                <a16:creationId xmlns:a16="http://schemas.microsoft.com/office/drawing/2014/main" id="{4A6C2DEE-25BE-A7E7-33D5-C09FF105D5F2}"/>
              </a:ext>
            </a:extLst>
          </p:cNvPr>
          <p:cNvSpPr txBox="1"/>
          <p:nvPr/>
        </p:nvSpPr>
        <p:spPr>
          <a:xfrm>
            <a:off x="4772663" y="490135"/>
            <a:ext cx="231922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Project </a:t>
            </a:r>
            <a:r>
              <a:rPr lang="en-IN" sz="2000" dirty="0">
                <a:latin typeface="Times New Roman" panose="02020603050405020304" pitchFamily="18" charset="0"/>
                <a:cs typeface="Times New Roman" panose="02020603050405020304" pitchFamily="18" charset="0"/>
              </a:rPr>
              <a:t>no</a:t>
            </a:r>
            <a:r>
              <a:rPr lang="en-IN" dirty="0">
                <a:latin typeface="Times New Roman" panose="02020603050405020304" pitchFamily="18" charset="0"/>
                <a:cs typeface="Times New Roman" panose="02020603050405020304" pitchFamily="18" charset="0"/>
              </a:rPr>
              <a:t> – 169</a:t>
            </a:r>
          </a:p>
        </p:txBody>
      </p:sp>
      <p:sp>
        <p:nvSpPr>
          <p:cNvPr id="7" name="Rectangle: Rounded Corners 6">
            <a:extLst>
              <a:ext uri="{FF2B5EF4-FFF2-40B4-BE49-F238E27FC236}">
                <a16:creationId xmlns:a16="http://schemas.microsoft.com/office/drawing/2014/main" id="{BF5C84B1-807A-06EE-319C-720B8F7FE910}"/>
              </a:ext>
            </a:extLst>
          </p:cNvPr>
          <p:cNvSpPr/>
          <p:nvPr/>
        </p:nvSpPr>
        <p:spPr>
          <a:xfrm>
            <a:off x="2528047" y="1347173"/>
            <a:ext cx="6808458" cy="400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GB" sz="3200" dirty="0">
                <a:effectLst>
                  <a:glow rad="63500">
                    <a:schemeClr val="accent1">
                      <a:satMod val="175000"/>
                      <a:alpha val="40000"/>
                    </a:schemeClr>
                  </a:glow>
                </a:effectLst>
              </a:rPr>
              <a:t>SUPPLY CHAIN MANAGEMENT</a:t>
            </a:r>
            <a:endParaRPr lang="en-IN" sz="3200" dirty="0">
              <a:effectLst>
                <a:glow rad="63500">
                  <a:schemeClr val="accent1">
                    <a:satMod val="175000"/>
                    <a:alpha val="40000"/>
                  </a:schemeClr>
                </a:glow>
              </a:effectLst>
            </a:endParaRPr>
          </a:p>
        </p:txBody>
      </p:sp>
      <p:sp>
        <p:nvSpPr>
          <p:cNvPr id="8" name="Rectangle: Rounded Corners 7">
            <a:extLst>
              <a:ext uri="{FF2B5EF4-FFF2-40B4-BE49-F238E27FC236}">
                <a16:creationId xmlns:a16="http://schemas.microsoft.com/office/drawing/2014/main" id="{3CFC1692-6387-8370-F399-C87B788F30BB}"/>
              </a:ext>
            </a:extLst>
          </p:cNvPr>
          <p:cNvSpPr/>
          <p:nvPr/>
        </p:nvSpPr>
        <p:spPr>
          <a:xfrm>
            <a:off x="1279712" y="1976718"/>
            <a:ext cx="9632575" cy="3898885"/>
          </a:xfrm>
          <a:prstGeom prst="roundRect">
            <a:avLst/>
          </a:prstGeom>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IN" sz="2400" b="1" dirty="0">
                <a:effectLst>
                  <a:glow rad="63500">
                    <a:schemeClr val="accent1">
                      <a:satMod val="175000"/>
                      <a:alpha val="40000"/>
                    </a:schemeClr>
                  </a:glow>
                </a:effectLst>
                <a:latin typeface="Times New Roman" panose="02020603050405020304" pitchFamily="18" charset="0"/>
                <a:cs typeface="Times New Roman" panose="02020603050405020304" pitchFamily="18" charset="0"/>
              </a:rPr>
              <a:t>GROUP 6 MEMBERS</a:t>
            </a:r>
          </a:p>
          <a:p>
            <a:endParaRPr lang="en-IN" sz="2400" b="1" dirty="0">
              <a:effectLst>
                <a:glow rad="63500">
                  <a:schemeClr val="accent1">
                    <a:satMod val="175000"/>
                    <a:alpha val="40000"/>
                  </a:schemeClr>
                </a:glow>
              </a:effectLst>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Ms. Akansha Shaw</a:t>
            </a:r>
          </a:p>
          <a:p>
            <a:r>
              <a:rPr lang="en-IN" sz="2400" b="1" dirty="0">
                <a:solidFill>
                  <a:schemeClr val="bg1"/>
                </a:solidFill>
                <a:latin typeface="Times New Roman" panose="02020603050405020304" pitchFamily="18" charset="0"/>
                <a:cs typeface="Times New Roman" panose="02020603050405020304" pitchFamily="18" charset="0"/>
              </a:rPr>
              <a:t>Mr. </a:t>
            </a:r>
            <a:r>
              <a:rPr lang="en-IN" sz="2400" b="1" dirty="0" err="1">
                <a:solidFill>
                  <a:schemeClr val="bg1"/>
                </a:solidFill>
                <a:latin typeface="Times New Roman" panose="02020603050405020304" pitchFamily="18" charset="0"/>
                <a:cs typeface="Times New Roman" panose="02020603050405020304" pitchFamily="18" charset="0"/>
              </a:rPr>
              <a:t>Devalapally</a:t>
            </a:r>
            <a:r>
              <a:rPr lang="en-IN" sz="2400" b="1" dirty="0">
                <a:solidFill>
                  <a:schemeClr val="bg1"/>
                </a:solidFill>
                <a:latin typeface="Times New Roman" panose="02020603050405020304" pitchFamily="18" charset="0"/>
                <a:cs typeface="Times New Roman" panose="02020603050405020304" pitchFamily="18" charset="0"/>
              </a:rPr>
              <a:t> Harish Kumar</a:t>
            </a:r>
          </a:p>
          <a:p>
            <a:r>
              <a:rPr lang="en-IN" sz="2400" b="1" dirty="0">
                <a:solidFill>
                  <a:schemeClr val="bg1"/>
                </a:solidFill>
                <a:latin typeface="Times New Roman" panose="02020603050405020304" pitchFamily="18" charset="0"/>
                <a:cs typeface="Times New Roman" panose="02020603050405020304" pitchFamily="18" charset="0"/>
              </a:rPr>
              <a:t>Mr. Mahesh Kumar</a:t>
            </a:r>
          </a:p>
          <a:p>
            <a:r>
              <a:rPr lang="en-IN" sz="2400" b="1" dirty="0">
                <a:solidFill>
                  <a:schemeClr val="bg1"/>
                </a:solidFill>
                <a:latin typeface="Times New Roman" panose="02020603050405020304" pitchFamily="18" charset="0"/>
                <a:cs typeface="Times New Roman" panose="02020603050405020304" pitchFamily="18" charset="0"/>
              </a:rPr>
              <a:t>Ms. </a:t>
            </a:r>
            <a:r>
              <a:rPr lang="en-IN" sz="2400" b="1" dirty="0" err="1">
                <a:solidFill>
                  <a:schemeClr val="bg1"/>
                </a:solidFill>
                <a:latin typeface="Times New Roman" panose="02020603050405020304" pitchFamily="18" charset="0"/>
                <a:cs typeface="Times New Roman" panose="02020603050405020304" pitchFamily="18" charset="0"/>
              </a:rPr>
              <a:t>Spoorti</a:t>
            </a:r>
            <a:r>
              <a:rPr lang="en-IN" sz="2400" b="1" dirty="0">
                <a:solidFill>
                  <a:schemeClr val="bg1"/>
                </a:solidFill>
                <a:latin typeface="Times New Roman" panose="02020603050405020304" pitchFamily="18" charset="0"/>
                <a:cs typeface="Times New Roman" panose="02020603050405020304" pitchFamily="18" charset="0"/>
              </a:rPr>
              <a:t> M </a:t>
            </a:r>
            <a:r>
              <a:rPr lang="en-IN" sz="2400" b="1" dirty="0" err="1">
                <a:solidFill>
                  <a:schemeClr val="bg1"/>
                </a:solidFill>
                <a:latin typeface="Times New Roman" panose="02020603050405020304" pitchFamily="18" charset="0"/>
                <a:cs typeface="Times New Roman" panose="02020603050405020304" pitchFamily="18" charset="0"/>
              </a:rPr>
              <a:t>Gouli</a:t>
            </a:r>
            <a:endParaRPr lang="en-IN" sz="2400" b="1" dirty="0">
              <a:solidFill>
                <a:schemeClr val="bg1"/>
              </a:solidFill>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Mr. Onkar </a:t>
            </a:r>
            <a:r>
              <a:rPr lang="en-IN" sz="2400" b="1" dirty="0" err="1">
                <a:solidFill>
                  <a:schemeClr val="bg1"/>
                </a:solidFill>
                <a:latin typeface="Times New Roman" panose="02020603050405020304" pitchFamily="18" charset="0"/>
                <a:cs typeface="Times New Roman" panose="02020603050405020304" pitchFamily="18" charset="0"/>
              </a:rPr>
              <a:t>Bobade</a:t>
            </a:r>
            <a:endParaRPr lang="en-IN" sz="2400" b="1" dirty="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a:p>
            <a:endParaRPr lang="en-IN" sz="2400" b="1" dirty="0">
              <a:effectLst>
                <a:glow rad="63500">
                  <a:schemeClr val="accent1">
                    <a:satMod val="175000"/>
                    <a:alpha val="40000"/>
                  </a:schemeClr>
                </a:glow>
              </a:effectLst>
              <a:latin typeface="Times New Roman" panose="02020603050405020304" pitchFamily="18" charset="0"/>
              <a:cs typeface="Times New Roman" panose="02020603050405020304" pitchFamily="18" charset="0"/>
            </a:endParaRPr>
          </a:p>
          <a:p>
            <a:endParaRPr lang="en-IN" sz="2400" b="1" dirty="0">
              <a:effectLst>
                <a:glow rad="63500">
                  <a:schemeClr val="accent1">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15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Saying &quot;Thank You&quot; Matters - Crown Connect">
            <a:extLst>
              <a:ext uri="{FF2B5EF4-FFF2-40B4-BE49-F238E27FC236}">
                <a16:creationId xmlns:a16="http://schemas.microsoft.com/office/drawing/2014/main" id="{8BB6DA77-84FF-0060-551F-CAB557A35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42" y="0"/>
            <a:ext cx="1043493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0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236B25-0304-92DB-2A86-DEEEE7AC09D5}"/>
              </a:ext>
            </a:extLst>
          </p:cNvPr>
          <p:cNvSpPr txBox="1"/>
          <p:nvPr/>
        </p:nvSpPr>
        <p:spPr>
          <a:xfrm>
            <a:off x="2895600" y="30171"/>
            <a:ext cx="6096000" cy="830997"/>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PROJECT OVERVIEW</a:t>
            </a:r>
          </a:p>
          <a:p>
            <a:pPr algn="ctr"/>
            <a:endParaRPr lang="en-IN" sz="2000" b="1" dirty="0">
              <a:latin typeface="Comic Sans MS" panose="030F0702030302020204" pitchFamily="66" charset="0"/>
            </a:endParaRPr>
          </a:p>
        </p:txBody>
      </p:sp>
      <p:sp>
        <p:nvSpPr>
          <p:cNvPr id="11" name="TextBox 10">
            <a:extLst>
              <a:ext uri="{FF2B5EF4-FFF2-40B4-BE49-F238E27FC236}">
                <a16:creationId xmlns:a16="http://schemas.microsoft.com/office/drawing/2014/main" id="{FD4A6E37-0B5F-576E-4D12-838DCB07885C}"/>
              </a:ext>
            </a:extLst>
          </p:cNvPr>
          <p:cNvSpPr txBox="1"/>
          <p:nvPr/>
        </p:nvSpPr>
        <p:spPr>
          <a:xfrm>
            <a:off x="1330492" y="861168"/>
            <a:ext cx="6096000" cy="5632311"/>
          </a:xfrm>
          <a:prstGeom prst="rect">
            <a:avLst/>
          </a:prstGeom>
          <a:noFill/>
        </p:spPr>
        <p:txBody>
          <a:bodyPr wrap="square">
            <a:spAutoFit/>
          </a:bodyPr>
          <a:lstStyle/>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PROJECT INTRODUCTION</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DATA DESCRIPTIONS</a:t>
            </a:r>
          </a:p>
          <a:p>
            <a:pPr marL="457200" indent="-4572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OBJECTIVES</a:t>
            </a:r>
            <a:endParaRPr lang="en-US" sz="1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EXCEL MAIN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TABLEAU MAIN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POWER BI MAIN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a:t>
            </a:r>
            <a:r>
              <a:rPr lang="en-US" b="1"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2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3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4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5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6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7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8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9 SUB DASHBOARD</a:t>
            </a:r>
          </a:p>
          <a:p>
            <a:pPr marL="457200" indent="-45720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KPI </a:t>
            </a:r>
            <a:r>
              <a:rPr lang="en-US" b="1" dirty="0">
                <a:latin typeface="Times New Roman" panose="02020603050405020304" pitchFamily="18" charset="0"/>
                <a:cs typeface="Times New Roman" panose="02020603050405020304" pitchFamily="18" charset="0"/>
              </a:rPr>
              <a:t>10</a:t>
            </a:r>
            <a:r>
              <a:rPr lang="en-US" sz="1800" b="1" dirty="0">
                <a:latin typeface="Times New Roman" panose="02020603050405020304" pitchFamily="18" charset="0"/>
                <a:cs typeface="Times New Roman" panose="02020603050405020304" pitchFamily="18" charset="0"/>
              </a:rPr>
              <a:t> SUB DASHBOARD</a:t>
            </a:r>
          </a:p>
          <a:p>
            <a:pPr marL="457200" indent="-457200">
              <a:buFont typeface="Wingdings" panose="05000000000000000000" pitchFamily="2" charset="2"/>
              <a:buChar char="q"/>
            </a:pPr>
            <a:endParaRPr lang="en-US" sz="1800" dirty="0">
              <a:latin typeface="Algerian" panose="04020705040A02060702" pitchFamily="82" charset="0"/>
            </a:endParaRPr>
          </a:p>
          <a:p>
            <a:endParaRPr lang="en-IN" sz="1800" dirty="0">
              <a:solidFill>
                <a:schemeClr val="bg1"/>
              </a:solidFill>
              <a:latin typeface="Algerian" panose="04020705040A02060702" pitchFamily="82" charset="0"/>
            </a:endParaRPr>
          </a:p>
          <a:p>
            <a:pPr marL="457200" indent="-457200">
              <a:buFont typeface="Wingdings" panose="05000000000000000000" pitchFamily="2" charset="2"/>
              <a:buChar char="q"/>
            </a:pPr>
            <a:endParaRPr lang="en-US" sz="1800" dirty="0">
              <a:solidFill>
                <a:schemeClr val="bg1"/>
              </a:solidFill>
              <a:latin typeface="Algerian" panose="04020705040A02060702" pitchFamily="82" charset="0"/>
            </a:endParaRPr>
          </a:p>
          <a:p>
            <a:pPr marL="457200" indent="-457200">
              <a:buFont typeface="Wingdings" panose="05000000000000000000" pitchFamily="2" charset="2"/>
              <a:buChar char="q"/>
            </a:pPr>
            <a:endParaRPr lang="en-IN" sz="1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1349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6B895-FDE0-5291-5B3F-2A7E19BB3A29}"/>
              </a:ext>
            </a:extLst>
          </p:cNvPr>
          <p:cNvSpPr txBox="1"/>
          <p:nvPr/>
        </p:nvSpPr>
        <p:spPr>
          <a:xfrm>
            <a:off x="2945197" y="110143"/>
            <a:ext cx="6475027" cy="954107"/>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PROJECT INTRODUCTION</a:t>
            </a:r>
          </a:p>
          <a:p>
            <a:pPr algn="ct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13E0E6-65F7-BC11-9A54-A06105164441}"/>
              </a:ext>
            </a:extLst>
          </p:cNvPr>
          <p:cNvSpPr txBox="1"/>
          <p:nvPr/>
        </p:nvSpPr>
        <p:spPr>
          <a:xfrm>
            <a:off x="1216160" y="919777"/>
            <a:ext cx="9554076" cy="5078313"/>
          </a:xfrm>
          <a:prstGeom prst="rect">
            <a:avLst/>
          </a:prstGeom>
          <a:noFill/>
        </p:spPr>
        <p:txBody>
          <a:bodyPr wrap="square">
            <a:spAutoFit/>
          </a:bodyPr>
          <a:lstStyle/>
          <a:p>
            <a:pPr algn="just"/>
            <a:r>
              <a:rPr lang="en-GB" b="0" i="0" dirty="0">
                <a:effectLst/>
                <a:latin typeface="Times New Roman" panose="02020603050405020304" pitchFamily="18" charset="0"/>
                <a:cs typeface="Times New Roman" panose="02020603050405020304" pitchFamily="18" charset="0"/>
              </a:rPr>
              <a:t>Supply chain management (SCM) is management of the flow of goods, data, and finances related to a product or service, from the procurement of raw materials to the delivery of the product at its final destination.</a:t>
            </a:r>
          </a:p>
          <a:p>
            <a:pPr algn="just"/>
            <a:r>
              <a:rPr lang="en-GB" b="0" i="0" dirty="0">
                <a:effectLst/>
                <a:latin typeface="Times New Roman" panose="02020603050405020304" pitchFamily="18" charset="0"/>
                <a:cs typeface="Times New Roman" panose="02020603050405020304" pitchFamily="18" charset="0"/>
              </a:rPr>
              <a:t>Although many people equate the supply chain with logistics, logistics is actually just one component of the supply chain. Today’s digitally based SCM systems include material handling and software for all parties involved in product or service creation, order fulfilment, and information tracking―such as suppliers, manufacturers, wholesalers, transportation and logistics providers, and retailers.</a:t>
            </a:r>
          </a:p>
          <a:p>
            <a:pPr algn="just"/>
            <a:r>
              <a:rPr lang="en-GB" b="0" i="0" dirty="0">
                <a:effectLst/>
                <a:latin typeface="Times New Roman" panose="02020603050405020304" pitchFamily="18" charset="0"/>
                <a:cs typeface="Times New Roman" panose="02020603050405020304" pitchFamily="18" charset="0"/>
              </a:rPr>
              <a:t>Though SCM has always been an enterprise fundamental, the supply chain today is more vital than ever as a marker for business success. Companies that can effectively manage their supply chain to adapt to today’s volatile and ever-changing, technology-driven business environment are the ones that will survive and thrive.</a:t>
            </a:r>
          </a:p>
          <a:p>
            <a:pPr algn="just"/>
            <a:r>
              <a:rPr lang="en-GB" b="0" i="0" dirty="0">
                <a:effectLst/>
                <a:latin typeface="Times New Roman" panose="02020603050405020304" pitchFamily="18" charset="0"/>
                <a:cs typeface="Times New Roman" panose="02020603050405020304" pitchFamily="18" charset="0"/>
              </a:rPr>
              <a:t>SCM has advantages too. For instance, it can free up supply chain employees to contribute to the business in ways that add more value. Better SCM systems that automate mundane tasks can equip supply chain professionals with the tools they need to successfully deliver the products and services the supply chain is designed around.</a:t>
            </a:r>
          </a:p>
          <a:p>
            <a:pPr algn="just"/>
            <a:r>
              <a:rPr lang="en-GB" b="0" i="0" dirty="0">
                <a:effectLst/>
                <a:latin typeface="Times New Roman" panose="02020603050405020304" pitchFamily="18" charset="0"/>
                <a:cs typeface="Times New Roman" panose="02020603050405020304" pitchFamily="18" charset="0"/>
              </a:rPr>
              <a:t>SCM has historically been about increasing efficiency and reducing costs. Although those needs haven’t changed, what has changed is that the customer is now playing a front-and-centre role in setting SCM priorities. It’s been said that “customer experiences live and die in the supply chain.”</a:t>
            </a:r>
          </a:p>
        </p:txBody>
      </p:sp>
    </p:spTree>
    <p:extLst>
      <p:ext uri="{BB962C8B-B14F-4D97-AF65-F5344CB8AC3E}">
        <p14:creationId xmlns:p14="http://schemas.microsoft.com/office/powerpoint/2010/main" val="159194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52E47-E7FE-1C2D-4ABE-C5B9408B5B66}"/>
              </a:ext>
            </a:extLst>
          </p:cNvPr>
          <p:cNvSpPr txBox="1"/>
          <p:nvPr/>
        </p:nvSpPr>
        <p:spPr>
          <a:xfrm>
            <a:off x="3048000" y="79527"/>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DATA DESCRIPTIONS</a:t>
            </a:r>
          </a:p>
        </p:txBody>
      </p:sp>
      <p:sp>
        <p:nvSpPr>
          <p:cNvPr id="5" name="TextBox 4">
            <a:extLst>
              <a:ext uri="{FF2B5EF4-FFF2-40B4-BE49-F238E27FC236}">
                <a16:creationId xmlns:a16="http://schemas.microsoft.com/office/drawing/2014/main" id="{14B344FD-E49F-5453-7D8D-5DA5D10EAB81}"/>
              </a:ext>
            </a:extLst>
          </p:cNvPr>
          <p:cNvSpPr txBox="1"/>
          <p:nvPr/>
        </p:nvSpPr>
        <p:spPr>
          <a:xfrm>
            <a:off x="1351546" y="940475"/>
            <a:ext cx="9488907" cy="2031325"/>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accent1"/>
                </a:solidFill>
                <a:effectLst/>
                <a:latin typeface="Times New Roman" panose="02020603050405020304" pitchFamily="18" charset="0"/>
                <a:cs typeface="Times New Roman" panose="02020603050405020304" pitchFamily="18" charset="0"/>
              </a:rPr>
              <a:t> </a:t>
            </a:r>
            <a:r>
              <a:rPr lang="en-GB" b="1" dirty="0">
                <a:solidFill>
                  <a:schemeClr val="accent1"/>
                </a:solidFill>
                <a:effectLst/>
                <a:latin typeface="Times New Roman" panose="02020603050405020304" pitchFamily="18" charset="0"/>
                <a:cs typeface="Times New Roman" panose="02020603050405020304" pitchFamily="18" charset="0"/>
              </a:rPr>
              <a:t>PLUGS_ELECTRONICS_HANDS_ON_LAB_DATA</a:t>
            </a:r>
            <a:r>
              <a:rPr lang="en-US" b="1" dirty="0">
                <a:solidFill>
                  <a:schemeClr val="accent1"/>
                </a:solidFill>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This table is connected to F_Inventory_adjusted to create a relationship between the products. This table contains details of customers and stores.</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accent1"/>
                </a:solidFill>
                <a:effectLst/>
                <a:latin typeface="Times New Roman" panose="02020603050405020304" pitchFamily="18" charset="0"/>
                <a:cs typeface="Times New Roman" panose="02020603050405020304" pitchFamily="18" charset="0"/>
              </a:rPr>
              <a:t>F_INVENTORY_ADJUSTED DATASET: </a:t>
            </a:r>
            <a:r>
              <a:rPr lang="en-US" b="1" dirty="0">
                <a:effectLst/>
                <a:latin typeface="Times New Roman" panose="02020603050405020304" pitchFamily="18" charset="0"/>
                <a:cs typeface="Times New Roman" panose="02020603050405020304" pitchFamily="18" charset="0"/>
              </a:rPr>
              <a:t>It contains the details of products such as </a:t>
            </a:r>
            <a:r>
              <a:rPr lang="en-US" b="1" dirty="0" err="1">
                <a:effectLst/>
                <a:latin typeface="Times New Roman" panose="02020603050405020304" pitchFamily="18" charset="0"/>
                <a:cs typeface="Times New Roman" panose="02020603050405020304" pitchFamily="18" charset="0"/>
              </a:rPr>
              <a:t>sku</a:t>
            </a:r>
            <a:r>
              <a:rPr lang="en-US" b="1" dirty="0">
                <a:effectLst/>
                <a:latin typeface="Times New Roman" panose="02020603050405020304" pitchFamily="18" charset="0"/>
                <a:cs typeface="Times New Roman" panose="02020603050405020304" pitchFamily="18" charset="0"/>
              </a:rPr>
              <a:t> number  product type , product key, price and so on.</a:t>
            </a:r>
            <a:endParaRPr lang="en-US" b="1" dirty="0">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00B44EE-E8A4-B3D3-8A45-E4B21627D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793" y="2971800"/>
            <a:ext cx="8954750" cy="3640082"/>
          </a:xfrm>
          <a:prstGeom prst="rect">
            <a:avLst/>
          </a:prstGeom>
        </p:spPr>
      </p:pic>
    </p:spTree>
    <p:extLst>
      <p:ext uri="{BB962C8B-B14F-4D97-AF65-F5344CB8AC3E}">
        <p14:creationId xmlns:p14="http://schemas.microsoft.com/office/powerpoint/2010/main" val="25916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4FA6E-1376-DAEE-4A79-A0A1B24F9471}"/>
              </a:ext>
            </a:extLst>
          </p:cNvPr>
          <p:cNvSpPr txBox="1"/>
          <p:nvPr/>
        </p:nvSpPr>
        <p:spPr>
          <a:xfrm>
            <a:off x="2914650" y="21538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OBJECTIVES</a:t>
            </a:r>
          </a:p>
        </p:txBody>
      </p:sp>
      <p:sp>
        <p:nvSpPr>
          <p:cNvPr id="6" name="TextBox 5">
            <a:extLst>
              <a:ext uri="{FF2B5EF4-FFF2-40B4-BE49-F238E27FC236}">
                <a16:creationId xmlns:a16="http://schemas.microsoft.com/office/drawing/2014/main" id="{DE28D646-5719-CE98-6ADF-1DFD324DC707}"/>
              </a:ext>
            </a:extLst>
          </p:cNvPr>
          <p:cNvSpPr txBox="1"/>
          <p:nvPr/>
        </p:nvSpPr>
        <p:spPr>
          <a:xfrm>
            <a:off x="1666875" y="1181100"/>
            <a:ext cx="4581525" cy="1477328"/>
          </a:xfrm>
          <a:prstGeom prst="rect">
            <a:avLst/>
          </a:prstGeom>
          <a:noFill/>
        </p:spPr>
        <p:txBody>
          <a:bodyPr wrap="square" rtlCol="0">
            <a:spAutoFit/>
          </a:bodyPr>
          <a:lstStyle/>
          <a:p>
            <a:pPr marL="285750" indent="-285750">
              <a:buFont typeface="Wingdings" panose="05000000000000000000" pitchFamily="2" charset="2"/>
              <a:buChar char="q"/>
            </a:pPr>
            <a:r>
              <a:rPr lang="en-GB" dirty="0"/>
              <a:t>Cost – Effective Production</a:t>
            </a:r>
          </a:p>
          <a:p>
            <a:pPr marL="285750" indent="-285750">
              <a:buFont typeface="Wingdings" panose="05000000000000000000" pitchFamily="2" charset="2"/>
              <a:buChar char="q"/>
            </a:pPr>
            <a:r>
              <a:rPr lang="en-GB" dirty="0"/>
              <a:t>On Time Delivery</a:t>
            </a:r>
          </a:p>
          <a:p>
            <a:pPr marL="285750" indent="-285750">
              <a:buFont typeface="Wingdings" panose="05000000000000000000" pitchFamily="2" charset="2"/>
              <a:buChar char="q"/>
            </a:pPr>
            <a:r>
              <a:rPr lang="en-GB" dirty="0"/>
              <a:t>Boosting Customer </a:t>
            </a:r>
            <a:r>
              <a:rPr lang="en-GB" dirty="0" err="1"/>
              <a:t>Utlity</a:t>
            </a:r>
            <a:endParaRPr lang="en-GB" dirty="0"/>
          </a:p>
          <a:p>
            <a:pPr marL="285750" indent="-285750">
              <a:buFont typeface="Wingdings" panose="05000000000000000000" pitchFamily="2" charset="2"/>
              <a:buChar char="q"/>
            </a:pPr>
            <a:r>
              <a:rPr lang="en-GB" dirty="0"/>
              <a:t>Improving Distribution</a:t>
            </a:r>
          </a:p>
          <a:p>
            <a:pPr marL="285750" indent="-285750">
              <a:buFont typeface="Wingdings" panose="05000000000000000000" pitchFamily="2" charset="2"/>
              <a:buChar char="q"/>
            </a:pPr>
            <a:r>
              <a:rPr lang="en-GB" dirty="0"/>
              <a:t>Effective Inventory Management</a:t>
            </a:r>
            <a:endParaRPr lang="en-IN" dirty="0"/>
          </a:p>
        </p:txBody>
      </p:sp>
    </p:spTree>
    <p:extLst>
      <p:ext uri="{BB962C8B-B14F-4D97-AF65-F5344CB8AC3E}">
        <p14:creationId xmlns:p14="http://schemas.microsoft.com/office/powerpoint/2010/main" val="361134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B77B3-E705-93B0-F194-6FBE9024C846}"/>
              </a:ext>
            </a:extLst>
          </p:cNvPr>
          <p:cNvSpPr txBox="1"/>
          <p:nvPr/>
        </p:nvSpPr>
        <p:spPr>
          <a:xfrm>
            <a:off x="3048000" y="36095"/>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EXCEL DASHBOARD</a:t>
            </a:r>
          </a:p>
        </p:txBody>
      </p:sp>
      <p:pic>
        <p:nvPicPr>
          <p:cNvPr id="5" name="Picture 4">
            <a:extLst>
              <a:ext uri="{FF2B5EF4-FFF2-40B4-BE49-F238E27FC236}">
                <a16:creationId xmlns:a16="http://schemas.microsoft.com/office/drawing/2014/main" id="{A90690C1-82B9-2AB6-C789-644BC7BF7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00" y="559315"/>
            <a:ext cx="10356532" cy="6298684"/>
          </a:xfrm>
          <a:prstGeom prst="rect">
            <a:avLst/>
          </a:prstGeom>
        </p:spPr>
      </p:pic>
    </p:spTree>
    <p:extLst>
      <p:ext uri="{BB962C8B-B14F-4D97-AF65-F5344CB8AC3E}">
        <p14:creationId xmlns:p14="http://schemas.microsoft.com/office/powerpoint/2010/main" val="213293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6514D-76CB-606D-860B-42587D376E0E}"/>
              </a:ext>
            </a:extLst>
          </p:cNvPr>
          <p:cNvSpPr txBox="1"/>
          <p:nvPr/>
        </p:nvSpPr>
        <p:spPr>
          <a:xfrm>
            <a:off x="3216442" y="-25308"/>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POWER BI DASHBOARD</a:t>
            </a:r>
          </a:p>
        </p:txBody>
      </p:sp>
      <p:pic>
        <p:nvPicPr>
          <p:cNvPr id="6" name="Picture 5">
            <a:extLst>
              <a:ext uri="{FF2B5EF4-FFF2-40B4-BE49-F238E27FC236}">
                <a16:creationId xmlns:a16="http://schemas.microsoft.com/office/drawing/2014/main" id="{FACAFBCB-AB3A-CA73-EE1A-A354BAB05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5" y="497912"/>
            <a:ext cx="10369458" cy="6360087"/>
          </a:xfrm>
          <a:prstGeom prst="rect">
            <a:avLst/>
          </a:prstGeom>
        </p:spPr>
      </p:pic>
    </p:spTree>
    <p:extLst>
      <p:ext uri="{BB962C8B-B14F-4D97-AF65-F5344CB8AC3E}">
        <p14:creationId xmlns:p14="http://schemas.microsoft.com/office/powerpoint/2010/main" val="330053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0B0EE-05BC-D75F-7532-266BC199A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6" y="570982"/>
            <a:ext cx="10331116" cy="6287017"/>
          </a:xfrm>
          <a:prstGeom prst="rect">
            <a:avLst/>
          </a:prstGeom>
        </p:spPr>
      </p:pic>
      <p:sp>
        <p:nvSpPr>
          <p:cNvPr id="4" name="TextBox 3">
            <a:extLst>
              <a:ext uri="{FF2B5EF4-FFF2-40B4-BE49-F238E27FC236}">
                <a16:creationId xmlns:a16="http://schemas.microsoft.com/office/drawing/2014/main" id="{928E7050-EC4B-81D4-9C83-5DF619730512}"/>
              </a:ext>
            </a:extLst>
          </p:cNvPr>
          <p:cNvSpPr txBox="1"/>
          <p:nvPr/>
        </p:nvSpPr>
        <p:spPr>
          <a:xfrm>
            <a:off x="3144254" y="47762"/>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TABLEAU DASHBOARD</a:t>
            </a:r>
          </a:p>
        </p:txBody>
      </p:sp>
    </p:spTree>
    <p:extLst>
      <p:ext uri="{BB962C8B-B14F-4D97-AF65-F5344CB8AC3E}">
        <p14:creationId xmlns:p14="http://schemas.microsoft.com/office/powerpoint/2010/main" val="2232559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642</TotalTime>
  <Words>993</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Comic Sans MS</vt:lpstr>
      <vt:lpstr>MS Shell Dlg 2</vt:lpstr>
      <vt:lpstr>Times New Roman</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Mannat shaw</dc:creator>
  <cp:lastModifiedBy>Mannat shaw</cp:lastModifiedBy>
  <cp:revision>5</cp:revision>
  <dcterms:created xsi:type="dcterms:W3CDTF">2023-07-08T13:32:07Z</dcterms:created>
  <dcterms:modified xsi:type="dcterms:W3CDTF">2023-07-10T16:31:12Z</dcterms:modified>
</cp:coreProperties>
</file>