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Quattrocento"/>
      <p:regular r:id="rId17"/>
    </p:embeddedFont>
    <p:embeddedFont>
      <p:font typeface="Quattrocento"/>
      <p:regular r:id="rId18"/>
    </p:embeddedFont>
    <p:embeddedFont>
      <p:font typeface="Quattrocento"/>
      <p:regular r:id="rId19"/>
    </p:embeddedFont>
    <p:embeddedFont>
      <p:font typeface="Quattrocento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4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522101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 Performance Analysis &amp; Prediction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28910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Presented by Lesly Akanyana | INSY 8413 – Introduction to Big Data Analytics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532435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Adventist University of Central Africa (AUCA), 2025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3317" y="648176"/>
            <a:ext cx="5535097" cy="691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Recommendations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823317" y="1810464"/>
            <a:ext cx="12983766" cy="3763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Based on our findings, we propose the following actionable recommendations for educators and institutions:</a:t>
            </a:r>
            <a:endParaRPr lang="en-US" sz="18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3317" y="2451378"/>
            <a:ext cx="1176099" cy="1709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34565" y="2686526"/>
            <a:ext cx="3345537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Tailored Support Programs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2234565" y="3173492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targeted academic and emotional support for students identified as at-risk by the predictive model, focusing on their unique challenges.</a:t>
            </a:r>
            <a:endParaRPr lang="en-US" sz="185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17" y="4161353"/>
            <a:ext cx="1176099" cy="1709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34565" y="4396502"/>
            <a:ext cx="366891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Integrate Model into Advising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2234565" y="4883468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Incorporate predictive insights directly into academic advising workflows to provide timely, data-driven guidance and interventions.</a:t>
            </a:r>
            <a:endParaRPr lang="en-US" sz="18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7" y="5871329"/>
            <a:ext cx="1176099" cy="1709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34565" y="6106478"/>
            <a:ext cx="327755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Promote Inclusive Policies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2234565" y="6593443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 and strengthen policies that ensure equitable educational opportunities, particularly for students from disadvantaged backgrounds or with disabilities.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734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Overview</a:t>
            </a:r>
            <a:endParaRPr lang="en-US" sz="4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2056209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29538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Sector: Education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449360"/>
            <a:ext cx="63278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Focusing on higher education to improve student success and retention rates.</a:t>
            </a:r>
            <a:endParaRPr lang="en-US" sz="18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4743" y="2056209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64743" y="2953822"/>
            <a:ext cx="31899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Goal: Predictive Analytics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64743" y="3449360"/>
            <a:ext cx="63279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 analyze and predict student performance (Pass/Fail/Distinction) using robust big data methodologies.</a:t>
            </a:r>
            <a:endParaRPr lang="en-US" sz="18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5196840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7724" y="6094452"/>
            <a:ext cx="316765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Tools: Python &amp; Power BI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7724" y="6589990"/>
            <a:ext cx="63278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Leveraging Python for advanced statistical analysis and Power BI for interactive data visualization.</a:t>
            </a:r>
            <a:endParaRPr lang="en-US" sz="18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3" y="5196840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64743" y="60944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Dataset: OULAD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64743" y="6589990"/>
            <a:ext cx="63279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Utilizing the Open University Learning Analytics Dataset (OULAD) for real-world insights.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541" y="405051"/>
            <a:ext cx="3466148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400"/>
              </a:lnSpc>
              <a:buNone/>
            </a:pPr>
            <a:r>
              <a:rPr lang="en-US" sz="27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36402" y="1298377"/>
            <a:ext cx="13378458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Can we accurately predict student academic outcomes (Pass, Fail, Withdrawn, Distinction, etc.) using readily available demographic and academic engagement data?</a:t>
            </a:r>
            <a:endParaRPr lang="en-US" sz="1150" dirty="0"/>
          </a:p>
        </p:txBody>
      </p:sp>
      <p:sp>
        <p:nvSpPr>
          <p:cNvPr id="4" name="Shape 2"/>
          <p:cNvSpPr/>
          <p:nvPr/>
        </p:nvSpPr>
        <p:spPr>
          <a:xfrm>
            <a:off x="515541" y="1132761"/>
            <a:ext cx="15240" cy="566857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5" name="Text 3"/>
          <p:cNvSpPr/>
          <p:nvPr/>
        </p:nvSpPr>
        <p:spPr>
          <a:xfrm>
            <a:off x="515541" y="1865233"/>
            <a:ext cx="13599319" cy="4712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Understanding the influencing factors: How do variables such as gender, age group, geographical region, and prior educational attainment impact student performance? This project aims to identify these critical correlations to inform targeted interventions.</a:t>
            </a:r>
            <a:endParaRPr lang="en-US" sz="11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4712" y="2502098"/>
            <a:ext cx="13520976" cy="671643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31359" y="4406761"/>
            <a:ext cx="308976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Outcomes</a:t>
            </a:r>
            <a:endParaRPr lang="en-US" sz="12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2317" y="4226360"/>
            <a:ext cx="679958" cy="67995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531359" y="6936414"/>
            <a:ext cx="2879620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Engagement Data</a:t>
            </a:r>
            <a:endParaRPr lang="en-US" sz="125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317" y="6756013"/>
            <a:ext cx="679958" cy="67995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219344" y="6936414"/>
            <a:ext cx="287961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Academic History</a:t>
            </a:r>
            <a:endParaRPr lang="en-US" sz="12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77" y="6919203"/>
            <a:ext cx="679958" cy="679958"/>
          </a:xfrm>
          <a:prstGeom prst="rect">
            <a:avLst/>
          </a:prstGeom>
        </p:spPr>
      </p:pic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952" y="4389762"/>
            <a:ext cx="679957" cy="67995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20619" y="4400174"/>
            <a:ext cx="287961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Demographics</a:t>
            </a:r>
            <a:endParaRPr lang="en-US" sz="12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9501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Description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3973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 &amp; Scope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98858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Sourced from the UCI Machine Learning Repository, ensuring data integrity and academic relevance.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83833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Specifically utilizing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studentInfo.csv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a crucial component of the larger OULAD dataset.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843701"/>
            <a:ext cx="302240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Structure &amp; Preparation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37724" y="543496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structured CSV file, requiring extensive preprocessing for optimal model performance.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628471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Involves data cleaning, handling missing values, and feature engineering.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2397323"/>
            <a:ext cx="282963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Features Analyzed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14761" y="29885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Student's gender.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345531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age_band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Categorized age groups.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392203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highest_education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Prior educational qualifications.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614761" y="438876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region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Geographical location of the student.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7614761" y="48554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disability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Indication of student disability status.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614761" y="532221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final_result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The student's ultimate course outcome.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746" y="825460"/>
            <a:ext cx="6004441" cy="623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Technologies &amp; Tools Used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824746" y="1873448"/>
            <a:ext cx="12980908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comprehensive tech stack was employed to ensure robust analysis, effective modeling, and insightful visualization.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824746" y="2769394"/>
            <a:ext cx="6384369" cy="2221825"/>
          </a:xfrm>
          <a:prstGeom prst="roundRect">
            <a:avLst>
              <a:gd name="adj" fmla="val 4939"/>
            </a:avLst>
          </a:prstGeom>
          <a:solidFill>
            <a:srgbClr val="123332"/>
          </a:solidFill>
          <a:ln/>
        </p:spPr>
      </p:sp>
      <p:sp>
        <p:nvSpPr>
          <p:cNvPr id="5" name="Shape 3"/>
          <p:cNvSpPr/>
          <p:nvPr/>
        </p:nvSpPr>
        <p:spPr>
          <a:xfrm>
            <a:off x="824746" y="2746534"/>
            <a:ext cx="6384369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6" name="Shape 4"/>
          <p:cNvSpPr/>
          <p:nvPr/>
        </p:nvSpPr>
        <p:spPr>
          <a:xfrm>
            <a:off x="3698796" y="245125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9653" y="2610326"/>
            <a:ext cx="254437" cy="31813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9656" y="3299579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Ecosystem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59656" y="3738682"/>
            <a:ext cx="591454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Utilized for data manipulation (pandas), statistical plotting (seaborn, matplotlib), and machine learning (scikit-learn).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21166" y="2769394"/>
            <a:ext cx="6384488" cy="2221825"/>
          </a:xfrm>
          <a:prstGeom prst="roundRect">
            <a:avLst>
              <a:gd name="adj" fmla="val 4939"/>
            </a:avLst>
          </a:prstGeom>
          <a:solidFill>
            <a:srgbClr val="123332"/>
          </a:solidFill>
          <a:ln/>
        </p:spPr>
      </p:sp>
      <p:sp>
        <p:nvSpPr>
          <p:cNvPr id="11" name="Shape 8"/>
          <p:cNvSpPr/>
          <p:nvPr/>
        </p:nvSpPr>
        <p:spPr>
          <a:xfrm>
            <a:off x="7421166" y="2746534"/>
            <a:ext cx="6384488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12" name="Shape 9"/>
          <p:cNvSpPr/>
          <p:nvPr/>
        </p:nvSpPr>
        <p:spPr>
          <a:xfrm>
            <a:off x="10295215" y="245125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073" y="2610326"/>
            <a:ext cx="254437" cy="31813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56076" y="3299579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7656076" y="3738682"/>
            <a:ext cx="5914668" cy="1017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RandomForestClassifier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was chosen for its predictive power and ability to handle complex datasets for outcome prediction.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824746" y="5521404"/>
            <a:ext cx="6384369" cy="1882616"/>
          </a:xfrm>
          <a:prstGeom prst="roundRect">
            <a:avLst>
              <a:gd name="adj" fmla="val 5828"/>
            </a:avLst>
          </a:prstGeom>
          <a:solidFill>
            <a:srgbClr val="123332"/>
          </a:solidFill>
          <a:ln/>
        </p:spPr>
      </p:sp>
      <p:sp>
        <p:nvSpPr>
          <p:cNvPr id="17" name="Shape 13"/>
          <p:cNvSpPr/>
          <p:nvPr/>
        </p:nvSpPr>
        <p:spPr>
          <a:xfrm>
            <a:off x="824746" y="5498544"/>
            <a:ext cx="6384369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18" name="Shape 14"/>
          <p:cNvSpPr/>
          <p:nvPr/>
        </p:nvSpPr>
        <p:spPr>
          <a:xfrm>
            <a:off x="3698796" y="520326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53" y="5362337"/>
            <a:ext cx="254437" cy="318135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59656" y="6051590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Visualization</a:t>
            </a:r>
            <a:endParaRPr lang="en-US" sz="1950" dirty="0"/>
          </a:p>
        </p:txBody>
      </p:sp>
      <p:sp>
        <p:nvSpPr>
          <p:cNvPr id="21" name="Text 16"/>
          <p:cNvSpPr/>
          <p:nvPr/>
        </p:nvSpPr>
        <p:spPr>
          <a:xfrm>
            <a:off x="1059656" y="6490692"/>
            <a:ext cx="591454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 BI was instrumental in creating interactive dashboards for exploratory data analysis and presenting key insights.</a:t>
            </a:r>
            <a:endParaRPr lang="en-US" sz="1650" dirty="0"/>
          </a:p>
        </p:txBody>
      </p:sp>
      <p:sp>
        <p:nvSpPr>
          <p:cNvPr id="22" name="Shape 17"/>
          <p:cNvSpPr/>
          <p:nvPr/>
        </p:nvSpPr>
        <p:spPr>
          <a:xfrm>
            <a:off x="7421166" y="5521404"/>
            <a:ext cx="6384488" cy="1882616"/>
          </a:xfrm>
          <a:prstGeom prst="roundRect">
            <a:avLst>
              <a:gd name="adj" fmla="val 5828"/>
            </a:avLst>
          </a:prstGeom>
          <a:solidFill>
            <a:srgbClr val="123332"/>
          </a:solidFill>
          <a:ln/>
        </p:spPr>
      </p:sp>
      <p:sp>
        <p:nvSpPr>
          <p:cNvPr id="23" name="Shape 18"/>
          <p:cNvSpPr/>
          <p:nvPr/>
        </p:nvSpPr>
        <p:spPr>
          <a:xfrm>
            <a:off x="7421166" y="5498544"/>
            <a:ext cx="6384488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24" name="Shape 19"/>
          <p:cNvSpPr/>
          <p:nvPr/>
        </p:nvSpPr>
        <p:spPr>
          <a:xfrm>
            <a:off x="10295215" y="520326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073" y="5362337"/>
            <a:ext cx="254437" cy="318135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56076" y="6051590"/>
            <a:ext cx="2709386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Development Workflow</a:t>
            </a:r>
            <a:endParaRPr lang="en-US" sz="1950" dirty="0"/>
          </a:p>
        </p:txBody>
      </p:sp>
      <p:sp>
        <p:nvSpPr>
          <p:cNvPr id="27" name="Text 21"/>
          <p:cNvSpPr/>
          <p:nvPr/>
        </p:nvSpPr>
        <p:spPr>
          <a:xfrm>
            <a:off x="7656076" y="6490692"/>
            <a:ext cx="5914668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Jupyter Notebook facilitated iterative development, while Git + GitHub ensured version control and collaborative practices.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309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Workflow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41375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Our analytical process followed a structured workflow: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37724" y="30659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3"/>
          <p:cNvSpPr/>
          <p:nvPr/>
        </p:nvSpPr>
        <p:spPr>
          <a:xfrm>
            <a:off x="937974" y="3123962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615559" y="31482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615559" y="3643789"/>
            <a:ext cx="5549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Addressed null values and inconsistencies. Implemented label encoding for categorical variables to prepare for modeling.</a:t>
            </a:r>
            <a:endParaRPr lang="en-US" sz="1850" dirty="0"/>
          </a:p>
        </p:txBody>
      </p:sp>
      <p:sp>
        <p:nvSpPr>
          <p:cNvPr id="8" name="Shape 6"/>
          <p:cNvSpPr/>
          <p:nvPr/>
        </p:nvSpPr>
        <p:spPr>
          <a:xfrm>
            <a:off x="7464743" y="30659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7"/>
          <p:cNvSpPr/>
          <p:nvPr/>
        </p:nvSpPr>
        <p:spPr>
          <a:xfrm>
            <a:off x="7564993" y="3123962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242578" y="3148251"/>
            <a:ext cx="39974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Exploratory Data Analysis (EDA)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242578" y="3643789"/>
            <a:ext cx="55500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Generated distribution plots for individual features and a correlation heatmap to identify relationships between variables.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5271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3" name="Text 11"/>
          <p:cNvSpPr/>
          <p:nvPr/>
        </p:nvSpPr>
        <p:spPr>
          <a:xfrm>
            <a:off x="937974" y="532959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615559" y="5353883"/>
            <a:ext cx="35434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 Modeling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615559" y="5849422"/>
            <a:ext cx="5549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Applied a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Random Forest Classifier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to predict student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final_result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leveraging its ensemble learning capabilities.</a:t>
            </a:r>
            <a:endParaRPr lang="en-US" sz="1850" dirty="0"/>
          </a:p>
        </p:txBody>
      </p:sp>
      <p:sp>
        <p:nvSpPr>
          <p:cNvPr id="16" name="Shape 14"/>
          <p:cNvSpPr/>
          <p:nvPr/>
        </p:nvSpPr>
        <p:spPr>
          <a:xfrm>
            <a:off x="7464743" y="5271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7" name="Text 15"/>
          <p:cNvSpPr/>
          <p:nvPr/>
        </p:nvSpPr>
        <p:spPr>
          <a:xfrm>
            <a:off x="7564993" y="532959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8242578" y="53538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Evaluation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8242578" y="5849422"/>
            <a:ext cx="55500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Assessed model performance using accuracy scores, confusion matrices, and detailed classification reports to gauge precision and recall.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6076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 BI Dashboard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663071"/>
            <a:ext cx="31767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Visualizations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254335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Power BI dashboard provides dynamic visuals to explore student performance trends across various demographic and academic factors.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618792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Visuals categorized by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gender, age_band, region, education level,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and </a:t>
            </a:r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disability status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46854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slicers enable users to filter data and perform drill-down analysis, uncovering specific segments and patterns.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2663071"/>
            <a:ext cx="357151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Insights &amp; Relationships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325433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dashboard highlights critical relationships and trends, such as: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23576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impact of socio-economic status on student outcomes.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08551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disparities across different age groups.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555224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Correlation between prior education and final grades.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601896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How specific demographic features link to overall academic success or struggle.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157180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Power BI dashboard offers a comprehensive, interactive view of student performance data, making complex insights accessible for educators and administrators. It visually highlights the distribution of student results across various demographic and academic attributes, enabling data-driven decision-making.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1955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Insights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402324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7244" y="2402324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5" name="Text 3"/>
          <p:cNvSpPr/>
          <p:nvPr/>
        </p:nvSpPr>
        <p:spPr>
          <a:xfrm>
            <a:off x="1198959" y="2672120"/>
            <a:ext cx="327660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Education &amp; Performance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98959" y="3167658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Students with higher initial education levels demonstrate a stronger correlation with positive academic outcomes.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7434858" y="2402324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04378" y="2402324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9" name="Text 7"/>
          <p:cNvSpPr/>
          <p:nvPr/>
        </p:nvSpPr>
        <p:spPr>
          <a:xfrm>
            <a:off x="7796093" y="2672120"/>
            <a:ext cx="33117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Vulnerable Demographics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96093" y="3167658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Lower IMD (Index of Multiple Deprivation) bands and recorded disability status are significantly linked to student failure or withdrawal.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837724" y="4825841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07244" y="4825841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3" name="Text 11"/>
          <p:cNvSpPr/>
          <p:nvPr/>
        </p:nvSpPr>
        <p:spPr>
          <a:xfrm>
            <a:off x="1198959" y="5095637"/>
            <a:ext cx="30108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Demographic Influence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98959" y="5591175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 and age group, while not definitive predictors, show discernible patterns affecting overall academic success.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34858" y="4825841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04378" y="4825841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7" name="Text 15"/>
          <p:cNvSpPr/>
          <p:nvPr/>
        </p:nvSpPr>
        <p:spPr>
          <a:xfrm>
            <a:off x="7796093" y="509563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Early Intervention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96093" y="5591175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developed Machine Learning model provides a valuable tool for early identification of at-risk students, enabling proactive support.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2025-08-02T19:50:19Z</dcterms:created>
  <dcterms:modified xsi:type="dcterms:W3CDTF">2025-08-02T19:50:19Z</dcterms:modified>
</cp:coreProperties>
</file>