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4630400" cy="8229600"/>
  <p:notesSz cx="8229600" cy="14630400"/>
  <p:embeddedFontLst>
    <p:embeddedFont>
      <p:font typeface="Quattrocento" panose="020B0604020202020204" charset="0"/>
      <p:regular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2" d="100"/>
          <a:sy n="52" d="100"/>
        </p:scale>
        <p:origin x="92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6047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qJgx-d_2bM26EoN_GD09KjDchR0oSbpF/view" TargetMode="External"/><Relationship Id="rId2" Type="http://schemas.openxmlformats.org/officeDocument/2006/relationships/hyperlink" Target="http://localhost:8888/notebooks/Untitled11.ipynb" TargetMode="Externa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archive.ics.uci.edu/dataset/349/open+university+learning+analytics+dataset" TargetMode="External"/><Relationship Id="rId5" Type="http://schemas.openxmlformats.org/officeDocument/2006/relationships/hyperlink" Target="https://github.com/Akanyanalesly/Student_Performance_Analysis" TargetMode="External"/><Relationship Id="rId4" Type="http://schemas.openxmlformats.org/officeDocument/2006/relationships/hyperlink" Target="http://localhost:8888/notebooks/education.ipynb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421027" y="1090677"/>
            <a:ext cx="12739816" cy="21591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Student Performance Analysis &amp; </a:t>
            </a:r>
            <a:r>
              <a:rPr lang="en-US" sz="4400" dirty="0" smtClean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Prediction</a:t>
            </a:r>
            <a:r>
              <a:rPr lang="en-RW" sz="4400" dirty="0" smtClean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using demographic and educational factors.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2493530" y="3906084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Presented by Lesly Akanyana | INSY 8413 – Introduction to Big Data Analytics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1826264" y="5515868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Adventist University of Central Africa (AUCA), 2025</a:t>
            </a:r>
            <a:endParaRPr lang="en-US" sz="1850" dirty="0"/>
          </a:p>
        </p:txBody>
      </p:sp>
      <p:sp>
        <p:nvSpPr>
          <p:cNvPr id="6" name="Rectangle 5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1955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Insights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402324"/>
            <a:ext cx="6357818" cy="2184202"/>
          </a:xfrm>
          <a:prstGeom prst="roundRect">
            <a:avLst>
              <a:gd name="adj" fmla="val 6698"/>
            </a:avLst>
          </a:prstGeom>
          <a:solidFill>
            <a:srgbClr val="123332"/>
          </a:solidFill>
          <a:ln w="30480">
            <a:solidFill>
              <a:srgbClr val="4A6B6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7244" y="2402324"/>
            <a:ext cx="121920" cy="2184202"/>
          </a:xfrm>
          <a:prstGeom prst="roundRect">
            <a:avLst>
              <a:gd name="adj" fmla="val 29451"/>
            </a:avLst>
          </a:prstGeom>
          <a:solidFill>
            <a:srgbClr val="EF9C82"/>
          </a:solidFill>
          <a:ln/>
        </p:spPr>
      </p:sp>
      <p:sp>
        <p:nvSpPr>
          <p:cNvPr id="5" name="Text 3"/>
          <p:cNvSpPr/>
          <p:nvPr/>
        </p:nvSpPr>
        <p:spPr>
          <a:xfrm>
            <a:off x="1198959" y="2672120"/>
            <a:ext cx="3276600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Education &amp; Performance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98959" y="3167658"/>
            <a:ext cx="57267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Students with higher initial education levels demonstrate a stronger correlation with positive academic outcomes.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7434858" y="2402324"/>
            <a:ext cx="6357818" cy="2184202"/>
          </a:xfrm>
          <a:prstGeom prst="roundRect">
            <a:avLst>
              <a:gd name="adj" fmla="val 6698"/>
            </a:avLst>
          </a:prstGeom>
          <a:solidFill>
            <a:srgbClr val="123332"/>
          </a:solidFill>
          <a:ln w="30480">
            <a:solidFill>
              <a:srgbClr val="4A6B6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404378" y="2402324"/>
            <a:ext cx="121920" cy="2184202"/>
          </a:xfrm>
          <a:prstGeom prst="roundRect">
            <a:avLst>
              <a:gd name="adj" fmla="val 29451"/>
            </a:avLst>
          </a:prstGeom>
          <a:solidFill>
            <a:srgbClr val="EF9C82"/>
          </a:solidFill>
          <a:ln/>
        </p:spPr>
      </p:sp>
      <p:sp>
        <p:nvSpPr>
          <p:cNvPr id="9" name="Text 7"/>
          <p:cNvSpPr/>
          <p:nvPr/>
        </p:nvSpPr>
        <p:spPr>
          <a:xfrm>
            <a:off x="7796093" y="2672120"/>
            <a:ext cx="331172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Vulnerable Demographics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796093" y="3167658"/>
            <a:ext cx="57267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Lower IMD (Index of Multiple Deprivation) bands and recorded disability status are significantly linked to student failure or withdrawal.</a:t>
            </a:r>
            <a:endParaRPr lang="en-US" sz="1850" dirty="0"/>
          </a:p>
        </p:txBody>
      </p:sp>
      <p:sp>
        <p:nvSpPr>
          <p:cNvPr id="11" name="Shape 9"/>
          <p:cNvSpPr/>
          <p:nvPr/>
        </p:nvSpPr>
        <p:spPr>
          <a:xfrm>
            <a:off x="837724" y="4825841"/>
            <a:ext cx="6357818" cy="2184202"/>
          </a:xfrm>
          <a:prstGeom prst="roundRect">
            <a:avLst>
              <a:gd name="adj" fmla="val 6698"/>
            </a:avLst>
          </a:prstGeom>
          <a:solidFill>
            <a:srgbClr val="123332"/>
          </a:solidFill>
          <a:ln w="30480">
            <a:solidFill>
              <a:srgbClr val="4A6B6A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807244" y="4825841"/>
            <a:ext cx="121920" cy="2184202"/>
          </a:xfrm>
          <a:prstGeom prst="roundRect">
            <a:avLst>
              <a:gd name="adj" fmla="val 29451"/>
            </a:avLst>
          </a:prstGeom>
          <a:solidFill>
            <a:srgbClr val="EF9C82"/>
          </a:solidFill>
          <a:ln/>
        </p:spPr>
      </p:sp>
      <p:sp>
        <p:nvSpPr>
          <p:cNvPr id="13" name="Text 11"/>
          <p:cNvSpPr/>
          <p:nvPr/>
        </p:nvSpPr>
        <p:spPr>
          <a:xfrm>
            <a:off x="1198959" y="5095637"/>
            <a:ext cx="301085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Demographic Influence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198959" y="5591175"/>
            <a:ext cx="57267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Gender and age group, while not definitive predictors, show discernible patterns affecting overall academic success.</a:t>
            </a:r>
            <a:endParaRPr lang="en-US" sz="1850" dirty="0"/>
          </a:p>
        </p:txBody>
      </p:sp>
      <p:sp>
        <p:nvSpPr>
          <p:cNvPr id="15" name="Shape 13"/>
          <p:cNvSpPr/>
          <p:nvPr/>
        </p:nvSpPr>
        <p:spPr>
          <a:xfrm>
            <a:off x="7434858" y="4825841"/>
            <a:ext cx="6357818" cy="2184202"/>
          </a:xfrm>
          <a:prstGeom prst="roundRect">
            <a:avLst>
              <a:gd name="adj" fmla="val 6698"/>
            </a:avLst>
          </a:prstGeom>
          <a:solidFill>
            <a:srgbClr val="123332"/>
          </a:solidFill>
          <a:ln w="30480">
            <a:solidFill>
              <a:srgbClr val="4A6B6A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404378" y="4825841"/>
            <a:ext cx="121920" cy="2184202"/>
          </a:xfrm>
          <a:prstGeom prst="roundRect">
            <a:avLst>
              <a:gd name="adj" fmla="val 29451"/>
            </a:avLst>
          </a:prstGeom>
          <a:solidFill>
            <a:srgbClr val="EF9C82"/>
          </a:solidFill>
          <a:ln/>
        </p:spPr>
      </p:sp>
      <p:sp>
        <p:nvSpPr>
          <p:cNvPr id="17" name="Text 15"/>
          <p:cNvSpPr/>
          <p:nvPr/>
        </p:nvSpPr>
        <p:spPr>
          <a:xfrm>
            <a:off x="7796093" y="509563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Early Intervention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796093" y="5591175"/>
            <a:ext cx="57267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developed Machine Learning model provides a valuable tool for early identification of at-risk students, enabling proactive support.</a:t>
            </a:r>
            <a:endParaRPr lang="en-US" sz="1850" dirty="0"/>
          </a:p>
        </p:txBody>
      </p:sp>
      <p:sp>
        <p:nvSpPr>
          <p:cNvPr id="19" name="Rectangle 18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3317" y="648176"/>
            <a:ext cx="5535097" cy="6918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Recommendations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823317" y="1810464"/>
            <a:ext cx="12983766" cy="3763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Based on our findings, we propose the following actionable recommendations for educators and institutions:</a:t>
            </a:r>
            <a:endParaRPr lang="en-US" sz="18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317" y="2451378"/>
            <a:ext cx="1176099" cy="1709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34565" y="2686526"/>
            <a:ext cx="3345537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Tailored Support Programs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2234565" y="3173492"/>
            <a:ext cx="11572518" cy="752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Implement targeted academic and emotional support for students identified as at-risk by the predictive model, focusing on their unique challenges.</a:t>
            </a:r>
            <a:endParaRPr lang="en-US" sz="18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317" y="4161353"/>
            <a:ext cx="1176099" cy="1709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34565" y="4396502"/>
            <a:ext cx="3668911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Integrate Model into Advising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2234565" y="4883468"/>
            <a:ext cx="11572518" cy="752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Incorporate predictive insights directly into academic advising workflows to provide timely, data-driven guidance and interventions.</a:t>
            </a:r>
            <a:endParaRPr lang="en-US" sz="18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317" y="5871329"/>
            <a:ext cx="1176099" cy="1709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234565" y="6106478"/>
            <a:ext cx="3277553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Promote Inclusive Policies</a:t>
            </a:r>
            <a:endParaRPr lang="en-US" sz="2150" dirty="0"/>
          </a:p>
        </p:txBody>
      </p:sp>
      <p:sp>
        <p:nvSpPr>
          <p:cNvPr id="12" name="Text 7"/>
          <p:cNvSpPr/>
          <p:nvPr/>
        </p:nvSpPr>
        <p:spPr>
          <a:xfrm>
            <a:off x="2234565" y="6593443"/>
            <a:ext cx="11572518" cy="7527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Develop and strengthen policies that ensure equitable educational opportunities, particularly for students from disadvantaged backgrounds or with disabilities.</a:t>
            </a:r>
            <a:endParaRPr lang="en-US" sz="1850" dirty="0"/>
          </a:p>
        </p:txBody>
      </p:sp>
      <p:sp>
        <p:nvSpPr>
          <p:cNvPr id="13" name="Rectangle 12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873443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Overview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2056209"/>
            <a:ext cx="598408" cy="5984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295382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Sector: Education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837724" y="3449360"/>
            <a:ext cx="63278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Focusing on higher education to improve student success and retention rates.</a:t>
            </a:r>
            <a:endParaRPr lang="en-US" sz="18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743" y="2056209"/>
            <a:ext cx="598408" cy="59840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64743" y="2953822"/>
            <a:ext cx="3189923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Goal: Predictive Analytics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464743" y="3449360"/>
            <a:ext cx="632793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To analyze and predict student performance (Pass/Fail/Distinction) using robust big data methodologies.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5196840"/>
            <a:ext cx="598408" cy="59840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37724" y="6094452"/>
            <a:ext cx="316765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Tools: Python &amp; Power BI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37724" y="6589990"/>
            <a:ext cx="632781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Leveraging Python for advanced statistical analysis and Power BI for interactive data visualization.</a:t>
            </a:r>
            <a:endParaRPr lang="en-US" sz="18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64743" y="5196840"/>
            <a:ext cx="598408" cy="59840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64743" y="609445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Dataset: OULAD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7464743" y="6589990"/>
            <a:ext cx="63279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Utilizing the Open University Learning Analytics Dataset (OULAD) for real-world insights.</a:t>
            </a:r>
            <a:endParaRPr lang="en-US" sz="1850" dirty="0"/>
          </a:p>
        </p:txBody>
      </p:sp>
      <p:sp>
        <p:nvSpPr>
          <p:cNvPr id="15" name="Rectangle 14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50324" y="1013254"/>
            <a:ext cx="1266567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W" dirty="0" smtClean="0">
                <a:solidFill>
                  <a:schemeClr val="bg1"/>
                </a:solidFill>
              </a:rPr>
              <a:t>           </a:t>
            </a:r>
            <a:r>
              <a:rPr lang="en-RW" sz="2400" u="sng" dirty="0" smtClean="0">
                <a:solidFill>
                  <a:schemeClr val="bg1"/>
                </a:solidFill>
              </a:rPr>
              <a:t>Links for the project</a:t>
            </a:r>
          </a:p>
          <a:p>
            <a:endParaRPr lang="en-RW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J</a:t>
            </a:r>
            <a:r>
              <a:rPr lang="en-RW" sz="2400" dirty="0" smtClean="0">
                <a:solidFill>
                  <a:schemeClr val="bg1"/>
                </a:solidFill>
              </a:rPr>
              <a:t>upypter notebook: </a:t>
            </a:r>
            <a:r>
              <a:rPr lang="en-US" sz="2400" dirty="0" smtClean="0">
                <a:solidFill>
                  <a:schemeClr val="bg1"/>
                </a:solidFill>
                <a:hlinkClick r:id="rId2"/>
              </a:rPr>
              <a:t>http://localhost:8888/notebooks/Untitled11.ipynb</a:t>
            </a:r>
            <a:endParaRPr lang="en-RW" sz="2400" dirty="0" smtClean="0">
              <a:solidFill>
                <a:schemeClr val="bg1"/>
              </a:solidFill>
            </a:endParaRPr>
          </a:p>
          <a:p>
            <a:endParaRPr lang="en-R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</a:t>
            </a:r>
            <a:r>
              <a:rPr lang="en-RW" sz="2400" dirty="0" smtClean="0">
                <a:solidFill>
                  <a:schemeClr val="bg1"/>
                </a:solidFill>
              </a:rPr>
              <a:t>ower BI:  </a:t>
            </a:r>
            <a:r>
              <a:rPr lang="en-US" sz="2400" dirty="0" smtClean="0">
                <a:solidFill>
                  <a:schemeClr val="bg1"/>
                </a:solidFill>
                <a:hlinkClick r:id="rId3"/>
              </a:rPr>
              <a:t>https://drive.google.com/file/d/1qJgx-d_2bM26EoN_GD09KjDchR0oSbpF/view</a:t>
            </a:r>
            <a:endParaRPr lang="en-RW" sz="2400" dirty="0" smtClean="0">
              <a:solidFill>
                <a:schemeClr val="bg1"/>
              </a:solidFill>
            </a:endParaRPr>
          </a:p>
          <a:p>
            <a:endParaRPr lang="en-R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</a:t>
            </a:r>
            <a:r>
              <a:rPr lang="en-RW" sz="2400" dirty="0" smtClean="0">
                <a:solidFill>
                  <a:schemeClr val="bg1"/>
                </a:solidFill>
              </a:rPr>
              <a:t>ython:  </a:t>
            </a:r>
            <a:r>
              <a:rPr lang="en-US" sz="2400" dirty="0" smtClean="0">
                <a:solidFill>
                  <a:schemeClr val="bg1"/>
                </a:solidFill>
                <a:hlinkClick r:id="rId4"/>
              </a:rPr>
              <a:t>http://localhost:8888/notebooks/education.ipynb</a:t>
            </a:r>
            <a:endParaRPr lang="en-R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W" sz="2400" dirty="0">
              <a:solidFill>
                <a:schemeClr val="bg1"/>
              </a:solidFill>
            </a:endParaRPr>
          </a:p>
          <a:p>
            <a:endParaRPr lang="en-R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 GitHub README</a:t>
            </a:r>
            <a:r>
              <a:rPr lang="en-RW" sz="2400" dirty="0" smtClean="0">
                <a:solidFill>
                  <a:schemeClr val="bg1"/>
                </a:solidFill>
              </a:rPr>
              <a:t>: </a:t>
            </a:r>
            <a:r>
              <a:rPr lang="en-US" sz="2400" dirty="0" smtClean="0">
                <a:solidFill>
                  <a:schemeClr val="bg1"/>
                </a:solidFill>
                <a:hlinkClick r:id="rId5"/>
              </a:rPr>
              <a:t>https://github.com/Akanyanalesly/Student_Performance_Analysis</a:t>
            </a:r>
            <a:endParaRPr lang="en-RW" sz="2400" dirty="0" smtClean="0">
              <a:solidFill>
                <a:schemeClr val="bg1"/>
              </a:solidFill>
            </a:endParaRPr>
          </a:p>
          <a:p>
            <a:endParaRPr lang="en-RW" sz="2400" dirty="0" smtClean="0">
              <a:solidFill>
                <a:schemeClr val="bg1"/>
              </a:solidFill>
            </a:endParaRPr>
          </a:p>
          <a:p>
            <a:endParaRPr lang="en-RW" sz="24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RW" sz="2400" dirty="0" smtClean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RW" sz="2400" dirty="0" smtClean="0">
                <a:solidFill>
                  <a:schemeClr val="bg1"/>
                </a:solidFill>
              </a:rPr>
              <a:t>Dataset: </a:t>
            </a:r>
            <a:r>
              <a:rPr lang="en-US" sz="2400" dirty="0" smtClean="0">
                <a:solidFill>
                  <a:schemeClr val="bg1"/>
                </a:solidFill>
                <a:hlinkClick r:id="rId6"/>
              </a:rPr>
              <a:t>https://archive.ics.uci.edu/dataset/349/open+university+learning+analytics+dataset</a:t>
            </a:r>
            <a:endParaRPr lang="en-RW" sz="2400" dirty="0" smtClean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24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5541" y="405051"/>
            <a:ext cx="3466148" cy="4331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7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Problem Statement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736402" y="1298377"/>
            <a:ext cx="13378458" cy="2356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Can we accurately predict student academic outcomes (Pass, Fail, Withdrawn, Distinction, etc.) using readily available demographic and academic engagement data?</a:t>
            </a:r>
            <a:endParaRPr lang="en-US" sz="1150" dirty="0"/>
          </a:p>
        </p:txBody>
      </p:sp>
      <p:sp>
        <p:nvSpPr>
          <p:cNvPr id="4" name="Shape 2"/>
          <p:cNvSpPr/>
          <p:nvPr/>
        </p:nvSpPr>
        <p:spPr>
          <a:xfrm>
            <a:off x="515541" y="1132761"/>
            <a:ext cx="15240" cy="566857"/>
          </a:xfrm>
          <a:prstGeom prst="rect">
            <a:avLst/>
          </a:prstGeom>
          <a:solidFill>
            <a:srgbClr val="EF9C82"/>
          </a:solidFill>
          <a:ln/>
        </p:spPr>
      </p:sp>
      <p:sp>
        <p:nvSpPr>
          <p:cNvPr id="5" name="Text 3"/>
          <p:cNvSpPr/>
          <p:nvPr/>
        </p:nvSpPr>
        <p:spPr>
          <a:xfrm>
            <a:off x="515541" y="1865233"/>
            <a:ext cx="13599319" cy="4712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850"/>
              </a:lnSpc>
              <a:buNone/>
            </a:pPr>
            <a:r>
              <a:rPr lang="en-US" sz="11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Understanding the influencing factors: How do variables such as gender, age group, geographical region, and prior educational attainment impact student performance? This project aims to identify these critical correlations to inform targeted interventions.</a:t>
            </a:r>
            <a:endParaRPr lang="en-US" sz="11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712" y="2502098"/>
            <a:ext cx="13520976" cy="671643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531359" y="4406761"/>
            <a:ext cx="3089769" cy="359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Performance Outcomes</a:t>
            </a:r>
            <a:endParaRPr lang="en-US" sz="12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2317" y="4226360"/>
            <a:ext cx="679958" cy="679957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0531359" y="6936414"/>
            <a:ext cx="2879620" cy="359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Engagement Data</a:t>
            </a:r>
            <a:endParaRPr lang="en-US" sz="12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2317" y="6756013"/>
            <a:ext cx="679958" cy="67995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219344" y="6936414"/>
            <a:ext cx="2879619" cy="359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550"/>
              </a:lnSpc>
              <a:buNone/>
            </a:pPr>
            <a:r>
              <a:rPr lang="en-US" sz="1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Academic History</a:t>
            </a:r>
            <a:endParaRPr lang="en-US" sz="12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5677" y="6919203"/>
            <a:ext cx="679958" cy="679958"/>
          </a:xfrm>
          <a:prstGeom prst="rect">
            <a:avLst/>
          </a:prstGeom>
        </p:spPr>
      </p:pic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66952" y="4389762"/>
            <a:ext cx="679957" cy="679958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1220619" y="4400174"/>
            <a:ext cx="2879619" cy="3597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550"/>
              </a:lnSpc>
              <a:buNone/>
            </a:pPr>
            <a:r>
              <a:rPr lang="en-US" sz="1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Demographics</a:t>
            </a:r>
            <a:endParaRPr lang="en-US" sz="1250" dirty="0"/>
          </a:p>
        </p:txBody>
      </p:sp>
      <p:sp>
        <p:nvSpPr>
          <p:cNvPr id="15" name="Rectangle 14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09501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Dataset Description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39732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Source &amp; Scope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2988588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Sourced from the UCI Machine Learning Repository, ensuring data integrity and academic relevance.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383833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Specifically utilizing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studentInfo.csv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a crucial component of the larger OULAD dataset.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843701"/>
            <a:ext cx="302240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Structure &amp; Preparation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837724" y="543496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 structured CSV file, requiring extensive preprocessing for optimal model performance.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837724" y="6284714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Involves data cleaning, handling missing values, and feature engineering.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2397323"/>
            <a:ext cx="282963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Features Analyzed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614761" y="298858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gender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Student's gender.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614761" y="345531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age_band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Categorized age groups.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614761" y="392203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highest_education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Prior educational qualifications.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7614761" y="438876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region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Geographical location of the student.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7614761" y="4855488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disability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Indication of student disability status.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7614761" y="5322213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final_result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: The student's ultimate course outcome.</a:t>
            </a:r>
            <a:endParaRPr lang="en-US" sz="1850" dirty="0"/>
          </a:p>
        </p:txBody>
      </p:sp>
      <p:sp>
        <p:nvSpPr>
          <p:cNvPr id="16" name="Rectangle 15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4746" y="825460"/>
            <a:ext cx="6004441" cy="6238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Technologies &amp; Tools Used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824746" y="1873448"/>
            <a:ext cx="12980908" cy="3392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 comprehensive tech stack was employed to ensure robust analysis, effective modeling, and insightful visualization.</a:t>
            </a:r>
            <a:endParaRPr lang="en-US" sz="1650" dirty="0"/>
          </a:p>
        </p:txBody>
      </p:sp>
      <p:sp>
        <p:nvSpPr>
          <p:cNvPr id="4" name="Shape 2"/>
          <p:cNvSpPr/>
          <p:nvPr/>
        </p:nvSpPr>
        <p:spPr>
          <a:xfrm>
            <a:off x="824746" y="2769394"/>
            <a:ext cx="6384369" cy="2221825"/>
          </a:xfrm>
          <a:prstGeom prst="roundRect">
            <a:avLst>
              <a:gd name="adj" fmla="val 4939"/>
            </a:avLst>
          </a:prstGeom>
          <a:solidFill>
            <a:srgbClr val="123332"/>
          </a:solidFill>
          <a:ln/>
        </p:spPr>
      </p:sp>
      <p:sp>
        <p:nvSpPr>
          <p:cNvPr id="5" name="Shape 3"/>
          <p:cNvSpPr/>
          <p:nvPr/>
        </p:nvSpPr>
        <p:spPr>
          <a:xfrm>
            <a:off x="824746" y="2746534"/>
            <a:ext cx="6384369" cy="91440"/>
          </a:xfrm>
          <a:prstGeom prst="roundRect">
            <a:avLst>
              <a:gd name="adj" fmla="val 34794"/>
            </a:avLst>
          </a:prstGeom>
          <a:solidFill>
            <a:srgbClr val="EF9C82"/>
          </a:solidFill>
          <a:ln/>
        </p:spPr>
      </p:sp>
      <p:sp>
        <p:nvSpPr>
          <p:cNvPr id="6" name="Shape 4"/>
          <p:cNvSpPr/>
          <p:nvPr/>
        </p:nvSpPr>
        <p:spPr>
          <a:xfrm>
            <a:off x="3698796" y="2451259"/>
            <a:ext cx="636270" cy="636270"/>
          </a:xfrm>
          <a:prstGeom prst="roundRect">
            <a:avLst>
              <a:gd name="adj" fmla="val 143713"/>
            </a:avLst>
          </a:prstGeom>
          <a:solidFill>
            <a:srgbClr val="EF9C82"/>
          </a:solidFill>
          <a:ln/>
        </p:spPr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9653" y="2610326"/>
            <a:ext cx="254437" cy="31813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1059656" y="3299579"/>
            <a:ext cx="2495312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Python Ecosystem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1059656" y="3738682"/>
            <a:ext cx="5914549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Utilized for data manipulation (pandas), statistical plotting (seaborn, matplotlib), and machine learning (scikit-learn).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7421166" y="2769394"/>
            <a:ext cx="6384488" cy="2221825"/>
          </a:xfrm>
          <a:prstGeom prst="roundRect">
            <a:avLst>
              <a:gd name="adj" fmla="val 4939"/>
            </a:avLst>
          </a:prstGeom>
          <a:solidFill>
            <a:srgbClr val="123332"/>
          </a:solidFill>
          <a:ln/>
        </p:spPr>
      </p:sp>
      <p:sp>
        <p:nvSpPr>
          <p:cNvPr id="11" name="Shape 8"/>
          <p:cNvSpPr/>
          <p:nvPr/>
        </p:nvSpPr>
        <p:spPr>
          <a:xfrm>
            <a:off x="7421166" y="2746534"/>
            <a:ext cx="6384488" cy="91440"/>
          </a:xfrm>
          <a:prstGeom prst="roundRect">
            <a:avLst>
              <a:gd name="adj" fmla="val 34794"/>
            </a:avLst>
          </a:prstGeom>
          <a:solidFill>
            <a:srgbClr val="EF9C82"/>
          </a:solidFill>
          <a:ln/>
        </p:spPr>
      </p:sp>
      <p:sp>
        <p:nvSpPr>
          <p:cNvPr id="12" name="Shape 9"/>
          <p:cNvSpPr/>
          <p:nvPr/>
        </p:nvSpPr>
        <p:spPr>
          <a:xfrm>
            <a:off x="10295215" y="2451259"/>
            <a:ext cx="636270" cy="636270"/>
          </a:xfrm>
          <a:prstGeom prst="roundRect">
            <a:avLst>
              <a:gd name="adj" fmla="val 143713"/>
            </a:avLst>
          </a:prstGeom>
          <a:solidFill>
            <a:srgbClr val="EF9C82"/>
          </a:solidFill>
          <a:ln/>
        </p:spPr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6073" y="2610326"/>
            <a:ext cx="254437" cy="318135"/>
          </a:xfrm>
          <a:prstGeom prst="rect">
            <a:avLst/>
          </a:prstGeom>
        </p:spPr>
      </p:pic>
      <p:sp>
        <p:nvSpPr>
          <p:cNvPr id="14" name="Text 10"/>
          <p:cNvSpPr/>
          <p:nvPr/>
        </p:nvSpPr>
        <p:spPr>
          <a:xfrm>
            <a:off x="7656076" y="3299579"/>
            <a:ext cx="2495312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Machine Learning</a:t>
            </a:r>
            <a:endParaRPr lang="en-US" sz="1950" dirty="0"/>
          </a:p>
        </p:txBody>
      </p:sp>
      <p:sp>
        <p:nvSpPr>
          <p:cNvPr id="15" name="Text 11"/>
          <p:cNvSpPr/>
          <p:nvPr/>
        </p:nvSpPr>
        <p:spPr>
          <a:xfrm>
            <a:off x="7656076" y="3738682"/>
            <a:ext cx="5914668" cy="101762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</a:t>
            </a:r>
            <a:r>
              <a:rPr lang="en-US" sz="16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RandomForestClassifier</a:t>
            </a: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was chosen for its predictive power and ability to handle complex datasets for outcome prediction.</a:t>
            </a:r>
            <a:endParaRPr lang="en-US" sz="1650" dirty="0"/>
          </a:p>
        </p:txBody>
      </p:sp>
      <p:sp>
        <p:nvSpPr>
          <p:cNvPr id="16" name="Shape 12"/>
          <p:cNvSpPr/>
          <p:nvPr/>
        </p:nvSpPr>
        <p:spPr>
          <a:xfrm>
            <a:off x="824746" y="5521404"/>
            <a:ext cx="6384369" cy="1882616"/>
          </a:xfrm>
          <a:prstGeom prst="roundRect">
            <a:avLst>
              <a:gd name="adj" fmla="val 5828"/>
            </a:avLst>
          </a:prstGeom>
          <a:solidFill>
            <a:srgbClr val="123332"/>
          </a:solidFill>
          <a:ln/>
        </p:spPr>
      </p:sp>
      <p:sp>
        <p:nvSpPr>
          <p:cNvPr id="17" name="Shape 13"/>
          <p:cNvSpPr/>
          <p:nvPr/>
        </p:nvSpPr>
        <p:spPr>
          <a:xfrm>
            <a:off x="824746" y="5498544"/>
            <a:ext cx="6384369" cy="91440"/>
          </a:xfrm>
          <a:prstGeom prst="roundRect">
            <a:avLst>
              <a:gd name="adj" fmla="val 34794"/>
            </a:avLst>
          </a:prstGeom>
          <a:solidFill>
            <a:srgbClr val="EF9C82"/>
          </a:solidFill>
          <a:ln/>
        </p:spPr>
      </p:sp>
      <p:sp>
        <p:nvSpPr>
          <p:cNvPr id="18" name="Shape 14"/>
          <p:cNvSpPr/>
          <p:nvPr/>
        </p:nvSpPr>
        <p:spPr>
          <a:xfrm>
            <a:off x="3698796" y="5203269"/>
            <a:ext cx="636270" cy="636270"/>
          </a:xfrm>
          <a:prstGeom prst="roundRect">
            <a:avLst>
              <a:gd name="adj" fmla="val 143713"/>
            </a:avLst>
          </a:prstGeom>
          <a:solidFill>
            <a:srgbClr val="EF9C82"/>
          </a:solidFill>
          <a:ln/>
        </p:spPr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9653" y="5362337"/>
            <a:ext cx="254437" cy="318135"/>
          </a:xfrm>
          <a:prstGeom prst="rect">
            <a:avLst/>
          </a:prstGeom>
        </p:spPr>
      </p:pic>
      <p:sp>
        <p:nvSpPr>
          <p:cNvPr id="20" name="Text 15"/>
          <p:cNvSpPr/>
          <p:nvPr/>
        </p:nvSpPr>
        <p:spPr>
          <a:xfrm>
            <a:off x="1059656" y="6051590"/>
            <a:ext cx="2495312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Visualization</a:t>
            </a:r>
            <a:endParaRPr lang="en-US" sz="1950" dirty="0"/>
          </a:p>
        </p:txBody>
      </p:sp>
      <p:sp>
        <p:nvSpPr>
          <p:cNvPr id="21" name="Text 16"/>
          <p:cNvSpPr/>
          <p:nvPr/>
        </p:nvSpPr>
        <p:spPr>
          <a:xfrm>
            <a:off x="1059656" y="6490692"/>
            <a:ext cx="5914549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Power BI was instrumental in creating interactive dashboards for exploratory data analysis and presenting key insights.</a:t>
            </a:r>
            <a:endParaRPr lang="en-US" sz="1650" dirty="0"/>
          </a:p>
        </p:txBody>
      </p:sp>
      <p:sp>
        <p:nvSpPr>
          <p:cNvPr id="22" name="Shape 17"/>
          <p:cNvSpPr/>
          <p:nvPr/>
        </p:nvSpPr>
        <p:spPr>
          <a:xfrm>
            <a:off x="7421166" y="5521404"/>
            <a:ext cx="6384488" cy="1882616"/>
          </a:xfrm>
          <a:prstGeom prst="roundRect">
            <a:avLst>
              <a:gd name="adj" fmla="val 5828"/>
            </a:avLst>
          </a:prstGeom>
          <a:solidFill>
            <a:srgbClr val="123332"/>
          </a:solidFill>
          <a:ln/>
        </p:spPr>
      </p:sp>
      <p:sp>
        <p:nvSpPr>
          <p:cNvPr id="23" name="Shape 18"/>
          <p:cNvSpPr/>
          <p:nvPr/>
        </p:nvSpPr>
        <p:spPr>
          <a:xfrm>
            <a:off x="7421166" y="5498544"/>
            <a:ext cx="6384488" cy="91440"/>
          </a:xfrm>
          <a:prstGeom prst="roundRect">
            <a:avLst>
              <a:gd name="adj" fmla="val 34794"/>
            </a:avLst>
          </a:prstGeom>
          <a:solidFill>
            <a:srgbClr val="EF9C82"/>
          </a:solidFill>
          <a:ln/>
        </p:spPr>
      </p:sp>
      <p:sp>
        <p:nvSpPr>
          <p:cNvPr id="24" name="Shape 19"/>
          <p:cNvSpPr/>
          <p:nvPr/>
        </p:nvSpPr>
        <p:spPr>
          <a:xfrm>
            <a:off x="10295215" y="5203269"/>
            <a:ext cx="636270" cy="636270"/>
          </a:xfrm>
          <a:prstGeom prst="roundRect">
            <a:avLst>
              <a:gd name="adj" fmla="val 143713"/>
            </a:avLst>
          </a:prstGeom>
          <a:solidFill>
            <a:srgbClr val="EF9C82"/>
          </a:solidFill>
          <a:ln/>
        </p:spPr>
      </p:sp>
      <p:pic>
        <p:nvPicPr>
          <p:cNvPr id="25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86073" y="5362337"/>
            <a:ext cx="254437" cy="318135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7656076" y="6051590"/>
            <a:ext cx="2709386" cy="3119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Development Workflow</a:t>
            </a:r>
            <a:endParaRPr lang="en-US" sz="1950" dirty="0"/>
          </a:p>
        </p:txBody>
      </p:sp>
      <p:sp>
        <p:nvSpPr>
          <p:cNvPr id="27" name="Text 21"/>
          <p:cNvSpPr/>
          <p:nvPr/>
        </p:nvSpPr>
        <p:spPr>
          <a:xfrm>
            <a:off x="7656076" y="6490692"/>
            <a:ext cx="5914668" cy="6784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Jupyter Notebook facilitated iterative development, while Git + GitHub ensured version control and collaborative practices.</a:t>
            </a:r>
            <a:endParaRPr lang="en-US" sz="1650" dirty="0"/>
          </a:p>
        </p:txBody>
      </p:sp>
      <p:sp>
        <p:nvSpPr>
          <p:cNvPr id="28" name="Rectangle 27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3098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Python Workflow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41375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Our analytical process followed a structured workflow:</a:t>
            </a:r>
            <a:endParaRPr lang="en-US" sz="1850" dirty="0"/>
          </a:p>
        </p:txBody>
      </p:sp>
      <p:sp>
        <p:nvSpPr>
          <p:cNvPr id="4" name="Shape 2"/>
          <p:cNvSpPr/>
          <p:nvPr/>
        </p:nvSpPr>
        <p:spPr>
          <a:xfrm>
            <a:off x="837724" y="306597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5" name="Text 3"/>
          <p:cNvSpPr/>
          <p:nvPr/>
        </p:nvSpPr>
        <p:spPr>
          <a:xfrm>
            <a:off x="937974" y="3123962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615559" y="31482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Data Cleaning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615559" y="3643789"/>
            <a:ext cx="554997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Addressed null values and inconsistencies. Implemented label encoding for categorical variables to prepare for modeling.</a:t>
            </a:r>
            <a:endParaRPr lang="en-US" sz="1850" dirty="0"/>
          </a:p>
        </p:txBody>
      </p:sp>
      <p:sp>
        <p:nvSpPr>
          <p:cNvPr id="8" name="Shape 6"/>
          <p:cNvSpPr/>
          <p:nvPr/>
        </p:nvSpPr>
        <p:spPr>
          <a:xfrm>
            <a:off x="7464743" y="3065978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9" name="Text 7"/>
          <p:cNvSpPr/>
          <p:nvPr/>
        </p:nvSpPr>
        <p:spPr>
          <a:xfrm>
            <a:off x="7564993" y="3123962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8242578" y="3148251"/>
            <a:ext cx="3997404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Exploratory Data Analysis (EDA)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8242578" y="3643789"/>
            <a:ext cx="555009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Generated distribution plots for individual features and a correlation heatmap to identify relationships between variables.</a:t>
            </a:r>
            <a:endParaRPr lang="en-US" sz="1850" dirty="0"/>
          </a:p>
        </p:txBody>
      </p:sp>
      <p:sp>
        <p:nvSpPr>
          <p:cNvPr id="12" name="Shape 10"/>
          <p:cNvSpPr/>
          <p:nvPr/>
        </p:nvSpPr>
        <p:spPr>
          <a:xfrm>
            <a:off x="837724" y="527161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3" name="Text 11"/>
          <p:cNvSpPr/>
          <p:nvPr/>
        </p:nvSpPr>
        <p:spPr>
          <a:xfrm>
            <a:off x="937974" y="532959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1615559" y="5353883"/>
            <a:ext cx="354341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Machine Learning Modeling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615559" y="5849422"/>
            <a:ext cx="5549979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Applied a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Random Forest Classifier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to predict student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final_result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, leveraging its ensemble learning capabilities.</a:t>
            </a:r>
            <a:endParaRPr lang="en-US" sz="1850" dirty="0"/>
          </a:p>
        </p:txBody>
      </p:sp>
      <p:sp>
        <p:nvSpPr>
          <p:cNvPr id="16" name="Shape 14"/>
          <p:cNvSpPr/>
          <p:nvPr/>
        </p:nvSpPr>
        <p:spPr>
          <a:xfrm>
            <a:off x="7464743" y="5271611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</p:sp>
      <p:sp>
        <p:nvSpPr>
          <p:cNvPr id="17" name="Text 15"/>
          <p:cNvSpPr/>
          <p:nvPr/>
        </p:nvSpPr>
        <p:spPr>
          <a:xfrm>
            <a:off x="7564993" y="532959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</a:t>
            </a:r>
            <a:endParaRPr lang="en-US" sz="2650" dirty="0"/>
          </a:p>
        </p:txBody>
      </p:sp>
      <p:sp>
        <p:nvSpPr>
          <p:cNvPr id="18" name="Text 16"/>
          <p:cNvSpPr/>
          <p:nvPr/>
        </p:nvSpPr>
        <p:spPr>
          <a:xfrm>
            <a:off x="8242578" y="535388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Model Evaluation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8242578" y="5849422"/>
            <a:ext cx="5550098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Assessed model performance using accuracy scores, confusion matrices, and detailed classification reports to gauge precision and recall.</a:t>
            </a:r>
            <a:endParaRPr lang="en-US" sz="1850" dirty="0"/>
          </a:p>
        </p:txBody>
      </p:sp>
      <p:sp>
        <p:nvSpPr>
          <p:cNvPr id="20" name="Rectangle 19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36076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Power BI Dashboard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663071"/>
            <a:ext cx="3176707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Interactive Visualizations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254335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Power BI dashboard provides dynamic visuals to explore student performance trends across various demographic and academic factors.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4618792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Visuals categorized by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gender, age_band, region, education level,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and </a:t>
            </a: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disability status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5468541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Interactive slicers enable users to filter data and perform drill-down analysis, uncovering specific segments and patterns.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7614761" y="2663071"/>
            <a:ext cx="357151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Insights &amp; Relationships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14761" y="325433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dashboard highlights critical relationships and trends, such as: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14761" y="423576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impact of socio-economic status on student outcomes.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7614761" y="5085517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Performance disparities across different age groups.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7614761" y="5552242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Correlation between prior education and final grades.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7614761" y="601896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How specific demographic features link to overall academic success or struggle.</a:t>
            </a:r>
            <a:endParaRPr lang="en-US" sz="1850" dirty="0"/>
          </a:p>
        </p:txBody>
      </p:sp>
      <p:sp>
        <p:nvSpPr>
          <p:cNvPr id="13" name="Rectangle 12"/>
          <p:cNvSpPr/>
          <p:nvPr/>
        </p:nvSpPr>
        <p:spPr>
          <a:xfrm>
            <a:off x="12412980" y="7646670"/>
            <a:ext cx="2217420" cy="58293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3157180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This Power BI dashboard offers a comprehensive, interactive view of student performance data, making complex insights accessible for educators and administrators. It visually highlights the distribution of student results across various demographic and academic attributes, enabling data-driven decision-making.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95</TotalTime>
  <Words>855</Words>
  <Application>Microsoft Office PowerPoint</Application>
  <PresentationFormat>Custom</PresentationFormat>
  <Paragraphs>112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Quattrocento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Lesly</cp:lastModifiedBy>
  <cp:revision>8</cp:revision>
  <dcterms:created xsi:type="dcterms:W3CDTF">2025-08-02T19:50:19Z</dcterms:created>
  <dcterms:modified xsi:type="dcterms:W3CDTF">2025-08-03T11:39:41Z</dcterms:modified>
</cp:coreProperties>
</file>