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6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1C1BF-AA68-4DE4-8F9E-F9374E998E6D}" v="23" dt="2020-09-23T14:04:23.268"/>
    <p1510:client id="{888D4F6D-91D9-40C8-8CB5-EEDF9C155E45}" v="334" dt="2020-09-23T13:59:09.117"/>
    <p1510:client id="{BAFC88AC-2C66-4921-AF5F-6CEF7BCA3783}" v="30" dt="2020-09-23T14:25:54.688"/>
    <p1510:client id="{EAC41199-F1EE-4575-A81D-9C995596FD89}" v="13" dt="2020-09-24T09:21:09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F51B1-9D42-44A6-9A76-3B18D73848B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F2E7B1-CD09-49BC-AA2B-FE1E5F512C3C}">
      <dgm:prSet/>
      <dgm:spPr/>
      <dgm:t>
        <a:bodyPr/>
        <a:lstStyle/>
        <a:p>
          <a:pPr rtl="0"/>
          <a:r>
            <a:rPr lang="de-DE" dirty="0">
              <a:latin typeface="Century Gothic" panose="020B0502020202020204"/>
            </a:rPr>
            <a:t> Was</a:t>
          </a:r>
          <a:r>
            <a:rPr lang="de-DE" dirty="0"/>
            <a:t> ist eine Lambda Architektur?</a:t>
          </a:r>
          <a:endParaRPr lang="en-US" dirty="0"/>
        </a:p>
      </dgm:t>
    </dgm:pt>
    <dgm:pt modelId="{869F5EAD-F5D9-42CB-BD73-2289A7C42336}" type="parTrans" cxnId="{717301A3-F728-4A6B-B4C0-E80442E4C0BF}">
      <dgm:prSet/>
      <dgm:spPr/>
      <dgm:t>
        <a:bodyPr/>
        <a:lstStyle/>
        <a:p>
          <a:endParaRPr lang="en-US"/>
        </a:p>
      </dgm:t>
    </dgm:pt>
    <dgm:pt modelId="{2423DE6E-AA4E-4BB3-B022-DAA8BE9A3A58}" type="sibTrans" cxnId="{717301A3-F728-4A6B-B4C0-E80442E4C0BF}">
      <dgm:prSet/>
      <dgm:spPr/>
      <dgm:t>
        <a:bodyPr/>
        <a:lstStyle/>
        <a:p>
          <a:endParaRPr lang="en-US"/>
        </a:p>
      </dgm:t>
    </dgm:pt>
    <dgm:pt modelId="{DF957685-D42F-4680-8321-CD1CA946C67B}">
      <dgm:prSet/>
      <dgm:spPr/>
      <dgm:t>
        <a:bodyPr/>
        <a:lstStyle/>
        <a:p>
          <a:r>
            <a:rPr lang="de-DE" dirty="0"/>
            <a:t>Datenaufnahme über Apache Kafka</a:t>
          </a:r>
          <a:endParaRPr lang="en-US" dirty="0"/>
        </a:p>
      </dgm:t>
    </dgm:pt>
    <dgm:pt modelId="{369F8F04-C7F1-44A9-9160-3025B2C94F92}" type="parTrans" cxnId="{3473337B-2927-4C73-A5B2-8E68A188A9AC}">
      <dgm:prSet/>
      <dgm:spPr/>
      <dgm:t>
        <a:bodyPr/>
        <a:lstStyle/>
        <a:p>
          <a:endParaRPr lang="en-US"/>
        </a:p>
      </dgm:t>
    </dgm:pt>
    <dgm:pt modelId="{E5CFDAAB-78D3-43FE-8B6C-700B2AF20360}" type="sibTrans" cxnId="{3473337B-2927-4C73-A5B2-8E68A188A9AC}">
      <dgm:prSet/>
      <dgm:spPr/>
      <dgm:t>
        <a:bodyPr/>
        <a:lstStyle/>
        <a:p>
          <a:endParaRPr lang="en-US"/>
        </a:p>
      </dgm:t>
    </dgm:pt>
    <dgm:pt modelId="{850D61E5-D928-42C0-BD2F-3967BD0AD69A}">
      <dgm:prSet/>
      <dgm:spPr/>
      <dgm:t>
        <a:bodyPr/>
        <a:lstStyle/>
        <a:p>
          <a:pPr rtl="0"/>
          <a:r>
            <a:rPr lang="de-DE" dirty="0"/>
            <a:t>Datenformat</a:t>
          </a:r>
          <a:r>
            <a:rPr lang="de-DE" dirty="0">
              <a:latin typeface="Century Gothic" panose="020B0502020202020204"/>
            </a:rPr>
            <a:t> der Nachrichten</a:t>
          </a:r>
          <a:endParaRPr lang="en-US" dirty="0"/>
        </a:p>
      </dgm:t>
    </dgm:pt>
    <dgm:pt modelId="{2B1399FE-94A6-412D-88CD-80F5CEAC81C9}" type="parTrans" cxnId="{EBDCF694-2E00-4815-BE22-90A11CA89F2B}">
      <dgm:prSet/>
      <dgm:spPr/>
      <dgm:t>
        <a:bodyPr/>
        <a:lstStyle/>
        <a:p>
          <a:endParaRPr lang="en-US"/>
        </a:p>
      </dgm:t>
    </dgm:pt>
    <dgm:pt modelId="{CD70B35F-69BE-45E8-B390-3EAEE61B4FAA}" type="sibTrans" cxnId="{EBDCF694-2E00-4815-BE22-90A11CA89F2B}">
      <dgm:prSet/>
      <dgm:spPr/>
      <dgm:t>
        <a:bodyPr/>
        <a:lstStyle/>
        <a:p>
          <a:endParaRPr lang="en-US"/>
        </a:p>
      </dgm:t>
    </dgm:pt>
    <dgm:pt modelId="{6C888659-CBAC-4C1B-B22A-3CBFF6AF1246}" type="pres">
      <dgm:prSet presAssocID="{C77F51B1-9D42-44A6-9A76-3B18D73848B0}" presName="vert0" presStyleCnt="0">
        <dgm:presLayoutVars>
          <dgm:dir/>
          <dgm:animOne val="branch"/>
          <dgm:animLvl val="lvl"/>
        </dgm:presLayoutVars>
      </dgm:prSet>
      <dgm:spPr/>
    </dgm:pt>
    <dgm:pt modelId="{60A71E02-173F-468F-A36A-ECBCEEB5CE0B}" type="pres">
      <dgm:prSet presAssocID="{52F2E7B1-CD09-49BC-AA2B-FE1E5F512C3C}" presName="thickLine" presStyleLbl="alignNode1" presStyleIdx="0" presStyleCnt="3"/>
      <dgm:spPr/>
    </dgm:pt>
    <dgm:pt modelId="{0F866465-C8E0-4933-8487-8750C12A68DA}" type="pres">
      <dgm:prSet presAssocID="{52F2E7B1-CD09-49BC-AA2B-FE1E5F512C3C}" presName="horz1" presStyleCnt="0"/>
      <dgm:spPr/>
    </dgm:pt>
    <dgm:pt modelId="{704F14E9-49D2-40F0-AC6F-132AD5E80272}" type="pres">
      <dgm:prSet presAssocID="{52F2E7B1-CD09-49BC-AA2B-FE1E5F512C3C}" presName="tx1" presStyleLbl="revTx" presStyleIdx="0" presStyleCnt="3"/>
      <dgm:spPr/>
    </dgm:pt>
    <dgm:pt modelId="{EEE9A29C-1BD3-4B6F-A013-FB971197EF6E}" type="pres">
      <dgm:prSet presAssocID="{52F2E7B1-CD09-49BC-AA2B-FE1E5F512C3C}" presName="vert1" presStyleCnt="0"/>
      <dgm:spPr/>
    </dgm:pt>
    <dgm:pt modelId="{B8273A0A-14E1-40D8-91B3-57E43160DF26}" type="pres">
      <dgm:prSet presAssocID="{DF957685-D42F-4680-8321-CD1CA946C67B}" presName="thickLine" presStyleLbl="alignNode1" presStyleIdx="1" presStyleCnt="3"/>
      <dgm:spPr/>
    </dgm:pt>
    <dgm:pt modelId="{71E8F1EF-EF3A-4F19-BA94-0161E4A70F80}" type="pres">
      <dgm:prSet presAssocID="{DF957685-D42F-4680-8321-CD1CA946C67B}" presName="horz1" presStyleCnt="0"/>
      <dgm:spPr/>
    </dgm:pt>
    <dgm:pt modelId="{BBA085A5-0252-4D02-B7A0-0EDCEAE03D7C}" type="pres">
      <dgm:prSet presAssocID="{DF957685-D42F-4680-8321-CD1CA946C67B}" presName="tx1" presStyleLbl="revTx" presStyleIdx="1" presStyleCnt="3"/>
      <dgm:spPr/>
    </dgm:pt>
    <dgm:pt modelId="{2BB4B995-6E3A-4EA0-9264-8DA5579D35A8}" type="pres">
      <dgm:prSet presAssocID="{DF957685-D42F-4680-8321-CD1CA946C67B}" presName="vert1" presStyleCnt="0"/>
      <dgm:spPr/>
    </dgm:pt>
    <dgm:pt modelId="{92F07AC7-9A2A-4A64-A704-072CF8DC6C7B}" type="pres">
      <dgm:prSet presAssocID="{850D61E5-D928-42C0-BD2F-3967BD0AD69A}" presName="thickLine" presStyleLbl="alignNode1" presStyleIdx="2" presStyleCnt="3"/>
      <dgm:spPr/>
    </dgm:pt>
    <dgm:pt modelId="{0DF80162-8D8E-4E97-9558-77EFB349FD37}" type="pres">
      <dgm:prSet presAssocID="{850D61E5-D928-42C0-BD2F-3967BD0AD69A}" presName="horz1" presStyleCnt="0"/>
      <dgm:spPr/>
    </dgm:pt>
    <dgm:pt modelId="{26A7FBB3-2D71-4124-B99D-248CDDAFC3F4}" type="pres">
      <dgm:prSet presAssocID="{850D61E5-D928-42C0-BD2F-3967BD0AD69A}" presName="tx1" presStyleLbl="revTx" presStyleIdx="2" presStyleCnt="3"/>
      <dgm:spPr/>
    </dgm:pt>
    <dgm:pt modelId="{3697CC63-F208-46B0-8865-8EAF77BC6CE2}" type="pres">
      <dgm:prSet presAssocID="{850D61E5-D928-42C0-BD2F-3967BD0AD69A}" presName="vert1" presStyleCnt="0"/>
      <dgm:spPr/>
    </dgm:pt>
  </dgm:ptLst>
  <dgm:cxnLst>
    <dgm:cxn modelId="{41AD260C-6911-4947-A925-AAFA30791B29}" type="presOf" srcId="{DF957685-D42F-4680-8321-CD1CA946C67B}" destId="{BBA085A5-0252-4D02-B7A0-0EDCEAE03D7C}" srcOrd="0" destOrd="0" presId="urn:microsoft.com/office/officeart/2008/layout/LinedList"/>
    <dgm:cxn modelId="{E683EC1B-5E78-4781-B328-A3FC5124C68A}" type="presOf" srcId="{C77F51B1-9D42-44A6-9A76-3B18D73848B0}" destId="{6C888659-CBAC-4C1B-B22A-3CBFF6AF1246}" srcOrd="0" destOrd="0" presId="urn:microsoft.com/office/officeart/2008/layout/LinedList"/>
    <dgm:cxn modelId="{73B82E1D-1A10-4530-BA23-69F685A19444}" type="presOf" srcId="{52F2E7B1-CD09-49BC-AA2B-FE1E5F512C3C}" destId="{704F14E9-49D2-40F0-AC6F-132AD5E80272}" srcOrd="0" destOrd="0" presId="urn:microsoft.com/office/officeart/2008/layout/LinedList"/>
    <dgm:cxn modelId="{3473337B-2927-4C73-A5B2-8E68A188A9AC}" srcId="{C77F51B1-9D42-44A6-9A76-3B18D73848B0}" destId="{DF957685-D42F-4680-8321-CD1CA946C67B}" srcOrd="1" destOrd="0" parTransId="{369F8F04-C7F1-44A9-9160-3025B2C94F92}" sibTransId="{E5CFDAAB-78D3-43FE-8B6C-700B2AF20360}"/>
    <dgm:cxn modelId="{EBDCF694-2E00-4815-BE22-90A11CA89F2B}" srcId="{C77F51B1-9D42-44A6-9A76-3B18D73848B0}" destId="{850D61E5-D928-42C0-BD2F-3967BD0AD69A}" srcOrd="2" destOrd="0" parTransId="{2B1399FE-94A6-412D-88CD-80F5CEAC81C9}" sibTransId="{CD70B35F-69BE-45E8-B390-3EAEE61B4FAA}"/>
    <dgm:cxn modelId="{717301A3-F728-4A6B-B4C0-E80442E4C0BF}" srcId="{C77F51B1-9D42-44A6-9A76-3B18D73848B0}" destId="{52F2E7B1-CD09-49BC-AA2B-FE1E5F512C3C}" srcOrd="0" destOrd="0" parTransId="{869F5EAD-F5D9-42CB-BD73-2289A7C42336}" sibTransId="{2423DE6E-AA4E-4BB3-B022-DAA8BE9A3A58}"/>
    <dgm:cxn modelId="{A0AE19A8-C2C1-4345-9D33-845E34923E35}" type="presOf" srcId="{850D61E5-D928-42C0-BD2F-3967BD0AD69A}" destId="{26A7FBB3-2D71-4124-B99D-248CDDAFC3F4}" srcOrd="0" destOrd="0" presId="urn:microsoft.com/office/officeart/2008/layout/LinedList"/>
    <dgm:cxn modelId="{E238EF15-5587-4738-90AD-E179763F3377}" type="presParOf" srcId="{6C888659-CBAC-4C1B-B22A-3CBFF6AF1246}" destId="{60A71E02-173F-468F-A36A-ECBCEEB5CE0B}" srcOrd="0" destOrd="0" presId="urn:microsoft.com/office/officeart/2008/layout/LinedList"/>
    <dgm:cxn modelId="{509126E0-7740-4B9C-A87F-0FAAE86A5F75}" type="presParOf" srcId="{6C888659-CBAC-4C1B-B22A-3CBFF6AF1246}" destId="{0F866465-C8E0-4933-8487-8750C12A68DA}" srcOrd="1" destOrd="0" presId="urn:microsoft.com/office/officeart/2008/layout/LinedList"/>
    <dgm:cxn modelId="{8E16DA00-48E8-4673-A0CC-1B6CAB9571EC}" type="presParOf" srcId="{0F866465-C8E0-4933-8487-8750C12A68DA}" destId="{704F14E9-49D2-40F0-AC6F-132AD5E80272}" srcOrd="0" destOrd="0" presId="urn:microsoft.com/office/officeart/2008/layout/LinedList"/>
    <dgm:cxn modelId="{3E0DC88F-ECB9-4E83-A3F5-93F63CCF2E79}" type="presParOf" srcId="{0F866465-C8E0-4933-8487-8750C12A68DA}" destId="{EEE9A29C-1BD3-4B6F-A013-FB971197EF6E}" srcOrd="1" destOrd="0" presId="urn:microsoft.com/office/officeart/2008/layout/LinedList"/>
    <dgm:cxn modelId="{51ECB634-7645-48E2-9DA0-B230668D402D}" type="presParOf" srcId="{6C888659-CBAC-4C1B-B22A-3CBFF6AF1246}" destId="{B8273A0A-14E1-40D8-91B3-57E43160DF26}" srcOrd="2" destOrd="0" presId="urn:microsoft.com/office/officeart/2008/layout/LinedList"/>
    <dgm:cxn modelId="{1233DF5E-1B79-43C3-A4C8-0410B3455257}" type="presParOf" srcId="{6C888659-CBAC-4C1B-B22A-3CBFF6AF1246}" destId="{71E8F1EF-EF3A-4F19-BA94-0161E4A70F80}" srcOrd="3" destOrd="0" presId="urn:microsoft.com/office/officeart/2008/layout/LinedList"/>
    <dgm:cxn modelId="{E2777C8A-7C93-4C51-A975-26DCFD10C3BE}" type="presParOf" srcId="{71E8F1EF-EF3A-4F19-BA94-0161E4A70F80}" destId="{BBA085A5-0252-4D02-B7A0-0EDCEAE03D7C}" srcOrd="0" destOrd="0" presId="urn:microsoft.com/office/officeart/2008/layout/LinedList"/>
    <dgm:cxn modelId="{4F3B60F6-0E2A-4198-96D6-73D75E7EF828}" type="presParOf" srcId="{71E8F1EF-EF3A-4F19-BA94-0161E4A70F80}" destId="{2BB4B995-6E3A-4EA0-9264-8DA5579D35A8}" srcOrd="1" destOrd="0" presId="urn:microsoft.com/office/officeart/2008/layout/LinedList"/>
    <dgm:cxn modelId="{68F2CEEB-1552-4DD9-B6C9-F48C91FC38B6}" type="presParOf" srcId="{6C888659-CBAC-4C1B-B22A-3CBFF6AF1246}" destId="{92F07AC7-9A2A-4A64-A704-072CF8DC6C7B}" srcOrd="4" destOrd="0" presId="urn:microsoft.com/office/officeart/2008/layout/LinedList"/>
    <dgm:cxn modelId="{0090E8A6-4AD3-4B91-B346-CB0B21233E4B}" type="presParOf" srcId="{6C888659-CBAC-4C1B-B22A-3CBFF6AF1246}" destId="{0DF80162-8D8E-4E97-9558-77EFB349FD37}" srcOrd="5" destOrd="0" presId="urn:microsoft.com/office/officeart/2008/layout/LinedList"/>
    <dgm:cxn modelId="{014979E2-3384-4070-A557-EA8F1589B49D}" type="presParOf" srcId="{0DF80162-8D8E-4E97-9558-77EFB349FD37}" destId="{26A7FBB3-2D71-4124-B99D-248CDDAFC3F4}" srcOrd="0" destOrd="0" presId="urn:microsoft.com/office/officeart/2008/layout/LinedList"/>
    <dgm:cxn modelId="{6F662B28-6A68-4150-9AA3-5593787B7C75}" type="presParOf" srcId="{0DF80162-8D8E-4E97-9558-77EFB349FD37}" destId="{3697CC63-F208-46B0-8865-8EAF77BC6C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71E02-173F-468F-A36A-ECBCEEB5CE0B}">
      <dsp:nvSpPr>
        <dsp:cNvPr id="0" name=""/>
        <dsp:cNvSpPr/>
      </dsp:nvSpPr>
      <dsp:spPr>
        <a:xfrm>
          <a:off x="0" y="1746"/>
          <a:ext cx="6593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F14E9-49D2-40F0-AC6F-132AD5E80272}">
      <dsp:nvSpPr>
        <dsp:cNvPr id="0" name=""/>
        <dsp:cNvSpPr/>
      </dsp:nvSpPr>
      <dsp:spPr>
        <a:xfrm>
          <a:off x="0" y="1746"/>
          <a:ext cx="6593128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>
              <a:latin typeface="Century Gothic" panose="020B0502020202020204"/>
            </a:rPr>
            <a:t> Was</a:t>
          </a:r>
          <a:r>
            <a:rPr lang="de-DE" sz="3300" kern="1200" dirty="0"/>
            <a:t> ist eine Lambda Architektur?</a:t>
          </a:r>
          <a:endParaRPr lang="en-US" sz="3300" kern="1200" dirty="0"/>
        </a:p>
      </dsp:txBody>
      <dsp:txXfrm>
        <a:off x="0" y="1746"/>
        <a:ext cx="6593128" cy="1190797"/>
      </dsp:txXfrm>
    </dsp:sp>
    <dsp:sp modelId="{B8273A0A-14E1-40D8-91B3-57E43160DF26}">
      <dsp:nvSpPr>
        <dsp:cNvPr id="0" name=""/>
        <dsp:cNvSpPr/>
      </dsp:nvSpPr>
      <dsp:spPr>
        <a:xfrm>
          <a:off x="0" y="1192543"/>
          <a:ext cx="6593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085A5-0252-4D02-B7A0-0EDCEAE03D7C}">
      <dsp:nvSpPr>
        <dsp:cNvPr id="0" name=""/>
        <dsp:cNvSpPr/>
      </dsp:nvSpPr>
      <dsp:spPr>
        <a:xfrm>
          <a:off x="0" y="1192543"/>
          <a:ext cx="6593128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Datenaufnahme über Apache Kafka</a:t>
          </a:r>
          <a:endParaRPr lang="en-US" sz="3300" kern="1200" dirty="0"/>
        </a:p>
      </dsp:txBody>
      <dsp:txXfrm>
        <a:off x="0" y="1192543"/>
        <a:ext cx="6593128" cy="1190797"/>
      </dsp:txXfrm>
    </dsp:sp>
    <dsp:sp modelId="{92F07AC7-9A2A-4A64-A704-072CF8DC6C7B}">
      <dsp:nvSpPr>
        <dsp:cNvPr id="0" name=""/>
        <dsp:cNvSpPr/>
      </dsp:nvSpPr>
      <dsp:spPr>
        <a:xfrm>
          <a:off x="0" y="2383340"/>
          <a:ext cx="6593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7FBB3-2D71-4124-B99D-248CDDAFC3F4}">
      <dsp:nvSpPr>
        <dsp:cNvPr id="0" name=""/>
        <dsp:cNvSpPr/>
      </dsp:nvSpPr>
      <dsp:spPr>
        <a:xfrm>
          <a:off x="0" y="2383340"/>
          <a:ext cx="6593128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Datenformat</a:t>
          </a:r>
          <a:r>
            <a:rPr lang="de-DE" sz="3300" kern="1200" dirty="0">
              <a:latin typeface="Century Gothic" panose="020B0502020202020204"/>
            </a:rPr>
            <a:t> der Nachrichten</a:t>
          </a:r>
          <a:endParaRPr lang="en-US" sz="3300" kern="1200" dirty="0"/>
        </a:p>
      </dsp:txBody>
      <dsp:txXfrm>
        <a:off x="0" y="2383340"/>
        <a:ext cx="6593128" cy="1190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D18F9-8DEF-43CF-BF5D-1AAC7F59DFC5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2A0F7-9A51-4127-BC15-934C1B5AE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449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174A-90CD-4762-8C04-DAFD9EA741E4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8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C8C5-2C70-40EE-B068-33D349664900}" type="datetime1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9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EC63-9960-4916-9620-4DC9B4762ABE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3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6EEF-0A8B-42A9-91F0-D20CADA41B2C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762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A8CD-8C97-430E-A4EB-7CFC28D14EA2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77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1512-20ED-4F76-89F5-A4BDE6505DB5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5908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342C-642E-407B-98FE-FF614D2F48A6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84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6AF4-E66E-4560-A96E-4016426C392B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12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191-EFA8-4B18-805C-A371A3F7AEEC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9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8DA9-E58A-47DC-BC84-20E021AA75EB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7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5DEE-024A-46D3-A5D5-BE777D0369D0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4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10E7-CBBD-4B51-B331-FEBA35695A62}" type="datetime1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5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50C0-3E36-4711-AFB6-2A9A55C5F5A1}" type="datetime1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2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6423-F680-462A-9273-F331DA11F03E}" type="datetime1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9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7DB3-126A-4DB5-B6C0-308F056ACEEF}" type="datetime1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7550-49C2-4993-A3FC-EDD5EA8414C1}" type="datetime1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A9B9-A4D4-46E9-ABF3-8BA272040C9C}" type="datetime1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DC816F1-B9DE-4CAE-8849-7E96BA2A27D1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30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Kommunikation zur Lambda </a:t>
            </a:r>
            <a:r>
              <a:rPr lang="de-DE" sz="4800" dirty="0">
                <a:solidFill>
                  <a:srgbClr val="FFFFFF"/>
                </a:solidFill>
              </a:rPr>
              <a:t>Architektur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Wüstenberg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63F72-9C1C-4B78-8B0B-AF12443A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de-DE"/>
              <a:t>Überblick</a:t>
            </a:r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AB66F6DC-CCF7-4BCB-B094-1A9C2543C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956326"/>
              </p:ext>
            </p:extLst>
          </p:nvPr>
        </p:nvGraphicFramePr>
        <p:xfrm>
          <a:off x="4325696" y="733647"/>
          <a:ext cx="6593129" cy="357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B1318-DC44-42F1-9704-8E135790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4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9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402409-042D-47D6-A909-335D72A1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de-DE" sz="2400" dirty="0">
                <a:solidFill>
                  <a:srgbClr val="FFFFFF"/>
                </a:solidFill>
              </a:rPr>
              <a:t>Lambda Architektur</a:t>
            </a:r>
          </a:p>
        </p:txBody>
      </p:sp>
      <p:sp useBgFill="1">
        <p:nvSpPr>
          <p:cNvPr id="22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Grafik 16" descr="Ein Bild, das Screenshot enthält.&#10;&#10;Beschreibung automatisch generiert.">
            <a:extLst>
              <a:ext uri="{FF2B5EF4-FFF2-40B4-BE49-F238E27FC236}">
                <a16:creationId xmlns:a16="http://schemas.microsoft.com/office/drawing/2014/main" id="{A24A4E0B-7DB6-475D-94FA-3D01F2E28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168" y="1568604"/>
            <a:ext cx="6213001" cy="348517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1C5666-DDE4-4338-8002-D6F5AADE242D}"/>
              </a:ext>
            </a:extLst>
          </p:cNvPr>
          <p:cNvSpPr txBox="1"/>
          <p:nvPr/>
        </p:nvSpPr>
        <p:spPr>
          <a:xfrm>
            <a:off x="7532710" y="2203938"/>
            <a:ext cx="39750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FF"/>
                </a:solidFill>
              </a:rPr>
              <a:t>Datenverarbeitungs Architektur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FF"/>
                </a:solidFill>
              </a:rPr>
              <a:t>Sehr große Datenmengen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Fault tolerance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FF"/>
                </a:solidFill>
              </a:rPr>
              <a:t>Kombiniert</a:t>
            </a:r>
            <a:r>
              <a:rPr lang="en-GB" dirty="0">
                <a:solidFill>
                  <a:srgbClr val="FFFFFF"/>
                </a:solidFill>
              </a:rPr>
              <a:t> Batch und Streaming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499E6-2E6C-4FD6-BA01-C6F640B7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0A304A"/>
                </a:solidFill>
              </a:rPr>
              <a:pPr/>
              <a:t>3</a:t>
            </a:fld>
            <a:endParaRPr lang="en-US" dirty="0">
              <a:solidFill>
                <a:srgbClr val="0A3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144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9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402409-042D-47D6-A909-335D72A1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125" y="605807"/>
            <a:ext cx="3382941" cy="1142462"/>
          </a:xfrm>
        </p:spPr>
        <p:txBody>
          <a:bodyPr anchor="b">
            <a:normAutofit fontScale="90000"/>
          </a:bodyPr>
          <a:lstStyle/>
          <a:p>
            <a:r>
              <a:rPr lang="de-DE" sz="2400" dirty="0">
                <a:solidFill>
                  <a:srgbClr val="FFFFFF"/>
                </a:solidFill>
              </a:rPr>
              <a:t>Datenaufnahme über Apache Kafka</a:t>
            </a:r>
            <a:br>
              <a:rPr lang="en-US" sz="2400" dirty="0">
                <a:solidFill>
                  <a:srgbClr val="FFFFFF"/>
                </a:solidFill>
              </a:rPr>
            </a:br>
            <a:endParaRPr lang="de-DE" sz="2400" dirty="0">
              <a:solidFill>
                <a:srgbClr val="FFFFFF"/>
              </a:solidFill>
            </a:endParaRPr>
          </a:p>
        </p:txBody>
      </p:sp>
      <p:sp useBgFill="1">
        <p:nvSpPr>
          <p:cNvPr id="22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Grafik 16" descr="Ein Bild, das Screenshot enthält.&#10;&#10;Beschreibung automatisch generiert.">
            <a:extLst>
              <a:ext uri="{FF2B5EF4-FFF2-40B4-BE49-F238E27FC236}">
                <a16:creationId xmlns:a16="http://schemas.microsoft.com/office/drawing/2014/main" id="{A24A4E0B-7DB6-475D-94FA-3D01F2E28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168" y="1568604"/>
            <a:ext cx="6213001" cy="348517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1C5666-DDE4-4338-8002-D6F5AADE242D}"/>
              </a:ext>
            </a:extLst>
          </p:cNvPr>
          <p:cNvSpPr txBox="1"/>
          <p:nvPr/>
        </p:nvSpPr>
        <p:spPr>
          <a:xfrm>
            <a:off x="7425125" y="2095949"/>
            <a:ext cx="41043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FF"/>
                </a:solidFill>
              </a:rPr>
              <a:t>Verarbeitung von Datenstömen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FF"/>
                </a:solidFill>
              </a:rPr>
              <a:t>Datenübertragung von Nachrichten(Records)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FF"/>
                </a:solidFill>
              </a:rPr>
              <a:t>Verbindung zur Lambda </a:t>
            </a:r>
            <a:r>
              <a:rPr lang="de-DE" sz="1800" dirty="0">
                <a:solidFill>
                  <a:srgbClr val="FFFFFF"/>
                </a:solidFill>
              </a:rPr>
              <a:t>Architektur</a:t>
            </a:r>
            <a:endParaRPr lang="de-DE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FF"/>
                </a:solidFill>
              </a:rPr>
              <a:t>Clients in unterschiedlichen Sprachen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FF"/>
                </a:solidFill>
              </a:rPr>
              <a:t>C/C++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FF"/>
                </a:solidFill>
              </a:rPr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FF"/>
                </a:solidFill>
              </a:rPr>
              <a:t>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FF"/>
                </a:solidFill>
              </a:rPr>
              <a:t>Erlang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499E6-2E6C-4FD6-BA01-C6F640B7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0A304A"/>
                </a:solidFill>
              </a:rPr>
              <a:pPr/>
              <a:t>4</a:t>
            </a:fld>
            <a:endParaRPr lang="en-US" dirty="0">
              <a:solidFill>
                <a:srgbClr val="0A304A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3064-B0BD-43C6-B6F8-1AC897C83A05}"/>
              </a:ext>
            </a:extLst>
          </p:cNvPr>
          <p:cNvSpPr/>
          <p:nvPr/>
        </p:nvSpPr>
        <p:spPr>
          <a:xfrm>
            <a:off x="1801179" y="1223214"/>
            <a:ext cx="1609969" cy="41639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34B5E-D582-4047-AE92-2C575748CDD6}"/>
              </a:ext>
            </a:extLst>
          </p:cNvPr>
          <p:cNvSpPr txBox="1"/>
          <p:nvPr/>
        </p:nvSpPr>
        <p:spPr>
          <a:xfrm>
            <a:off x="3890486" y="148122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Apache Kafka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E44A9B-4A50-44D0-93FF-994A7F098727}"/>
              </a:ext>
            </a:extLst>
          </p:cNvPr>
          <p:cNvCxnSpPr>
            <a:cxnSpLocks/>
          </p:cNvCxnSpPr>
          <p:nvPr/>
        </p:nvCxnSpPr>
        <p:spPr>
          <a:xfrm flipH="1">
            <a:off x="2719754" y="1763184"/>
            <a:ext cx="1252207" cy="1284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738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02409-042D-47D6-A909-335D72A1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57" y="5315775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3300" dirty="0"/>
              <a:t>Apache Kafka Topics</a:t>
            </a:r>
            <a:br>
              <a:rPr lang="de-DE" sz="3300" dirty="0"/>
            </a:br>
            <a:endParaRPr lang="de-DE" sz="3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C5666-DDE4-4338-8002-D6F5AADE242D}"/>
              </a:ext>
            </a:extLst>
          </p:cNvPr>
          <p:cNvSpPr txBox="1"/>
          <p:nvPr/>
        </p:nvSpPr>
        <p:spPr>
          <a:xfrm>
            <a:off x="8929785" y="741674"/>
            <a:ext cx="3140877" cy="357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FF"/>
                </a:solidFill>
              </a:rPr>
              <a:t>Viele Topics in einem Kafka Cluster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FF"/>
                </a:solidFill>
              </a:rPr>
              <a:t>1 Topic pro Producer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FF"/>
                </a:solidFill>
              </a:rPr>
              <a:t>Partition erlaubet lesen/schreiben von mehren </a:t>
            </a:r>
            <a:r>
              <a:rPr lang="de-DE" dirty="0"/>
              <a:t>Verbrauchern</a:t>
            </a:r>
            <a:r>
              <a:rPr lang="de-DE" dirty="0">
                <a:solidFill>
                  <a:srgbClr val="FFFFFF"/>
                </a:solidFill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de-DE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FF"/>
                </a:solidFill>
              </a:rPr>
              <a:t>Key: Partition Auswahl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FF"/>
                </a:solidFill>
              </a:rPr>
              <a:t>Value: Daten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FFFFFF"/>
                </a:solidFill>
              </a:rPr>
              <a:t>Timestamp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499E6-2E6C-4FD6-BA01-C6F640B7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31" name="Content Placeholder 30" descr="A screenshot of a video game&#10;&#10;Description automatically generated">
            <a:extLst>
              <a:ext uri="{FF2B5EF4-FFF2-40B4-BE49-F238E27FC236}">
                <a16:creationId xmlns:a16="http://schemas.microsoft.com/office/drawing/2014/main" id="{B799DE80-8485-442D-8B52-24CABD507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57" y="563235"/>
            <a:ext cx="8628128" cy="4477687"/>
          </a:xfrm>
        </p:spPr>
      </p:pic>
    </p:spTree>
    <p:extLst>
      <p:ext uri="{BB962C8B-B14F-4D97-AF65-F5344CB8AC3E}">
        <p14:creationId xmlns:p14="http://schemas.microsoft.com/office/powerpoint/2010/main" val="225918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157D-B02E-43FF-8C2E-6307A045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9349A-CE6B-4D6C-9536-392EBF06E9C6}"/>
              </a:ext>
            </a:extLst>
          </p:cNvPr>
          <p:cNvSpPr txBox="1"/>
          <p:nvPr/>
        </p:nvSpPr>
        <p:spPr>
          <a:xfrm>
            <a:off x="238369" y="317212"/>
            <a:ext cx="10898555" cy="58477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org.apache.kafka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kafka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-clients'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'2.5.0‘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implementation group: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org.apache.avro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name: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avro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version: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'1.10.0'</a:t>
            </a:r>
            <a:endParaRPr lang="de-DE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2D8B62-2CB1-49BD-BCC7-101FD52928C8}"/>
              </a:ext>
            </a:extLst>
          </p:cNvPr>
          <p:cNvSpPr txBox="1"/>
          <p:nvPr/>
        </p:nvSpPr>
        <p:spPr>
          <a:xfrm>
            <a:off x="238370" y="1048251"/>
            <a:ext cx="10898554" cy="181588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createProducer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  <a:endParaRPr lang="de-DE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ProducerConfig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BOOTSTRAP_SERVERS_CONFIG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192.168.80.139:29092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ProducerConfig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CLIENT_ID_CONFIG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data-generator-1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ProducerConfig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KEY_SERIALIZER_CLASS_CONFIG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LongSerializer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ProducerConfig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VALUE_SERIALIZER_CLASS_CONFIG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AvroSerializer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KafkaProducer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1CEFE0-DCFB-4B9C-BCEC-88D1367C6945}"/>
              </a:ext>
            </a:extLst>
          </p:cNvPr>
          <p:cNvSpPr txBox="1"/>
          <p:nvPr/>
        </p:nvSpPr>
        <p:spPr>
          <a:xfrm>
            <a:off x="238369" y="3010397"/>
            <a:ext cx="8788400" cy="329320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createProducer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de-DE" sz="16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ProducerRecord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TestData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</a:p>
          <a:p>
            <a:r>
              <a:rPr lang="de-DE" sz="16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ProducerRecord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de-DE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testDataMessage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RecordMetadata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record</a:t>
            </a:r>
            <a:endParaRPr lang="de-DE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de-DE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ProducerFencedException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 </a:t>
            </a:r>
          </a:p>
          <a:p>
            <a:r>
              <a:rPr lang="de-DE" sz="16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OutOfOrderSequenceException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AuthorizationException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flush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EC794-3528-4E26-9E35-2D645D280DCB}"/>
              </a:ext>
            </a:extLst>
          </p:cNvPr>
          <p:cNvSpPr txBox="1"/>
          <p:nvPr/>
        </p:nvSpPr>
        <p:spPr>
          <a:xfrm>
            <a:off x="152401" y="6326759"/>
            <a:ext cx="10671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https://github.com/Akardian/lambda-architecture-for-distributed-mobile-sensor</a:t>
            </a:r>
          </a:p>
        </p:txBody>
      </p:sp>
    </p:spTree>
    <p:extLst>
      <p:ext uri="{BB962C8B-B14F-4D97-AF65-F5344CB8AC3E}">
        <p14:creationId xmlns:p14="http://schemas.microsoft.com/office/powerpoint/2010/main" val="125234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1FB5-124E-443F-8891-5868B0C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Datenformat</a:t>
            </a:r>
            <a:r>
              <a:rPr lang="de-DE" dirty="0">
                <a:latin typeface="Century Gothic" panose="020B0502020202020204"/>
              </a:rPr>
              <a:t> der Nachrichten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3392A-BE6F-4950-9561-452C046A1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63601"/>
            <a:ext cx="8534400" cy="361526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Apache Avro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Serialisierungs</a:t>
            </a:r>
            <a:r>
              <a:rPr lang="de-DE" dirty="0">
                <a:solidFill>
                  <a:schemeClr val="tx1"/>
                </a:solidFill>
              </a:rPr>
              <a:t>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Kompaktes Binärformat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Schema definiert in JSON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Typisierung und Pflichtfeldern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API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Java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C/C++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C#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DD285-1351-431B-927D-BBD56AA8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D436E-CCEA-458E-981E-3B536AB184E9}"/>
              </a:ext>
            </a:extLst>
          </p:cNvPr>
          <p:cNvSpPr txBox="1"/>
          <p:nvPr/>
        </p:nvSpPr>
        <p:spPr>
          <a:xfrm>
            <a:off x="5232402" y="609600"/>
            <a:ext cx="5412152" cy="353943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producer.avro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TestData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{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sendereName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	  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 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{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senderType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	  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 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ot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{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de-DE" sz="1600" dirty="0">
                <a:solidFill>
                  <a:srgbClr val="D4D4D4"/>
                </a:solidFill>
                <a:latin typeface="Consolas" panose="020B0609020204030204" pitchFamily="49" charset="0"/>
              </a:rPr>
              <a:t>	  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 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ot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786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24CE-98D1-400A-BFDB-A1876686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F728-8C48-40F8-A679-E64E64E0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Funktioniert das auf allen Geräten?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Fehlen noch wichtige Informationen?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E0DF4-E12A-47BC-B922-38317C8D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24CE-98D1-400A-BFDB-A1876686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F728-8C48-40F8-A679-E64E64E0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https://avro.apache.org/docs/1.10.0/index.html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https://kafka.apache.org/documentation/#introduction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Big Data -PRINCIPLES AND  BEST  PRACTICES  OF  SCALABLE  REAL-TIME  DATA SYSTEMS - NATHAN  MARZ with JAMES   WARREN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E0DF4-E12A-47BC-B922-38317C8D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881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Consolas</vt:lpstr>
      <vt:lpstr>Wingdings 3</vt:lpstr>
      <vt:lpstr>Slice</vt:lpstr>
      <vt:lpstr>Kommunikation zur Lambda Architektur</vt:lpstr>
      <vt:lpstr>Überblick</vt:lpstr>
      <vt:lpstr>Lambda Architektur</vt:lpstr>
      <vt:lpstr>Datenaufnahme über Apache Kafka </vt:lpstr>
      <vt:lpstr>Apache Kafka Topics </vt:lpstr>
      <vt:lpstr>PowerPoint Presentation</vt:lpstr>
      <vt:lpstr>Datenformat der Nachrichten</vt:lpstr>
      <vt:lpstr>Fragen?</vt:lpstr>
      <vt:lpstr>Quellen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Kommunikation</dc:title>
  <dc:creator>Wüstenberg, Mike</dc:creator>
  <cp:lastModifiedBy>Wüstenberg, Mike</cp:lastModifiedBy>
  <cp:revision>2</cp:revision>
  <dcterms:created xsi:type="dcterms:W3CDTF">2020-09-24T07:56:21Z</dcterms:created>
  <dcterms:modified xsi:type="dcterms:W3CDTF">2020-09-24T09:29:58Z</dcterms:modified>
</cp:coreProperties>
</file>