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8"/>
  </p:notesMasterIdLst>
  <p:sldIdLst>
    <p:sldId id="256" r:id="rId5"/>
    <p:sldId id="257" r:id="rId6"/>
    <p:sldId id="258" r:id="rId7"/>
    <p:sldId id="273" r:id="rId8"/>
    <p:sldId id="259" r:id="rId9"/>
    <p:sldId id="263" r:id="rId10"/>
    <p:sldId id="264" r:id="rId11"/>
    <p:sldId id="266" r:id="rId12"/>
    <p:sldId id="274" r:id="rId13"/>
    <p:sldId id="265" r:id="rId14"/>
    <p:sldId id="268" r:id="rId15"/>
    <p:sldId id="267" r:id="rId16"/>
    <p:sldId id="269" r:id="rId17"/>
    <p:sldId id="275" r:id="rId18"/>
    <p:sldId id="270" r:id="rId19"/>
    <p:sldId id="277" r:id="rId20"/>
    <p:sldId id="278" r:id="rId21"/>
    <p:sldId id="281" r:id="rId22"/>
    <p:sldId id="271" r:id="rId23"/>
    <p:sldId id="279" r:id="rId24"/>
    <p:sldId id="280" r:id="rId25"/>
    <p:sldId id="276" r:id="rId26"/>
    <p:sldId id="272" r:id="rId27"/>
    <p:sldId id="282" r:id="rId28"/>
    <p:sldId id="283" r:id="rId29"/>
    <p:sldId id="284" r:id="rId30"/>
    <p:sldId id="285" r:id="rId31"/>
    <p:sldId id="262" r:id="rId32"/>
    <p:sldId id="286" r:id="rId33"/>
    <p:sldId id="287" r:id="rId34"/>
    <p:sldId id="288" r:id="rId35"/>
    <p:sldId id="289" r:id="rId36"/>
    <p:sldId id="291" r:id="rId3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B6848E-B026-43FB-9F3D-AA0E54B066FD}">
          <p14:sldIdLst>
            <p14:sldId id="256"/>
            <p14:sldId id="257"/>
            <p14:sldId id="258"/>
            <p14:sldId id="273"/>
            <p14:sldId id="259"/>
            <p14:sldId id="263"/>
            <p14:sldId id="264"/>
            <p14:sldId id="266"/>
            <p14:sldId id="274"/>
            <p14:sldId id="265"/>
            <p14:sldId id="268"/>
            <p14:sldId id="267"/>
            <p14:sldId id="269"/>
            <p14:sldId id="275"/>
            <p14:sldId id="270"/>
            <p14:sldId id="277"/>
            <p14:sldId id="278"/>
            <p14:sldId id="281"/>
            <p14:sldId id="271"/>
            <p14:sldId id="279"/>
            <p14:sldId id="280"/>
            <p14:sldId id="276"/>
            <p14:sldId id="272"/>
            <p14:sldId id="282"/>
            <p14:sldId id="283"/>
            <p14:sldId id="284"/>
            <p14:sldId id="285"/>
            <p14:sldId id="262"/>
            <p14:sldId id="286"/>
            <p14:sldId id="287"/>
            <p14:sldId id="288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üstenberg, Mike" initials="WM" lastIdx="1" clrIdx="0">
    <p:extLst>
      <p:ext uri="{19B8F6BF-5375-455C-9EA6-DF929625EA0E}">
        <p15:presenceInfo xmlns:p15="http://schemas.microsoft.com/office/powerpoint/2012/main" userId="S::mike.wuestenberg@haw-hamburg.de::b4a343a1-fd63-4d9d-b3a0-7cb24cacd0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3762" autoAdjust="0"/>
  </p:normalViewPr>
  <p:slideViewPr>
    <p:cSldViewPr snapToGrid="0" snapToObjects="1">
      <p:cViewPr varScale="1">
        <p:scale>
          <a:sx n="113" d="100"/>
          <a:sy n="113" d="100"/>
        </p:scale>
        <p:origin x="169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3588F-A741-434B-AD9D-64F14E869FEB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895BB-2AD6-42D0-8025-EB99C2849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2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Kurze Übersicht über die Kapitel der Präsentation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1. Kurze Beschreibung der Aufgabenstellung</a:t>
            </a:r>
          </a:p>
          <a:p>
            <a:pPr marL="0" indent="0">
              <a:buNone/>
            </a:pPr>
            <a:r>
              <a:rPr lang="de-DE" dirty="0"/>
              <a:t>2. Warum wir keine Traditionelle monolithische Datenbank benutzen. </a:t>
            </a:r>
          </a:p>
          <a:p>
            <a:pPr marL="0" indent="0">
              <a:buNone/>
            </a:pPr>
            <a:r>
              <a:rPr lang="de-DE" dirty="0"/>
              <a:t>3. Beschreibung der Lambda Architektur und wie sie versucht die Probleme aus 2 zu verbessern</a:t>
            </a:r>
          </a:p>
          <a:p>
            <a:pPr marL="0" indent="0">
              <a:buNone/>
            </a:pPr>
            <a:r>
              <a:rPr lang="de-DE" dirty="0"/>
              <a:t>4. Nachteile der Lambda Architektur und Überleitung zu denn Experimenten.</a:t>
            </a:r>
          </a:p>
          <a:p>
            <a:pPr marL="0" indent="0">
              <a:buNone/>
            </a:pPr>
            <a:r>
              <a:rPr lang="de-DE" dirty="0"/>
              <a:t>5. Experiment Aufbau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3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14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64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68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18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57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972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22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424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21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9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Sammeln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Loomo</a:t>
            </a:r>
            <a:r>
              <a:rPr lang="de-DE" dirty="0"/>
              <a:t> Sensor 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Wifi Stärke</a:t>
            </a:r>
          </a:p>
          <a:p>
            <a:pPr marL="171450" indent="-171450">
              <a:buFontTx/>
              <a:buChar char="-"/>
            </a:pPr>
            <a:r>
              <a:rPr lang="de-DE" dirty="0"/>
              <a:t>Ros </a:t>
            </a:r>
            <a:r>
              <a:rPr lang="de-DE" dirty="0" err="1"/>
              <a:t>Odometry</a:t>
            </a:r>
            <a:r>
              <a:rPr lang="de-DE" dirty="0"/>
              <a:t> Koordinaten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Gesammelt von Max </a:t>
            </a:r>
            <a:r>
              <a:rPr lang="de-DE" dirty="0" err="1"/>
              <a:t>Neuwirt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Lambda</a:t>
            </a:r>
          </a:p>
          <a:p>
            <a:pPr marL="171450" indent="-171450">
              <a:buFontTx/>
              <a:buChar char="-"/>
            </a:pPr>
            <a:r>
              <a:rPr lang="de-DE" dirty="0"/>
              <a:t>Zuständig fürs Speichern, Verarbeiten and Anbieten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Lambda ist eine Architektur zur daten Verarbeitung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Ersetzt traditionelle monolithische Datenbanken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Später im Detail</a:t>
            </a:r>
          </a:p>
          <a:p>
            <a:pPr marL="171450" indent="-171450">
              <a:buFontTx/>
              <a:buChar char="-"/>
            </a:pPr>
            <a:r>
              <a:rPr lang="de-DE" dirty="0"/>
              <a:t>Klassisch Aufgabe von traditionellen</a:t>
            </a:r>
            <a:r>
              <a:rPr lang="en-GB" dirty="0"/>
              <a:t> </a:t>
            </a:r>
            <a:r>
              <a:rPr lang="en-GB" dirty="0" err="1"/>
              <a:t>Datenbanken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Daten Visualisieren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Darstellung der 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wird </a:t>
            </a:r>
            <a:r>
              <a:rPr lang="de-DE" dirty="0" err="1"/>
              <a:t>Grafana</a:t>
            </a:r>
            <a:r>
              <a:rPr lang="de-DE" dirty="0"/>
              <a:t> benutzt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56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571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54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33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7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10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83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895BB-2AD6-42D0-8025-EB99C2849D4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6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6295" y="2118983"/>
            <a:ext cx="3509230" cy="1767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263783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BE5C-5394-4A85-93C5-537F42835284}" type="datetime1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E864-A633-4BF8-9123-947134A4A45E}" type="datetime1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8" name="Bild 7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D111-6C26-4C56-98A7-A3F54D5E8A0C}" type="datetime1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89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E14D-639E-4B36-8FAE-7125173AE313}" type="datetime1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9" name="Bild 8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9924-D3E5-48AC-B734-124D4C75B792}" type="datetime1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1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FEA9-5694-4459-B597-5B68877D36E1}" type="datetime1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Bild 7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9" name="Bild 8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2EA0-AF3A-443A-8E82-AE3D54121560}" type="datetime1">
              <a:rPr lang="de-DE" smtClean="0"/>
              <a:t>09.06.2021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9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11" name="Bild 10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E270-4341-4F07-8A71-8374C3A7B8C5}" type="datetime1">
              <a:rPr lang="de-DE" smtClean="0"/>
              <a:t>09.06.2021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Bild 5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7" name="Bild 6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8F48-75A3-4E03-AEAD-E7E66687CC6D}" type="datetime1">
              <a:rPr lang="de-DE" smtClean="0"/>
              <a:t>09.06.2021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Bild 4" descr="CADS_Logo_OFFICE_RGB_144dpi_400p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  <p:pic>
        <p:nvPicPr>
          <p:cNvPr id="6" name="Bild 5" descr="CADS_Logo_OFFICE_RGB_144dpi_400pix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38368"/>
            <a:ext cx="254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B5F4-5FAF-4DF3-85B5-58894851ED48}" type="datetime1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67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E712-E5B5-4562-A83B-88F37117F87C}" type="datetime1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77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928F-ABA6-423E-BD91-30388A2A0094}" type="datetime1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3BF5-18DC-E345-8411-78E0C6AD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473525"/>
            <a:ext cx="6400800" cy="1542857"/>
          </a:xfrm>
        </p:spPr>
        <p:txBody>
          <a:bodyPr>
            <a:normAutofit/>
          </a:bodyPr>
          <a:lstStyle/>
          <a:p>
            <a:r>
              <a:rPr lang="de-DE" b="1" dirty="0"/>
              <a:t>Lambda Architektur</a:t>
            </a:r>
          </a:p>
          <a:p>
            <a:r>
              <a:rPr lang="de-DE" b="1" dirty="0"/>
              <a:t>für verteilte mobile Sensoren</a:t>
            </a:r>
            <a:br>
              <a:rPr lang="de-DE" b="1" dirty="0"/>
            </a:br>
            <a:r>
              <a:rPr lang="de-DE" sz="1800" b="1" dirty="0"/>
              <a:t>von Mike Wüstenberg</a:t>
            </a:r>
          </a:p>
        </p:txBody>
      </p:sp>
    </p:spTree>
    <p:extLst>
      <p:ext uri="{BB962C8B-B14F-4D97-AF65-F5344CB8AC3E}">
        <p14:creationId xmlns:p14="http://schemas.microsoft.com/office/powerpoint/2010/main" val="46813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Anforderungen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68865" y="4174884"/>
            <a:ext cx="7710241" cy="201755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Skalierbarkeit</a:t>
            </a:r>
          </a:p>
          <a:p>
            <a:pPr lvl="1"/>
            <a:r>
              <a:rPr lang="de-DE" dirty="0"/>
              <a:t>Auf allen Ebenen</a:t>
            </a:r>
            <a:endParaRPr lang="de-DE" dirty="0">
              <a:effectLst/>
            </a:endParaRPr>
          </a:p>
          <a:p>
            <a:pPr lvl="1"/>
            <a:r>
              <a:rPr lang="de-DE" dirty="0"/>
              <a:t>Verteilte Software vom Start</a:t>
            </a:r>
          </a:p>
          <a:p>
            <a:pPr lvl="1"/>
            <a:r>
              <a:rPr lang="de-DE" dirty="0"/>
              <a:t>Horizontale Skalierung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7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Anforderungen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68865" y="4342315"/>
            <a:ext cx="7710240" cy="1682691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Erweiterbarkeit</a:t>
            </a:r>
            <a:endParaRPr lang="de-DE" dirty="0">
              <a:effectLst/>
            </a:endParaRPr>
          </a:p>
          <a:p>
            <a:pPr lvl="1"/>
            <a:r>
              <a:rPr lang="de-DE" dirty="0"/>
              <a:t>Neue Funktionen hinzuzufügen</a:t>
            </a:r>
          </a:p>
          <a:p>
            <a:pPr lvl="1"/>
            <a:r>
              <a:rPr lang="de-DE" dirty="0"/>
              <a:t>Gleichbleibendes System</a:t>
            </a:r>
          </a:p>
          <a:p>
            <a:pPr lvl="1"/>
            <a:r>
              <a:rPr lang="de-DE" dirty="0"/>
              <a:t>Migration der Daten in neues Format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44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Anforderungen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68865" y="4342315"/>
            <a:ext cx="7710240" cy="1682691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Fehlertoleranz</a:t>
            </a:r>
            <a:endParaRPr lang="de-DE" dirty="0">
              <a:effectLst/>
            </a:endParaRPr>
          </a:p>
          <a:p>
            <a:pPr lvl="1"/>
            <a:r>
              <a:rPr lang="de-DE" dirty="0"/>
              <a:t>gegenüber Menschlichen Fehler </a:t>
            </a:r>
          </a:p>
          <a:p>
            <a:pPr lvl="1"/>
            <a:r>
              <a:rPr lang="de-DE" dirty="0"/>
              <a:t>Neuberechnung von Ergebnissen</a:t>
            </a:r>
          </a:p>
          <a:p>
            <a:pPr lvl="1"/>
            <a:r>
              <a:rPr lang="de-DE" dirty="0"/>
              <a:t>Unveränderlicher Daten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35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Anforderungen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Minimale Wartung</a:t>
            </a:r>
            <a:endParaRPr lang="de-DE" dirty="0">
              <a:effectLst/>
            </a:endParaRPr>
          </a:p>
          <a:p>
            <a:pPr lvl="1"/>
            <a:r>
              <a:rPr lang="de-DE" dirty="0"/>
              <a:t>Reduzierung von Komplexität in Implementierung</a:t>
            </a:r>
          </a:p>
          <a:p>
            <a:pPr lvl="1"/>
            <a:r>
              <a:rPr lang="de-DE" dirty="0"/>
              <a:t>Komplexität nicht in Kern Komponenten </a:t>
            </a:r>
          </a:p>
          <a:p>
            <a:pPr lvl="1"/>
            <a:r>
              <a:rPr lang="de-DE" dirty="0"/>
              <a:t>Komplexität in Daten die verworfen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8C5322-795B-4962-AAA3-3D6BC20D3A73}"/>
              </a:ext>
            </a:extLst>
          </p:cNvPr>
          <p:cNvSpPr txBox="1">
            <a:spLocks/>
          </p:cNvSpPr>
          <p:nvPr/>
        </p:nvSpPr>
        <p:spPr>
          <a:xfrm>
            <a:off x="677333" y="4061750"/>
            <a:ext cx="8017933" cy="208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Geringe Latenz</a:t>
            </a:r>
          </a:p>
          <a:p>
            <a:pPr lvl="1"/>
            <a:r>
              <a:rPr lang="de-DE" dirty="0"/>
              <a:t>Schnelles Lesen </a:t>
            </a:r>
          </a:p>
          <a:p>
            <a:pPr lvl="1"/>
            <a:r>
              <a:rPr lang="de-DE" dirty="0"/>
              <a:t>Schnelles schreiben wenn nötig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50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1DAF2-E1DD-41FB-9D26-6BA1C536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2023534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Lambda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ADE85-1360-4560-AAC0-8E06343F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134" y="3166534"/>
            <a:ext cx="8229600" cy="4525963"/>
          </a:xfrm>
        </p:spPr>
        <p:txBody>
          <a:bodyPr/>
          <a:lstStyle/>
          <a:p>
            <a:r>
              <a:rPr lang="de-DE" dirty="0"/>
              <a:t>Jede Ebene skalierbar</a:t>
            </a:r>
          </a:p>
          <a:p>
            <a:r>
              <a:rPr lang="de-DE" dirty="0"/>
              <a:t>3 Layer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5CB2C-0C29-4B61-AB98-93EA43E3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14</a:t>
            </a:fld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108ACFB-20E6-4F19-AC2C-0EB436EBB034}"/>
              </a:ext>
            </a:extLst>
          </p:cNvPr>
          <p:cNvSpPr/>
          <p:nvPr/>
        </p:nvSpPr>
        <p:spPr>
          <a:xfrm>
            <a:off x="2057399" y="4699155"/>
            <a:ext cx="1210735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 Daten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D9B3622F-9DE7-4C77-8AA3-428314928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67525"/>
              </p:ext>
            </p:extLst>
          </p:nvPr>
        </p:nvGraphicFramePr>
        <p:xfrm>
          <a:off x="3334810" y="4509645"/>
          <a:ext cx="1960031" cy="175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ED3B5230-E241-49E7-BD7C-CFDAC50B7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7062"/>
              </p:ext>
            </p:extLst>
          </p:nvPr>
        </p:nvGraphicFramePr>
        <p:xfrm>
          <a:off x="255056" y="4812590"/>
          <a:ext cx="1769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8" name="Tabelle 9">
            <a:extLst>
              <a:ext uri="{FF2B5EF4-FFF2-40B4-BE49-F238E27FC236}">
                <a16:creationId xmlns:a16="http://schemas.microsoft.com/office/drawing/2014/main" id="{E9A8645E-D49D-4607-AB52-10D46F8F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17537"/>
              </p:ext>
            </p:extLst>
          </p:nvPr>
        </p:nvGraphicFramePr>
        <p:xfrm>
          <a:off x="6699248" y="4509198"/>
          <a:ext cx="185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4374"/>
                  </a:ext>
                </a:extLst>
              </a:tr>
            </a:tbl>
          </a:graphicData>
        </a:graphic>
      </p:graphicFrame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F3C2CBE7-5342-406B-B27C-D078C45794B8}"/>
              </a:ext>
            </a:extLst>
          </p:cNvPr>
          <p:cNvSpPr/>
          <p:nvPr/>
        </p:nvSpPr>
        <p:spPr>
          <a:xfrm>
            <a:off x="5357812" y="4734768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Berechnen</a:t>
            </a:r>
          </a:p>
        </p:txBody>
      </p:sp>
    </p:spTree>
    <p:extLst>
      <p:ext uri="{BB962C8B-B14F-4D97-AF65-F5344CB8AC3E}">
        <p14:creationId xmlns:p14="http://schemas.microsoft.com/office/powerpoint/2010/main" val="130844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23909" y="3348726"/>
            <a:ext cx="8876158" cy="300762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Batch Layer</a:t>
            </a:r>
          </a:p>
          <a:p>
            <a:pPr lvl="1"/>
            <a:r>
              <a:rPr lang="de-DE" dirty="0"/>
              <a:t>Speichert Daten im Original zustand</a:t>
            </a:r>
          </a:p>
          <a:p>
            <a:pPr lvl="1"/>
            <a:r>
              <a:rPr lang="de-DE" dirty="0"/>
              <a:t>Alle Berechnungen auf kompletten Datensatz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58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23909" y="3348726"/>
            <a:ext cx="8876158" cy="300762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Batch Layer</a:t>
            </a:r>
          </a:p>
          <a:p>
            <a:pPr lvl="1"/>
            <a:r>
              <a:rPr lang="de-DE" dirty="0"/>
              <a:t>Speichert Daten im Original zustand</a:t>
            </a:r>
          </a:p>
          <a:p>
            <a:pPr lvl="1"/>
            <a:r>
              <a:rPr lang="de-DE" dirty="0"/>
              <a:t>Alle Berechnungen auf kompletten Datensatz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graphicFrame>
        <p:nvGraphicFramePr>
          <p:cNvPr id="15" name="Tabelle 8">
            <a:extLst>
              <a:ext uri="{FF2B5EF4-FFF2-40B4-BE49-F238E27FC236}">
                <a16:creationId xmlns:a16="http://schemas.microsoft.com/office/drawing/2014/main" id="{D0A59BC8-8DA8-4BF1-A7FD-C2FA1FD096AB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3825765"/>
          <a:ext cx="1769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3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23909" y="3348726"/>
            <a:ext cx="8876158" cy="300762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Batch Layer</a:t>
            </a:r>
          </a:p>
          <a:p>
            <a:pPr lvl="1"/>
            <a:r>
              <a:rPr lang="de-DE" dirty="0"/>
              <a:t>Speichert Daten im Original zustand</a:t>
            </a:r>
          </a:p>
          <a:p>
            <a:pPr lvl="1"/>
            <a:r>
              <a:rPr lang="de-DE" dirty="0"/>
              <a:t>Alle Berechnungen auf kompletten Datensatz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graphicFrame>
        <p:nvGraphicFramePr>
          <p:cNvPr id="14" name="Tabelle 6">
            <a:extLst>
              <a:ext uri="{FF2B5EF4-FFF2-40B4-BE49-F238E27FC236}">
                <a16:creationId xmlns:a16="http://schemas.microsoft.com/office/drawing/2014/main" id="{0C2EC9E1-0DEA-40B2-A109-ECE7B7C1FB3F}"/>
              </a:ext>
            </a:extLst>
          </p:cNvPr>
          <p:cNvGraphicFramePr>
            <a:graphicFrameLocks noGrp="1"/>
          </p:cNvGraphicFramePr>
          <p:nvPr/>
        </p:nvGraphicFramePr>
        <p:xfrm>
          <a:off x="2258484" y="4535983"/>
          <a:ext cx="1960031" cy="175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  <p:graphicFrame>
        <p:nvGraphicFramePr>
          <p:cNvPr id="15" name="Tabelle 8">
            <a:extLst>
              <a:ext uri="{FF2B5EF4-FFF2-40B4-BE49-F238E27FC236}">
                <a16:creationId xmlns:a16="http://schemas.microsoft.com/office/drawing/2014/main" id="{D0A59BC8-8DA8-4BF1-A7FD-C2FA1FD096AB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3825765"/>
          <a:ext cx="1769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71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23909" y="3348726"/>
            <a:ext cx="8876158" cy="300762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Batch Layer</a:t>
            </a:r>
          </a:p>
          <a:p>
            <a:pPr lvl="1"/>
            <a:r>
              <a:rPr lang="de-DE" dirty="0"/>
              <a:t>Speichert Daten im Original zustand</a:t>
            </a:r>
          </a:p>
          <a:p>
            <a:pPr lvl="1"/>
            <a:r>
              <a:rPr lang="de-DE" dirty="0"/>
              <a:t>Alle Berechnungen auf kompletten Datensatz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graphicFrame>
        <p:nvGraphicFramePr>
          <p:cNvPr id="14" name="Tabelle 6">
            <a:extLst>
              <a:ext uri="{FF2B5EF4-FFF2-40B4-BE49-F238E27FC236}">
                <a16:creationId xmlns:a16="http://schemas.microsoft.com/office/drawing/2014/main" id="{0C2EC9E1-0DEA-40B2-A109-ECE7B7C1FB3F}"/>
              </a:ext>
            </a:extLst>
          </p:cNvPr>
          <p:cNvGraphicFramePr>
            <a:graphicFrameLocks noGrp="1"/>
          </p:cNvGraphicFramePr>
          <p:nvPr/>
        </p:nvGraphicFramePr>
        <p:xfrm>
          <a:off x="2258484" y="4535983"/>
          <a:ext cx="1960031" cy="175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  <p:graphicFrame>
        <p:nvGraphicFramePr>
          <p:cNvPr id="15" name="Tabelle 8">
            <a:extLst>
              <a:ext uri="{FF2B5EF4-FFF2-40B4-BE49-F238E27FC236}">
                <a16:creationId xmlns:a16="http://schemas.microsoft.com/office/drawing/2014/main" id="{D0A59BC8-8DA8-4BF1-A7FD-C2FA1FD096AB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3825765"/>
          <a:ext cx="1769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8" name="Tabelle 9">
            <a:extLst>
              <a:ext uri="{FF2B5EF4-FFF2-40B4-BE49-F238E27FC236}">
                <a16:creationId xmlns:a16="http://schemas.microsoft.com/office/drawing/2014/main" id="{ACE4BF10-C1DA-424C-80DA-E082D49D22F8}"/>
              </a:ext>
            </a:extLst>
          </p:cNvPr>
          <p:cNvGraphicFramePr>
            <a:graphicFrameLocks noGrp="1"/>
          </p:cNvGraphicFramePr>
          <p:nvPr/>
        </p:nvGraphicFramePr>
        <p:xfrm>
          <a:off x="4787899" y="4740354"/>
          <a:ext cx="4148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50B2229-94A6-457E-AC9C-0186D9EBA432}"/>
              </a:ext>
            </a:extLst>
          </p:cNvPr>
          <p:cNvSpPr/>
          <p:nvPr/>
        </p:nvSpPr>
        <p:spPr>
          <a:xfrm>
            <a:off x="4304143" y="5037869"/>
            <a:ext cx="1427790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Vor Berechnen</a:t>
            </a:r>
          </a:p>
        </p:txBody>
      </p:sp>
    </p:spTree>
    <p:extLst>
      <p:ext uri="{BB962C8B-B14F-4D97-AF65-F5344CB8AC3E}">
        <p14:creationId xmlns:p14="http://schemas.microsoft.com/office/powerpoint/2010/main" val="105192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23070" y="3429000"/>
            <a:ext cx="8943269" cy="303036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83723"/>
            <a:ext cx="8017933" cy="1958182"/>
          </a:xfrm>
        </p:spPr>
        <p:txBody>
          <a:bodyPr>
            <a:normAutofit/>
          </a:bodyPr>
          <a:lstStyle/>
          <a:p>
            <a:r>
              <a:rPr lang="de-DE" dirty="0" err="1"/>
              <a:t>Serving</a:t>
            </a:r>
            <a:r>
              <a:rPr lang="de-DE" dirty="0"/>
              <a:t> Layer</a:t>
            </a:r>
          </a:p>
          <a:p>
            <a:pPr lvl="1"/>
            <a:r>
              <a:rPr lang="de-DE" dirty="0"/>
              <a:t>Speichert Vorberechnete Daten vom Batch Layer</a:t>
            </a:r>
          </a:p>
          <a:p>
            <a:pPr lvl="1"/>
            <a:r>
              <a:rPr lang="de-DE" dirty="0"/>
              <a:t>Bietet Vorberechnete Daten an</a:t>
            </a:r>
          </a:p>
          <a:p>
            <a:pPr lvl="1"/>
            <a:r>
              <a:rPr lang="de-DE" dirty="0"/>
              <a:t>Muss nur wenig können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graphicFrame>
        <p:nvGraphicFramePr>
          <p:cNvPr id="19" name="Tabelle 6">
            <a:extLst>
              <a:ext uri="{FF2B5EF4-FFF2-40B4-BE49-F238E27FC236}">
                <a16:creationId xmlns:a16="http://schemas.microsoft.com/office/drawing/2014/main" id="{8448C25A-7DCE-4DC4-A5D8-EFB352293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54898"/>
              </p:ext>
            </p:extLst>
          </p:nvPr>
        </p:nvGraphicFramePr>
        <p:xfrm>
          <a:off x="1810970" y="4863338"/>
          <a:ext cx="1925672" cy="135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57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498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353837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  <p:graphicFrame>
        <p:nvGraphicFramePr>
          <p:cNvPr id="24" name="Tabelle 9">
            <a:extLst>
              <a:ext uri="{FF2B5EF4-FFF2-40B4-BE49-F238E27FC236}">
                <a16:creationId xmlns:a16="http://schemas.microsoft.com/office/drawing/2014/main" id="{88924756-90B8-43A4-98A6-CD49FF0C483C}"/>
              </a:ext>
            </a:extLst>
          </p:cNvPr>
          <p:cNvGraphicFramePr>
            <a:graphicFrameLocks noGrp="1"/>
          </p:cNvGraphicFramePr>
          <p:nvPr/>
        </p:nvGraphicFramePr>
        <p:xfrm>
          <a:off x="4364566" y="4875821"/>
          <a:ext cx="4148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F4F46D05-671A-42DE-B7EE-B9DE7C2A668D}"/>
              </a:ext>
            </a:extLst>
          </p:cNvPr>
          <p:cNvSpPr/>
          <p:nvPr/>
        </p:nvSpPr>
        <p:spPr>
          <a:xfrm>
            <a:off x="3880810" y="5173336"/>
            <a:ext cx="1427790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Vor Berechnen</a:t>
            </a:r>
          </a:p>
        </p:txBody>
      </p:sp>
    </p:spTree>
    <p:extLst>
      <p:ext uri="{BB962C8B-B14F-4D97-AF65-F5344CB8AC3E}">
        <p14:creationId xmlns:p14="http://schemas.microsoft.com/office/powerpoint/2010/main" val="6375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D942-8F17-4729-BAD0-C3EF3A28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6BF0-4F5E-4C2F-8C8F-7B10EE58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Projekt Übersicht</a:t>
            </a:r>
          </a:p>
          <a:p>
            <a:pPr marL="514350" indent="-514350">
              <a:buAutoNum type="arabicPeriod"/>
            </a:pPr>
            <a:r>
              <a:rPr lang="de-DE" dirty="0"/>
              <a:t>Warum keine traditionellen Datenbank</a:t>
            </a:r>
          </a:p>
          <a:p>
            <a:pPr marL="514350" indent="-514350">
              <a:buAutoNum type="arabicPeriod"/>
            </a:pPr>
            <a:r>
              <a:rPr lang="de-DE" dirty="0"/>
              <a:t>Anforderungen an die Lambda Architektur</a:t>
            </a:r>
          </a:p>
          <a:p>
            <a:pPr marL="514350" indent="-514350">
              <a:buAutoNum type="arabicPeriod"/>
            </a:pPr>
            <a:r>
              <a:rPr lang="de-DE" dirty="0"/>
              <a:t>Aufbau der Lambda Architektur</a:t>
            </a:r>
          </a:p>
          <a:p>
            <a:pPr marL="514350" indent="-514350">
              <a:buAutoNum type="arabicPeriod"/>
            </a:pPr>
            <a:r>
              <a:rPr lang="de-DE" dirty="0"/>
              <a:t>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06DFC-9720-441E-88C0-5007A3D4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06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23070" y="3429000"/>
            <a:ext cx="8943269" cy="303036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83723"/>
            <a:ext cx="8017933" cy="1958182"/>
          </a:xfrm>
        </p:spPr>
        <p:txBody>
          <a:bodyPr>
            <a:normAutofit/>
          </a:bodyPr>
          <a:lstStyle/>
          <a:p>
            <a:r>
              <a:rPr lang="de-DE" dirty="0" err="1"/>
              <a:t>Serving</a:t>
            </a:r>
            <a:r>
              <a:rPr lang="de-DE" dirty="0"/>
              <a:t> Layer</a:t>
            </a:r>
          </a:p>
          <a:p>
            <a:pPr lvl="1"/>
            <a:r>
              <a:rPr lang="de-DE" dirty="0"/>
              <a:t>Speichert Vorberechnete Daten vom Batch Layer</a:t>
            </a:r>
          </a:p>
          <a:p>
            <a:pPr lvl="1"/>
            <a:r>
              <a:rPr lang="de-DE" dirty="0"/>
              <a:t>Bietet Vorberechnete Daten an</a:t>
            </a:r>
          </a:p>
          <a:p>
            <a:pPr lvl="1"/>
            <a:r>
              <a:rPr lang="de-DE" dirty="0"/>
              <a:t>Muss nur wenig können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graphicFrame>
        <p:nvGraphicFramePr>
          <p:cNvPr id="12" name="Tabelle 9">
            <a:extLst>
              <a:ext uri="{FF2B5EF4-FFF2-40B4-BE49-F238E27FC236}">
                <a16:creationId xmlns:a16="http://schemas.microsoft.com/office/drawing/2014/main" id="{CDA3D58E-C281-4DA3-9062-E804389CC8D0}"/>
              </a:ext>
            </a:extLst>
          </p:cNvPr>
          <p:cNvGraphicFramePr>
            <a:graphicFrameLocks noGrp="1"/>
          </p:cNvGraphicFramePr>
          <p:nvPr/>
        </p:nvGraphicFramePr>
        <p:xfrm>
          <a:off x="5552010" y="4883923"/>
          <a:ext cx="10011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9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4374"/>
                  </a:ext>
                </a:extLst>
              </a:tr>
            </a:tbl>
          </a:graphicData>
        </a:graphic>
      </p:graphicFrame>
      <p:graphicFrame>
        <p:nvGraphicFramePr>
          <p:cNvPr id="14" name="Tabelle 9">
            <a:extLst>
              <a:ext uri="{FF2B5EF4-FFF2-40B4-BE49-F238E27FC236}">
                <a16:creationId xmlns:a16="http://schemas.microsoft.com/office/drawing/2014/main" id="{41ED63D0-FAF1-4194-8190-EB47064A842B}"/>
              </a:ext>
            </a:extLst>
          </p:cNvPr>
          <p:cNvGraphicFramePr>
            <a:graphicFrameLocks noGrp="1"/>
          </p:cNvGraphicFramePr>
          <p:nvPr/>
        </p:nvGraphicFramePr>
        <p:xfrm>
          <a:off x="4364566" y="4875821"/>
          <a:ext cx="4148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07641B3-B542-49EF-922F-37F868509A92}"/>
              </a:ext>
            </a:extLst>
          </p:cNvPr>
          <p:cNvSpPr/>
          <p:nvPr/>
        </p:nvSpPr>
        <p:spPr>
          <a:xfrm>
            <a:off x="3880810" y="5173336"/>
            <a:ext cx="1427790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Vor Berechnen</a:t>
            </a:r>
          </a:p>
        </p:txBody>
      </p:sp>
      <p:graphicFrame>
        <p:nvGraphicFramePr>
          <p:cNvPr id="19" name="Tabelle 6">
            <a:extLst>
              <a:ext uri="{FF2B5EF4-FFF2-40B4-BE49-F238E27FC236}">
                <a16:creationId xmlns:a16="http://schemas.microsoft.com/office/drawing/2014/main" id="{8448C25A-7DCE-4DC4-A5D8-EFB352293FEE}"/>
              </a:ext>
            </a:extLst>
          </p:cNvPr>
          <p:cNvGraphicFramePr>
            <a:graphicFrameLocks noGrp="1"/>
          </p:cNvGraphicFramePr>
          <p:nvPr/>
        </p:nvGraphicFramePr>
        <p:xfrm>
          <a:off x="1810970" y="4863338"/>
          <a:ext cx="1925672" cy="135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57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498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353837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57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23070" y="3429000"/>
            <a:ext cx="8943269" cy="303036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1082"/>
            <a:ext cx="8017933" cy="1958182"/>
          </a:xfrm>
        </p:spPr>
        <p:txBody>
          <a:bodyPr>
            <a:normAutofit/>
          </a:bodyPr>
          <a:lstStyle/>
          <a:p>
            <a:r>
              <a:rPr lang="de-DE" dirty="0" err="1"/>
              <a:t>Serving</a:t>
            </a:r>
            <a:r>
              <a:rPr lang="de-DE" dirty="0"/>
              <a:t> Layer</a:t>
            </a:r>
          </a:p>
          <a:p>
            <a:pPr lvl="1"/>
            <a:r>
              <a:rPr lang="de-DE" dirty="0"/>
              <a:t>Speichert Vorberechnete Daten vom Batch Layer</a:t>
            </a:r>
          </a:p>
          <a:p>
            <a:pPr lvl="1"/>
            <a:r>
              <a:rPr lang="de-DE" dirty="0"/>
              <a:t>Bietet Vorberechnete Daten an</a:t>
            </a:r>
          </a:p>
          <a:p>
            <a:pPr lvl="1"/>
            <a:r>
              <a:rPr lang="de-DE" dirty="0"/>
              <a:t>Muss nur wenig können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graphicFrame>
        <p:nvGraphicFramePr>
          <p:cNvPr id="12" name="Tabelle 9">
            <a:extLst>
              <a:ext uri="{FF2B5EF4-FFF2-40B4-BE49-F238E27FC236}">
                <a16:creationId xmlns:a16="http://schemas.microsoft.com/office/drawing/2014/main" id="{CDA3D58E-C281-4DA3-9062-E804389CC8D0}"/>
              </a:ext>
            </a:extLst>
          </p:cNvPr>
          <p:cNvGraphicFramePr>
            <a:graphicFrameLocks noGrp="1"/>
          </p:cNvGraphicFramePr>
          <p:nvPr/>
        </p:nvGraphicFramePr>
        <p:xfrm>
          <a:off x="5552010" y="4883923"/>
          <a:ext cx="10011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9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4374"/>
                  </a:ext>
                </a:extLst>
              </a:tr>
            </a:tbl>
          </a:graphicData>
        </a:graphic>
      </p:graphicFrame>
      <p:graphicFrame>
        <p:nvGraphicFramePr>
          <p:cNvPr id="14" name="Tabelle 9">
            <a:extLst>
              <a:ext uri="{FF2B5EF4-FFF2-40B4-BE49-F238E27FC236}">
                <a16:creationId xmlns:a16="http://schemas.microsoft.com/office/drawing/2014/main" id="{41ED63D0-FAF1-4194-8190-EB47064A842B}"/>
              </a:ext>
            </a:extLst>
          </p:cNvPr>
          <p:cNvGraphicFramePr>
            <a:graphicFrameLocks noGrp="1"/>
          </p:cNvGraphicFramePr>
          <p:nvPr/>
        </p:nvGraphicFramePr>
        <p:xfrm>
          <a:off x="4364566" y="4875821"/>
          <a:ext cx="4148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707641B3-B542-49EF-922F-37F868509A92}"/>
              </a:ext>
            </a:extLst>
          </p:cNvPr>
          <p:cNvSpPr/>
          <p:nvPr/>
        </p:nvSpPr>
        <p:spPr>
          <a:xfrm>
            <a:off x="3880810" y="5173336"/>
            <a:ext cx="1427790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Vor Berechnen</a:t>
            </a:r>
          </a:p>
        </p:txBody>
      </p:sp>
      <p:graphicFrame>
        <p:nvGraphicFramePr>
          <p:cNvPr id="19" name="Tabelle 6">
            <a:extLst>
              <a:ext uri="{FF2B5EF4-FFF2-40B4-BE49-F238E27FC236}">
                <a16:creationId xmlns:a16="http://schemas.microsoft.com/office/drawing/2014/main" id="{8448C25A-7DCE-4DC4-A5D8-EFB352293FEE}"/>
              </a:ext>
            </a:extLst>
          </p:cNvPr>
          <p:cNvGraphicFramePr>
            <a:graphicFrameLocks noGrp="1"/>
          </p:cNvGraphicFramePr>
          <p:nvPr/>
        </p:nvGraphicFramePr>
        <p:xfrm>
          <a:off x="1810970" y="4863338"/>
          <a:ext cx="1925672" cy="135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57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498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353837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280383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  <p:sp>
        <p:nvSpPr>
          <p:cNvPr id="20" name="Pfeil: nach links und rechts 19">
            <a:extLst>
              <a:ext uri="{FF2B5EF4-FFF2-40B4-BE49-F238E27FC236}">
                <a16:creationId xmlns:a16="http://schemas.microsoft.com/office/drawing/2014/main" id="{4685938C-5ADA-442D-925E-65EB78271DC5}"/>
              </a:ext>
            </a:extLst>
          </p:cNvPr>
          <p:cNvSpPr/>
          <p:nvPr/>
        </p:nvSpPr>
        <p:spPr>
          <a:xfrm>
            <a:off x="6553200" y="5250571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 Anfrage</a:t>
            </a:r>
          </a:p>
        </p:txBody>
      </p:sp>
      <p:graphicFrame>
        <p:nvGraphicFramePr>
          <p:cNvPr id="21" name="Tabelle 9">
            <a:extLst>
              <a:ext uri="{FF2B5EF4-FFF2-40B4-BE49-F238E27FC236}">
                <a16:creationId xmlns:a16="http://schemas.microsoft.com/office/drawing/2014/main" id="{6426EA8B-5190-4D18-9B01-047833FD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08832"/>
              </p:ext>
            </p:extLst>
          </p:nvPr>
        </p:nvGraphicFramePr>
        <p:xfrm>
          <a:off x="7909891" y="4883923"/>
          <a:ext cx="100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9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58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94270" y="3547533"/>
            <a:ext cx="8755460" cy="2878667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83723"/>
            <a:ext cx="8017933" cy="195818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Erfühlte Anforderungen</a:t>
            </a:r>
          </a:p>
          <a:p>
            <a:pPr marL="685800" lvl="1">
              <a:buFontTx/>
              <a:buChar char="-"/>
            </a:pPr>
            <a:r>
              <a:rPr lang="de-DE" dirty="0"/>
              <a:t>Skalierbar</a:t>
            </a:r>
          </a:p>
          <a:p>
            <a:pPr marL="685800" lvl="1">
              <a:buFontTx/>
              <a:buChar char="-"/>
            </a:pPr>
            <a:r>
              <a:rPr lang="de-DE" dirty="0"/>
              <a:t>Fehlertoleranz</a:t>
            </a:r>
          </a:p>
          <a:p>
            <a:pPr marL="685800" lvl="1">
              <a:buFontTx/>
              <a:buChar char="-"/>
            </a:pPr>
            <a:r>
              <a:rPr lang="de-DE" dirty="0"/>
              <a:t>Erweiterbarkeit</a:t>
            </a:r>
          </a:p>
          <a:p>
            <a:pPr marL="685800" lvl="1">
              <a:buFontTx/>
              <a:buChar char="-"/>
            </a:pPr>
            <a:r>
              <a:rPr lang="de-DE" dirty="0"/>
              <a:t>Minimale Wartung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86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nhaltsplatzhalter 5">
            <a:extLst>
              <a:ext uri="{FF2B5EF4-FFF2-40B4-BE49-F238E27FC236}">
                <a16:creationId xmlns:a16="http://schemas.microsoft.com/office/drawing/2014/main" id="{7F5CD457-4CBD-465F-A736-7EACF81375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9002" y="3338616"/>
            <a:ext cx="8905995" cy="3017734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1958182"/>
          </a:xfrm>
        </p:spPr>
        <p:txBody>
          <a:bodyPr>
            <a:normAutofit/>
          </a:bodyPr>
          <a:lstStyle/>
          <a:p>
            <a:r>
              <a:rPr lang="de-DE" dirty="0"/>
              <a:t>Streaming Layer</a:t>
            </a:r>
          </a:p>
          <a:p>
            <a:pPr lvl="1"/>
            <a:r>
              <a:rPr lang="de-DE" dirty="0"/>
              <a:t>Echtzeit Berechnung</a:t>
            </a:r>
          </a:p>
          <a:p>
            <a:pPr lvl="1"/>
            <a:r>
              <a:rPr lang="de-DE" dirty="0"/>
              <a:t>Schnelle inkrementelle Algorithmen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graphicFrame>
        <p:nvGraphicFramePr>
          <p:cNvPr id="16" name="Tabelle 8">
            <a:extLst>
              <a:ext uri="{FF2B5EF4-FFF2-40B4-BE49-F238E27FC236}">
                <a16:creationId xmlns:a16="http://schemas.microsoft.com/office/drawing/2014/main" id="{F4342585-8547-4A65-B678-E5484593A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52535"/>
              </p:ext>
            </p:extLst>
          </p:nvPr>
        </p:nvGraphicFramePr>
        <p:xfrm>
          <a:off x="525989" y="5380458"/>
          <a:ext cx="1769534" cy="35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58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19" name="Tabelle 8">
            <a:extLst>
              <a:ext uri="{FF2B5EF4-FFF2-40B4-BE49-F238E27FC236}">
                <a16:creationId xmlns:a16="http://schemas.microsoft.com/office/drawing/2014/main" id="{714910F5-0A5A-475E-89C2-676DB49F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28762"/>
              </p:ext>
            </p:extLst>
          </p:nvPr>
        </p:nvGraphicFramePr>
        <p:xfrm>
          <a:off x="525989" y="3805871"/>
          <a:ext cx="1769534" cy="35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58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39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19002" y="3338616"/>
            <a:ext cx="8905995" cy="301773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1958182"/>
          </a:xfrm>
        </p:spPr>
        <p:txBody>
          <a:bodyPr>
            <a:normAutofit/>
          </a:bodyPr>
          <a:lstStyle/>
          <a:p>
            <a:r>
              <a:rPr lang="de-DE" dirty="0"/>
              <a:t>Streaming Layer</a:t>
            </a:r>
          </a:p>
          <a:p>
            <a:pPr lvl="1"/>
            <a:r>
              <a:rPr lang="de-DE" dirty="0"/>
              <a:t>Echtzeit Berechnung</a:t>
            </a:r>
          </a:p>
          <a:p>
            <a:pPr lvl="1"/>
            <a:r>
              <a:rPr lang="de-DE" dirty="0"/>
              <a:t>Schnelle inkrementelle Algorithmen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graphicFrame>
        <p:nvGraphicFramePr>
          <p:cNvPr id="16" name="Tabelle 8">
            <a:extLst>
              <a:ext uri="{FF2B5EF4-FFF2-40B4-BE49-F238E27FC236}">
                <a16:creationId xmlns:a16="http://schemas.microsoft.com/office/drawing/2014/main" id="{F4342585-8547-4A65-B678-E5484593ADE4}"/>
              </a:ext>
            </a:extLst>
          </p:cNvPr>
          <p:cNvGraphicFramePr>
            <a:graphicFrameLocks noGrp="1"/>
          </p:cNvGraphicFramePr>
          <p:nvPr/>
        </p:nvGraphicFramePr>
        <p:xfrm>
          <a:off x="525989" y="5380458"/>
          <a:ext cx="1769534" cy="35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58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19" name="Tabelle 8">
            <a:extLst>
              <a:ext uri="{FF2B5EF4-FFF2-40B4-BE49-F238E27FC236}">
                <a16:creationId xmlns:a16="http://schemas.microsoft.com/office/drawing/2014/main" id="{714910F5-0A5A-475E-89C2-676DB49F0F73}"/>
              </a:ext>
            </a:extLst>
          </p:cNvPr>
          <p:cNvGraphicFramePr>
            <a:graphicFrameLocks noGrp="1"/>
          </p:cNvGraphicFramePr>
          <p:nvPr/>
        </p:nvGraphicFramePr>
        <p:xfrm>
          <a:off x="525989" y="3805871"/>
          <a:ext cx="1769534" cy="35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58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13" name="Tabelle 9">
            <a:extLst>
              <a:ext uri="{FF2B5EF4-FFF2-40B4-BE49-F238E27FC236}">
                <a16:creationId xmlns:a16="http://schemas.microsoft.com/office/drawing/2014/main" id="{6374E3F9-1183-4996-AA91-7E6E0D89F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15200"/>
              </p:ext>
            </p:extLst>
          </p:nvPr>
        </p:nvGraphicFramePr>
        <p:xfrm>
          <a:off x="5418668" y="5202652"/>
          <a:ext cx="1009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7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graphicFrame>
        <p:nvGraphicFramePr>
          <p:cNvPr id="14" name="Tabelle 9">
            <a:extLst>
              <a:ext uri="{FF2B5EF4-FFF2-40B4-BE49-F238E27FC236}">
                <a16:creationId xmlns:a16="http://schemas.microsoft.com/office/drawing/2014/main" id="{CC9EB12B-ED20-4B98-8D28-255A960D1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0699"/>
              </p:ext>
            </p:extLst>
          </p:nvPr>
        </p:nvGraphicFramePr>
        <p:xfrm>
          <a:off x="4241731" y="5738914"/>
          <a:ext cx="4148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52529AD-25E4-4840-8910-AFF58F0883FF}"/>
              </a:ext>
            </a:extLst>
          </p:cNvPr>
          <p:cNvSpPr/>
          <p:nvPr/>
        </p:nvSpPr>
        <p:spPr>
          <a:xfrm>
            <a:off x="3678766" y="5207939"/>
            <a:ext cx="1427790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Berechnen</a:t>
            </a:r>
          </a:p>
        </p:txBody>
      </p:sp>
    </p:spTree>
    <p:extLst>
      <p:ext uri="{BB962C8B-B14F-4D97-AF65-F5344CB8AC3E}">
        <p14:creationId xmlns:p14="http://schemas.microsoft.com/office/powerpoint/2010/main" val="428985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19002" y="3338616"/>
            <a:ext cx="8905995" cy="301773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1958182"/>
          </a:xfrm>
        </p:spPr>
        <p:txBody>
          <a:bodyPr>
            <a:normAutofit/>
          </a:bodyPr>
          <a:lstStyle/>
          <a:p>
            <a:r>
              <a:rPr lang="de-DE" dirty="0"/>
              <a:t>Streaming Layer</a:t>
            </a:r>
          </a:p>
          <a:p>
            <a:pPr lvl="1"/>
            <a:r>
              <a:rPr lang="de-DE" dirty="0"/>
              <a:t>Echtzeit Berechnung</a:t>
            </a:r>
          </a:p>
          <a:p>
            <a:pPr lvl="1"/>
            <a:r>
              <a:rPr lang="de-DE" dirty="0"/>
              <a:t>Schnelle inkrementelle Algorithmen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graphicFrame>
        <p:nvGraphicFramePr>
          <p:cNvPr id="16" name="Tabelle 8">
            <a:extLst>
              <a:ext uri="{FF2B5EF4-FFF2-40B4-BE49-F238E27FC236}">
                <a16:creationId xmlns:a16="http://schemas.microsoft.com/office/drawing/2014/main" id="{F4342585-8547-4A65-B678-E5484593ADE4}"/>
              </a:ext>
            </a:extLst>
          </p:cNvPr>
          <p:cNvGraphicFramePr>
            <a:graphicFrameLocks noGrp="1"/>
          </p:cNvGraphicFramePr>
          <p:nvPr/>
        </p:nvGraphicFramePr>
        <p:xfrm>
          <a:off x="525989" y="5380458"/>
          <a:ext cx="1769534" cy="35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58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19" name="Tabelle 8">
            <a:extLst>
              <a:ext uri="{FF2B5EF4-FFF2-40B4-BE49-F238E27FC236}">
                <a16:creationId xmlns:a16="http://schemas.microsoft.com/office/drawing/2014/main" id="{714910F5-0A5A-475E-89C2-676DB49F0F73}"/>
              </a:ext>
            </a:extLst>
          </p:cNvPr>
          <p:cNvGraphicFramePr>
            <a:graphicFrameLocks noGrp="1"/>
          </p:cNvGraphicFramePr>
          <p:nvPr/>
        </p:nvGraphicFramePr>
        <p:xfrm>
          <a:off x="525989" y="3805871"/>
          <a:ext cx="1769534" cy="35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58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22" name="Tabelle 9">
            <a:extLst>
              <a:ext uri="{FF2B5EF4-FFF2-40B4-BE49-F238E27FC236}">
                <a16:creationId xmlns:a16="http://schemas.microsoft.com/office/drawing/2014/main" id="{FD984F83-9146-4096-9625-03E2D9CF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04239"/>
              </p:ext>
            </p:extLst>
          </p:nvPr>
        </p:nvGraphicFramePr>
        <p:xfrm>
          <a:off x="5418668" y="5202652"/>
          <a:ext cx="1009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7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graphicFrame>
        <p:nvGraphicFramePr>
          <p:cNvPr id="23" name="Tabelle 9">
            <a:extLst>
              <a:ext uri="{FF2B5EF4-FFF2-40B4-BE49-F238E27FC236}">
                <a16:creationId xmlns:a16="http://schemas.microsoft.com/office/drawing/2014/main" id="{A4287E15-0CBC-4803-81D8-98DDA564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0699"/>
              </p:ext>
            </p:extLst>
          </p:nvPr>
        </p:nvGraphicFramePr>
        <p:xfrm>
          <a:off x="4241731" y="5738914"/>
          <a:ext cx="4148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BF8C6C79-E232-438B-9027-9B45E1202EEF}"/>
              </a:ext>
            </a:extLst>
          </p:cNvPr>
          <p:cNvSpPr/>
          <p:nvPr/>
        </p:nvSpPr>
        <p:spPr>
          <a:xfrm>
            <a:off x="3678766" y="5207939"/>
            <a:ext cx="1427790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Berechnen</a:t>
            </a:r>
          </a:p>
        </p:txBody>
      </p:sp>
    </p:spTree>
    <p:extLst>
      <p:ext uri="{BB962C8B-B14F-4D97-AF65-F5344CB8AC3E}">
        <p14:creationId xmlns:p14="http://schemas.microsoft.com/office/powerpoint/2010/main" val="4209459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Lambda Architektur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19002" y="3338616"/>
            <a:ext cx="8905995" cy="3017734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767151"/>
            <a:ext cx="8017933" cy="1958182"/>
          </a:xfrm>
        </p:spPr>
        <p:txBody>
          <a:bodyPr>
            <a:normAutofit/>
          </a:bodyPr>
          <a:lstStyle/>
          <a:p>
            <a:r>
              <a:rPr lang="de-DE" dirty="0"/>
              <a:t>Streaming Layer</a:t>
            </a:r>
          </a:p>
          <a:p>
            <a:pPr lvl="1"/>
            <a:r>
              <a:rPr lang="de-DE" dirty="0"/>
              <a:t>Echtzeit Berechnung</a:t>
            </a:r>
          </a:p>
          <a:p>
            <a:pPr lvl="1"/>
            <a:r>
              <a:rPr lang="de-DE" dirty="0"/>
              <a:t>Schnelle inkrementelle Algorithmen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graphicFrame>
        <p:nvGraphicFramePr>
          <p:cNvPr id="16" name="Tabelle 8">
            <a:extLst>
              <a:ext uri="{FF2B5EF4-FFF2-40B4-BE49-F238E27FC236}">
                <a16:creationId xmlns:a16="http://schemas.microsoft.com/office/drawing/2014/main" id="{F4342585-8547-4A65-B678-E5484593ADE4}"/>
              </a:ext>
            </a:extLst>
          </p:cNvPr>
          <p:cNvGraphicFramePr>
            <a:graphicFrameLocks noGrp="1"/>
          </p:cNvGraphicFramePr>
          <p:nvPr/>
        </p:nvGraphicFramePr>
        <p:xfrm>
          <a:off x="525989" y="5380458"/>
          <a:ext cx="1769534" cy="35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58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2D29EE76-EC44-4324-B852-1124FE7BA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99645"/>
              </p:ext>
            </p:extLst>
          </p:nvPr>
        </p:nvGraphicFramePr>
        <p:xfrm>
          <a:off x="5418668" y="5202652"/>
          <a:ext cx="1009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7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43EE6D20-8465-4ECA-BD04-DDF72F805C8A}"/>
              </a:ext>
            </a:extLst>
          </p:cNvPr>
          <p:cNvSpPr/>
          <p:nvPr/>
        </p:nvSpPr>
        <p:spPr>
          <a:xfrm>
            <a:off x="6377845" y="5360615"/>
            <a:ext cx="150509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Anfrage</a:t>
            </a:r>
          </a:p>
        </p:txBody>
      </p:sp>
      <p:graphicFrame>
        <p:nvGraphicFramePr>
          <p:cNvPr id="19" name="Tabelle 8">
            <a:extLst>
              <a:ext uri="{FF2B5EF4-FFF2-40B4-BE49-F238E27FC236}">
                <a16:creationId xmlns:a16="http://schemas.microsoft.com/office/drawing/2014/main" id="{714910F5-0A5A-475E-89C2-676DB49F0F73}"/>
              </a:ext>
            </a:extLst>
          </p:cNvPr>
          <p:cNvGraphicFramePr>
            <a:graphicFrameLocks noGrp="1"/>
          </p:cNvGraphicFramePr>
          <p:nvPr/>
        </p:nvGraphicFramePr>
        <p:xfrm>
          <a:off x="525989" y="3805871"/>
          <a:ext cx="1769534" cy="358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58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13" name="Tabelle 9">
            <a:extLst>
              <a:ext uri="{FF2B5EF4-FFF2-40B4-BE49-F238E27FC236}">
                <a16:creationId xmlns:a16="http://schemas.microsoft.com/office/drawing/2014/main" id="{7377545E-C7AB-4C5B-B0FC-68D10EC5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55482"/>
              </p:ext>
            </p:extLst>
          </p:nvPr>
        </p:nvGraphicFramePr>
        <p:xfrm>
          <a:off x="4241731" y="5738914"/>
          <a:ext cx="4148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4EA62CD-F356-4C37-AD11-41B9CD17DCFA}"/>
              </a:ext>
            </a:extLst>
          </p:cNvPr>
          <p:cNvSpPr/>
          <p:nvPr/>
        </p:nvSpPr>
        <p:spPr>
          <a:xfrm>
            <a:off x="3678766" y="5207939"/>
            <a:ext cx="1427790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Berechnen</a:t>
            </a: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AADD0F5A-8E58-458C-9E70-7376210F20B0}"/>
              </a:ext>
            </a:extLst>
          </p:cNvPr>
          <p:cNvSpPr/>
          <p:nvPr/>
        </p:nvSpPr>
        <p:spPr>
          <a:xfrm rot="2108613">
            <a:off x="6616821" y="4470307"/>
            <a:ext cx="1480163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Anfrage</a:t>
            </a:r>
          </a:p>
        </p:txBody>
      </p:sp>
      <p:graphicFrame>
        <p:nvGraphicFramePr>
          <p:cNvPr id="20" name="Tabelle 9">
            <a:extLst>
              <a:ext uri="{FF2B5EF4-FFF2-40B4-BE49-F238E27FC236}">
                <a16:creationId xmlns:a16="http://schemas.microsoft.com/office/drawing/2014/main" id="{999662D5-DD91-4ADB-B00D-42D057FC2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68991"/>
              </p:ext>
            </p:extLst>
          </p:nvPr>
        </p:nvGraphicFramePr>
        <p:xfrm>
          <a:off x="5755221" y="3817436"/>
          <a:ext cx="1093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256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  <p:graphicFrame>
        <p:nvGraphicFramePr>
          <p:cNvPr id="21" name="Tabelle 9">
            <a:extLst>
              <a:ext uri="{FF2B5EF4-FFF2-40B4-BE49-F238E27FC236}">
                <a16:creationId xmlns:a16="http://schemas.microsoft.com/office/drawing/2014/main" id="{04BD7D28-3BA9-4222-B50C-E7ECBEB7D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71790"/>
              </p:ext>
            </p:extLst>
          </p:nvPr>
        </p:nvGraphicFramePr>
        <p:xfrm>
          <a:off x="7892427" y="5263405"/>
          <a:ext cx="1009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7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8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1DAF2-E1DD-41FB-9D26-6BA1C536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2023534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Experiment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ADE85-1360-4560-AAC0-8E06343F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134" y="3166534"/>
            <a:ext cx="8229600" cy="4525963"/>
          </a:xfrm>
        </p:spPr>
        <p:txBody>
          <a:bodyPr/>
          <a:lstStyle/>
          <a:p>
            <a:r>
              <a:rPr lang="de-DE" dirty="0"/>
              <a:t>Erhöht sich die Berechnungszeit mit der Anzahl an Nachrichten?</a:t>
            </a:r>
          </a:p>
          <a:p>
            <a:endParaRPr lang="de-DE" dirty="0"/>
          </a:p>
          <a:p>
            <a:r>
              <a:rPr lang="de-DE" dirty="0"/>
              <a:t>Skalierbarkeit des Streaming Layer</a:t>
            </a:r>
          </a:p>
          <a:p>
            <a:r>
              <a:rPr lang="de-DE" dirty="0"/>
              <a:t>Skalierung über die Anzahl Nachrichten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5CB2C-0C29-4B61-AB98-93EA43E3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42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EC3E-585A-432D-9D81-95D2F66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Experiment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43EAE-3119-4330-B25E-1EF3071D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Vorbereitung</a:t>
            </a:r>
          </a:p>
          <a:p>
            <a:pPr lvl="1"/>
            <a:r>
              <a:rPr lang="de-DE" dirty="0"/>
              <a:t>Einlesen der Daten</a:t>
            </a:r>
          </a:p>
          <a:p>
            <a:pPr lvl="1"/>
            <a:r>
              <a:rPr lang="de-DE" dirty="0"/>
              <a:t>Abflachen der Hierarchie </a:t>
            </a:r>
          </a:p>
          <a:p>
            <a:pPr lvl="1"/>
            <a:r>
              <a:rPr lang="de-DE" dirty="0"/>
              <a:t>Normalisierung</a:t>
            </a:r>
            <a:r>
              <a:rPr lang="de-DE" b="1" dirty="0"/>
              <a:t> </a:t>
            </a:r>
          </a:p>
          <a:p>
            <a:pPr lvl="1"/>
            <a:endParaRPr lang="de-DE" b="1" dirty="0"/>
          </a:p>
          <a:p>
            <a:r>
              <a:rPr lang="de-DE" dirty="0"/>
              <a:t>Erwartung</a:t>
            </a:r>
          </a:p>
          <a:p>
            <a:pPr lvl="1"/>
            <a:r>
              <a:rPr lang="de-DE" dirty="0"/>
              <a:t>Konstante Komplexität</a:t>
            </a:r>
          </a:p>
          <a:p>
            <a:pPr lvl="1"/>
            <a:r>
              <a:rPr lang="de-DE" dirty="0"/>
              <a:t>Berechnungszeit bleibt gleich.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7E2E-413A-4C1D-AD5D-804AFBFA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456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EC3E-585A-432D-9D81-95D2F66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Experiment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43EAE-3119-4330-B25E-1EF3071D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Spark eigene „Aggregation“</a:t>
            </a:r>
          </a:p>
          <a:p>
            <a:pPr lvl="1"/>
            <a:r>
              <a:rPr lang="de-DE" dirty="0"/>
              <a:t>Daten WiFi stärke</a:t>
            </a:r>
          </a:p>
          <a:p>
            <a:pPr lvl="1"/>
            <a:r>
              <a:rPr lang="de-DE" dirty="0"/>
              <a:t>Minimum, Maximum, Durchschnitt</a:t>
            </a:r>
          </a:p>
          <a:p>
            <a:pPr lvl="1"/>
            <a:endParaRPr lang="de-DE" b="1" dirty="0"/>
          </a:p>
          <a:p>
            <a:r>
              <a:rPr lang="de-DE" dirty="0"/>
              <a:t>Erwartung</a:t>
            </a:r>
          </a:p>
          <a:p>
            <a:pPr lvl="1"/>
            <a:r>
              <a:rPr lang="de-DE" dirty="0"/>
              <a:t>Erstmal Linear Komplex mit Anzahl an Daten</a:t>
            </a:r>
          </a:p>
          <a:p>
            <a:pPr lvl="1"/>
            <a:r>
              <a:rPr lang="de-DE" dirty="0"/>
              <a:t>Speichert zwischen Ergebnisse</a:t>
            </a:r>
          </a:p>
          <a:p>
            <a:pPr lvl="1"/>
            <a:r>
              <a:rPr lang="de-DE" dirty="0"/>
              <a:t>Berechnungszeit abhängig von Batch Größe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7E2E-413A-4C1D-AD5D-804AFBFA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51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5676-A219-4E99-8759-6EF129EA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Übersicht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4B3308D-BC2C-49DC-A7F4-103FF5765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88408" y="2200038"/>
            <a:ext cx="8229597" cy="179603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3A3E2B-A42D-4F67-9D66-220155F2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3</a:t>
            </a:fld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D7695A8-D855-477F-9A0D-86765F62094C}"/>
              </a:ext>
            </a:extLst>
          </p:cNvPr>
          <p:cNvSpPr/>
          <p:nvPr/>
        </p:nvSpPr>
        <p:spPr>
          <a:xfrm>
            <a:off x="2190751" y="4381526"/>
            <a:ext cx="1210735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 Daten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80F78ED-0200-4F57-A116-841F0DD27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36140"/>
              </p:ext>
            </p:extLst>
          </p:nvPr>
        </p:nvGraphicFramePr>
        <p:xfrm>
          <a:off x="3468162" y="4192016"/>
          <a:ext cx="1960031" cy="175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BE09436A-5468-4914-B679-A41CB1A91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44923"/>
              </p:ext>
            </p:extLst>
          </p:nvPr>
        </p:nvGraphicFramePr>
        <p:xfrm>
          <a:off x="388408" y="4494961"/>
          <a:ext cx="1769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0A2C8407-78D5-4538-A7C4-03C2B5232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50011"/>
              </p:ext>
            </p:extLst>
          </p:nvPr>
        </p:nvGraphicFramePr>
        <p:xfrm>
          <a:off x="6832600" y="4191569"/>
          <a:ext cx="185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43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2611D78-0976-4966-9372-52F47E4802DB}"/>
              </a:ext>
            </a:extLst>
          </p:cNvPr>
          <p:cNvSpPr txBox="1"/>
          <p:nvPr/>
        </p:nvSpPr>
        <p:spPr>
          <a:xfrm>
            <a:off x="378166" y="4110703"/>
            <a:ext cx="293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Beispiel: Distanz Berechnung</a:t>
            </a:r>
          </a:p>
        </p:txBody>
      </p:sp>
      <p:sp>
        <p:nvSpPr>
          <p:cNvPr id="20" name="Pfeil: nach links und rechts 19">
            <a:extLst>
              <a:ext uri="{FF2B5EF4-FFF2-40B4-BE49-F238E27FC236}">
                <a16:creationId xmlns:a16="http://schemas.microsoft.com/office/drawing/2014/main" id="{33550D14-5891-4465-9F9C-CDBE07C33869}"/>
              </a:ext>
            </a:extLst>
          </p:cNvPr>
          <p:cNvSpPr/>
          <p:nvPr/>
        </p:nvSpPr>
        <p:spPr>
          <a:xfrm>
            <a:off x="5491164" y="4417139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Berechnen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AAA416F-1A25-4E03-A2BC-B8C098CDE796}"/>
              </a:ext>
            </a:extLst>
          </p:cNvPr>
          <p:cNvSpPr txBox="1"/>
          <p:nvPr/>
        </p:nvSpPr>
        <p:spPr>
          <a:xfrm>
            <a:off x="955675" y="1613133"/>
            <a:ext cx="7731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Eine Lambda Architektur ist eine,</a:t>
            </a:r>
          </a:p>
          <a:p>
            <a:r>
              <a:rPr lang="de-DE" dirty="0"/>
              <a:t>Generische, skalierbare und fehlertolerante Datenverarbeitungsarchitektur.</a:t>
            </a:r>
          </a:p>
        </p:txBody>
      </p:sp>
    </p:spTree>
    <p:extLst>
      <p:ext uri="{BB962C8B-B14F-4D97-AF65-F5344CB8AC3E}">
        <p14:creationId xmlns:p14="http://schemas.microsoft.com/office/powerpoint/2010/main" val="1225780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EC3E-585A-432D-9D81-95D2F66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Experiment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43EAE-3119-4330-B25E-1EF3071D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Distanz Berechnung „genau“</a:t>
            </a:r>
          </a:p>
          <a:p>
            <a:pPr lvl="1"/>
            <a:r>
              <a:rPr lang="de-DE" dirty="0"/>
              <a:t>„ROS </a:t>
            </a:r>
            <a:r>
              <a:rPr lang="de-DE" dirty="0" err="1"/>
              <a:t>Odometry</a:t>
            </a:r>
            <a:r>
              <a:rPr lang="de-DE" dirty="0"/>
              <a:t>“ Daten</a:t>
            </a:r>
          </a:p>
          <a:p>
            <a:pPr lvl="1"/>
            <a:r>
              <a:rPr lang="de-DE" dirty="0"/>
              <a:t>Sammeln und Sortieren der Daten</a:t>
            </a:r>
          </a:p>
          <a:p>
            <a:pPr lvl="1"/>
            <a:endParaRPr lang="de-DE" b="1" dirty="0"/>
          </a:p>
          <a:p>
            <a:r>
              <a:rPr lang="de-DE" dirty="0"/>
              <a:t>Erwartung</a:t>
            </a:r>
          </a:p>
          <a:p>
            <a:pPr lvl="1"/>
            <a:r>
              <a:rPr lang="de-DE" dirty="0"/>
              <a:t>Quadratische Komplexität</a:t>
            </a:r>
          </a:p>
          <a:p>
            <a:pPr lvl="1"/>
            <a:r>
              <a:rPr lang="de-DE" dirty="0"/>
              <a:t>Möglicher Einfluss durch Datenübertragung</a:t>
            </a:r>
          </a:p>
          <a:p>
            <a:pPr lvl="1"/>
            <a:r>
              <a:rPr lang="de-DE" dirty="0"/>
              <a:t>Berechnungszeit abhängig von Anzahl Daten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7E2E-413A-4C1D-AD5D-804AFBFA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695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EC3E-585A-432D-9D81-95D2F66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/>
              <a:t>. </a:t>
            </a:r>
            <a:r>
              <a:rPr lang="de-DE" dirty="0"/>
              <a:t>Experiment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43EAE-3119-4330-B25E-1EF3071D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Distanz Berechnung „ungenau“</a:t>
            </a:r>
          </a:p>
          <a:p>
            <a:pPr lvl="1"/>
            <a:r>
              <a:rPr lang="de-DE" dirty="0"/>
              <a:t>„ROS </a:t>
            </a:r>
            <a:r>
              <a:rPr lang="de-DE" dirty="0" err="1"/>
              <a:t>Odometry</a:t>
            </a:r>
            <a:r>
              <a:rPr lang="de-DE" dirty="0"/>
              <a:t>“ Daten</a:t>
            </a:r>
          </a:p>
          <a:p>
            <a:pPr lvl="1"/>
            <a:r>
              <a:rPr lang="de-DE" dirty="0"/>
              <a:t>Buffern des letzten Eintrags</a:t>
            </a:r>
          </a:p>
          <a:p>
            <a:pPr lvl="1"/>
            <a:r>
              <a:rPr lang="de-DE" dirty="0"/>
              <a:t>Sammeln der Zwischen Ergebnisse</a:t>
            </a:r>
          </a:p>
          <a:p>
            <a:pPr lvl="1"/>
            <a:endParaRPr lang="de-DE" b="1" dirty="0"/>
          </a:p>
          <a:p>
            <a:r>
              <a:rPr lang="de-DE" dirty="0"/>
              <a:t>Erwartung</a:t>
            </a:r>
          </a:p>
          <a:p>
            <a:pPr lvl="1"/>
            <a:r>
              <a:rPr lang="de-DE" dirty="0"/>
              <a:t>Konstante Komplexität</a:t>
            </a:r>
          </a:p>
          <a:p>
            <a:pPr lvl="1"/>
            <a:r>
              <a:rPr lang="de-DE" dirty="0"/>
              <a:t>Berechnungszeit bleibt gleich.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7E2E-413A-4C1D-AD5D-804AFBFA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158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EE5C11-148E-4266-AC46-046C935A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32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209101-5D1E-460A-8A48-39299ED72E10}"/>
              </a:ext>
            </a:extLst>
          </p:cNvPr>
          <p:cNvSpPr txBox="1"/>
          <p:nvPr/>
        </p:nvSpPr>
        <p:spPr>
          <a:xfrm>
            <a:off x="2286000" y="264417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600" b="1" dirty="0">
                <a:solidFill>
                  <a:srgbClr val="1E4A84"/>
                </a:solidFill>
              </a:rPr>
              <a:t>Fragen</a:t>
            </a:r>
            <a:r>
              <a:rPr lang="de-DE" sz="8800" b="1" dirty="0">
                <a:solidFill>
                  <a:srgbClr val="1E4A8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3298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EC3E-585A-432D-9D81-95D2F66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43EAE-3119-4330-B25E-1EF3071D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Nathan </a:t>
            </a:r>
            <a:r>
              <a:rPr lang="en-US" dirty="0" err="1"/>
              <a:t>Marz</a:t>
            </a:r>
            <a:r>
              <a:rPr lang="en-US" dirty="0"/>
              <a:t>, James Warren: </a:t>
            </a:r>
          </a:p>
          <a:p>
            <a:pPr lvl="1"/>
            <a:r>
              <a:rPr lang="en-US" dirty="0"/>
              <a:t>Big Data Principles and Best Practices of Scalable Realtime Data Systems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F57E2E-413A-4C1D-AD5D-804AFBFA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83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1DAF2-E1DD-41FB-9D26-6BA1C536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2023534"/>
            <a:ext cx="5562600" cy="1143000"/>
          </a:xfrm>
        </p:spPr>
        <p:txBody>
          <a:bodyPr/>
          <a:lstStyle/>
          <a:p>
            <a:pPr algn="l"/>
            <a:r>
              <a:rPr lang="de-DE" dirty="0"/>
              <a:t>Problem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ADE85-1360-4560-AAC0-8E06343F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134" y="3166534"/>
            <a:ext cx="8229600" cy="4525963"/>
          </a:xfrm>
        </p:spPr>
        <p:txBody>
          <a:bodyPr/>
          <a:lstStyle/>
          <a:p>
            <a:r>
              <a:rPr lang="de-DE" dirty="0"/>
              <a:t>Traditioneller Ansatz</a:t>
            </a:r>
          </a:p>
          <a:p>
            <a:r>
              <a:rPr lang="de-DE" dirty="0"/>
              <a:t>Monolithische relationale Datenbank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5CB2C-0C29-4B61-AB98-93EA43E3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3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Problem Beschreibung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46164" y="2930418"/>
            <a:ext cx="8263335" cy="1803399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6" y="1417638"/>
            <a:ext cx="8017933" cy="1447351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Einfacher Aufbau</a:t>
            </a:r>
          </a:p>
          <a:p>
            <a:r>
              <a:rPr lang="de-DE" dirty="0"/>
              <a:t>Einfache SQL Anfragen </a:t>
            </a:r>
          </a:p>
          <a:p>
            <a:endParaRPr lang="de-DE" dirty="0"/>
          </a:p>
          <a:p>
            <a:r>
              <a:rPr lang="de-DE" dirty="0"/>
              <a:t>Kleine Anzahl an Nachrichten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pic>
        <p:nvPicPr>
          <p:cNvPr id="8" name="Grafik 7" descr="Daumen runter mit einfarbiger Füllung">
            <a:extLst>
              <a:ext uri="{FF2B5EF4-FFF2-40B4-BE49-F238E27FC236}">
                <a16:creationId xmlns:a16="http://schemas.microsoft.com/office/drawing/2014/main" id="{C6CF4E86-E7F4-4961-8063-3B72BBEEF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84" y="2424720"/>
            <a:ext cx="440269" cy="440269"/>
          </a:xfrm>
          <a:prstGeom prst="rect">
            <a:avLst/>
          </a:prstGeom>
        </p:spPr>
      </p:pic>
      <p:pic>
        <p:nvPicPr>
          <p:cNvPr id="10" name="Grafik 9" descr="Daumen hoch-Zeichen mit einfarbiger Füllung">
            <a:extLst>
              <a:ext uri="{FF2B5EF4-FFF2-40B4-BE49-F238E27FC236}">
                <a16:creationId xmlns:a16="http://schemas.microsoft.com/office/drawing/2014/main" id="{F62762F9-CF04-4328-AAB5-28794B484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663" y="1674702"/>
            <a:ext cx="440268" cy="440268"/>
          </a:xfrm>
          <a:prstGeom prst="rect">
            <a:avLst/>
          </a:prstGeom>
        </p:spPr>
      </p:pic>
      <p:pic>
        <p:nvPicPr>
          <p:cNvPr id="13" name="Grafik 12" descr="Daumen hoch-Zeichen mit einfarbiger Füllung">
            <a:extLst>
              <a:ext uri="{FF2B5EF4-FFF2-40B4-BE49-F238E27FC236}">
                <a16:creationId xmlns:a16="http://schemas.microsoft.com/office/drawing/2014/main" id="{87ECF862-1CAD-46E2-B43C-F1FFBF89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654" y="1313066"/>
            <a:ext cx="440268" cy="440268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E3E84839-3F76-4FFE-A3B9-9314CF71BCFE}"/>
              </a:ext>
            </a:extLst>
          </p:cNvPr>
          <p:cNvSpPr/>
          <p:nvPr/>
        </p:nvSpPr>
        <p:spPr>
          <a:xfrm>
            <a:off x="2190751" y="4988756"/>
            <a:ext cx="1210735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 Daten</a:t>
            </a:r>
          </a:p>
        </p:txBody>
      </p:sp>
      <p:graphicFrame>
        <p:nvGraphicFramePr>
          <p:cNvPr id="15" name="Tabelle 6">
            <a:extLst>
              <a:ext uri="{FF2B5EF4-FFF2-40B4-BE49-F238E27FC236}">
                <a16:creationId xmlns:a16="http://schemas.microsoft.com/office/drawing/2014/main" id="{489CCE1F-B1B4-44D9-85E2-8C3985CED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9982"/>
              </p:ext>
            </p:extLst>
          </p:nvPr>
        </p:nvGraphicFramePr>
        <p:xfrm>
          <a:off x="3468162" y="4799246"/>
          <a:ext cx="1960031" cy="175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  <p:graphicFrame>
        <p:nvGraphicFramePr>
          <p:cNvPr id="16" name="Tabelle 8">
            <a:extLst>
              <a:ext uri="{FF2B5EF4-FFF2-40B4-BE49-F238E27FC236}">
                <a16:creationId xmlns:a16="http://schemas.microsoft.com/office/drawing/2014/main" id="{73A51B67-2585-4005-9077-95FF1DBB5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37045"/>
              </p:ext>
            </p:extLst>
          </p:nvPr>
        </p:nvGraphicFramePr>
        <p:xfrm>
          <a:off x="388408" y="5102191"/>
          <a:ext cx="17695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</a:tbl>
          </a:graphicData>
        </a:graphic>
      </p:graphicFrame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8E120023-ED8A-4161-A19C-3E86206BD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23324"/>
              </p:ext>
            </p:extLst>
          </p:nvPr>
        </p:nvGraphicFramePr>
        <p:xfrm>
          <a:off x="6832600" y="4798799"/>
          <a:ext cx="185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4374"/>
                  </a:ext>
                </a:extLst>
              </a:tr>
            </a:tbl>
          </a:graphicData>
        </a:graphic>
      </p:graphicFrame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6D99B91E-A0A2-4B89-8B8D-95CB6F95EED9}"/>
              </a:ext>
            </a:extLst>
          </p:cNvPr>
          <p:cNvSpPr/>
          <p:nvPr/>
        </p:nvSpPr>
        <p:spPr>
          <a:xfrm>
            <a:off x="5491164" y="5024369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 Anfrage</a:t>
            </a:r>
          </a:p>
        </p:txBody>
      </p:sp>
    </p:spTree>
    <p:extLst>
      <p:ext uri="{BB962C8B-B14F-4D97-AF65-F5344CB8AC3E}">
        <p14:creationId xmlns:p14="http://schemas.microsoft.com/office/powerpoint/2010/main" val="350646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Problem Beschreibung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822711" y="2788061"/>
            <a:ext cx="7652423" cy="1836249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7" y="1591812"/>
            <a:ext cx="8017933" cy="2085182"/>
          </a:xfrm>
        </p:spPr>
        <p:txBody>
          <a:bodyPr>
            <a:normAutofit/>
          </a:bodyPr>
          <a:lstStyle/>
          <a:p>
            <a:r>
              <a:rPr lang="de-DE" dirty="0"/>
              <a:t>Schreibvorgänge überwältigen Datenbank</a:t>
            </a:r>
          </a:p>
          <a:p>
            <a:r>
              <a:rPr lang="de-DE" dirty="0"/>
              <a:t>Skalierung wird Notwendig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DF75170-0D9E-42F1-96DA-931050AEECC0}"/>
              </a:ext>
            </a:extLst>
          </p:cNvPr>
          <p:cNvSpPr/>
          <p:nvPr/>
        </p:nvSpPr>
        <p:spPr>
          <a:xfrm>
            <a:off x="2190751" y="4988756"/>
            <a:ext cx="1210735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ERROR</a:t>
            </a:r>
          </a:p>
        </p:txBody>
      </p:sp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8CF2BF77-B5C2-47AA-BAF2-CF85091F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35107"/>
              </p:ext>
            </p:extLst>
          </p:nvPr>
        </p:nvGraphicFramePr>
        <p:xfrm>
          <a:off x="3468162" y="4799246"/>
          <a:ext cx="1960031" cy="175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630495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83555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EB2C73C-87BF-4917-9D69-D3F5ED36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68638"/>
              </p:ext>
            </p:extLst>
          </p:nvPr>
        </p:nvGraphicFramePr>
        <p:xfrm>
          <a:off x="388408" y="5102191"/>
          <a:ext cx="1769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10:03, (10,20,0)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5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7307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033B4850-60E9-41E3-839B-9683A290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996166"/>
              </p:ext>
            </p:extLst>
          </p:nvPr>
        </p:nvGraphicFramePr>
        <p:xfrm>
          <a:off x="6832600" y="4798799"/>
          <a:ext cx="185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4374"/>
                  </a:ext>
                </a:extLst>
              </a:tr>
            </a:tbl>
          </a:graphicData>
        </a:graphic>
      </p:graphicFrame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3BC7CC3B-4D50-4CB0-A281-1A43A1DD0FE1}"/>
              </a:ext>
            </a:extLst>
          </p:cNvPr>
          <p:cNvSpPr/>
          <p:nvPr/>
        </p:nvSpPr>
        <p:spPr>
          <a:xfrm>
            <a:off x="5491164" y="5024369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 Anfrage</a:t>
            </a:r>
          </a:p>
        </p:txBody>
      </p:sp>
    </p:spTree>
    <p:extLst>
      <p:ext uri="{BB962C8B-B14F-4D97-AF65-F5344CB8AC3E}">
        <p14:creationId xmlns:p14="http://schemas.microsoft.com/office/powerpoint/2010/main" val="181155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Problem Beschreibung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68867" y="2228663"/>
            <a:ext cx="7827438" cy="2164655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7" y="1419577"/>
            <a:ext cx="8017933" cy="83727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Komplizierter Aufbau durch „</a:t>
            </a:r>
            <a:r>
              <a:rPr lang="de-DE" dirty="0" err="1"/>
              <a:t>Shard</a:t>
            </a:r>
            <a:r>
              <a:rPr lang="de-DE" dirty="0"/>
              <a:t>“ Verwaltung</a:t>
            </a:r>
          </a:p>
          <a:p>
            <a:r>
              <a:rPr lang="de-DE" dirty="0"/>
              <a:t>SQL Anfragen werden Komplizierter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7" name="Grafik 6" descr="Daumen runter mit einfarbiger Füllung">
            <a:extLst>
              <a:ext uri="{FF2B5EF4-FFF2-40B4-BE49-F238E27FC236}">
                <a16:creationId xmlns:a16="http://schemas.microsoft.com/office/drawing/2014/main" id="{8A1003F5-AB31-4FAE-82B8-BCC3300FC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6" y="1386063"/>
            <a:ext cx="440269" cy="440269"/>
          </a:xfrm>
          <a:prstGeom prst="rect">
            <a:avLst/>
          </a:prstGeom>
        </p:spPr>
      </p:pic>
      <p:pic>
        <p:nvPicPr>
          <p:cNvPr id="8" name="Grafik 7" descr="Daumen runter mit einfarbiger Füllung">
            <a:extLst>
              <a:ext uri="{FF2B5EF4-FFF2-40B4-BE49-F238E27FC236}">
                <a16:creationId xmlns:a16="http://schemas.microsoft.com/office/drawing/2014/main" id="{9AAF4730-9257-4F60-86BF-7ED7C2226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5" y="1816582"/>
            <a:ext cx="440269" cy="440269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D3080B5-40E3-4D29-BC8F-6A0B7F41DFBC}"/>
              </a:ext>
            </a:extLst>
          </p:cNvPr>
          <p:cNvSpPr/>
          <p:nvPr/>
        </p:nvSpPr>
        <p:spPr>
          <a:xfrm>
            <a:off x="2125927" y="4780804"/>
            <a:ext cx="1210735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Neue Daten</a:t>
            </a:r>
          </a:p>
        </p:txBody>
      </p:sp>
      <p:graphicFrame>
        <p:nvGraphicFramePr>
          <p:cNvPr id="12" name="Tabelle 6">
            <a:extLst>
              <a:ext uri="{FF2B5EF4-FFF2-40B4-BE49-F238E27FC236}">
                <a16:creationId xmlns:a16="http://schemas.microsoft.com/office/drawing/2014/main" id="{9230EE89-C522-4F93-8BCF-CF5FB2C08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7267"/>
              </p:ext>
            </p:extLst>
          </p:nvPr>
        </p:nvGraphicFramePr>
        <p:xfrm>
          <a:off x="3401486" y="4442744"/>
          <a:ext cx="1960031" cy="95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762830D-9FF3-4975-9E62-EE77D6EB9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1747"/>
              </p:ext>
            </p:extLst>
          </p:nvPr>
        </p:nvGraphicFramePr>
        <p:xfrm>
          <a:off x="261145" y="4806161"/>
          <a:ext cx="1769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10:03, (10,20,0)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5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7307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69200F1-13AC-4D4F-A6C9-A5F895B30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12342"/>
              </p:ext>
            </p:extLst>
          </p:nvPr>
        </p:nvGraphicFramePr>
        <p:xfrm>
          <a:off x="6832600" y="4721182"/>
          <a:ext cx="185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4374"/>
                  </a:ext>
                </a:extLst>
              </a:tr>
            </a:tbl>
          </a:graphicData>
        </a:graphic>
      </p:graphicFrame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6E57B191-1EDF-4CD9-A843-7BA40CDC77C3}"/>
              </a:ext>
            </a:extLst>
          </p:cNvPr>
          <p:cNvSpPr/>
          <p:nvPr/>
        </p:nvSpPr>
        <p:spPr>
          <a:xfrm>
            <a:off x="5511803" y="4847957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 Anfrage</a:t>
            </a:r>
          </a:p>
        </p:txBody>
      </p:sp>
      <p:graphicFrame>
        <p:nvGraphicFramePr>
          <p:cNvPr id="17" name="Tabelle 6">
            <a:extLst>
              <a:ext uri="{FF2B5EF4-FFF2-40B4-BE49-F238E27FC236}">
                <a16:creationId xmlns:a16="http://schemas.microsoft.com/office/drawing/2014/main" id="{E47575EE-2CE9-46C1-BBF3-9E419FDF7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87411"/>
              </p:ext>
            </p:extLst>
          </p:nvPr>
        </p:nvGraphicFramePr>
        <p:xfrm>
          <a:off x="3401486" y="5468023"/>
          <a:ext cx="1960031" cy="95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</a:tbl>
          </a:graphicData>
        </a:graphic>
      </p:graphicFrame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E283F7A8-A544-4B2F-B005-99D3624A6AFE}"/>
              </a:ext>
            </a:extLst>
          </p:cNvPr>
          <p:cNvSpPr/>
          <p:nvPr/>
        </p:nvSpPr>
        <p:spPr>
          <a:xfrm>
            <a:off x="2125927" y="5365673"/>
            <a:ext cx="1210735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Neue Daten</a:t>
            </a:r>
          </a:p>
        </p:txBody>
      </p:sp>
      <p:sp>
        <p:nvSpPr>
          <p:cNvPr id="19" name="Pfeil: nach links und rechts 18">
            <a:extLst>
              <a:ext uri="{FF2B5EF4-FFF2-40B4-BE49-F238E27FC236}">
                <a16:creationId xmlns:a16="http://schemas.microsoft.com/office/drawing/2014/main" id="{FF0A15F7-877F-44E6-A164-0222AD02667E}"/>
              </a:ext>
            </a:extLst>
          </p:cNvPr>
          <p:cNvSpPr/>
          <p:nvPr/>
        </p:nvSpPr>
        <p:spPr>
          <a:xfrm>
            <a:off x="5491164" y="5526249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 Anfrage</a:t>
            </a:r>
          </a:p>
        </p:txBody>
      </p:sp>
    </p:spTree>
    <p:extLst>
      <p:ext uri="{BB962C8B-B14F-4D97-AF65-F5344CB8AC3E}">
        <p14:creationId xmlns:p14="http://schemas.microsoft.com/office/powerpoint/2010/main" val="97985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57B47-43DE-4C2C-AE18-8D31473B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Problem Beschreibung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19997A1-AC1A-46D5-9728-D61B4FA83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716881" y="2144247"/>
            <a:ext cx="7710238" cy="2325212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D981235-B417-4A7A-AF38-32DA0C2F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867" y="1440364"/>
            <a:ext cx="8017933" cy="76023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Fehlertoleranz Probleme</a:t>
            </a:r>
          </a:p>
          <a:p>
            <a:r>
              <a:rPr lang="de-DE" dirty="0"/>
              <a:t>Korrupte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07A64-1756-4C5E-9CF7-2AD2487C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13BF5-18DC-E345-8411-78E0C6AD8257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819DB2B-2FF9-4C7A-B4AC-5D41FCC504C0}"/>
              </a:ext>
            </a:extLst>
          </p:cNvPr>
          <p:cNvSpPr/>
          <p:nvPr/>
        </p:nvSpPr>
        <p:spPr>
          <a:xfrm>
            <a:off x="2125927" y="4780804"/>
            <a:ext cx="1210735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2x </a:t>
            </a:r>
          </a:p>
          <a:p>
            <a:pPr algn="ctr"/>
            <a:r>
              <a:rPr lang="de-DE" sz="1200" b="1" dirty="0"/>
              <a:t>Neue Daten</a:t>
            </a:r>
          </a:p>
        </p:txBody>
      </p:sp>
      <p:graphicFrame>
        <p:nvGraphicFramePr>
          <p:cNvPr id="12" name="Tabelle 6">
            <a:extLst>
              <a:ext uri="{FF2B5EF4-FFF2-40B4-BE49-F238E27FC236}">
                <a16:creationId xmlns:a16="http://schemas.microsoft.com/office/drawing/2014/main" id="{CF65DC07-2F12-45CE-93DA-5A5153FA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23871"/>
              </p:ext>
            </p:extLst>
          </p:nvPr>
        </p:nvGraphicFramePr>
        <p:xfrm>
          <a:off x="3401486" y="4442744"/>
          <a:ext cx="1960031" cy="95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9262673-4E68-4B03-8371-CD6EFFD6A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99869"/>
              </p:ext>
            </p:extLst>
          </p:nvPr>
        </p:nvGraphicFramePr>
        <p:xfrm>
          <a:off x="261145" y="4806161"/>
          <a:ext cx="1769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50316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10:02, (10,10,0)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6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{ 10:03, (10,20,0)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5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7307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E2A7DB1-F5F0-4CE9-AF53-EA217494B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18850"/>
              </p:ext>
            </p:extLst>
          </p:nvPr>
        </p:nvGraphicFramePr>
        <p:xfrm>
          <a:off x="6832600" y="4721182"/>
          <a:ext cx="185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643442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Distanz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4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??15??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4374"/>
                  </a:ext>
                </a:extLst>
              </a:tr>
            </a:tbl>
          </a:graphicData>
        </a:graphic>
      </p:graphicFrame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1FACFBED-EACB-4C1B-B215-C179EDBCA0CF}"/>
              </a:ext>
            </a:extLst>
          </p:cNvPr>
          <p:cNvSpPr/>
          <p:nvPr/>
        </p:nvSpPr>
        <p:spPr>
          <a:xfrm>
            <a:off x="5511803" y="4847957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 Anfrage</a:t>
            </a:r>
          </a:p>
        </p:txBody>
      </p:sp>
      <p:graphicFrame>
        <p:nvGraphicFramePr>
          <p:cNvPr id="16" name="Tabelle 6">
            <a:extLst>
              <a:ext uri="{FF2B5EF4-FFF2-40B4-BE49-F238E27FC236}">
                <a16:creationId xmlns:a16="http://schemas.microsoft.com/office/drawing/2014/main" id="{B39716E3-3B05-47F9-B53C-5C7EB8A6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58682"/>
              </p:ext>
            </p:extLst>
          </p:nvPr>
        </p:nvGraphicFramePr>
        <p:xfrm>
          <a:off x="3401486" y="5468023"/>
          <a:ext cx="1960031" cy="95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16">
                  <a:extLst>
                    <a:ext uri="{9D8B030D-6E8A-4147-A177-3AD203B41FA5}">
                      <a16:colId xmlns:a16="http://schemas.microsoft.com/office/drawing/2014/main" val="1549670385"/>
                    </a:ext>
                  </a:extLst>
                </a:gridCol>
                <a:gridCol w="1272115">
                  <a:extLst>
                    <a:ext uri="{9D8B030D-6E8A-4147-A177-3AD203B41FA5}">
                      <a16:colId xmlns:a16="http://schemas.microsoft.com/office/drawing/2014/main" val="36846557"/>
                    </a:ext>
                  </a:extLst>
                </a:gridCol>
              </a:tblGrid>
              <a:tr h="562118">
                <a:tc>
                  <a:txBody>
                    <a:bodyPr/>
                    <a:lstStyle/>
                    <a:p>
                      <a:r>
                        <a:rPr lang="de-DE" sz="1600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Koordinaten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56998"/>
                  </a:ext>
                </a:extLst>
              </a:tr>
              <a:tr h="396416">
                <a:tc>
                  <a:txBody>
                    <a:bodyPr/>
                    <a:lstStyle/>
                    <a:p>
                      <a:r>
                        <a:rPr lang="de-DE" sz="1600" dirty="0"/>
                        <a:t>10:01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(0,10,0)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8698"/>
                  </a:ext>
                </a:extLst>
              </a:tr>
            </a:tbl>
          </a:graphicData>
        </a:graphic>
      </p:graphicFrame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C6C4292-6F47-4F2A-8381-930A09F5DECB}"/>
              </a:ext>
            </a:extLst>
          </p:cNvPr>
          <p:cNvSpPr/>
          <p:nvPr/>
        </p:nvSpPr>
        <p:spPr>
          <a:xfrm rot="1496529">
            <a:off x="2125825" y="5366746"/>
            <a:ext cx="1222086" cy="5816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Vergessen</a:t>
            </a:r>
          </a:p>
        </p:txBody>
      </p: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CAE0267A-DE6E-44E1-A53F-23CE457AF9E8}"/>
              </a:ext>
            </a:extLst>
          </p:cNvPr>
          <p:cNvSpPr/>
          <p:nvPr/>
        </p:nvSpPr>
        <p:spPr>
          <a:xfrm rot="20994016">
            <a:off x="5491164" y="5526249"/>
            <a:ext cx="1278464" cy="526484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SQL Anfrage</a:t>
            </a:r>
          </a:p>
        </p:txBody>
      </p:sp>
      <p:pic>
        <p:nvPicPr>
          <p:cNvPr id="19" name="Grafik 18" descr="Daumen runter mit einfarbiger Füllung">
            <a:extLst>
              <a:ext uri="{FF2B5EF4-FFF2-40B4-BE49-F238E27FC236}">
                <a16:creationId xmlns:a16="http://schemas.microsoft.com/office/drawing/2014/main" id="{B7AFABCA-CA29-4739-860B-5CF637693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5" y="1816582"/>
            <a:ext cx="440269" cy="440269"/>
          </a:xfrm>
          <a:prstGeom prst="rect">
            <a:avLst/>
          </a:prstGeom>
        </p:spPr>
      </p:pic>
      <p:pic>
        <p:nvPicPr>
          <p:cNvPr id="20" name="Grafik 19" descr="Daumen runter mit einfarbiger Füllung">
            <a:extLst>
              <a:ext uri="{FF2B5EF4-FFF2-40B4-BE49-F238E27FC236}">
                <a16:creationId xmlns:a16="http://schemas.microsoft.com/office/drawing/2014/main" id="{23583687-A0E1-43F7-96EB-9675B6DA2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4" y="1417638"/>
            <a:ext cx="440269" cy="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3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1DAF2-E1DD-41FB-9D26-6BA1C536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4" y="2023534"/>
            <a:ext cx="5562600" cy="1143000"/>
          </a:xfrm>
        </p:spPr>
        <p:txBody>
          <a:bodyPr/>
          <a:lstStyle/>
          <a:p>
            <a:pPr algn="l"/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ADE85-1360-4560-AAC0-8E06343F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134" y="3166534"/>
            <a:ext cx="8229600" cy="4525963"/>
          </a:xfrm>
        </p:spPr>
        <p:txBody>
          <a:bodyPr/>
          <a:lstStyle/>
          <a:p>
            <a:r>
              <a:rPr lang="de-DE" dirty="0"/>
              <a:t>Lambda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5CB2C-0C29-4B61-AB98-93EA43E3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3BF5-18DC-E345-8411-78E0C6AD825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5050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D9C6F014AE8094CAD3F1884B73FD8B7" ma:contentTypeVersion="8" ma:contentTypeDescription="Ein neues Dokument erstellen." ma:contentTypeScope="" ma:versionID="ef0e68ddd031c16fa982e3410da30692">
  <xsd:schema xmlns:xsd="http://www.w3.org/2001/XMLSchema" xmlns:xs="http://www.w3.org/2001/XMLSchema" xmlns:p="http://schemas.microsoft.com/office/2006/metadata/properties" xmlns:ns2="aa3c29e9-59cb-48f2-905b-ded8ece1bbb0" targetNamespace="http://schemas.microsoft.com/office/2006/metadata/properties" ma:root="true" ma:fieldsID="d52f3aff2007cd62891e55516d562fcd" ns2:_="">
    <xsd:import namespace="aa3c29e9-59cb-48f2-905b-ded8ece1b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c29e9-59cb-48f2-905b-ded8ece1b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7D4BB9-0E56-4A19-A1DB-9055ED36D6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402406-BE15-4941-8841-B9CD3755BA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c29e9-59cb-48f2-905b-ded8ece1b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E42ED2-BEA0-48D4-A6FB-BC7D23C873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VorlageDeuBeckeDefault2015</Template>
  <TotalTime>0</TotalTime>
  <Words>996</Words>
  <Application>Microsoft Office PowerPoint</Application>
  <PresentationFormat>Bildschirmpräsentation (4:3)</PresentationFormat>
  <Paragraphs>421</Paragraphs>
  <Slides>33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6" baseType="lpstr">
      <vt:lpstr>Arial</vt:lpstr>
      <vt:lpstr>Calibri</vt:lpstr>
      <vt:lpstr>Standarddesign</vt:lpstr>
      <vt:lpstr>PowerPoint-Präsentation</vt:lpstr>
      <vt:lpstr>Übersicht</vt:lpstr>
      <vt:lpstr>Projekt Übersicht</vt:lpstr>
      <vt:lpstr>Problem Beschreibung</vt:lpstr>
      <vt:lpstr>Problem Beschreibung</vt:lpstr>
      <vt:lpstr>Problem Beschreibung</vt:lpstr>
      <vt:lpstr>Problem Beschreibung</vt:lpstr>
      <vt:lpstr>Problem Beschreibung</vt:lpstr>
      <vt:lpstr>Anforderungen</vt:lpstr>
      <vt:lpstr>Anforderungen</vt:lpstr>
      <vt:lpstr>Anforderungen</vt:lpstr>
      <vt:lpstr>Anforderungen</vt:lpstr>
      <vt:lpstr>Anforderungen</vt:lpstr>
      <vt:lpstr>Lambda Architektur</vt:lpstr>
      <vt:lpstr>Lambda Architektur</vt:lpstr>
      <vt:lpstr>Lambda Architektur</vt:lpstr>
      <vt:lpstr>Lambda Architektur</vt:lpstr>
      <vt:lpstr>Lambda Architektur</vt:lpstr>
      <vt:lpstr>Lambda Architektur</vt:lpstr>
      <vt:lpstr>Lambda Architektur</vt:lpstr>
      <vt:lpstr>Lambda Architektur</vt:lpstr>
      <vt:lpstr>Lambda Architektur</vt:lpstr>
      <vt:lpstr>Lambda Architektur</vt:lpstr>
      <vt:lpstr>Lambda Architektur</vt:lpstr>
      <vt:lpstr>Lambda Architektur</vt:lpstr>
      <vt:lpstr>Lambda Architektur</vt:lpstr>
      <vt:lpstr>Experiment</vt:lpstr>
      <vt:lpstr>1. Experiment</vt:lpstr>
      <vt:lpstr>2. Experiment</vt:lpstr>
      <vt:lpstr>3. Experiment</vt:lpstr>
      <vt:lpstr>4. Experiment</vt:lpstr>
      <vt:lpstr>PowerPoint-Präsentation</vt:lpstr>
      <vt:lpstr>Quellen</vt:lpstr>
    </vt:vector>
  </TitlesOfParts>
  <Company>University of Duisburg 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Wüstenberg, Mike</dc:creator>
  <cp:lastModifiedBy>Wüstenberg, Mike</cp:lastModifiedBy>
  <cp:revision>65</cp:revision>
  <dcterms:created xsi:type="dcterms:W3CDTF">2021-06-04T09:50:11Z</dcterms:created>
  <dcterms:modified xsi:type="dcterms:W3CDTF">2021-06-09T07:49:35Z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0x010100BD9C6F014AE8094CAD3F1884B73FD8B7</vt:lpwstr>
  </property>
</Properties>
</file>