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8" r:id="rId2"/>
    <p:sldId id="284" r:id="rId3"/>
    <p:sldId id="285" r:id="rId4"/>
    <p:sldId id="277" r:id="rId5"/>
    <p:sldId id="279" r:id="rId6"/>
    <p:sldId id="280" r:id="rId7"/>
    <p:sldId id="281" r:id="rId8"/>
    <p:sldId id="286" r:id="rId9"/>
    <p:sldId id="282" r:id="rId10"/>
    <p:sldId id="28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8"/>
    <p:restoredTop sz="94682"/>
  </p:normalViewPr>
  <p:slideViewPr>
    <p:cSldViewPr snapToGrid="0" showGuides="1">
      <p:cViewPr varScale="1">
        <p:scale>
          <a:sx n="109" d="100"/>
          <a:sy n="109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A6B9-3718-7A42-A00D-C89F295A05C1}" type="datetimeFigureOut"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60B7A-03ED-B44A-8FE3-0078835A75F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7F40E-2D89-7BE8-660D-7DD2CBC9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9A1826-4879-0FB6-32F5-257AB1A7B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130A9-6F49-1DAB-9E11-65C979ED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9960F4-8857-FC43-D4C9-21B9ED45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15BA9-1D28-C1A2-7A9E-57115D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3953C-4159-0662-E913-80F171E8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243A00-92CC-4199-9CF7-6673042B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2FDEB-F633-1671-07DA-AB687177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EB10-B45E-7B60-B0CF-14177D97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08A4E-AB4D-8510-8CF5-E8E0E4E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9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C2819A-11DE-7332-64B9-21E9257CF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A0CBE-758B-250A-58F8-0996D940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BD771-24A0-8053-EA49-AF8B16DE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71B21-93A8-4574-BE63-B036B5B3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8B8C4-91D7-4CA5-AB2B-D0B0C4BF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33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62833" y="192367"/>
            <a:ext cx="110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509200" y="6520567"/>
            <a:ext cx="6828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ja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12568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EE5E8-AD7D-A036-DBAE-249476BD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5BA30-BD3E-BC21-1012-B60D8E7F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832DD-6CEE-4B2E-340B-9EDD1512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2A4F6-DFFA-81D0-ECD2-59A7E09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EB820-E696-DAC1-8E69-E886D514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1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A7873-B9C3-7762-231F-B169AEAF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33272-0AF1-5D5B-C645-3C0EA7C8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35B0E-C1B3-DE40-9B24-E90D41AA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DB890E-E075-869F-AF4A-70C4162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33BB4-5ADF-4034-F9B4-5297E48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2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2D7B6-5885-4ABD-6E4C-D9AB4B9B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4F35C-4941-164C-7046-BD4B6EA22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6AA63-51EB-7392-6BAC-D0FAE1914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FCEAA-F25A-1805-F466-EAC2C7E3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3DE5DB-2C29-9865-F79A-A47C08B0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21695-4F1E-5ED3-9A06-493B64D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53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B99E9-9FEC-7422-9106-11864F68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0A1A18-9F64-E021-954F-47AA4605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4B2CDE-FFB7-9BFC-9F26-4E2533BD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3C5336-B199-6DF3-0ABC-07E89A087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FF4705-6437-4122-15FF-89C05CF26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EA0655-2458-F323-DD64-46FA5CB3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A5C00D-B110-33D3-413F-B0F4A120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4C0342-ABF6-84BB-7630-0B1D216F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3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79158-47D8-2DB1-7C04-1BD0469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DA75A3-F751-174B-B26D-34AD5431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B75002-50B0-8188-A206-83026AB8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041398-8D2F-FFA4-8670-A31878EC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3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4907C-14C9-25A6-B31B-F62243F9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7916E6-5EE5-A32D-183D-42392180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78D60-2DB6-BBFF-85D0-059F822C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476F7-A5B6-1B8D-BDD5-E850543A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BE020-65E3-1CEF-F803-0C3BE664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5DE488-7C6E-B865-BCB2-0FDD7440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1D0CB-E6D5-AD81-5ADD-94EE930F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24A07-F9D5-2341-2459-AE2C420B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2044AE-C520-34D2-0ACC-07A25ABB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1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734E2-2DEC-78A6-E87E-AE73F1BE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E64F6E-D7F6-B097-B349-29BE85B48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AAF05-996B-6AAE-FEC4-146FE857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576513-9725-27B2-95A0-E9930E7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6A235C-8FA5-FC96-704F-7CEAFC8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99C243-1136-1188-CE17-9191B3E7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16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274862-D126-458D-4850-2F28C2DF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D1BC48-6C85-8777-01C9-9B85AA25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C6853-1055-0998-0B67-3DF99089F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5C1A8-C530-C241-BD11-F8F70AFB03A9}" type="datetimeFigureOut"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3ABC13-733C-628F-D777-D0B45D4C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30D8B-0EAF-927A-2D98-94549469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DD76A-6892-6641-9BCF-8D5DF032F8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09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es.ocha.ac.jp/ug/eng/index.html" TargetMode="External"/><Relationship Id="rId2" Type="http://schemas.openxmlformats.org/officeDocument/2006/relationships/hyperlink" Target="https://www.metro-cit.ac.jp/major/mechanicalsystem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o.ocha.ac.jp/Syllabus/index_search.cf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87E59-6E65-D3F6-A030-FDE29B7A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578855-CB40-D585-BE49-E62F34A44459}"/>
              </a:ext>
            </a:extLst>
          </p:cNvPr>
          <p:cNvSpPr txBox="1"/>
          <p:nvPr/>
        </p:nvSpPr>
        <p:spPr>
          <a:xfrm>
            <a:off x="2690260" y="1729946"/>
            <a:ext cx="34547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こんにちは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D8556A-AD8C-A2F7-3D4F-7AA855F73073}"/>
              </a:ext>
            </a:extLst>
          </p:cNvPr>
          <p:cNvSpPr txBox="1"/>
          <p:nvPr/>
        </p:nvSpPr>
        <p:spPr>
          <a:xfrm>
            <a:off x="2690260" y="3429000"/>
            <a:ext cx="76658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都内公立中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東京都立産業技術高等専門学校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機械システム工学科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お茶の水女子大学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生活科学部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人間環境科学科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  <a:endParaRPr lang="ja-JP" altLang="en-US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4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0C0E-9F04-456A-C072-83301E82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447A81-30BD-1FE5-A96C-3153DFDC6EB2}"/>
              </a:ext>
            </a:extLst>
          </p:cNvPr>
          <p:cNvSpPr txBox="1"/>
          <p:nvPr/>
        </p:nvSpPr>
        <p:spPr>
          <a:xfrm>
            <a:off x="2690260" y="1729946"/>
            <a:ext cx="7205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女子大</a:t>
            </a:r>
            <a:r>
              <a:rPr kumimoji="1" lang="en-US" altLang="ja-JP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お茶大</a:t>
            </a:r>
            <a:r>
              <a:rPr kumimoji="1" lang="en-US" altLang="ja-JP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の雰囲気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CD8D2-4A6D-47EB-DCC4-9D10472582DB}"/>
              </a:ext>
            </a:extLst>
          </p:cNvPr>
          <p:cNvSpPr txBox="1"/>
          <p:nvPr/>
        </p:nvSpPr>
        <p:spPr>
          <a:xfrm>
            <a:off x="2690260" y="3082590"/>
            <a:ext cx="723787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・日本一平和な大学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・幼稚園生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~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大学生、猫が同じ敷地内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・陰口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,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悪口を聞かない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・ご機嫌ようは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,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たまに聞こえる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・レポートはギリギリではなく余裕を持って提出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・のびのびと学習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,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趣味に打ち込める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・学校敷地内に寮アリ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・一人暮らしサポートも充実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・学科内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BBQ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を行う学科もある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endParaRPr lang="ja-JP" altLang="en-US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4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D617-38CA-B024-9573-F3601EC75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70570-8AF8-471D-1FD5-F1A0810D14AA}"/>
              </a:ext>
            </a:extLst>
          </p:cNvPr>
          <p:cNvSpPr txBox="1"/>
          <p:nvPr/>
        </p:nvSpPr>
        <p:spPr>
          <a:xfrm>
            <a:off x="2690260" y="1340708"/>
            <a:ext cx="27430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Nia</a:t>
            </a:r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の自己紹介</a:t>
            </a:r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|</a:t>
            </a:r>
          </a:p>
          <a:p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筆記試験準備</a:t>
            </a:r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面接対策</a:t>
            </a:r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単位換算</a:t>
            </a:r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時間割</a:t>
            </a:r>
            <a:endParaRPr lang="en-US" altLang="ja-JP" sz="2500" b="1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友達の作り方</a:t>
            </a:r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ja-JP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|</a:t>
            </a:r>
          </a:p>
          <a:p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女子大の雰囲気</a:t>
            </a:r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endParaRPr lang="en-US" altLang="ja-JP" sz="28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  <a:p>
            <a:endParaRPr lang="ja-JP" altLang="en-US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C76DDB-4E0C-4ECB-30F3-405D4F53FD55}"/>
              </a:ext>
            </a:extLst>
          </p:cNvPr>
          <p:cNvSpPr txBox="1"/>
          <p:nvPr/>
        </p:nvSpPr>
        <p:spPr>
          <a:xfrm>
            <a:off x="2690260" y="185352"/>
            <a:ext cx="919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以下の内容について</a:t>
            </a:r>
            <a:r>
              <a:rPr kumimoji="1" lang="en-US" altLang="ja-JP" sz="4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ja-JP" altLang="en-US" sz="4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記載してあります</a:t>
            </a:r>
            <a:endParaRPr kumimoji="1" lang="en-US" altLang="ja-JP" sz="4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18F6B-F162-334B-8ACD-44F43121F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336A2-3BEF-EDD9-35A5-1CCA4693A37F}"/>
              </a:ext>
            </a:extLst>
          </p:cNvPr>
          <p:cNvSpPr txBox="1"/>
          <p:nvPr/>
        </p:nvSpPr>
        <p:spPr>
          <a:xfrm>
            <a:off x="2690260" y="284766"/>
            <a:ext cx="45111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Nia</a:t>
            </a:r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の自己紹介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658F59-158C-F2B4-26E8-4894ADEE86FD}"/>
              </a:ext>
            </a:extLst>
          </p:cNvPr>
          <p:cNvSpPr txBox="1"/>
          <p:nvPr/>
        </p:nvSpPr>
        <p:spPr>
          <a:xfrm>
            <a:off x="2690260" y="1482273"/>
            <a:ext cx="78903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都内公立中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2"/>
              </a:rPr>
              <a:t>東京都立産業技術高等専門学校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2"/>
              </a:rPr>
              <a:t> 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2"/>
              </a:rPr>
              <a:t>機械システム工学科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お茶の水女子大学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 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生活科学部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 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人間環境科学科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(3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年次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rId3"/>
              </a:rPr>
              <a:t>)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  <a:endParaRPr lang="ja-JP" altLang="en-US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F5E921-F81A-1194-67A0-C2AA0F7D804C}"/>
              </a:ext>
            </a:extLst>
          </p:cNvPr>
          <p:cNvSpPr txBox="1"/>
          <p:nvPr/>
        </p:nvSpPr>
        <p:spPr>
          <a:xfrm>
            <a:off x="1689986" y="5134278"/>
            <a:ext cx="9389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好きなこと：ものごとを考えること、企画、音楽、スポーツ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…</a:t>
            </a:r>
          </a:p>
          <a:p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経験バイト：ピザ屋、塾講師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個別・集団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、焼肉屋、技術教育系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…</a:t>
            </a:r>
            <a:b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インカレ他：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FUTSTAR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Utatane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UT-LAB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編入同好会</a:t>
            </a:r>
            <a:r>
              <a:rPr lang="en-US" altLang="ja-JP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</a:p>
          <a:p>
            <a:endParaRPr lang="en-US" altLang="ja-JP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5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5D50351B-66E2-C674-8067-B7A300214779}"/>
              </a:ext>
            </a:extLst>
          </p:cNvPr>
          <p:cNvSpPr/>
          <p:nvPr/>
        </p:nvSpPr>
        <p:spPr>
          <a:xfrm>
            <a:off x="6543616" y="5334302"/>
            <a:ext cx="2712041" cy="883807"/>
          </a:xfrm>
          <a:prstGeom prst="ellipse">
            <a:avLst/>
          </a:prstGeom>
          <a:solidFill>
            <a:srgbClr val="C6EA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デザイン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719756B-32F2-178E-73B1-37B2F755973C}"/>
              </a:ext>
            </a:extLst>
          </p:cNvPr>
          <p:cNvSpPr/>
          <p:nvPr/>
        </p:nvSpPr>
        <p:spPr>
          <a:xfrm>
            <a:off x="1483929" y="1391415"/>
            <a:ext cx="1559443" cy="934695"/>
          </a:xfrm>
          <a:prstGeom prst="ellipse">
            <a:avLst/>
          </a:prstGeom>
          <a:solidFill>
            <a:srgbClr val="FFF4D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心理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25368E11-8A0E-1D20-461D-5747C4E62E38}"/>
              </a:ext>
            </a:extLst>
          </p:cNvPr>
          <p:cNvSpPr/>
          <p:nvPr/>
        </p:nvSpPr>
        <p:spPr>
          <a:xfrm>
            <a:off x="5771817" y="2817811"/>
            <a:ext cx="1864295" cy="1337287"/>
          </a:xfrm>
          <a:prstGeom prst="ellipse">
            <a:avLst/>
          </a:prstGeom>
          <a:solidFill>
            <a:srgbClr val="D6E9C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工学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D758F04-560A-5AE0-2BC1-4381BA262E05}"/>
              </a:ext>
            </a:extLst>
          </p:cNvPr>
          <p:cNvSpPr/>
          <p:nvPr/>
        </p:nvSpPr>
        <p:spPr>
          <a:xfrm>
            <a:off x="2640023" y="2135157"/>
            <a:ext cx="3484335" cy="2815953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人間工学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82ABC04-87EA-0168-061F-0D261CD1F5B5}"/>
              </a:ext>
            </a:extLst>
          </p:cNvPr>
          <p:cNvSpPr/>
          <p:nvPr/>
        </p:nvSpPr>
        <p:spPr>
          <a:xfrm>
            <a:off x="7477180" y="2014317"/>
            <a:ext cx="3178840" cy="1714631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機械工学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114555C-2B05-CEA2-A0E8-B3EAE6FB38F0}"/>
              </a:ext>
            </a:extLst>
          </p:cNvPr>
          <p:cNvSpPr/>
          <p:nvPr/>
        </p:nvSpPr>
        <p:spPr>
          <a:xfrm>
            <a:off x="8916776" y="1549847"/>
            <a:ext cx="1559443" cy="683427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材料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995B863-F6CB-A4DA-98BC-F78AE36CBF47}"/>
              </a:ext>
            </a:extLst>
          </p:cNvPr>
          <p:cNvSpPr/>
          <p:nvPr/>
        </p:nvSpPr>
        <p:spPr>
          <a:xfrm>
            <a:off x="7702595" y="3834479"/>
            <a:ext cx="1726920" cy="1145408"/>
          </a:xfrm>
          <a:prstGeom prst="ellipse">
            <a:avLst/>
          </a:prstGeom>
          <a:solidFill>
            <a:srgbClr val="F2B39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AE05D2-9F38-C772-4B81-B987E3B73438}"/>
              </a:ext>
            </a:extLst>
          </p:cNvPr>
          <p:cNvSpPr/>
          <p:nvPr/>
        </p:nvSpPr>
        <p:spPr>
          <a:xfrm>
            <a:off x="8871812" y="3114921"/>
            <a:ext cx="2820745" cy="1367187"/>
          </a:xfrm>
          <a:prstGeom prst="ellipse">
            <a:avLst/>
          </a:prstGeom>
          <a:solidFill>
            <a:srgbClr val="F2B39A">
              <a:alpha val="22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機械設計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0BA6135-8C40-F6B6-72ED-71F170E11538}"/>
              </a:ext>
            </a:extLst>
          </p:cNvPr>
          <p:cNvSpPr/>
          <p:nvPr/>
        </p:nvSpPr>
        <p:spPr>
          <a:xfrm>
            <a:off x="5409209" y="4231616"/>
            <a:ext cx="2820745" cy="1367187"/>
          </a:xfrm>
          <a:prstGeom prst="ellipse">
            <a:avLst/>
          </a:prstGeom>
          <a:solidFill>
            <a:srgbClr val="F2B39A">
              <a:alpha val="22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建築設計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47711-C8E8-CF59-ECD0-AF10D78BCB43}"/>
              </a:ext>
            </a:extLst>
          </p:cNvPr>
          <p:cNvSpPr/>
          <p:nvPr/>
        </p:nvSpPr>
        <p:spPr>
          <a:xfrm>
            <a:off x="5067980" y="1976844"/>
            <a:ext cx="3299717" cy="1018696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67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C181F9A-8932-4CA1-750D-87CD36491EF5}"/>
              </a:ext>
            </a:extLst>
          </p:cNvPr>
          <p:cNvSpPr/>
          <p:nvPr/>
        </p:nvSpPr>
        <p:spPr>
          <a:xfrm>
            <a:off x="5487490" y="1406517"/>
            <a:ext cx="939167" cy="763600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67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ja-JP" altLang="en-US" sz="26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0028436-3218-F321-E818-9B378FB536AB}"/>
              </a:ext>
            </a:extLst>
          </p:cNvPr>
          <p:cNvSpPr/>
          <p:nvPr/>
        </p:nvSpPr>
        <p:spPr>
          <a:xfrm>
            <a:off x="6209851" y="1510279"/>
            <a:ext cx="1864295" cy="624284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67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ja-JP" altLang="en-US" sz="26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B6AF8D3-819B-B92A-0B47-66715800B8B0}"/>
              </a:ext>
            </a:extLst>
          </p:cNvPr>
          <p:cNvSpPr/>
          <p:nvPr/>
        </p:nvSpPr>
        <p:spPr>
          <a:xfrm>
            <a:off x="9006878" y="4293317"/>
            <a:ext cx="2018284" cy="1215892"/>
          </a:xfrm>
          <a:prstGeom prst="ellipse">
            <a:avLst/>
          </a:prstGeom>
          <a:solidFill>
            <a:srgbClr val="F2B39A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CAD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187D5A4-96FD-3D90-E2EA-08B382C1D1CB}"/>
              </a:ext>
            </a:extLst>
          </p:cNvPr>
          <p:cNvSpPr/>
          <p:nvPr/>
        </p:nvSpPr>
        <p:spPr>
          <a:xfrm>
            <a:off x="10312529" y="5005809"/>
            <a:ext cx="1769505" cy="1006799"/>
          </a:xfrm>
          <a:prstGeom prst="ellipse">
            <a:avLst/>
          </a:prstGeom>
          <a:solidFill>
            <a:srgbClr val="F2B39A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67">
                <a:solidFill>
                  <a:schemeClr val="tx1">
                    <a:lumMod val="75000"/>
                    <a:lumOff val="25000"/>
                  </a:schemeClr>
                </a:solidFill>
              </a:rPr>
              <a:t>Solid</a:t>
            </a:r>
          </a:p>
          <a:p>
            <a:pPr algn="ctr"/>
            <a:r>
              <a:rPr lang="en-US" altLang="ja-JP" sz="2667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endParaRPr lang="ja-JP" altLang="en-US" sz="26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3D906B-A5BC-9CA0-20DB-DECBA9DB8FD4}"/>
              </a:ext>
            </a:extLst>
          </p:cNvPr>
          <p:cNvSpPr/>
          <p:nvPr/>
        </p:nvSpPr>
        <p:spPr>
          <a:xfrm>
            <a:off x="10421220" y="4348887"/>
            <a:ext cx="1660813" cy="734700"/>
          </a:xfrm>
          <a:prstGeom prst="ellipse">
            <a:avLst/>
          </a:prstGeom>
          <a:solidFill>
            <a:srgbClr val="F2B39A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67">
                <a:solidFill>
                  <a:schemeClr val="tx1">
                    <a:lumMod val="75000"/>
                    <a:lumOff val="25000"/>
                  </a:schemeClr>
                </a:solidFill>
              </a:rPr>
              <a:t>fusion</a:t>
            </a:r>
            <a:endParaRPr lang="ja-JP" altLang="en-US" sz="26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D09D172-2075-312C-E959-834123DCD5BF}"/>
              </a:ext>
            </a:extLst>
          </p:cNvPr>
          <p:cNvSpPr/>
          <p:nvPr/>
        </p:nvSpPr>
        <p:spPr>
          <a:xfrm>
            <a:off x="2383729" y="1701515"/>
            <a:ext cx="2789967" cy="1135844"/>
          </a:xfrm>
          <a:prstGeom prst="ellipse">
            <a:avLst/>
          </a:prstGeom>
          <a:solidFill>
            <a:srgbClr val="F7F0CF">
              <a:alpha val="54118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環境心理</a:t>
            </a: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A1E5C0A-78C8-02CD-D7A9-592ADA31EA93}"/>
              </a:ext>
            </a:extLst>
          </p:cNvPr>
          <p:cNvSpPr/>
          <p:nvPr/>
        </p:nvSpPr>
        <p:spPr>
          <a:xfrm>
            <a:off x="8501800" y="5083588"/>
            <a:ext cx="2338798" cy="1123448"/>
          </a:xfrm>
          <a:prstGeom prst="ellipse">
            <a:avLst/>
          </a:prstGeom>
          <a:solidFill>
            <a:srgbClr val="C6EAF2">
              <a:alpha val="49823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工業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デザイン</a:t>
            </a: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7F89FFEF-5EF3-3E9C-C836-CB70DB17A7B2}"/>
              </a:ext>
            </a:extLst>
          </p:cNvPr>
          <p:cNvSpPr/>
          <p:nvPr/>
        </p:nvSpPr>
        <p:spPr>
          <a:xfrm>
            <a:off x="4756868" y="5998056"/>
            <a:ext cx="2669957" cy="699201"/>
          </a:xfrm>
          <a:prstGeom prst="ellipse">
            <a:avLst/>
          </a:prstGeom>
          <a:solidFill>
            <a:srgbClr val="C6EAF2">
              <a:alpha val="49823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図的表現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F7A0D03-F132-3322-3D33-D88908624D26}"/>
              </a:ext>
            </a:extLst>
          </p:cNvPr>
          <p:cNvSpPr/>
          <p:nvPr/>
        </p:nvSpPr>
        <p:spPr>
          <a:xfrm>
            <a:off x="2063736" y="4868953"/>
            <a:ext cx="1705568" cy="763600"/>
          </a:xfrm>
          <a:prstGeom prst="ellipse">
            <a:avLst/>
          </a:prstGeom>
          <a:solidFill>
            <a:srgbClr val="CBC3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教育</a:t>
            </a: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89285C8-3EB8-A2C3-D301-CBAAC0D4DE75}"/>
              </a:ext>
            </a:extLst>
          </p:cNvPr>
          <p:cNvSpPr/>
          <p:nvPr/>
        </p:nvSpPr>
        <p:spPr>
          <a:xfrm>
            <a:off x="1770780" y="4181033"/>
            <a:ext cx="1657720" cy="763600"/>
          </a:xfrm>
          <a:prstGeom prst="ellipse">
            <a:avLst/>
          </a:prstGeom>
          <a:solidFill>
            <a:srgbClr val="CBC3F2">
              <a:alpha val="2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幼児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教育</a:t>
            </a: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606391B-B928-D991-5C7F-0F0A1E480314}"/>
              </a:ext>
            </a:extLst>
          </p:cNvPr>
          <p:cNvSpPr/>
          <p:nvPr/>
        </p:nvSpPr>
        <p:spPr>
          <a:xfrm>
            <a:off x="3255247" y="5109422"/>
            <a:ext cx="1918448" cy="1123447"/>
          </a:xfrm>
          <a:prstGeom prst="ellipse">
            <a:avLst/>
          </a:prstGeom>
          <a:solidFill>
            <a:srgbClr val="CBC3F2">
              <a:alpha val="2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板書授業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F3D7239-9F90-B476-C650-8D3AE3F467C2}"/>
              </a:ext>
            </a:extLst>
          </p:cNvPr>
          <p:cNvSpPr/>
          <p:nvPr/>
        </p:nvSpPr>
        <p:spPr>
          <a:xfrm>
            <a:off x="433167" y="2751964"/>
            <a:ext cx="1559443" cy="763600"/>
          </a:xfrm>
          <a:prstGeom prst="ellipse">
            <a:avLst/>
          </a:prstGeom>
          <a:solidFill>
            <a:srgbClr val="FFE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対話</a:t>
            </a: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36F4F9C-3C06-4EDD-5583-B55F8BD96806}"/>
              </a:ext>
            </a:extLst>
          </p:cNvPr>
          <p:cNvSpPr/>
          <p:nvPr/>
        </p:nvSpPr>
        <p:spPr>
          <a:xfrm>
            <a:off x="595765" y="2094459"/>
            <a:ext cx="1167515" cy="763600"/>
          </a:xfrm>
          <a:prstGeom prst="ellipse">
            <a:avLst/>
          </a:prstGeom>
          <a:solidFill>
            <a:srgbClr val="FFEFFD">
              <a:alpha val="5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19679DCD-CD92-363B-5FEF-5691D37D6FE3}"/>
              </a:ext>
            </a:extLst>
          </p:cNvPr>
          <p:cNvSpPr/>
          <p:nvPr/>
        </p:nvSpPr>
        <p:spPr>
          <a:xfrm>
            <a:off x="589241" y="3426953"/>
            <a:ext cx="2345839" cy="965096"/>
          </a:xfrm>
          <a:prstGeom prst="ellipse">
            <a:avLst/>
          </a:prstGeom>
          <a:solidFill>
            <a:srgbClr val="FFEFFD">
              <a:alpha val="5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ケーション</a:t>
            </a: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839B5C3-30C8-1D20-E804-42E76965F0FC}"/>
              </a:ext>
            </a:extLst>
          </p:cNvPr>
          <p:cNvSpPr/>
          <p:nvPr/>
        </p:nvSpPr>
        <p:spPr>
          <a:xfrm>
            <a:off x="1650176" y="2691139"/>
            <a:ext cx="1559443" cy="902736"/>
          </a:xfrm>
          <a:prstGeom prst="ellipse">
            <a:avLst/>
          </a:prstGeom>
          <a:solidFill>
            <a:srgbClr val="FFEFFD">
              <a:alpha val="5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手話</a:t>
            </a: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FF415207-BE33-45B8-315D-0D4902C9AAD5}"/>
              </a:ext>
            </a:extLst>
          </p:cNvPr>
          <p:cNvSpPr/>
          <p:nvPr/>
        </p:nvSpPr>
        <p:spPr>
          <a:xfrm>
            <a:off x="97007" y="5334301"/>
            <a:ext cx="2679503" cy="763600"/>
          </a:xfrm>
          <a:prstGeom prst="ellipse">
            <a:avLst/>
          </a:prstGeom>
          <a:solidFill>
            <a:srgbClr val="CBC3F2">
              <a:alpha val="2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モンテッソーリ保育園</a:t>
            </a: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5D71226E-1A88-CDEA-0147-69FE710CFCDF}"/>
              </a:ext>
            </a:extLst>
          </p:cNvPr>
          <p:cNvSpPr/>
          <p:nvPr/>
        </p:nvSpPr>
        <p:spPr>
          <a:xfrm>
            <a:off x="10265977" y="1526319"/>
            <a:ext cx="1566496" cy="779428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生体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材料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620982F-0D41-9B77-C585-5E8063963C93}"/>
              </a:ext>
            </a:extLst>
          </p:cNvPr>
          <p:cNvSpPr/>
          <p:nvPr/>
        </p:nvSpPr>
        <p:spPr>
          <a:xfrm>
            <a:off x="11109096" y="2156118"/>
            <a:ext cx="995163" cy="683428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Mg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03351678-68F4-889F-ED8D-C615B6467CA5}"/>
              </a:ext>
            </a:extLst>
          </p:cNvPr>
          <p:cNvSpPr/>
          <p:nvPr/>
        </p:nvSpPr>
        <p:spPr>
          <a:xfrm>
            <a:off x="4111394" y="3754331"/>
            <a:ext cx="2315263" cy="853555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67">
                <a:solidFill>
                  <a:schemeClr val="tx1">
                    <a:lumMod val="75000"/>
                    <a:lumOff val="25000"/>
                  </a:schemeClr>
                </a:solidFill>
              </a:rPr>
              <a:t>都市環境</a:t>
            </a:r>
            <a:endParaRPr lang="en-US" altLang="ja-JP" sz="2667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工学</a:t>
            </a: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FC765E71-34FA-06A6-E7DD-EDE6D9C8A6CB}"/>
              </a:ext>
            </a:extLst>
          </p:cNvPr>
          <p:cNvSpPr/>
          <p:nvPr/>
        </p:nvSpPr>
        <p:spPr>
          <a:xfrm>
            <a:off x="6397141" y="740971"/>
            <a:ext cx="2904487" cy="972606"/>
          </a:xfrm>
          <a:prstGeom prst="ellipse">
            <a:avLst/>
          </a:prstGeom>
          <a:solidFill>
            <a:srgbClr val="D6E9CF">
              <a:alpha val="35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67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lang="ja-JP" altLang="en-US" sz="26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F316A088-A7B3-9CA4-2816-CDC9C56A40FA}"/>
              </a:ext>
            </a:extLst>
          </p:cNvPr>
          <p:cNvSpPr/>
          <p:nvPr/>
        </p:nvSpPr>
        <p:spPr>
          <a:xfrm>
            <a:off x="3542497" y="677682"/>
            <a:ext cx="1277794" cy="765881"/>
          </a:xfrm>
          <a:prstGeom prst="ellipse">
            <a:avLst/>
          </a:prstGeom>
          <a:solidFill>
            <a:srgbClr val="FE0547">
              <a:alpha val="20000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医学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D0070BF6-610C-8C43-6C6E-E2C85C2B9D8C}"/>
              </a:ext>
            </a:extLst>
          </p:cNvPr>
          <p:cNvSpPr/>
          <p:nvPr/>
        </p:nvSpPr>
        <p:spPr>
          <a:xfrm>
            <a:off x="3802353" y="1261912"/>
            <a:ext cx="1732897" cy="719878"/>
          </a:xfrm>
          <a:prstGeom prst="ellipse">
            <a:avLst/>
          </a:prstGeom>
          <a:solidFill>
            <a:srgbClr val="FE0547">
              <a:alpha val="9804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人体構造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D9964EC4-3EBB-65EC-0F14-7B0D4E8C3E8E}"/>
              </a:ext>
            </a:extLst>
          </p:cNvPr>
          <p:cNvSpPr/>
          <p:nvPr/>
        </p:nvSpPr>
        <p:spPr>
          <a:xfrm>
            <a:off x="2134219" y="1084851"/>
            <a:ext cx="1732897" cy="453992"/>
          </a:xfrm>
          <a:prstGeom prst="ellipse">
            <a:avLst/>
          </a:prstGeom>
          <a:solidFill>
            <a:srgbClr val="FE0547">
              <a:alpha val="9804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脳神経</a:t>
            </a: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244FD8FC-188B-EB01-FFB3-9DB876800719}"/>
              </a:ext>
            </a:extLst>
          </p:cNvPr>
          <p:cNvSpPr/>
          <p:nvPr/>
        </p:nvSpPr>
        <p:spPr>
          <a:xfrm>
            <a:off x="7722068" y="5995940"/>
            <a:ext cx="1979547" cy="525377"/>
          </a:xfrm>
          <a:prstGeom prst="ellipse">
            <a:avLst/>
          </a:prstGeom>
          <a:solidFill>
            <a:srgbClr val="C6EAF2">
              <a:alpha val="49823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adobe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01F7168-E319-8EB7-F4C9-25D321F5FE1C}"/>
              </a:ext>
            </a:extLst>
          </p:cNvPr>
          <p:cNvSpPr/>
          <p:nvPr/>
        </p:nvSpPr>
        <p:spPr>
          <a:xfrm>
            <a:off x="7588287" y="4972843"/>
            <a:ext cx="1979547" cy="525377"/>
          </a:xfrm>
          <a:prstGeom prst="ellipse">
            <a:avLst/>
          </a:prstGeom>
          <a:solidFill>
            <a:srgbClr val="C6EAF2">
              <a:alpha val="49823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43F53B68-0A47-F02C-7B71-5D114154D857}"/>
              </a:ext>
            </a:extLst>
          </p:cNvPr>
          <p:cNvSpPr/>
          <p:nvPr/>
        </p:nvSpPr>
        <p:spPr>
          <a:xfrm>
            <a:off x="4874752" y="5263475"/>
            <a:ext cx="2434188" cy="853554"/>
          </a:xfrm>
          <a:prstGeom prst="ellipse">
            <a:avLst/>
          </a:prstGeom>
          <a:solidFill>
            <a:srgbClr val="C6EAF2">
              <a:alpha val="49823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環境</a:t>
            </a:r>
            <a:endParaRPr lang="en-US" altLang="ja-JP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デザイン</a:t>
            </a:r>
            <a:endParaRPr lang="en-US" altLang="ja-JP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9B5F55F5-1235-B514-E821-A42EE2054AEB}"/>
              </a:ext>
            </a:extLst>
          </p:cNvPr>
          <p:cNvSpPr/>
          <p:nvPr/>
        </p:nvSpPr>
        <p:spPr>
          <a:xfrm>
            <a:off x="4464145" y="697401"/>
            <a:ext cx="1732897" cy="719878"/>
          </a:xfrm>
          <a:prstGeom prst="ellipse">
            <a:avLst/>
          </a:prstGeom>
          <a:solidFill>
            <a:srgbClr val="FE0547">
              <a:alpha val="9804"/>
            </a:srgb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脳的処理</a:t>
            </a:r>
            <a:endParaRPr lang="en-US" altLang="ja-JP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F8874-86CE-A736-81DA-9B24ACDA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F6F71F-19D6-36D8-639B-18F4A32E579B}"/>
              </a:ext>
            </a:extLst>
          </p:cNvPr>
          <p:cNvSpPr txBox="1"/>
          <p:nvPr/>
        </p:nvSpPr>
        <p:spPr>
          <a:xfrm>
            <a:off x="2690260" y="1729946"/>
            <a:ext cx="4108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筆記試験準備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A21ACD-3A7E-37DF-7EA2-6D9D3448660A}"/>
              </a:ext>
            </a:extLst>
          </p:cNvPr>
          <p:cNvSpPr txBox="1"/>
          <p:nvPr/>
        </p:nvSpPr>
        <p:spPr>
          <a:xfrm>
            <a:off x="2690260" y="2927453"/>
            <a:ext cx="922880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出題範囲を確認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やってない単元があれば確認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過去問解く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なんでも見て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OK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、できるだけ頑張る、本番同様に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本番　自分以外はジャガイモだと思って挑みましょう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1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DAD7-7925-BF8E-660A-5D76823B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C13C1F-B926-C93A-1542-CAD178830142}"/>
              </a:ext>
            </a:extLst>
          </p:cNvPr>
          <p:cNvSpPr txBox="1"/>
          <p:nvPr/>
        </p:nvSpPr>
        <p:spPr>
          <a:xfrm>
            <a:off x="2690260" y="1729946"/>
            <a:ext cx="28007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面接対策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2411DA-2DBA-4360-B0EF-23294E0907C0}"/>
              </a:ext>
            </a:extLst>
          </p:cNvPr>
          <p:cNvSpPr txBox="1"/>
          <p:nvPr/>
        </p:nvSpPr>
        <p:spPr>
          <a:xfrm>
            <a:off x="2690260" y="2927453"/>
            <a:ext cx="503855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なぜ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?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その大学なのか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?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を書き出す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(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必要であれば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志望理由書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面接練習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本番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25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E065-80AF-38FE-5F73-B1A29981E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599A5D-B6E0-273E-0AE2-F895F3DBFE3C}"/>
              </a:ext>
            </a:extLst>
          </p:cNvPr>
          <p:cNvSpPr txBox="1"/>
          <p:nvPr/>
        </p:nvSpPr>
        <p:spPr>
          <a:xfrm>
            <a:off x="2690260" y="1729946"/>
            <a:ext cx="28007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単位換算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B3910D-2A47-0A44-BF92-2BC43FD1D782}"/>
              </a:ext>
            </a:extLst>
          </p:cNvPr>
          <p:cNvSpPr txBox="1"/>
          <p:nvPr/>
        </p:nvSpPr>
        <p:spPr>
          <a:xfrm>
            <a:off x="2690260" y="3429000"/>
            <a:ext cx="4673074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大学アカウント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Twitter</a:t>
            </a:r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を作る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同学部・同学科の人を見つける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学務課と仲良くなる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|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あとは、協力し合う</a:t>
            </a:r>
          </a:p>
          <a:p>
            <a:endParaRPr kumimoji="1"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9A154C-070A-0F29-9E32-FF4BF5AEA0A0}"/>
              </a:ext>
            </a:extLst>
          </p:cNvPr>
          <p:cNvSpPr txBox="1"/>
          <p:nvPr/>
        </p:nvSpPr>
        <p:spPr>
          <a:xfrm>
            <a:off x="5379521" y="1837667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入学前後</a:t>
            </a:r>
            <a:r>
              <a:rPr lang="en-US" altLang="ja-JP"/>
              <a:t>2</a:t>
            </a:r>
            <a:r>
              <a:rPr lang="ja-JP" altLang="en-US"/>
              <a:t>週間はバイトしないことをお勧めします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2AD1-594F-2C91-F67D-CA3CB3B6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C7D43F-F929-017D-4F78-745DD744C94D}"/>
              </a:ext>
            </a:extLst>
          </p:cNvPr>
          <p:cNvSpPr txBox="1"/>
          <p:nvPr/>
        </p:nvSpPr>
        <p:spPr>
          <a:xfrm>
            <a:off x="232067" y="198030"/>
            <a:ext cx="21467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時間割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図 2" descr="グラフ, ツリーマップ図&#10;&#10;AI 生成コンテンツは誤りを含む可能性があります。">
            <a:extLst>
              <a:ext uri="{FF2B5EF4-FFF2-40B4-BE49-F238E27FC236}">
                <a16:creationId xmlns:a16="http://schemas.microsoft.com/office/drawing/2014/main" id="{B6BA82DB-C081-C223-D5DA-8B912870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56" y="0"/>
            <a:ext cx="5851536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4F29FD-EE1D-38E0-FCF7-542A92A6B60D}"/>
              </a:ext>
            </a:extLst>
          </p:cNvPr>
          <p:cNvSpPr txBox="1"/>
          <p:nvPr/>
        </p:nvSpPr>
        <p:spPr>
          <a:xfrm>
            <a:off x="148940" y="1359127"/>
            <a:ext cx="612766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Q.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どんな授業か気になる科目は、</a:t>
            </a:r>
            <a:endParaRPr lang="en-US" altLang="ja-JP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ありますか</a:t>
            </a:r>
            <a:r>
              <a:rPr lang="en-US" altLang="ja-JP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?</a:t>
            </a:r>
          </a:p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9FEE06-C5D4-7FD1-3DD3-37EA1115A760}"/>
              </a:ext>
            </a:extLst>
          </p:cNvPr>
          <p:cNvSpPr txBox="1"/>
          <p:nvPr/>
        </p:nvSpPr>
        <p:spPr>
          <a:xfrm>
            <a:off x="722382" y="2270357"/>
            <a:ext cx="613088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/>
              <a:t>※</a:t>
            </a:r>
            <a:r>
              <a:rPr lang="ja-JP" altLang="en-US" sz="1600">
                <a:hlinkClick r:id="rId3"/>
              </a:rPr>
              <a:t>お茶大のシラバス</a:t>
            </a:r>
            <a:r>
              <a:rPr lang="ja-JP" altLang="en-US" sz="1600"/>
              <a:t>に詳細が記載してあると思います。</a:t>
            </a:r>
            <a:endParaRPr lang="en-US" altLang="ja-JP" sz="1600"/>
          </a:p>
          <a:p>
            <a:r>
              <a:rPr lang="ja-JP" altLang="en-US" sz="1600"/>
              <a:t>　気になる授業があれば検索してみてください！</a:t>
            </a:r>
            <a:endParaRPr lang="en-US" altLang="ja-JP" sz="1600"/>
          </a:p>
          <a:p>
            <a:r>
              <a:rPr lang="ja-JP" altLang="en-US"/>
              <a:t>　</a:t>
            </a:r>
            <a:endParaRPr lang="en-US" altLang="ja-JP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6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FEDD-8048-D8A2-1484-E5175DEC1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522804-0ECB-5870-3595-5F14F79BAC5E}"/>
              </a:ext>
            </a:extLst>
          </p:cNvPr>
          <p:cNvSpPr txBox="1"/>
          <p:nvPr/>
        </p:nvSpPr>
        <p:spPr>
          <a:xfrm>
            <a:off x="2690260" y="1729946"/>
            <a:ext cx="4108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友達の作り方</a:t>
            </a:r>
            <a:endParaRPr kumimoji="1" lang="en-US" altLang="ja-JP" sz="50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73BB33-5EEF-21D7-CE03-2C75BDE58763}"/>
              </a:ext>
            </a:extLst>
          </p:cNvPr>
          <p:cNvSpPr txBox="1"/>
          <p:nvPr/>
        </p:nvSpPr>
        <p:spPr>
          <a:xfrm>
            <a:off x="2690260" y="3429000"/>
            <a:ext cx="4336444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</a:t>
            </a:r>
            <a:r>
              <a:rPr lang="en-US" altLang="ja-JP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Twitter</a:t>
            </a: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・授業で後ろの席に座る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・インカレやサークルに入る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・インカレやサークルを作る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・何か企画する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5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・技術を教え合う</a:t>
            </a:r>
            <a:endParaRPr lang="en-US" altLang="ja-JP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lang="ja-JP" altLang="en-US" sz="25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kumimoji="1" lang="ja-JP" altLang="en-US"/>
          </a:p>
        </p:txBody>
      </p:sp>
      <p:pic>
        <p:nvPicPr>
          <p:cNvPr id="3" name="図 2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8FDC02E0-3A13-0902-839D-C0F48C28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277" y="2110653"/>
            <a:ext cx="4689889" cy="3943174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E987067A-36C8-DBE0-E377-3E1A96FD6D0D}"/>
              </a:ext>
            </a:extLst>
          </p:cNvPr>
          <p:cNvSpPr/>
          <p:nvPr/>
        </p:nvSpPr>
        <p:spPr>
          <a:xfrm rot="1890336">
            <a:off x="11069867" y="4595216"/>
            <a:ext cx="97626" cy="345223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85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454</Words>
  <Application>Microsoft Macintosh PowerPoint</Application>
  <PresentationFormat>ワイド画面</PresentationFormat>
  <Paragraphs>121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Hiragino Kaku Gothic ProN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新野 星</dc:creator>
  <cp:lastModifiedBy>新野 星</cp:lastModifiedBy>
  <cp:revision>10</cp:revision>
  <dcterms:created xsi:type="dcterms:W3CDTF">2025-05-30T02:51:09Z</dcterms:created>
  <dcterms:modified xsi:type="dcterms:W3CDTF">2025-06-05T05:03:57Z</dcterms:modified>
</cp:coreProperties>
</file>