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67" r:id="rId12"/>
    <p:sldId id="270" r:id="rId13"/>
    <p:sldId id="271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함초롬바탕" panose="02030604000101010101" pitchFamily="18" charset="-127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9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0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8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6FFC-5E5C-479D-B0B7-3D713D33BEAD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81FE-6AFA-4794-B9BA-CF09B0C6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서류, 텍스트이(가) 표시된 사진&#10;&#10;자동 생성된 설명">
            <a:extLst>
              <a:ext uri="{FF2B5EF4-FFF2-40B4-BE49-F238E27FC236}">
                <a16:creationId xmlns:a16="http://schemas.microsoft.com/office/drawing/2014/main" id="{BA06D4CF-B7D9-4D54-BA7F-8202467A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/>
          <a:stretch/>
        </p:blipFill>
        <p:spPr>
          <a:xfrm>
            <a:off x="-1" y="0"/>
            <a:ext cx="4572001" cy="6858000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FD602-DB7E-4EAD-9DCE-C7064A52296C}"/>
              </a:ext>
            </a:extLst>
          </p:cNvPr>
          <p:cNvSpPr txBox="1"/>
          <p:nvPr/>
        </p:nvSpPr>
        <p:spPr>
          <a:xfrm>
            <a:off x="5381624" y="1476375"/>
            <a:ext cx="284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도서기록장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48BA5-74B7-44D1-96B8-381E735C20BD}"/>
              </a:ext>
            </a:extLst>
          </p:cNvPr>
          <p:cNvSpPr txBox="1"/>
          <p:nvPr/>
        </p:nvSpPr>
        <p:spPr>
          <a:xfrm>
            <a:off x="5676897" y="4673740"/>
            <a:ext cx="225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제작</a:t>
            </a:r>
            <a:endParaRPr lang="en-US" altLang="ko-KR" dirty="0"/>
          </a:p>
          <a:p>
            <a:pPr algn="ctr"/>
            <a:r>
              <a:rPr lang="en-US" altLang="ko-KR" dirty="0"/>
              <a:t>1802100280</a:t>
            </a:r>
          </a:p>
          <a:p>
            <a:pPr algn="ctr"/>
            <a:r>
              <a:rPr lang="ko-KR" altLang="en-US" dirty="0" err="1"/>
              <a:t>컴정</a:t>
            </a:r>
            <a:r>
              <a:rPr lang="en-US" altLang="ko-KR" dirty="0"/>
              <a:t>2A </a:t>
            </a:r>
            <a:r>
              <a:rPr lang="ko-KR" altLang="en-US" dirty="0" err="1"/>
              <a:t>배성열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7059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448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/>
              <a:t>상세페이지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56FA14-F60D-4532-A94B-715C8C43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94" y="2066237"/>
            <a:ext cx="4410774" cy="2725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335252-9774-47F5-8389-0A9707F4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06" y="3044197"/>
            <a:ext cx="4500039" cy="27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7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주요 기능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742D6B1-F449-4C86-8905-6143F3A9F085}"/>
              </a:ext>
            </a:extLst>
          </p:cNvPr>
          <p:cNvSpPr/>
          <p:nvPr/>
        </p:nvSpPr>
        <p:spPr>
          <a:xfrm>
            <a:off x="1377816" y="1725550"/>
            <a:ext cx="2152282" cy="860912"/>
          </a:xfrm>
          <a:custGeom>
            <a:avLst/>
            <a:gdLst>
              <a:gd name="connsiteX0" fmla="*/ 0 w 2152282"/>
              <a:gd name="connsiteY0" fmla="*/ 0 h 860912"/>
              <a:gd name="connsiteX1" fmla="*/ 2152282 w 2152282"/>
              <a:gd name="connsiteY1" fmla="*/ 0 h 860912"/>
              <a:gd name="connsiteX2" fmla="*/ 2152282 w 2152282"/>
              <a:gd name="connsiteY2" fmla="*/ 860912 h 860912"/>
              <a:gd name="connsiteX3" fmla="*/ 0 w 2152282"/>
              <a:gd name="connsiteY3" fmla="*/ 860912 h 860912"/>
              <a:gd name="connsiteX4" fmla="*/ 0 w 2152282"/>
              <a:gd name="connsiteY4" fmla="*/ 0 h 86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860912">
                <a:moveTo>
                  <a:pt x="0" y="0"/>
                </a:moveTo>
                <a:lnTo>
                  <a:pt x="2152282" y="0"/>
                </a:lnTo>
                <a:lnTo>
                  <a:pt x="2152282" y="860912"/>
                </a:lnTo>
                <a:lnTo>
                  <a:pt x="0" y="86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/>
              <a:t>로그인 </a:t>
            </a:r>
            <a:r>
              <a:rPr lang="en-US" altLang="ko-KR" sz="1600" kern="1200" dirty="0"/>
              <a:t>/ </a:t>
            </a:r>
            <a:r>
              <a:rPr lang="ko-KR" altLang="en-US" sz="1600" kern="1200" dirty="0"/>
              <a:t>회원가입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644D631-1F1A-4395-9220-B646F599A7F7}"/>
              </a:ext>
            </a:extLst>
          </p:cNvPr>
          <p:cNvSpPr/>
          <p:nvPr/>
        </p:nvSpPr>
        <p:spPr>
          <a:xfrm>
            <a:off x="1377816" y="2586463"/>
            <a:ext cx="2152282" cy="2854800"/>
          </a:xfrm>
          <a:custGeom>
            <a:avLst/>
            <a:gdLst>
              <a:gd name="connsiteX0" fmla="*/ 0 w 2152282"/>
              <a:gd name="connsiteY0" fmla="*/ 0 h 2854800"/>
              <a:gd name="connsiteX1" fmla="*/ 2152282 w 2152282"/>
              <a:gd name="connsiteY1" fmla="*/ 0 h 2854800"/>
              <a:gd name="connsiteX2" fmla="*/ 2152282 w 2152282"/>
              <a:gd name="connsiteY2" fmla="*/ 2854800 h 2854800"/>
              <a:gd name="connsiteX3" fmla="*/ 0 w 2152282"/>
              <a:gd name="connsiteY3" fmla="*/ 2854800 h 2854800"/>
              <a:gd name="connsiteX4" fmla="*/ 0 w 2152282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2854800">
                <a:moveTo>
                  <a:pt x="0" y="0"/>
                </a:moveTo>
                <a:lnTo>
                  <a:pt x="2152282" y="0"/>
                </a:lnTo>
                <a:lnTo>
                  <a:pt x="2152282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 err="1"/>
              <a:t>정규식</a:t>
            </a:r>
            <a:r>
              <a:rPr lang="en-US" altLang="ko-KR" sz="1400" kern="1200" dirty="0"/>
              <a:t>, </a:t>
            </a:r>
            <a:r>
              <a:rPr lang="ko-KR" altLang="en-US" sz="1400" kern="1200" dirty="0"/>
              <a:t>단방향 암호화를 이용한 안전한 </a:t>
            </a:r>
            <a:br>
              <a:rPr lang="en-US" altLang="ko-KR" sz="1400" kern="1200" dirty="0"/>
            </a:br>
            <a:r>
              <a:rPr lang="en-US" altLang="ko-KR" sz="1400" kern="1200" dirty="0"/>
              <a:t>DB</a:t>
            </a:r>
            <a:r>
              <a:rPr lang="ko-KR" altLang="en-US" sz="1400" kern="1200" dirty="0"/>
              <a:t>관리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아이디 찾기</a:t>
            </a:r>
            <a:r>
              <a:rPr lang="en-US" altLang="ko-KR" sz="1400" kern="1200" dirty="0"/>
              <a:t>, </a:t>
            </a:r>
            <a:r>
              <a:rPr lang="ko-KR" altLang="en-US" sz="1400" kern="1200" dirty="0"/>
              <a:t>비밀번호 변경 기능 지원</a:t>
            </a:r>
            <a:endParaRPr lang="en-US" altLang="ko-KR" sz="14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6660B19-200A-4FE8-B78F-EA9EA3B1CD46}"/>
              </a:ext>
            </a:extLst>
          </p:cNvPr>
          <p:cNvSpPr/>
          <p:nvPr/>
        </p:nvSpPr>
        <p:spPr>
          <a:xfrm>
            <a:off x="3495857" y="2061110"/>
            <a:ext cx="2152282" cy="860912"/>
          </a:xfrm>
          <a:custGeom>
            <a:avLst/>
            <a:gdLst>
              <a:gd name="connsiteX0" fmla="*/ 0 w 2152282"/>
              <a:gd name="connsiteY0" fmla="*/ 0 h 860912"/>
              <a:gd name="connsiteX1" fmla="*/ 2152282 w 2152282"/>
              <a:gd name="connsiteY1" fmla="*/ 0 h 860912"/>
              <a:gd name="connsiteX2" fmla="*/ 2152282 w 2152282"/>
              <a:gd name="connsiteY2" fmla="*/ 860912 h 860912"/>
              <a:gd name="connsiteX3" fmla="*/ 0 w 2152282"/>
              <a:gd name="connsiteY3" fmla="*/ 860912 h 860912"/>
              <a:gd name="connsiteX4" fmla="*/ 0 w 2152282"/>
              <a:gd name="connsiteY4" fmla="*/ 0 h 86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860912">
                <a:moveTo>
                  <a:pt x="0" y="0"/>
                </a:moveTo>
                <a:lnTo>
                  <a:pt x="2152282" y="0"/>
                </a:lnTo>
                <a:lnTo>
                  <a:pt x="2152282" y="860912"/>
                </a:lnTo>
                <a:lnTo>
                  <a:pt x="0" y="86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/>
              <a:t>화면 설계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F68411F-CD2C-4BE3-AA9E-605783383AEB}"/>
              </a:ext>
            </a:extLst>
          </p:cNvPr>
          <p:cNvSpPr/>
          <p:nvPr/>
        </p:nvSpPr>
        <p:spPr>
          <a:xfrm>
            <a:off x="3495857" y="2922023"/>
            <a:ext cx="2152282" cy="2854800"/>
          </a:xfrm>
          <a:custGeom>
            <a:avLst/>
            <a:gdLst>
              <a:gd name="connsiteX0" fmla="*/ 0 w 2152282"/>
              <a:gd name="connsiteY0" fmla="*/ 0 h 2854800"/>
              <a:gd name="connsiteX1" fmla="*/ 2152282 w 2152282"/>
              <a:gd name="connsiteY1" fmla="*/ 0 h 2854800"/>
              <a:gd name="connsiteX2" fmla="*/ 2152282 w 2152282"/>
              <a:gd name="connsiteY2" fmla="*/ 2854800 h 2854800"/>
              <a:gd name="connsiteX3" fmla="*/ 0 w 2152282"/>
              <a:gd name="connsiteY3" fmla="*/ 2854800 h 2854800"/>
              <a:gd name="connsiteX4" fmla="*/ 0 w 2152282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2854800">
                <a:moveTo>
                  <a:pt x="0" y="0"/>
                </a:moveTo>
                <a:lnTo>
                  <a:pt x="2152282" y="0"/>
                </a:lnTo>
                <a:lnTo>
                  <a:pt x="2152282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dirty="0" err="1"/>
              <a:t>Windowsbuilder</a:t>
            </a:r>
            <a:r>
              <a:rPr lang="ko-KR" altLang="en-US" sz="1400" kern="1200" dirty="0"/>
              <a:t>를 </a:t>
            </a:r>
            <a:br>
              <a:rPr lang="en-US" altLang="ko-KR" sz="1400" kern="1200" dirty="0"/>
            </a:br>
            <a:r>
              <a:rPr lang="ko-KR" altLang="en-US" sz="1400" kern="1200" dirty="0"/>
              <a:t>이용한 화면 설계</a:t>
            </a:r>
            <a:endParaRPr lang="en-US" altLang="ko-KR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그리드백 레이아웃</a:t>
            </a:r>
            <a:r>
              <a:rPr lang="en-US" altLang="ko-KR" sz="1400" kern="1200" dirty="0"/>
              <a:t>, </a:t>
            </a:r>
            <a:br>
              <a:rPr lang="en-US" altLang="ko-KR" sz="1400" kern="1200" dirty="0"/>
            </a:br>
            <a:r>
              <a:rPr lang="ko-KR" altLang="en-US" sz="1400" kern="1200" dirty="0"/>
              <a:t>카드 레이아웃을 이용해 </a:t>
            </a:r>
            <a:br>
              <a:rPr lang="en-US" altLang="ko-KR" sz="1400" kern="1200" dirty="0"/>
            </a:br>
            <a:r>
              <a:rPr lang="ko-KR" altLang="en-US" sz="1400" kern="1200" dirty="0"/>
              <a:t>패널과 컴포넌트 배치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kern="1200" dirty="0" err="1"/>
              <a:t>Jdialog</a:t>
            </a:r>
            <a:r>
              <a:rPr lang="ko-KR" altLang="en-US" sz="1400" kern="1200" dirty="0"/>
              <a:t>를 이용해</a:t>
            </a:r>
            <a:br>
              <a:rPr lang="en-US" altLang="ko-KR" sz="1400" kern="1200" dirty="0"/>
            </a:br>
            <a:r>
              <a:rPr lang="ko-KR" altLang="en-US" sz="1400" kern="1200" dirty="0" err="1"/>
              <a:t>모달리스</a:t>
            </a:r>
            <a:r>
              <a:rPr lang="ko-KR" altLang="en-US" sz="1400" kern="1200" dirty="0"/>
              <a:t> 창 구현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B742EF7-C41D-41C5-80BD-0A4BB79F5E82}"/>
              </a:ext>
            </a:extLst>
          </p:cNvPr>
          <p:cNvSpPr/>
          <p:nvPr/>
        </p:nvSpPr>
        <p:spPr>
          <a:xfrm>
            <a:off x="5597120" y="2379891"/>
            <a:ext cx="2152282" cy="860912"/>
          </a:xfrm>
          <a:custGeom>
            <a:avLst/>
            <a:gdLst>
              <a:gd name="connsiteX0" fmla="*/ 0 w 2152282"/>
              <a:gd name="connsiteY0" fmla="*/ 0 h 860912"/>
              <a:gd name="connsiteX1" fmla="*/ 2152282 w 2152282"/>
              <a:gd name="connsiteY1" fmla="*/ 0 h 860912"/>
              <a:gd name="connsiteX2" fmla="*/ 2152282 w 2152282"/>
              <a:gd name="connsiteY2" fmla="*/ 860912 h 860912"/>
              <a:gd name="connsiteX3" fmla="*/ 0 w 2152282"/>
              <a:gd name="connsiteY3" fmla="*/ 860912 h 860912"/>
              <a:gd name="connsiteX4" fmla="*/ 0 w 2152282"/>
              <a:gd name="connsiteY4" fmla="*/ 0 h 86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860912">
                <a:moveTo>
                  <a:pt x="0" y="0"/>
                </a:moveTo>
                <a:lnTo>
                  <a:pt x="2152282" y="0"/>
                </a:lnTo>
                <a:lnTo>
                  <a:pt x="2152282" y="860912"/>
                </a:lnTo>
                <a:lnTo>
                  <a:pt x="0" y="86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kern="1200" dirty="0"/>
              <a:t>공공</a:t>
            </a:r>
            <a:r>
              <a:rPr lang="en-US" altLang="ko-KR" sz="1400" kern="1200" dirty="0"/>
              <a:t>API </a:t>
            </a:r>
            <a:r>
              <a:rPr lang="ko-KR" altLang="en-US" sz="1400" kern="1200" dirty="0"/>
              <a:t>사용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6377CEC-BC35-49D0-B17E-1A167AC85ABC}"/>
              </a:ext>
            </a:extLst>
          </p:cNvPr>
          <p:cNvSpPr/>
          <p:nvPr/>
        </p:nvSpPr>
        <p:spPr>
          <a:xfrm>
            <a:off x="5597120" y="3240804"/>
            <a:ext cx="2152282" cy="2854800"/>
          </a:xfrm>
          <a:custGeom>
            <a:avLst/>
            <a:gdLst>
              <a:gd name="connsiteX0" fmla="*/ 0 w 2152282"/>
              <a:gd name="connsiteY0" fmla="*/ 0 h 2854800"/>
              <a:gd name="connsiteX1" fmla="*/ 2152282 w 2152282"/>
              <a:gd name="connsiteY1" fmla="*/ 0 h 2854800"/>
              <a:gd name="connsiteX2" fmla="*/ 2152282 w 2152282"/>
              <a:gd name="connsiteY2" fmla="*/ 2854800 h 2854800"/>
              <a:gd name="connsiteX3" fmla="*/ 0 w 2152282"/>
              <a:gd name="connsiteY3" fmla="*/ 2854800 h 2854800"/>
              <a:gd name="connsiteX4" fmla="*/ 0 w 2152282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282" h="2854800">
                <a:moveTo>
                  <a:pt x="0" y="0"/>
                </a:moveTo>
                <a:lnTo>
                  <a:pt x="2152282" y="0"/>
                </a:lnTo>
                <a:lnTo>
                  <a:pt x="2152282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국립중앙도서관의 </a:t>
            </a:r>
            <a:br>
              <a:rPr lang="en-US" altLang="ko-KR" sz="1400" kern="1200" dirty="0"/>
            </a:br>
            <a:r>
              <a:rPr lang="en-US" altLang="ko-KR" sz="1400" kern="1200" dirty="0"/>
              <a:t>API</a:t>
            </a:r>
            <a:r>
              <a:rPr lang="ko-KR" altLang="en-US" sz="1400" kern="1200" dirty="0"/>
              <a:t>를 이용해 책 검색 </a:t>
            </a:r>
            <a:br>
              <a:rPr lang="en-US" altLang="ko-KR" sz="1400" kern="1200" dirty="0"/>
            </a:br>
            <a:r>
              <a:rPr lang="ko-KR" altLang="en-US" sz="1400" kern="1200" dirty="0"/>
              <a:t>기능 구현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kern="1200" dirty="0"/>
              <a:t>JSON, XML </a:t>
            </a:r>
            <a:r>
              <a:rPr lang="ko-KR" altLang="en-US" sz="1400" kern="1200" dirty="0"/>
              <a:t>파일을 </a:t>
            </a:r>
            <a:br>
              <a:rPr lang="en-US" altLang="ko-KR" sz="1400" kern="1200" dirty="0"/>
            </a:br>
            <a:r>
              <a:rPr lang="ko-KR" altLang="en-US" sz="1400" kern="1200" dirty="0" err="1"/>
              <a:t>파싱해</a:t>
            </a:r>
            <a:r>
              <a:rPr lang="ko-KR" altLang="en-US" sz="1400" kern="1200" dirty="0"/>
              <a:t> 원하는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1719056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72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시연 </a:t>
            </a:r>
            <a:r>
              <a:rPr lang="en-US" altLang="ko-KR" sz="4000" dirty="0"/>
              <a:t>/ </a:t>
            </a:r>
            <a:r>
              <a:rPr lang="en-US" altLang="ko-KR" sz="4000" dirty="0" err="1"/>
              <a:t>QnA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38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18D30-42C2-4D2F-BA09-6A5FE567AD6A}"/>
              </a:ext>
            </a:extLst>
          </p:cNvPr>
          <p:cNvSpPr txBox="1"/>
          <p:nvPr/>
        </p:nvSpPr>
        <p:spPr>
          <a:xfrm>
            <a:off x="916282" y="1748956"/>
            <a:ext cx="284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  <p:pic>
        <p:nvPicPr>
          <p:cNvPr id="11" name="그림 10" descr="테이블, 실내, 앉아있는, 목재의이(가) 표시된 사진&#10;&#10;자동 생성된 설명">
            <a:extLst>
              <a:ext uri="{FF2B5EF4-FFF2-40B4-BE49-F238E27FC236}">
                <a16:creationId xmlns:a16="http://schemas.microsoft.com/office/drawing/2014/main" id="{0AA162C0-69B5-483C-B7A1-BD21340D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2102899"/>
            <a:ext cx="3791131" cy="28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0A83-E609-4BCB-83FF-7B83A03F8F4F}"/>
              </a:ext>
            </a:extLst>
          </p:cNvPr>
          <p:cNvSpPr txBox="1"/>
          <p:nvPr/>
        </p:nvSpPr>
        <p:spPr>
          <a:xfrm>
            <a:off x="981074" y="1476375"/>
            <a:ext cx="284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5315839" y="1476375"/>
            <a:ext cx="620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6076969" y="159948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제작 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63E87C-F8BB-4491-B9B4-1253BCC8303F}"/>
              </a:ext>
            </a:extLst>
          </p:cNvPr>
          <p:cNvSpPr/>
          <p:nvPr/>
        </p:nvSpPr>
        <p:spPr>
          <a:xfrm>
            <a:off x="5315839" y="2552700"/>
            <a:ext cx="620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17C1E-8249-4D1C-BDC4-520CEA58FD11}"/>
              </a:ext>
            </a:extLst>
          </p:cNvPr>
          <p:cNvSpPr txBox="1"/>
          <p:nvPr/>
        </p:nvSpPr>
        <p:spPr>
          <a:xfrm>
            <a:off x="6076969" y="2675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942DD-C60A-4017-BCDC-A79C0314C2FC}"/>
              </a:ext>
            </a:extLst>
          </p:cNvPr>
          <p:cNvSpPr/>
          <p:nvPr/>
        </p:nvSpPr>
        <p:spPr>
          <a:xfrm>
            <a:off x="5315839" y="3629025"/>
            <a:ext cx="620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0DF32-479D-4AD8-B276-651E66045AE7}"/>
              </a:ext>
            </a:extLst>
          </p:cNvPr>
          <p:cNvSpPr txBox="1"/>
          <p:nvPr/>
        </p:nvSpPr>
        <p:spPr>
          <a:xfrm>
            <a:off x="6076969" y="37521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주요기능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DCB68B-12A3-482A-96CC-CD1AE61560C2}"/>
              </a:ext>
            </a:extLst>
          </p:cNvPr>
          <p:cNvSpPr/>
          <p:nvPr/>
        </p:nvSpPr>
        <p:spPr>
          <a:xfrm>
            <a:off x="5315839" y="4705350"/>
            <a:ext cx="620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4170A-BF18-43E4-B14E-CDCD0AA76956}"/>
              </a:ext>
            </a:extLst>
          </p:cNvPr>
          <p:cNvSpPr txBox="1"/>
          <p:nvPr/>
        </p:nvSpPr>
        <p:spPr>
          <a:xfrm>
            <a:off x="6076969" y="4828461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시연 </a:t>
            </a:r>
            <a:r>
              <a:rPr lang="en-US" altLang="ko-KR" sz="3200" dirty="0"/>
              <a:t>/ 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720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제작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920641" y="1418740"/>
            <a:ext cx="252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도서기록장이란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4EB70-F3BC-4129-825F-13CF150D7DBB}"/>
              </a:ext>
            </a:extLst>
          </p:cNvPr>
          <p:cNvSpPr txBox="1"/>
          <p:nvPr/>
        </p:nvSpPr>
        <p:spPr>
          <a:xfrm>
            <a:off x="920641" y="2097248"/>
            <a:ext cx="3336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사용자가 읽을 책 혹은 읽은 책들에 </a:t>
            </a:r>
            <a:endParaRPr lang="en-US" altLang="ko-KR" sz="1600" dirty="0"/>
          </a:p>
          <a:p>
            <a:r>
              <a:rPr lang="ko-KR" altLang="en-US" sz="1600" dirty="0"/>
              <a:t>대한 정보나 생각을 저장하고 </a:t>
            </a:r>
            <a:endParaRPr lang="en-US" altLang="ko-KR" sz="1600" dirty="0"/>
          </a:p>
          <a:p>
            <a:r>
              <a:rPr lang="ko-KR" altLang="en-US" sz="1600" dirty="0"/>
              <a:t>관리하는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ACFA94-5571-438A-9E00-A72C0AEFE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35188"/>
              </p:ext>
            </p:extLst>
          </p:nvPr>
        </p:nvGraphicFramePr>
        <p:xfrm>
          <a:off x="1913761" y="4244018"/>
          <a:ext cx="5340478" cy="1623822"/>
        </p:xfrm>
        <a:graphic>
          <a:graphicData uri="http://schemas.openxmlformats.org/drawingml/2006/table">
            <a:tbl>
              <a:tblPr/>
              <a:tblGrid>
                <a:gridCol w="1669764">
                  <a:extLst>
                    <a:ext uri="{9D8B030D-6E8A-4147-A177-3AD203B41FA5}">
                      <a16:colId xmlns:a16="http://schemas.microsoft.com/office/drawing/2014/main" val="2863385519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706075723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1175840308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660595205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2257249793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2954598502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92352839"/>
                    </a:ext>
                  </a:extLst>
                </a:gridCol>
                <a:gridCol w="455403">
                  <a:extLst>
                    <a:ext uri="{9D8B030D-6E8A-4147-A177-3AD203B41FA5}">
                      <a16:colId xmlns:a16="http://schemas.microsoft.com/office/drawing/2014/main" val="2921663287"/>
                    </a:ext>
                  </a:extLst>
                </a:gridCol>
                <a:gridCol w="482893">
                  <a:extLst>
                    <a:ext uri="{9D8B030D-6E8A-4147-A177-3AD203B41FA5}">
                      <a16:colId xmlns:a16="http://schemas.microsoft.com/office/drawing/2014/main" val="3659198186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1877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</a:t>
                      </a:r>
                      <a:r>
                        <a:rPr lang="ko-KR" altLang="en-US" sz="1000" kern="0" spc="-6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계획수립 및 자료수집</a:t>
                      </a:r>
                      <a:endParaRPr lang="ko-KR" altLang="en-US" sz="1000" kern="0" spc="-6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7439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</a:t>
                      </a: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및 디자인 설계</a:t>
                      </a:r>
                      <a:endParaRPr lang="ko-KR" altLang="en-US" sz="1000" kern="0" spc="-1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9154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프로그램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4754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중간 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4322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959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E05055-50AC-46F1-99A4-38651E6F5A0D}"/>
              </a:ext>
            </a:extLst>
          </p:cNvPr>
          <p:cNvSpPr txBox="1"/>
          <p:nvPr/>
        </p:nvSpPr>
        <p:spPr>
          <a:xfrm>
            <a:off x="1839528" y="3683705"/>
            <a:ext cx="340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추진일정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2E092-8BEA-4E27-9336-18D83E7EC001}"/>
              </a:ext>
            </a:extLst>
          </p:cNvPr>
          <p:cNvSpPr txBox="1"/>
          <p:nvPr/>
        </p:nvSpPr>
        <p:spPr>
          <a:xfrm>
            <a:off x="5102444" y="1495882"/>
            <a:ext cx="165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제작환경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A4F8F-14CD-44DB-97E4-6DB826E3BC6F}"/>
              </a:ext>
            </a:extLst>
          </p:cNvPr>
          <p:cNvSpPr txBox="1"/>
          <p:nvPr/>
        </p:nvSpPr>
        <p:spPr>
          <a:xfrm>
            <a:off x="5316716" y="2097247"/>
            <a:ext cx="230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 1.8</a:t>
            </a:r>
          </a:p>
          <a:p>
            <a:r>
              <a:rPr lang="en-US" altLang="ko-KR" sz="1600" dirty="0"/>
              <a:t>Eclipse Neon</a:t>
            </a:r>
          </a:p>
          <a:p>
            <a:r>
              <a:rPr lang="en-US" altLang="ko-KR" sz="1600" dirty="0"/>
              <a:t>MySQL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14419E-2CE2-4105-AFC1-053774B8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71" y="1606785"/>
            <a:ext cx="1089982" cy="1089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086BC0-0D87-4E65-A63C-E20F7101A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0" y="2696767"/>
            <a:ext cx="903259" cy="8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5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920640" y="1418740"/>
            <a:ext cx="126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DB </a:t>
            </a:r>
            <a:r>
              <a:rPr lang="ko-KR" altLang="en-US" sz="2400" dirty="0"/>
              <a:t>설계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F67945-3C7A-4C43-A221-60BC2CD8C4BE}"/>
              </a:ext>
            </a:extLst>
          </p:cNvPr>
          <p:cNvSpPr/>
          <p:nvPr/>
        </p:nvSpPr>
        <p:spPr>
          <a:xfrm>
            <a:off x="1082370" y="2072638"/>
            <a:ext cx="2764317" cy="1793967"/>
          </a:xfrm>
          <a:prstGeom prst="roundRect">
            <a:avLst>
              <a:gd name="adj" fmla="val 910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Uid</a:t>
            </a:r>
            <a:r>
              <a:rPr lang="en-US" altLang="ko-KR" sz="1400" dirty="0">
                <a:solidFill>
                  <a:schemeClr val="tx1"/>
                </a:solidFill>
              </a:rPr>
              <a:t>: varchar(15) NOT NULL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encryptedPwd</a:t>
            </a:r>
            <a:r>
              <a:rPr lang="en-US" altLang="ko-KR" sz="1400" dirty="0">
                <a:solidFill>
                  <a:schemeClr val="tx1"/>
                </a:solidFill>
              </a:rPr>
              <a:t>: long NOT NULL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: varchar(10)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birth: char(8) NOT NULL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setNum</a:t>
            </a:r>
            <a:r>
              <a:rPr lang="en-US" altLang="ko-KR" sz="1400" dirty="0">
                <a:solidFill>
                  <a:schemeClr val="tx1"/>
                </a:solidFill>
              </a:rPr>
              <a:t>: char(6) NOT NULL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regDate</a:t>
            </a:r>
            <a:r>
              <a:rPr lang="en-US" altLang="ko-KR" sz="1400" dirty="0">
                <a:solidFill>
                  <a:schemeClr val="tx1"/>
                </a:solidFill>
              </a:rPr>
              <a:t>: date NOT NULL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8F3E31-6C93-48CE-9FEF-B6DA29820416}"/>
              </a:ext>
            </a:extLst>
          </p:cNvPr>
          <p:cNvCxnSpPr>
            <a:cxnSpLocks/>
          </p:cNvCxnSpPr>
          <p:nvPr/>
        </p:nvCxnSpPr>
        <p:spPr>
          <a:xfrm>
            <a:off x="1082370" y="2464635"/>
            <a:ext cx="276431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1AEA0D-B4E0-4139-AE69-ABC18649E233}"/>
              </a:ext>
            </a:extLst>
          </p:cNvPr>
          <p:cNvSpPr/>
          <p:nvPr/>
        </p:nvSpPr>
        <p:spPr>
          <a:xfrm>
            <a:off x="5303520" y="2072639"/>
            <a:ext cx="2774299" cy="1793965"/>
          </a:xfrm>
          <a:prstGeom prst="roundRect">
            <a:avLst>
              <a:gd name="adj" fmla="val 910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Bid: long(13) NOT NULL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Bname</a:t>
            </a:r>
            <a:r>
              <a:rPr lang="en-US" altLang="ko-KR" sz="1400" dirty="0">
                <a:solidFill>
                  <a:schemeClr val="tx1"/>
                </a:solidFill>
              </a:rPr>
              <a:t>: varchar(50)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author: varchar(50)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publisher: varchar(30)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link: text NOT NULL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imageLink</a:t>
            </a:r>
            <a:r>
              <a:rPr lang="en-US" altLang="ko-KR" sz="1400" dirty="0">
                <a:solidFill>
                  <a:schemeClr val="tx1"/>
                </a:solidFill>
              </a:rPr>
              <a:t>: text NULL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930DDE-F67B-453B-B248-877F48BC5D81}"/>
              </a:ext>
            </a:extLst>
          </p:cNvPr>
          <p:cNvCxnSpPr>
            <a:cxnSpLocks/>
          </p:cNvCxnSpPr>
          <p:nvPr/>
        </p:nvCxnSpPr>
        <p:spPr>
          <a:xfrm>
            <a:off x="5303520" y="2464636"/>
            <a:ext cx="27742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5A01C7-F452-4D8E-8143-C726894C09DD}"/>
              </a:ext>
            </a:extLst>
          </p:cNvPr>
          <p:cNvSpPr/>
          <p:nvPr/>
        </p:nvSpPr>
        <p:spPr>
          <a:xfrm>
            <a:off x="3311764" y="4058838"/>
            <a:ext cx="2764317" cy="1793967"/>
          </a:xfrm>
          <a:prstGeom prst="roundRect">
            <a:avLst>
              <a:gd name="adj" fmla="val 910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Uid</a:t>
            </a:r>
            <a:r>
              <a:rPr lang="en-US" altLang="ko-KR" sz="1400" dirty="0">
                <a:solidFill>
                  <a:schemeClr val="tx1"/>
                </a:solidFill>
              </a:rPr>
              <a:t>: varchar(15) NOT NULL 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Bid: long(13) NOT NULL (FK)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wORh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</a:rPr>
              <a:t> NOT NULL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regDate</a:t>
            </a:r>
            <a:r>
              <a:rPr lang="en-US" altLang="ko-KR" sz="1400" dirty="0">
                <a:solidFill>
                  <a:schemeClr val="tx1"/>
                </a:solidFill>
              </a:rPr>
              <a:t>: date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score: integer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memo: text NULL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B506AB-100D-48F0-8754-F188EB4D61D4}"/>
              </a:ext>
            </a:extLst>
          </p:cNvPr>
          <p:cNvCxnSpPr>
            <a:cxnSpLocks/>
          </p:cNvCxnSpPr>
          <p:nvPr/>
        </p:nvCxnSpPr>
        <p:spPr>
          <a:xfrm>
            <a:off x="3311764" y="4685966"/>
            <a:ext cx="276431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1479079-C939-4467-A1CD-4ABEFD8C4F85}"/>
              </a:ext>
            </a:extLst>
          </p:cNvPr>
          <p:cNvCxnSpPr>
            <a:stCxn id="24" idx="1"/>
            <a:endCxn id="13" idx="2"/>
          </p:cNvCxnSpPr>
          <p:nvPr/>
        </p:nvCxnSpPr>
        <p:spPr>
          <a:xfrm rot="10800000">
            <a:off x="2464530" y="3866606"/>
            <a:ext cx="847235" cy="1089217"/>
          </a:xfrm>
          <a:prstGeom prst="bentConnector2">
            <a:avLst/>
          </a:prstGeom>
          <a:ln w="22225">
            <a:solidFill>
              <a:schemeClr val="tx1"/>
            </a:solidFill>
            <a:headEnd type="none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E37BFFB-0B2D-4052-810E-766CAB5A0B96}"/>
              </a:ext>
            </a:extLst>
          </p:cNvPr>
          <p:cNvCxnSpPr>
            <a:stCxn id="24" idx="3"/>
            <a:endCxn id="19" idx="2"/>
          </p:cNvCxnSpPr>
          <p:nvPr/>
        </p:nvCxnSpPr>
        <p:spPr>
          <a:xfrm flipV="1">
            <a:off x="6076081" y="3866604"/>
            <a:ext cx="614589" cy="1089218"/>
          </a:xfrm>
          <a:prstGeom prst="bentConnector2">
            <a:avLst/>
          </a:prstGeom>
          <a:ln w="22225">
            <a:solidFill>
              <a:schemeClr val="tx1"/>
            </a:solidFill>
            <a:headEnd type="none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DEB24-1867-44B7-9037-243D47E1CF8D}"/>
              </a:ext>
            </a:extLst>
          </p:cNvPr>
          <p:cNvSpPr txBox="1"/>
          <p:nvPr/>
        </p:nvSpPr>
        <p:spPr>
          <a:xfrm>
            <a:off x="772120" y="3944978"/>
            <a:ext cx="11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 Table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485AD-4358-4CC5-96B0-17A77200939F}"/>
              </a:ext>
            </a:extLst>
          </p:cNvPr>
          <p:cNvSpPr txBox="1"/>
          <p:nvPr/>
        </p:nvSpPr>
        <p:spPr>
          <a:xfrm>
            <a:off x="2822002" y="5986070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recordedbooks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83D2B-37B6-4174-9432-00F2E23FC479}"/>
              </a:ext>
            </a:extLst>
          </p:cNvPr>
          <p:cNvSpPr txBox="1"/>
          <p:nvPr/>
        </p:nvSpPr>
        <p:spPr>
          <a:xfrm>
            <a:off x="7090888" y="3944978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book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35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4" grpId="0" animBg="1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325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/>
              <a:t>초기화면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7F6DBD-E92D-4E82-AB79-99B977D8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50" y="1966361"/>
            <a:ext cx="6206298" cy="41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46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, ID/PW </a:t>
            </a:r>
            <a:r>
              <a:rPr lang="ko-KR" altLang="en-US" sz="2400" dirty="0"/>
              <a:t>찾기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6C2627-2962-461F-B4D0-A1BA8826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05" y="1965888"/>
            <a:ext cx="3081585" cy="4018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3C6DC-9EDF-45DA-A9C6-9B0DF669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08" y="1965888"/>
            <a:ext cx="2331229" cy="40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5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448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메인화면</a:t>
            </a:r>
            <a:r>
              <a:rPr lang="en-US" altLang="ko-KR" sz="2400" dirty="0"/>
              <a:t>-</a:t>
            </a:r>
            <a:r>
              <a:rPr lang="ko-KR" altLang="en-US" sz="2400" dirty="0"/>
              <a:t>읽을 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3A314-38D8-4CEC-B688-9555EAA5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3" y="1966361"/>
            <a:ext cx="6308434" cy="42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5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448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메인화면</a:t>
            </a:r>
            <a:r>
              <a:rPr lang="en-US" altLang="ko-KR" sz="2400" dirty="0"/>
              <a:t>-</a:t>
            </a:r>
            <a:r>
              <a:rPr lang="ko-KR" altLang="en-US" sz="2400" dirty="0"/>
              <a:t>읽은 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DF94A-3F5D-46CC-922A-A8AE61E8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3" y="1966361"/>
            <a:ext cx="6308434" cy="42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52A10BF-A922-4D1B-8DF9-11C61E4A00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B744E-69E2-4451-BF0D-7F922FE91BD5}"/>
              </a:ext>
            </a:extLst>
          </p:cNvPr>
          <p:cNvSpPr/>
          <p:nvPr/>
        </p:nvSpPr>
        <p:spPr>
          <a:xfrm>
            <a:off x="4572002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90000"/>
                </a:schemeClr>
              </a:gs>
              <a:gs pos="74000">
                <a:schemeClr val="bg2">
                  <a:alpha val="20000"/>
                </a:schemeClr>
              </a:gs>
              <a:gs pos="83000">
                <a:schemeClr val="bg2">
                  <a:alpha val="2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206FF6-66BC-4C37-B64F-823117AF45A0}"/>
              </a:ext>
            </a:extLst>
          </p:cNvPr>
          <p:cNvSpPr/>
          <p:nvPr/>
        </p:nvSpPr>
        <p:spPr>
          <a:xfrm>
            <a:off x="4214950" y="0"/>
            <a:ext cx="35705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0"/>
                </a:schemeClr>
              </a:gs>
              <a:gs pos="74000">
                <a:schemeClr val="bg2">
                  <a:lumMod val="75000"/>
                  <a:alpha val="20000"/>
                </a:schemeClr>
              </a:gs>
              <a:gs pos="83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84642-6DC8-46C0-9791-1F652E60497D}"/>
              </a:ext>
            </a:extLst>
          </p:cNvPr>
          <p:cNvSpPr/>
          <p:nvPr/>
        </p:nvSpPr>
        <p:spPr>
          <a:xfrm>
            <a:off x="457011" y="447675"/>
            <a:ext cx="6206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7D13-4AE0-4117-8A96-C52EFCDCCEC1}"/>
              </a:ext>
            </a:extLst>
          </p:cNvPr>
          <p:cNvSpPr txBox="1"/>
          <p:nvPr/>
        </p:nvSpPr>
        <p:spPr>
          <a:xfrm>
            <a:off x="1077694" y="509230"/>
            <a:ext cx="252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0A0A-771A-4FFA-B346-69BA6D5E6F05}"/>
              </a:ext>
            </a:extLst>
          </p:cNvPr>
          <p:cNvSpPr txBox="1"/>
          <p:nvPr/>
        </p:nvSpPr>
        <p:spPr>
          <a:xfrm>
            <a:off x="885805" y="1360906"/>
            <a:ext cx="448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</a:t>
            </a:r>
            <a:r>
              <a:rPr lang="en-US" altLang="ko-KR" sz="2400" dirty="0"/>
              <a:t> 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/>
              <a:t>책 등록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894E20-D2E1-4573-ABCF-EEBDEE02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25" y="1884644"/>
            <a:ext cx="4336149" cy="44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39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311</Words>
  <Application>Microsoft Office PowerPoint</Application>
  <PresentationFormat>화면 슬라이드 쇼(4:3)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굴림체</vt:lpstr>
      <vt:lpstr>Calibri</vt:lpstr>
      <vt:lpstr>함초롬바탕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YoshiharaKagami</dc:creator>
  <cp:lastModifiedBy>트와이스는 모모가 짱이지</cp:lastModifiedBy>
  <cp:revision>25</cp:revision>
  <dcterms:created xsi:type="dcterms:W3CDTF">2019-06-26T13:33:18Z</dcterms:created>
  <dcterms:modified xsi:type="dcterms:W3CDTF">2019-06-27T01:24:57Z</dcterms:modified>
</cp:coreProperties>
</file>