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DA2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 flipH="1">
            <a:off x="983615" y="95250"/>
            <a:ext cx="98317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Insights- Week 53 (31st Dec)</a:t>
            </a:r>
            <a:endParaRPr lang="en-US" sz="4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83615" y="80200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C000"/>
                </a:solidFill>
              </a:rPr>
              <a:t> WoW change: </a:t>
            </a:r>
            <a:endParaRPr lang="en-US" sz="2800">
              <a:solidFill>
                <a:srgbClr val="FFC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03580" y="1323975"/>
            <a:ext cx="11039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• Revenue increased by 28.8%,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• Total Transaction Amt &amp; Count increased by </a:t>
            </a:r>
            <a:r>
              <a:rPr lang="en-IN" altLang="en-US" sz="2400">
                <a:solidFill>
                  <a:schemeClr val="bg1"/>
                </a:solidFill>
              </a:rPr>
              <a:t>2.22% </a:t>
            </a:r>
            <a:r>
              <a:rPr lang="en-US" sz="2400">
                <a:solidFill>
                  <a:schemeClr val="bg1"/>
                </a:solidFill>
              </a:rPr>
              <a:t>&amp; </a:t>
            </a:r>
            <a:r>
              <a:rPr lang="en-IN" altLang="en-US" sz="2400">
                <a:solidFill>
                  <a:schemeClr val="bg1"/>
                </a:solidFill>
              </a:rPr>
              <a:t>2.13%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• Customer count increased by </a:t>
            </a:r>
            <a:r>
              <a:rPr lang="en-IN" altLang="en-US" sz="2400">
                <a:solidFill>
                  <a:schemeClr val="bg1"/>
                </a:solidFill>
              </a:rPr>
              <a:t>1.80</a:t>
            </a:r>
            <a:r>
              <a:rPr lang="en-US" sz="2400">
                <a:solidFill>
                  <a:schemeClr val="bg1"/>
                </a:solidFill>
              </a:rPr>
              <a:t>%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83615" y="2522855"/>
            <a:ext cx="53987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C000"/>
                </a:solidFill>
              </a:rPr>
              <a:t> Overview YTD:</a:t>
            </a:r>
            <a:endParaRPr lang="en-US" sz="2800">
              <a:solidFill>
                <a:srgbClr val="FFC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03580" y="3044825"/>
            <a:ext cx="113576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 • Overall revenue is 5</a:t>
            </a:r>
            <a:r>
              <a:rPr lang="en-IN" altLang="en-US" sz="2400">
                <a:solidFill>
                  <a:schemeClr val="bg1"/>
                </a:solidFill>
              </a:rPr>
              <a:t>6.5</a:t>
            </a:r>
            <a:r>
              <a:rPr lang="en-US" sz="2400">
                <a:solidFill>
                  <a:schemeClr val="bg1"/>
                </a:solidFill>
              </a:rPr>
              <a:t>M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Total interest is 8M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Total transaction amount is 4</a:t>
            </a:r>
            <a:r>
              <a:rPr lang="en-IN" altLang="en-US" sz="2400">
                <a:solidFill>
                  <a:schemeClr val="bg1"/>
                </a:solidFill>
              </a:rPr>
              <a:t>5.5</a:t>
            </a:r>
            <a:r>
              <a:rPr lang="en-US" sz="2400">
                <a:solidFill>
                  <a:schemeClr val="bg1"/>
                </a:solidFill>
              </a:rPr>
              <a:t>M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Male customers are contributing more in revenue 3</a:t>
            </a:r>
            <a:r>
              <a:rPr lang="en-IN" altLang="en-US" sz="2400">
                <a:solidFill>
                  <a:schemeClr val="bg1"/>
                </a:solidFill>
              </a:rPr>
              <a:t>0.9</a:t>
            </a:r>
            <a:r>
              <a:rPr lang="en-US" sz="2400">
                <a:solidFill>
                  <a:schemeClr val="bg1"/>
                </a:solidFill>
              </a:rPr>
              <a:t>M,female 2</a:t>
            </a:r>
            <a:r>
              <a:rPr lang="en-IN" altLang="en-US" sz="2400">
                <a:solidFill>
                  <a:schemeClr val="bg1"/>
                </a:solidFill>
              </a:rPr>
              <a:t>5.6</a:t>
            </a:r>
            <a:r>
              <a:rPr lang="en-US" sz="2400">
                <a:solidFill>
                  <a:schemeClr val="bg1"/>
                </a:solidFill>
              </a:rPr>
              <a:t>M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Blue &amp; Silver credit card are contributing to 93% of overall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transactions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TX, NY &amp; CA is contributing to 68</a:t>
            </a:r>
            <a:r>
              <a:rPr lang="en-IN" altLang="en-US" sz="2400">
                <a:solidFill>
                  <a:schemeClr val="bg1"/>
                </a:solidFill>
              </a:rPr>
              <a:t>.74</a:t>
            </a:r>
            <a:r>
              <a:rPr lang="en-US" sz="2400">
                <a:solidFill>
                  <a:schemeClr val="bg1"/>
                </a:solidFill>
              </a:rPr>
              <a:t>%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Overall Activation rate is 57.</a:t>
            </a:r>
            <a:r>
              <a:rPr lang="en-IN" altLang="en-US" sz="2400">
                <a:solidFill>
                  <a:schemeClr val="bg1"/>
                </a:solidFill>
              </a:rPr>
              <a:t>46</a:t>
            </a:r>
            <a:r>
              <a:rPr lang="en-US" sz="2400">
                <a:solidFill>
                  <a:schemeClr val="bg1"/>
                </a:solidFill>
              </a:rPr>
              <a:t>%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• Overall Delinquent rate is 6.06%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akars</cp:lastModifiedBy>
  <cp:revision>1</cp:revision>
  <dcterms:created xsi:type="dcterms:W3CDTF">2024-09-10T10:20:03Z</dcterms:created>
  <dcterms:modified xsi:type="dcterms:W3CDTF">2024-09-10T10:20:03Z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3D84AC75E77A4D069326BD359D32FBF5</vt:lpwstr>
  </property>
  <property fmtid="{D5CDD505-2E9C-101B-9397-08002B2CF9AE}" pid="3" name="KSOProductBuildVer">
    <vt:lpwstr>1033-11.2.0.11225</vt:lpwstr>
  </property>
</Properties>
</file>