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328" r:id="rId3"/>
    <p:sldId id="258" r:id="rId4"/>
    <p:sldId id="260" r:id="rId5"/>
    <p:sldId id="308" r:id="rId6"/>
    <p:sldId id="309" r:id="rId7"/>
    <p:sldId id="310" r:id="rId8"/>
    <p:sldId id="311" r:id="rId9"/>
    <p:sldId id="312" r:id="rId10"/>
    <p:sldId id="261" r:id="rId11"/>
    <p:sldId id="262" r:id="rId12"/>
    <p:sldId id="265" r:id="rId13"/>
    <p:sldId id="326" r:id="rId14"/>
    <p:sldId id="324" r:id="rId15"/>
    <p:sldId id="325" r:id="rId16"/>
    <p:sldId id="276" r:id="rId17"/>
    <p:sldId id="327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7EF0-46C7-41CC-AF37-B35229F10720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EA6EC2-30C8-4E25-8820-3B30D5DD8B6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1" y="1824475"/>
            <a:ext cx="9164823" cy="4154984"/>
          </a:xfrm>
        </p:spPr>
        <p:txBody>
          <a:bodyPr>
            <a:normAutofit/>
          </a:bodyPr>
          <a:lstStyle/>
          <a:p>
            <a:r>
              <a:rPr lang="en-IN" sz="2000" dirty="0"/>
              <a:t>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5845" y="1200056"/>
            <a:ext cx="8588188" cy="412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IN" sz="1800" b="1" dirty="0"/>
            </a:br>
            <a:r>
              <a:rPr lang="en-IN" sz="1800" b="1" dirty="0">
                <a:solidFill>
                  <a:srgbClr val="00B0F0"/>
                </a:solidFill>
              </a:rPr>
              <a:t>DAYANANDA SAGAR </a:t>
            </a:r>
            <a:r>
              <a:rPr lang="en-US" altLang="en-IN" sz="1800" b="1" dirty="0">
                <a:solidFill>
                  <a:srgbClr val="00B0F0"/>
                </a:solidFill>
              </a:rPr>
              <a:t>ACADEMY OF TECHNOLOGY AND MANAGEMENT</a:t>
            </a:r>
            <a:endParaRPr lang="en-IN" sz="1800" b="1" dirty="0">
              <a:solidFill>
                <a:srgbClr val="00B0F0"/>
              </a:solidFill>
            </a:endParaRPr>
          </a:p>
          <a:p>
            <a:pPr algn="ctr"/>
            <a:r>
              <a:rPr lang="en-IN" b="1" dirty="0">
                <a:solidFill>
                  <a:schemeClr val="accent1"/>
                </a:solidFill>
                <a:sym typeface="+mn-ea"/>
              </a:rPr>
              <a:t>DEPARTMENT OF ELECTRONICS AND COMMUNICATION ENGG.</a:t>
            </a:r>
            <a:br>
              <a:rPr lang="en-IN" sz="1800" b="1" dirty="0"/>
            </a:br>
            <a:r>
              <a:rPr lang="en-IN" sz="1800" b="1" dirty="0"/>
              <a:t>  </a:t>
            </a:r>
            <a:r>
              <a:rPr lang="en-IN" sz="1800" b="1" dirty="0">
                <a:solidFill>
                  <a:srgbClr val="00B0F0"/>
                </a:solidFill>
              </a:rPr>
              <a:t>BENGALURU- 5600</a:t>
            </a:r>
            <a:r>
              <a:rPr lang="en-US" altLang="en-IN" sz="1800" b="1" dirty="0">
                <a:solidFill>
                  <a:srgbClr val="00B0F0"/>
                </a:solidFill>
              </a:rPr>
              <a:t>82</a:t>
            </a:r>
            <a:br>
              <a:rPr lang="en-IN" sz="1800" b="1" dirty="0"/>
            </a:br>
            <a:r>
              <a:rPr lang="en-IN" sz="1800" b="1" dirty="0"/>
              <a:t> 202</a:t>
            </a:r>
            <a:r>
              <a:rPr lang="en-US" altLang="en-IN" sz="1800" b="1" dirty="0"/>
              <a:t>2</a:t>
            </a:r>
            <a:r>
              <a:rPr lang="en-IN" sz="1800" b="1" dirty="0"/>
              <a:t>-202</a:t>
            </a:r>
            <a:r>
              <a:rPr lang="en-US" altLang="en-IN" sz="1800" b="1" dirty="0"/>
              <a:t>3</a:t>
            </a:r>
            <a:br>
              <a:rPr lang="en-IN" sz="1800" b="1" dirty="0"/>
            </a:br>
            <a:r>
              <a:rPr lang="en-IN" sz="1800" b="1" dirty="0"/>
              <a:t> 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 PHASE-I PROJECT EVALUATION 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3200" b="1" dirty="0"/>
              <a:t>PLANT DISEASE DETECTION USING MACHINE LEARNING</a:t>
            </a:r>
            <a:br>
              <a:rPr lang="en-IN" b="1" dirty="0"/>
            </a:br>
            <a:br>
              <a:rPr lang="en-IN" b="1" dirty="0"/>
            </a:br>
            <a:endParaRPr lang="en-IN" dirty="0"/>
          </a:p>
        </p:txBody>
      </p:sp>
      <p:pic>
        <p:nvPicPr>
          <p:cNvPr id="7" name="im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2994" y="100395"/>
            <a:ext cx="1694330" cy="13811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68425" y="4736465"/>
            <a:ext cx="1053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ym typeface="+mn-ea"/>
              </a:rPr>
              <a:t>PRESENTED BY,                                                                                      GUIDED BY,</a:t>
            </a:r>
            <a:endParaRPr lang="en-IN" sz="2000" b="1" dirty="0"/>
          </a:p>
          <a:p>
            <a:r>
              <a:rPr lang="en-US" sz="2000" b="1" dirty="0"/>
              <a:t>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56360" y="5381625"/>
            <a:ext cx="3770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dirty="0">
                <a:sym typeface="+mn-ea"/>
              </a:rPr>
              <a:t>DIMPAL V RAJ            IDT19EC022</a:t>
            </a:r>
            <a:endParaRPr lang="en-US" b="1" i="1" dirty="0"/>
          </a:p>
          <a:p>
            <a:pPr algn="l"/>
            <a:r>
              <a:rPr lang="en-US" b="1" i="1" dirty="0">
                <a:sym typeface="+mn-ea"/>
              </a:rPr>
              <a:t>SAI SHREYAS G H       IDT19EC025</a:t>
            </a:r>
            <a:endParaRPr lang="en-US" b="1" i="1" dirty="0"/>
          </a:p>
          <a:p>
            <a:pPr algn="l"/>
            <a:r>
              <a:rPr lang="en-US" b="1" i="1" dirty="0">
                <a:sym typeface="+mn-ea"/>
              </a:rPr>
              <a:t>KARTHIK S                   IDT19EC034</a:t>
            </a:r>
            <a:endParaRPr lang="en-US" b="1" i="1" dirty="0"/>
          </a:p>
          <a:p>
            <a:pPr algn="l"/>
            <a:r>
              <a:rPr lang="en-US" b="1" i="1" dirty="0">
                <a:sym typeface="+mn-ea"/>
              </a:rPr>
              <a:t>KEERTHANA S             IDT19EC035</a:t>
            </a:r>
            <a:endParaRPr lang="en-IN" b="1" i="1" dirty="0"/>
          </a:p>
          <a:p>
            <a:endParaRPr lang="en-US" b="1" i="1" dirty="0"/>
          </a:p>
        </p:txBody>
      </p:sp>
      <p:sp>
        <p:nvSpPr>
          <p:cNvPr id="5" name="Text Box 4"/>
          <p:cNvSpPr txBox="1"/>
          <p:nvPr/>
        </p:nvSpPr>
        <p:spPr>
          <a:xfrm>
            <a:off x="9227820" y="5351780"/>
            <a:ext cx="23399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dirty="0">
                <a:sym typeface="+mn-ea"/>
              </a:rPr>
              <a:t>Dr. RAVIKUMAR H C</a:t>
            </a:r>
            <a:endParaRPr lang="en-US" b="1" i="1" dirty="0"/>
          </a:p>
          <a:p>
            <a:pPr marL="0" indent="0" algn="l">
              <a:buNone/>
            </a:pPr>
            <a:r>
              <a:rPr lang="en-IN" b="1" i="1" dirty="0">
                <a:sym typeface="+mn-ea"/>
              </a:rPr>
              <a:t>     Asst. Professor </a:t>
            </a:r>
            <a:endParaRPr lang="en-IN" b="1" i="1" dirty="0"/>
          </a:p>
          <a:p>
            <a:pPr marL="0" indent="0" algn="l">
              <a:buNone/>
            </a:pPr>
            <a:r>
              <a:rPr lang="en-IN" b="1" i="1" dirty="0">
                <a:sym typeface="+mn-ea"/>
              </a:rPr>
              <a:t>Department of ECE</a:t>
            </a:r>
            <a:endParaRPr lang="en-IN" b="1" i="1" dirty="0"/>
          </a:p>
          <a:p>
            <a:endParaRPr lang="en-US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760" y="642039"/>
            <a:ext cx="8911687" cy="765419"/>
          </a:xfrm>
        </p:spPr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287" y="1669982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IN" altLang="en-US" sz="2400" dirty="0"/>
              <a:t>Having diseases in plants is quite natural. If proper care is not taken in this area then it affects product quality, quantity and productivity.</a:t>
            </a:r>
          </a:p>
          <a:p>
            <a:pPr algn="just"/>
            <a:r>
              <a:rPr lang="en-IN" altLang="en-US" sz="2400" dirty="0"/>
              <a:t>These problems need to be solved at initial stage to save crop wastage.</a:t>
            </a:r>
          </a:p>
          <a:p>
            <a:pPr algn="just"/>
            <a:r>
              <a:rPr lang="en-IN" altLang="en-US" sz="2400" dirty="0"/>
              <a:t>This machine learning automatic detection model helps to prevent the worse to come.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66" y="686863"/>
            <a:ext cx="8911687" cy="819208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</a:t>
            </a:r>
            <a:endParaRPr lang="en-IN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0793" y="1821031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study and learn existing machine learning methodologies.</a:t>
            </a:r>
          </a:p>
          <a:p>
            <a:pPr algn="just"/>
            <a:r>
              <a:rPr lang="en-US" sz="2400" dirty="0"/>
              <a:t>To study and learn about existing plant diseases.</a:t>
            </a:r>
          </a:p>
          <a:p>
            <a:pPr algn="just"/>
            <a:r>
              <a:rPr lang="en-US" sz="2400" dirty="0"/>
              <a:t>To learn image processing and training techniques.</a:t>
            </a:r>
          </a:p>
          <a:p>
            <a:pPr algn="just"/>
            <a:r>
              <a:rPr lang="en-US" sz="2400" dirty="0"/>
              <a:t>To provide much accurate results in detection of plant leaf disease.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98158" y="216257"/>
            <a:ext cx="1775793" cy="5367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4830412" y="1031272"/>
            <a:ext cx="2511287" cy="477078"/>
          </a:xfrm>
          <a:prstGeom prst="parallelogram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IMAGE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7224" y="1786649"/>
            <a:ext cx="2557669" cy="53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IMAGE ACQUISITION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4361" y="2561906"/>
            <a:ext cx="5163384" cy="563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IMAGE PRE PROCESSING AND SEGMENTATION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7224" y="3403421"/>
            <a:ext cx="2557669" cy="53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IN" dirty="0">
                <a:solidFill>
                  <a:schemeClr val="tx1"/>
                </a:solidFill>
              </a:rPr>
              <a:t>GG-19</a:t>
            </a:r>
          </a:p>
        </p:txBody>
      </p:sp>
      <p:sp>
        <p:nvSpPr>
          <p:cNvPr id="8" name="Can 7"/>
          <p:cNvSpPr/>
          <p:nvPr/>
        </p:nvSpPr>
        <p:spPr>
          <a:xfrm>
            <a:off x="9127429" y="2833596"/>
            <a:ext cx="2345635" cy="88789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9" name="Diamond 8"/>
          <p:cNvSpPr/>
          <p:nvPr/>
        </p:nvSpPr>
        <p:spPr>
          <a:xfrm>
            <a:off x="4807224" y="4211807"/>
            <a:ext cx="2557669" cy="90114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DISEASE DETECTION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67745" y="4404732"/>
            <a:ext cx="2557669" cy="53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DISEASE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0128" y="4397337"/>
            <a:ext cx="2557669" cy="53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IMAGE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7224" y="5391254"/>
            <a:ext cx="2557669" cy="53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3" name="Oval 12"/>
          <p:cNvSpPr/>
          <p:nvPr/>
        </p:nvSpPr>
        <p:spPr>
          <a:xfrm>
            <a:off x="5198158" y="6199640"/>
            <a:ext cx="1775793" cy="5367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1" name="Straight Arrow Connector 30"/>
          <p:cNvCxnSpPr>
            <a:stCxn id="9" idx="1"/>
            <a:endCxn id="11" idx="3"/>
          </p:cNvCxnSpPr>
          <p:nvPr/>
        </p:nvCxnSpPr>
        <p:spPr>
          <a:xfrm flipH="1">
            <a:off x="3647797" y="4662381"/>
            <a:ext cx="115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4"/>
            <a:endCxn id="3" idx="0"/>
          </p:cNvCxnSpPr>
          <p:nvPr/>
        </p:nvCxnSpPr>
        <p:spPr>
          <a:xfrm>
            <a:off x="6086055" y="752973"/>
            <a:ext cx="1" cy="2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4"/>
            <a:endCxn id="4" idx="0"/>
          </p:cNvCxnSpPr>
          <p:nvPr/>
        </p:nvCxnSpPr>
        <p:spPr>
          <a:xfrm>
            <a:off x="6086056" y="1508350"/>
            <a:ext cx="3" cy="2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5" idx="0"/>
          </p:cNvCxnSpPr>
          <p:nvPr/>
        </p:nvCxnSpPr>
        <p:spPr>
          <a:xfrm flipH="1">
            <a:off x="6086053" y="2316736"/>
            <a:ext cx="6" cy="24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7" idx="0"/>
          </p:cNvCxnSpPr>
          <p:nvPr/>
        </p:nvCxnSpPr>
        <p:spPr>
          <a:xfrm>
            <a:off x="6086053" y="3125122"/>
            <a:ext cx="6" cy="2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9" idx="0"/>
          </p:cNvCxnSpPr>
          <p:nvPr/>
        </p:nvCxnSpPr>
        <p:spPr>
          <a:xfrm>
            <a:off x="6086059" y="3933508"/>
            <a:ext cx="0" cy="2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3" idx="0"/>
          </p:cNvCxnSpPr>
          <p:nvPr/>
        </p:nvCxnSpPr>
        <p:spPr>
          <a:xfrm flipH="1">
            <a:off x="6086055" y="5921341"/>
            <a:ext cx="4" cy="2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  <a:endCxn id="10" idx="1"/>
          </p:cNvCxnSpPr>
          <p:nvPr/>
        </p:nvCxnSpPr>
        <p:spPr>
          <a:xfrm>
            <a:off x="7364893" y="4662381"/>
            <a:ext cx="1302852" cy="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7" idx="3"/>
          </p:cNvCxnSpPr>
          <p:nvPr/>
        </p:nvCxnSpPr>
        <p:spPr>
          <a:xfrm rot="10800000" flipV="1">
            <a:off x="7364893" y="3277543"/>
            <a:ext cx="1762536" cy="390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2"/>
            <a:endCxn id="12" idx="3"/>
          </p:cNvCxnSpPr>
          <p:nvPr/>
        </p:nvCxnSpPr>
        <p:spPr>
          <a:xfrm rot="5400000">
            <a:off x="8294998" y="4004715"/>
            <a:ext cx="721479" cy="2581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1" idx="2"/>
            <a:endCxn id="12" idx="1"/>
          </p:cNvCxnSpPr>
          <p:nvPr/>
        </p:nvCxnSpPr>
        <p:spPr>
          <a:xfrm rot="16200000" flipH="1">
            <a:off x="3223656" y="4072730"/>
            <a:ext cx="728874" cy="2438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88557" y="4317597"/>
            <a:ext cx="2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Y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805654" y="4334751"/>
            <a:ext cx="38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0D1AD-3371-74FF-3D8D-38A88F2FD890}"/>
              </a:ext>
            </a:extLst>
          </p:cNvPr>
          <p:cNvSpPr txBox="1"/>
          <p:nvPr/>
        </p:nvSpPr>
        <p:spPr>
          <a:xfrm>
            <a:off x="1624825" y="832370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FLOWCHART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035" y="64824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29130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We will not just classify dataset based on type of plant it is, instead we differentiate it based on affected type disease wise also. For example: Fungal, Bacterial, etc. This ultimately reduces process time and helps to get faster results.</a:t>
            </a:r>
          </a:p>
          <a:p>
            <a:pPr algn="just"/>
            <a:r>
              <a:rPr lang="en-US" sz="2400" dirty="0"/>
              <a:t>Also predict some common steps or measures to prevent disease affected.</a:t>
            </a:r>
          </a:p>
          <a:p>
            <a:pPr algn="just"/>
            <a:r>
              <a:rPr lang="en-US" sz="2400" dirty="0"/>
              <a:t>Few existing models give accuracy of about 70%, we have targeted to raise the accuracy more than 75%</a:t>
            </a:r>
          </a:p>
          <a:p>
            <a:pPr algn="just"/>
            <a:r>
              <a:rPr lang="en-US" sz="2400" dirty="0"/>
              <a:t>Present models are applicable to  around 20 types of diseases but we have set a target of 38 or more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25" y="63617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major application of this proposed system is in the agricultural sector. The model can be directly used in the farm lands by the farmers to detect the diseases.</a:t>
            </a:r>
          </a:p>
          <a:p>
            <a:pPr algn="just"/>
            <a:r>
              <a:rPr lang="en-US" sz="2400" dirty="0"/>
              <a:t>It can be used in chemical laboratories to detect diseases and to find the preventive measures.</a:t>
            </a:r>
          </a:p>
          <a:p>
            <a:pPr algn="just"/>
            <a:r>
              <a:rPr lang="en-US" sz="2400" dirty="0"/>
              <a:t>Research is a never ending process. So it is used in Research and Development for detection of </a:t>
            </a:r>
            <a:r>
              <a:rPr lang="en-US" sz="2400" dirty="0" err="1"/>
              <a:t>variousnew</a:t>
            </a:r>
            <a:r>
              <a:rPr lang="en-US" sz="2400" dirty="0"/>
              <a:t> diseases and to discover more about existing diseases.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375" y="65649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927" y="1790700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project would provide rational understanding of machine learning.</a:t>
            </a:r>
          </a:p>
          <a:p>
            <a:pPr algn="just"/>
            <a:r>
              <a:rPr lang="en-US" sz="2400" dirty="0"/>
              <a:t>The proposed system helps in detecting plant diseases in prior.</a:t>
            </a:r>
          </a:p>
          <a:p>
            <a:pPr algn="just"/>
            <a:r>
              <a:rPr lang="en-US" sz="2400" dirty="0"/>
              <a:t>Its efficiency is more than 75% so the probability of detecting a wrong disease manually could be prevented.</a:t>
            </a:r>
          </a:p>
          <a:p>
            <a:pPr algn="just"/>
            <a:r>
              <a:rPr lang="en-US" sz="2400" dirty="0"/>
              <a:t>It helps amateur farmers to detect disease easily.</a:t>
            </a:r>
          </a:p>
          <a:p>
            <a:pPr algn="just"/>
            <a:r>
              <a:rPr lang="en-US" sz="2400" dirty="0"/>
              <a:t>It helps farmers in effective crop management and save them from losses.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17" y="610858"/>
            <a:ext cx="8911687" cy="860133"/>
          </a:xfrm>
        </p:spPr>
        <p:txBody>
          <a:bodyPr>
            <a:normAutofit/>
          </a:bodyPr>
          <a:lstStyle/>
          <a:p>
            <a:r>
              <a:rPr lang="en-US" sz="4000" b="1" dirty="0"/>
              <a:t>EXPECTED OUTCOMES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644" y="1887111"/>
            <a:ext cx="8915400" cy="288897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This project aims to predict the diseases in early stages of the infection.</a:t>
            </a:r>
          </a:p>
          <a:p>
            <a:pPr algn="just"/>
            <a:r>
              <a:rPr lang="en-IN" sz="2400" dirty="0"/>
              <a:t>The project can be extended to suggest pesticides and its usage.</a:t>
            </a:r>
          </a:p>
          <a:p>
            <a:pPr algn="just">
              <a:buFont typeface="+mj-lt"/>
              <a:buAutoNum type="arabicPeriod"/>
            </a:pPr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45239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REFRENCES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0" y="1092835"/>
            <a:ext cx="10236835" cy="55327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800" dirty="0"/>
          </a:p>
          <a:p>
            <a:pPr algn="just"/>
            <a:r>
              <a:rPr lang="en-US" sz="1600" dirty="0"/>
              <a:t>1. S. C. </a:t>
            </a:r>
            <a:r>
              <a:rPr lang="en-US" sz="1600" dirty="0" err="1"/>
              <a:t>Madiwalar</a:t>
            </a:r>
            <a:r>
              <a:rPr lang="en-US" sz="1600" dirty="0"/>
              <a:t> and M. V. </a:t>
            </a:r>
            <a:r>
              <a:rPr lang="en-US" sz="1600" dirty="0" err="1"/>
              <a:t>Wyawahare</a:t>
            </a:r>
            <a:r>
              <a:rPr lang="en-US" sz="1600" dirty="0"/>
              <a:t>, "Plant disease identification: A comparative study," 2017 International Conference on Data Management, Analytics and Innovation (ICDMAI), 2017, pp. 13-18, </a:t>
            </a:r>
            <a:r>
              <a:rPr lang="en-US" sz="1600" dirty="0" err="1"/>
              <a:t>doi</a:t>
            </a:r>
            <a:r>
              <a:rPr lang="en-US" sz="1600" dirty="0"/>
              <a:t>: 10.1109/ICDMAI.2017.8073478. </a:t>
            </a:r>
          </a:p>
          <a:p>
            <a:pPr algn="just"/>
            <a:r>
              <a:rPr lang="en-US" sz="1600" dirty="0"/>
              <a:t>2. P. Moghadam, D. Ward, E. </a:t>
            </a:r>
            <a:r>
              <a:rPr lang="en-US" sz="1600" dirty="0" err="1"/>
              <a:t>Goan</a:t>
            </a:r>
            <a:r>
              <a:rPr lang="en-US" sz="1600" dirty="0"/>
              <a:t>, S. Jayawardena, P. Sikka and E. Hernandez, "Plant Disease Detection Using Hyperspectral Imaging," 2017 International Conference on Digital Image Computing: Techniques and Applications (DICTA), 2017, pp. 1-8, </a:t>
            </a:r>
            <a:r>
              <a:rPr lang="en-US" sz="1600" dirty="0" err="1"/>
              <a:t>doi</a:t>
            </a:r>
            <a:r>
              <a:rPr lang="en-US" sz="1600" dirty="0"/>
              <a:t>: 10.1109/DICTA.2017.8227476. </a:t>
            </a:r>
          </a:p>
          <a:p>
            <a:pPr algn="just"/>
            <a:r>
              <a:rPr lang="en-US" sz="1600" dirty="0"/>
              <a:t>3. S. D.M., Akhilesh, S. A. Kumar, R. M.G. and P. C., "Image based Plant Disease Detection in Pomegranate Plant for Bacterial Blight," 2019 International Conference on Communication and Signal Processing (ICCSP), 2019, pp. 0645-0649, </a:t>
            </a:r>
            <a:r>
              <a:rPr lang="en-US" sz="1600" dirty="0" err="1"/>
              <a:t>doi</a:t>
            </a:r>
            <a:r>
              <a:rPr lang="en-US" sz="1600" dirty="0"/>
              <a:t>: 10.1109/ICCSP.2019.8698007. </a:t>
            </a:r>
          </a:p>
          <a:p>
            <a:pPr algn="just"/>
            <a:r>
              <a:rPr lang="en-US" sz="1600" dirty="0"/>
              <a:t>4. G. Shrestha, </a:t>
            </a:r>
            <a:r>
              <a:rPr lang="en-US" sz="1600" dirty="0" err="1"/>
              <a:t>Deepsikha</a:t>
            </a:r>
            <a:r>
              <a:rPr lang="en-US" sz="1600" dirty="0"/>
              <a:t>, M. Das and N. Dey, "Plant Disease Detection Using CNN," 2020 IEEE Applied Signal Processing Conference (ASPCON), 2020, pp. 109-113, </a:t>
            </a:r>
            <a:r>
              <a:rPr lang="en-US" sz="1600" dirty="0" err="1"/>
              <a:t>doi</a:t>
            </a:r>
            <a:r>
              <a:rPr lang="en-US" sz="1600" dirty="0"/>
              <a:t>: 10.1109/ASPCON49795.2020.9276722.</a:t>
            </a:r>
          </a:p>
          <a:p>
            <a:pPr algn="just"/>
            <a:r>
              <a:rPr lang="en-US" sz="1600" dirty="0"/>
              <a:t>5. Mohanty SP, Hughes DP and </a:t>
            </a:r>
            <a:r>
              <a:rPr lang="en-US" sz="1600" dirty="0" err="1"/>
              <a:t>Salathé</a:t>
            </a:r>
            <a:r>
              <a:rPr lang="en-US" sz="1600" dirty="0"/>
              <a:t> M (2016) Using Deep Learning for Image-Based Plant Disease Detection. Front. Plant Sci. 7:1419. </a:t>
            </a:r>
            <a:r>
              <a:rPr lang="en-US" sz="1600" dirty="0" err="1"/>
              <a:t>doi</a:t>
            </a:r>
            <a:r>
              <a:rPr lang="en-US" sz="1600" dirty="0"/>
              <a:t>: 10.3389/fpls.2016.01419 </a:t>
            </a:r>
          </a:p>
          <a:p>
            <a:pPr algn="just"/>
            <a:r>
              <a:rPr lang="en-US" sz="1600" dirty="0"/>
              <a:t>6. R. M. </a:t>
            </a:r>
            <a:r>
              <a:rPr lang="en-US" sz="1600" dirty="0" err="1"/>
              <a:t>Haralick</a:t>
            </a:r>
            <a:r>
              <a:rPr lang="en-US" sz="1600" dirty="0"/>
              <a:t>, K. Shanmugam and I. </a:t>
            </a:r>
            <a:r>
              <a:rPr lang="en-US" sz="1600" dirty="0" err="1"/>
              <a:t>Dinstein</a:t>
            </a:r>
            <a:r>
              <a:rPr lang="en-US" sz="1600" dirty="0"/>
              <a:t>, "Textural Features for Image Classification," in IEEE Transactions on Systems, Man, and Cybernetics, vol. SMC-3, no. 6, pp. 610-621, Nov. 1973, </a:t>
            </a:r>
            <a:r>
              <a:rPr lang="en-US" sz="1600" dirty="0" err="1"/>
              <a:t>doi</a:t>
            </a:r>
            <a:r>
              <a:rPr lang="en-US" sz="1600" dirty="0"/>
              <a:t>: 10.1109/TSMC.1973.4309314.</a:t>
            </a:r>
          </a:p>
          <a:p>
            <a:pPr algn="just"/>
            <a:r>
              <a:rPr lang="en-US" sz="1600" dirty="0"/>
              <a:t>7.Breiman, L. Random Forests. Machine Learning 45, 5–32 (2001). https://doi.org/10.1023/A:1010933404324.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0718"/>
            <a:ext cx="12192000" cy="740865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4749-EC15-F2C8-3938-EC13C9C6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24110"/>
            <a:ext cx="4744720" cy="5563330"/>
          </a:xfrm>
        </p:spPr>
        <p:txBody>
          <a:bodyPr>
            <a:normAutofit/>
          </a:bodyPr>
          <a:lstStyle/>
          <a:p>
            <a:br>
              <a:rPr lang="en-US" sz="6600" b="1" dirty="0">
                <a:latin typeface="Tw Cen MT Condensed Extra Bold" panose="020B0803020202020204" pitchFamily="34" charset="0"/>
              </a:rPr>
            </a:br>
            <a:r>
              <a:rPr lang="en-US" sz="6600" b="1" dirty="0">
                <a:latin typeface="Tw Cen MT Condensed Extra Bold" panose="020B0803020202020204" pitchFamily="34" charset="0"/>
              </a:rPr>
              <a:t>PLANT</a:t>
            </a:r>
            <a:br>
              <a:rPr lang="en-US" sz="6600" b="1" dirty="0">
                <a:latin typeface="Tw Cen MT Condensed Extra Bold" panose="020B0803020202020204" pitchFamily="34" charset="0"/>
              </a:rPr>
            </a:br>
            <a:r>
              <a:rPr lang="en-US" sz="6600" b="1" dirty="0">
                <a:latin typeface="Tw Cen MT Condensed Extra Bold" panose="020B0803020202020204" pitchFamily="34" charset="0"/>
              </a:rPr>
              <a:t>LEAF </a:t>
            </a:r>
            <a:br>
              <a:rPr lang="en-US" sz="6600" b="1" dirty="0">
                <a:latin typeface="Tw Cen MT Condensed Extra Bold" panose="020B0803020202020204" pitchFamily="34" charset="0"/>
              </a:rPr>
            </a:br>
            <a:r>
              <a:rPr lang="en-US" sz="6600" b="1" dirty="0">
                <a:latin typeface="Tw Cen MT Condensed Extra Bold" panose="020B0803020202020204" pitchFamily="34" charset="0"/>
              </a:rPr>
              <a:t>DISEASE </a:t>
            </a:r>
            <a:br>
              <a:rPr lang="en-US" sz="6600" b="1" dirty="0">
                <a:latin typeface="Tw Cen MT Condensed Extra Bold" panose="020B0803020202020204" pitchFamily="34" charset="0"/>
              </a:rPr>
            </a:br>
            <a:r>
              <a:rPr lang="en-US" sz="6600" b="1" dirty="0">
                <a:latin typeface="Tw Cen MT Condensed Extra Bold" panose="020B0803020202020204" pitchFamily="34" charset="0"/>
              </a:rPr>
              <a:t>DETECTION</a:t>
            </a:r>
            <a:endParaRPr lang="en-IN" sz="6600" b="1" dirty="0">
              <a:latin typeface="Tw Cen MT Condensed Extra Bold" panose="020B08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27CC1-C762-593E-548D-C1F6A073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86" y="1339738"/>
            <a:ext cx="4132073" cy="41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38E91-E56C-A7D6-5473-3109BF0F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55" y="1034121"/>
            <a:ext cx="4789758" cy="47897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5899" y="666162"/>
            <a:ext cx="8911687" cy="514408"/>
          </a:xfrm>
        </p:spPr>
        <p:txBody>
          <a:bodyPr>
            <a:noAutofit/>
          </a:bodyPr>
          <a:lstStyle/>
          <a:p>
            <a:r>
              <a:rPr lang="en-US" altLang="en-IN" sz="4000" b="1" dirty="0"/>
              <a:t>   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41152" y="1530664"/>
            <a:ext cx="8915400" cy="4661173"/>
          </a:xfrm>
        </p:spPr>
        <p:txBody>
          <a:bodyPr>
            <a:no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IN" altLang="en-US" sz="2400" dirty="0"/>
              <a:t>Literature Survey</a:t>
            </a:r>
          </a:p>
          <a:p>
            <a:r>
              <a:rPr lang="en-US" sz="2400" dirty="0"/>
              <a:t>Problem Statement</a:t>
            </a:r>
          </a:p>
          <a:p>
            <a:r>
              <a:rPr lang="en-IN" altLang="en-US" sz="2400" dirty="0"/>
              <a:t>Objectives</a:t>
            </a:r>
          </a:p>
          <a:p>
            <a:r>
              <a:rPr lang="en-IN" sz="2400" dirty="0"/>
              <a:t>Timeline</a:t>
            </a:r>
          </a:p>
          <a:p>
            <a:r>
              <a:rPr lang="en-IN" sz="2400" dirty="0"/>
              <a:t>Uniqueness</a:t>
            </a:r>
          </a:p>
          <a:p>
            <a:r>
              <a:rPr lang="en-US" sz="2400" dirty="0"/>
              <a:t>Application</a:t>
            </a:r>
          </a:p>
          <a:p>
            <a:r>
              <a:rPr lang="en-US" sz="2400" dirty="0"/>
              <a:t>Advantages</a:t>
            </a:r>
          </a:p>
          <a:p>
            <a:r>
              <a:rPr lang="en-US" sz="2400" dirty="0"/>
              <a:t>Expected Outcomes</a:t>
            </a:r>
          </a:p>
          <a:p>
            <a:r>
              <a:rPr lang="en-US" sz="2400" dirty="0"/>
              <a:t>References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148" y="658198"/>
            <a:ext cx="8911687" cy="702666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153" y="1622611"/>
            <a:ext cx="9200682" cy="4087907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In India about 70% of the population relies on agriculture.</a:t>
            </a:r>
          </a:p>
          <a:p>
            <a:pPr algn="just"/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Identification of the plant diseases is important.</a:t>
            </a:r>
          </a:p>
          <a:p>
            <a:pPr algn="just"/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It's terribly troublesome to observe the plant diseases manually. </a:t>
            </a:r>
          </a:p>
          <a:p>
            <a:pPr algn="just"/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 In this project, we </a:t>
            </a:r>
            <a:r>
              <a:rPr lang="en-IN" sz="2400" dirty="0">
                <a:latin typeface="+mj-lt"/>
                <a:ea typeface="Arial" panose="020B0604020202020204" pitchFamily="34" charset="0"/>
              </a:rPr>
              <a:t>use machine learning and plant leaf images.</a:t>
            </a:r>
            <a:endParaRPr lang="en-IN" sz="2400" dirty="0">
              <a:effectLst/>
              <a:latin typeface="+mj-lt"/>
              <a:ea typeface="Arial" panose="020B0604020202020204" pitchFamily="34" charset="0"/>
            </a:endParaRPr>
          </a:p>
          <a:p>
            <a:pPr algn="just"/>
            <a:r>
              <a:rPr lang="en-IN" sz="2400" dirty="0">
                <a:effectLst/>
                <a:latin typeface="+mj-lt"/>
                <a:ea typeface="Arial" panose="020B0604020202020204" pitchFamily="34" charset="0"/>
              </a:rPr>
              <a:t>The different features of leaves are used for classification. 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5"/>
          <p:cNvSpPr txBox="1">
            <a:spLocks noGrp="1"/>
          </p:cNvSpPr>
          <p:nvPr>
            <p:ph type="title"/>
          </p:nvPr>
        </p:nvSpPr>
        <p:spPr>
          <a:xfrm>
            <a:off x="581249" y="25448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4400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Google Shape;108;p5"/>
          <p:cNvGraphicFramePr/>
          <p:nvPr>
            <p:extLst>
              <p:ext uri="{D42A27DB-BD31-4B8C-83A1-F6EECF244321}">
                <p14:modId xmlns:p14="http://schemas.microsoft.com/office/powerpoint/2010/main" val="1082699823"/>
              </p:ext>
            </p:extLst>
          </p:nvPr>
        </p:nvGraphicFramePr>
        <p:xfrm>
          <a:off x="428286" y="1653799"/>
          <a:ext cx="11335425" cy="486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</a:t>
                      </a:r>
                      <a:endParaRPr sz="2000" u="none" strike="noStrike" cap="none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no.</a:t>
                      </a:r>
                      <a:endParaRPr sz="2000" u="none" strike="noStrike" cap="none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PAPER TITLE &amp; AUTHOR</a:t>
                      </a:r>
                      <a:endParaRPr sz="2000" u="none" strike="noStrike" cap="none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JOURNAL &amp; YEAR</a:t>
                      </a:r>
                      <a:endParaRPr sz="2000" u="none" strike="noStrike" cap="none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OBSERVATIONS</a:t>
                      </a:r>
                      <a:endParaRPr sz="2000" u="none" strike="noStrike" cap="none" dirty="0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TAKE AWAY POINTS</a:t>
                      </a:r>
                      <a:endParaRPr sz="2000" u="none" strike="noStrike" cap="none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>
                          <a:latin typeface="+mn-lt"/>
                        </a:rPr>
                        <a:t>1.</a:t>
                      </a:r>
                      <a:endParaRPr sz="2000" u="none" strike="noStrike" cap="none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IN" sz="2000" dirty="0">
                          <a:latin typeface="+mn-lt"/>
                        </a:rPr>
                        <a:t>S. </a:t>
                      </a:r>
                      <a:r>
                        <a:rPr lang="en-IN" sz="2000" dirty="0" err="1">
                          <a:latin typeface="+mn-lt"/>
                        </a:rPr>
                        <a:t>Khirade</a:t>
                      </a:r>
                      <a:r>
                        <a:rPr lang="en-IN" sz="2000" dirty="0">
                          <a:latin typeface="+mn-lt"/>
                        </a:rPr>
                        <a:t> et Al.</a:t>
                      </a:r>
                      <a:endParaRPr sz="2000" u="none" strike="noStrike" cap="none" dirty="0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 Conference Proceedings (IJERT)</a:t>
                      </a:r>
                      <a:endParaRPr lang="en-US" sz="20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</a:rPr>
                        <a:t>Tackled the problem of plant disease detection using digital image processing techniques</a:t>
                      </a:r>
                      <a:r>
                        <a:rPr lang="en-US" sz="2000" dirty="0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</a:t>
                      </a:r>
                      <a:r>
                        <a:rPr lang="en-US" sz="2000" u="none" strike="noStrike" cap="none" dirty="0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2000" u="none" strike="noStrike" cap="none" dirty="0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dirty="0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Use of </a:t>
                      </a:r>
                      <a:r>
                        <a:rPr lang="en-US" sz="2000" b="1" dirty="0">
                          <a:latin typeface="+mn-lt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</a:t>
                      </a:r>
                      <a:r>
                        <a:rPr lang="en-US" sz="2000" b="1" dirty="0">
                          <a:latin typeface="+mn-lt"/>
                        </a:rPr>
                        <a:t>ack Propagation Neural Network (BPNN) </a:t>
                      </a:r>
                      <a:r>
                        <a:rPr lang="en-US" sz="2000" dirty="0"/>
                        <a:t>for the detection of plant disease using the images of leaves.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b="1" dirty="0"/>
                        <a:t>Otsu’s thresholding</a:t>
                      </a:r>
                      <a:r>
                        <a:rPr lang="en-US" sz="2000" dirty="0"/>
                        <a:t> followed by </a:t>
                      </a:r>
                      <a:r>
                        <a:rPr lang="en-US" sz="2000" b="1" dirty="0"/>
                        <a:t>boundary detection </a:t>
                      </a:r>
                      <a:r>
                        <a:rPr lang="en-US" sz="2000" dirty="0"/>
                        <a:t>and </a:t>
                      </a:r>
                      <a:r>
                        <a:rPr lang="en-US" sz="2000" b="1" dirty="0"/>
                        <a:t>spot detection algorithm </a:t>
                      </a:r>
                      <a:r>
                        <a:rPr lang="en-US" sz="2000" dirty="0"/>
                        <a:t>to segment the infected part.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dirty="0"/>
                        <a:t>Have extracted the features such as color, texture, morphology, edges etc. for classification of plant disease.</a:t>
                      </a:r>
                      <a:endParaRPr sz="2000" u="none" strike="noStrike" cap="none" dirty="0">
                        <a:latin typeface="+mn-lt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5"/>
          <p:cNvSpPr txBox="1">
            <a:spLocks noGrp="1"/>
          </p:cNvSpPr>
          <p:nvPr>
            <p:ph type="title"/>
          </p:nvPr>
        </p:nvSpPr>
        <p:spPr>
          <a:xfrm>
            <a:off x="581250" y="33639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4400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Google Shape;108;p5"/>
          <p:cNvGraphicFramePr/>
          <p:nvPr/>
        </p:nvGraphicFramePr>
        <p:xfrm>
          <a:off x="391750" y="2072899"/>
          <a:ext cx="11335425" cy="4253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no.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PAPER TITLE &amp; AUTHOR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JOURNAL &amp; YEAR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OBSERVATIONS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TAKE AWAY POINTS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2.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IN" sz="2000" dirty="0" err="1"/>
                        <a:t>Shiroop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 err="1"/>
                        <a:t>Madiwalar</a:t>
                      </a:r>
                      <a:r>
                        <a:rPr lang="en-IN" sz="2000" dirty="0"/>
                        <a:t> and </a:t>
                      </a:r>
                      <a:r>
                        <a:rPr lang="en-IN" sz="2000" dirty="0" err="1"/>
                        <a:t>Medha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 err="1"/>
                        <a:t>Wyawahare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IEEE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</a:t>
                      </a: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Different image processing approaches.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b="1" dirty="0"/>
                        <a:t>Color features and Gabor filter features </a:t>
                      </a:r>
                      <a:r>
                        <a:rPr lang="en-US" sz="2000" dirty="0"/>
                        <a:t>were considered for detecting diseases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dirty="0"/>
                        <a:t>Features extracted for classification were mean and standard </a:t>
                      </a:r>
                      <a:r>
                        <a:rPr lang="en-US" sz="2000" b="1" dirty="0"/>
                        <a:t>deviation of RGB and </a:t>
                      </a:r>
                      <a:r>
                        <a:rPr lang="en-US" sz="2000" b="1" dirty="0" err="1"/>
                        <a:t>YCbCr</a:t>
                      </a:r>
                      <a:r>
                        <a:rPr lang="en-US" sz="2000" b="1" dirty="0"/>
                        <a:t> channels</a:t>
                      </a:r>
                      <a:r>
                        <a:rPr lang="en-US" sz="2000" dirty="0"/>
                        <a:t>, gray level cooccurrence matrix (GLCM) features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5"/>
          <p:cNvSpPr txBox="1">
            <a:spLocks noGrp="1"/>
          </p:cNvSpPr>
          <p:nvPr>
            <p:ph type="title"/>
          </p:nvPr>
        </p:nvSpPr>
        <p:spPr>
          <a:xfrm>
            <a:off x="581250" y="28602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4400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Google Shape;108;p5"/>
          <p:cNvGraphicFramePr/>
          <p:nvPr>
            <p:extLst>
              <p:ext uri="{D42A27DB-BD31-4B8C-83A1-F6EECF244321}">
                <p14:modId xmlns:p14="http://schemas.microsoft.com/office/powerpoint/2010/main" val="1723008382"/>
              </p:ext>
            </p:extLst>
          </p:nvPr>
        </p:nvGraphicFramePr>
        <p:xfrm>
          <a:off x="391750" y="2072899"/>
          <a:ext cx="11335425" cy="39922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no.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PAPER TITLE &amp; AUTHOR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JOURNAL &amp; YEAR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OBSERVATIONS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TAKE AWAY POINTS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/>
                        <a:t>3.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IN" sz="2000" dirty="0"/>
                        <a:t>Peyman Moghadam et Al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International Conference on Intelligent Computing and Control Systems (ICICCS) 2021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Application of hyperspectral imaging in plant disease detection</a:t>
                      </a: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</a:t>
                      </a: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457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</a:t>
                      </a:r>
                      <a:r>
                        <a:rPr lang="en-US" sz="2000" b="1" dirty="0"/>
                        <a:t>ask visible and near-infrared (VNIR) and short-wave infrared (SWIR)spectrums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b="1" dirty="0"/>
                        <a:t>K-means clustering algorithm </a:t>
                      </a:r>
                      <a:r>
                        <a:rPr lang="en-US" sz="2000" dirty="0"/>
                        <a:t>in spectral domain for the segmentation of leaf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b="1" dirty="0"/>
                        <a:t>Novel grid removal algorithm </a:t>
                      </a:r>
                      <a:r>
                        <a:rPr lang="en-US" sz="2000" dirty="0"/>
                        <a:t>to remove the grid from hyperspectral images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5"/>
          <p:cNvSpPr txBox="1">
            <a:spLocks noGrp="1"/>
          </p:cNvSpPr>
          <p:nvPr>
            <p:ph type="title"/>
          </p:nvPr>
        </p:nvSpPr>
        <p:spPr>
          <a:xfrm>
            <a:off x="581250" y="28602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4400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Google Shape;108;p5"/>
          <p:cNvGraphicFramePr/>
          <p:nvPr>
            <p:extLst>
              <p:ext uri="{D42A27DB-BD31-4B8C-83A1-F6EECF244321}">
                <p14:modId xmlns:p14="http://schemas.microsoft.com/office/powerpoint/2010/main" val="2101581942"/>
              </p:ext>
            </p:extLst>
          </p:nvPr>
        </p:nvGraphicFramePr>
        <p:xfrm>
          <a:off x="391750" y="2072899"/>
          <a:ext cx="11335425" cy="39922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no.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PAPER TITLE &amp; AUTHOR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JOURNAL &amp; YEAR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OBSERVATIONS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TAKE AWAY POINTS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/>
                        <a:t>4.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IN" sz="2000" dirty="0"/>
                        <a:t>Sharath D. M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IEEE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2019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Bacterial Blight detection system for Pomegranate plant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dirty="0"/>
                        <a:t>Features such as color, mean, homogeneity, SD, variance, correlation, entropy, edges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b="1" dirty="0"/>
                        <a:t>Canny edge detector </a:t>
                      </a:r>
                      <a:r>
                        <a:rPr lang="en-US" sz="2000" dirty="0"/>
                        <a:t>was used to extract the edges from the images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5"/>
          <p:cNvSpPr txBox="1">
            <a:spLocks noGrp="1"/>
          </p:cNvSpPr>
          <p:nvPr>
            <p:ph type="title"/>
          </p:nvPr>
        </p:nvSpPr>
        <p:spPr>
          <a:xfrm>
            <a:off x="581250" y="28602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4400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5" name="Google Shape;108;p5"/>
          <p:cNvGraphicFramePr/>
          <p:nvPr>
            <p:extLst>
              <p:ext uri="{D42A27DB-BD31-4B8C-83A1-F6EECF244321}">
                <p14:modId xmlns:p14="http://schemas.microsoft.com/office/powerpoint/2010/main" val="3458489451"/>
              </p:ext>
            </p:extLst>
          </p:nvPr>
        </p:nvGraphicFramePr>
        <p:xfrm>
          <a:off x="391750" y="2072899"/>
          <a:ext cx="11335425" cy="39922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no.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PAPER TITLE &amp; AUTHOR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JOURNAL &amp; YEAR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OBSERVATIONS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TAKE AWAY POINTS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2000" u="none" strike="noStrike" cap="none" dirty="0"/>
                        <a:t>5.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IN" sz="2000" dirty="0"/>
                        <a:t>Garima Shrestha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IRJET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Deployed the convolutional neural network to detect the plant disease.</a:t>
                      </a: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.</a:t>
                      </a:r>
                      <a:r>
                        <a:rPr lang="en-US" sz="20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dirty="0"/>
                        <a:t>Network has 3 blocks of convolution and pooling layers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AutoNum type="arabicPeriod"/>
                      </a:pPr>
                      <a:r>
                        <a:rPr lang="en-US" sz="2000" dirty="0"/>
                        <a:t>Extraction methods, such as </a:t>
                      </a:r>
                      <a:r>
                        <a:rPr lang="en-US" sz="2000" b="1" dirty="0"/>
                        <a:t>edge detection, color space and textural elements</a:t>
                      </a:r>
                      <a:r>
                        <a:rPr lang="en-US" sz="2000" dirty="0"/>
                        <a:t>, are performed.</a:t>
                      </a:r>
                      <a:endParaRPr sz="20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1260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Tw Cen MT Condensed Extra Bold</vt:lpstr>
      <vt:lpstr>Wingdings 3</vt:lpstr>
      <vt:lpstr>Wisp</vt:lpstr>
      <vt:lpstr>        </vt:lpstr>
      <vt:lpstr> PLANT LEAF  DISEASE  DETECTION</vt:lpstr>
      <vt:lpstr>   OUTLINE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PROBLEM STATEMENT</vt:lpstr>
      <vt:lpstr>OBJECTIVES</vt:lpstr>
      <vt:lpstr>PowerPoint Presentation</vt:lpstr>
      <vt:lpstr>UNIQUENESS</vt:lpstr>
      <vt:lpstr>APPLICATIONS</vt:lpstr>
      <vt:lpstr>ADVANTAGES</vt:lpstr>
      <vt:lpstr>EXPECTED OUTCOMES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LEAF DISEASE DETECTION USING MACHINE LEARNING</dc:title>
  <dc:creator>Harshini RS</dc:creator>
  <cp:lastModifiedBy>SAI SHREYAS G H</cp:lastModifiedBy>
  <cp:revision>46</cp:revision>
  <dcterms:created xsi:type="dcterms:W3CDTF">2022-05-17T16:20:00Z</dcterms:created>
  <dcterms:modified xsi:type="dcterms:W3CDTF">2022-12-02T01:10:54Z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E27EE4AC202042839306CCA86288D445</vt:lpwstr>
  </property>
  <property fmtid="{D5CDD505-2E9C-101B-9397-08002B2CF9AE}" pid="3" name="KSOProductBuildVer">
    <vt:lpwstr>1033-11.2.0.11417</vt:lpwstr>
  </property>
</Properties>
</file>