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8" r:id="rId3"/>
    <p:sldId id="292" r:id="rId4"/>
    <p:sldId id="294" r:id="rId5"/>
    <p:sldId id="278" r:id="rId6"/>
    <p:sldId id="293" r:id="rId7"/>
    <p:sldId id="259" r:id="rId8"/>
    <p:sldId id="260" r:id="rId9"/>
    <p:sldId id="274" r:id="rId10"/>
    <p:sldId id="276" r:id="rId11"/>
    <p:sldId id="277" r:id="rId12"/>
    <p:sldId id="261" r:id="rId13"/>
    <p:sldId id="279" r:id="rId14"/>
    <p:sldId id="262" r:id="rId15"/>
    <p:sldId id="288" r:id="rId16"/>
    <p:sldId id="289" r:id="rId17"/>
    <p:sldId id="290" r:id="rId18"/>
    <p:sldId id="291" r:id="rId19"/>
    <p:sldId id="263" r:id="rId20"/>
    <p:sldId id="284" r:id="rId21"/>
    <p:sldId id="285" r:id="rId22"/>
    <p:sldId id="286" r:id="rId23"/>
    <p:sldId id="287" r:id="rId24"/>
    <p:sldId id="280" r:id="rId25"/>
    <p:sldId id="281"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4A767-F989-4869-ACFC-6D1246A43D75}" v="14" dt="2019-08-28T21:35:28.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603" autoAdjust="0"/>
  </p:normalViewPr>
  <p:slideViewPr>
    <p:cSldViewPr snapToGrid="0">
      <p:cViewPr varScale="1">
        <p:scale>
          <a:sx n="74" d="100"/>
          <a:sy n="74" d="100"/>
        </p:scale>
        <p:origin x="871"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95300-9235-45AB-85B1-D070CB3F298A}" type="datetimeFigureOut">
              <a:rPr lang="en-US" smtClean="0"/>
              <a:t>8/28/2019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E01EE-5159-487A-8D07-D756AFAF672A}" type="slidenum">
              <a:rPr lang="en-US" smtClean="0"/>
              <a:t>‹#›</a:t>
            </a:fld>
            <a:endParaRPr lang="en-US"/>
          </a:p>
        </p:txBody>
      </p:sp>
    </p:spTree>
    <p:extLst>
      <p:ext uri="{BB962C8B-B14F-4D97-AF65-F5344CB8AC3E}">
        <p14:creationId xmlns:p14="http://schemas.microsoft.com/office/powerpoint/2010/main" val="3251128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bankingrates.com/investing/real-estate/home-prices-rising-fast-citie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gobankingrates.com/investing/real-estate/housing-markets-beat-sp-50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Across the United States, </a:t>
            </a:r>
            <a:r>
              <a:rPr lang="en-US" sz="1200" b="0" i="0" u="none" strike="noStrike" kern="1200" dirty="0">
                <a:solidFill>
                  <a:schemeClr val="tx1"/>
                </a:solidFill>
                <a:effectLst/>
                <a:latin typeface="+mn-lt"/>
                <a:ea typeface="+mn-ea"/>
                <a:cs typeface="+mn-cs"/>
                <a:hlinkClick r:id="rId3"/>
              </a:rPr>
              <a:t>home prices are rising fast</a:t>
            </a:r>
            <a:r>
              <a:rPr lang="en-US" sz="1200" b="0" i="0" kern="1200" dirty="0">
                <a:solidFill>
                  <a:schemeClr val="tx1"/>
                </a:solidFill>
                <a:effectLst/>
                <a:latin typeface="+mn-lt"/>
                <a:ea typeface="+mn-ea"/>
                <a:cs typeface="+mn-cs"/>
              </a:rPr>
              <a:t>, especially because available inventory is low throughout the nation. In some cities, prices are reaching levels not seen since the before the financial crisis.</a:t>
            </a:r>
          </a:p>
          <a:p>
            <a:r>
              <a:rPr lang="en-US" sz="1200" b="0" i="0" kern="1200" dirty="0">
                <a:solidFill>
                  <a:schemeClr val="tx1"/>
                </a:solidFill>
                <a:effectLst/>
                <a:latin typeface="+mn-lt"/>
                <a:ea typeface="+mn-ea"/>
                <a:cs typeface="+mn-cs"/>
              </a:rPr>
              <a:t>With wages remaining fairly steady, the rise in home prices is bad news for homebuyers — but </a:t>
            </a:r>
            <a:r>
              <a:rPr lang="en-US" sz="1200" b="0" i="0" u="none" strike="noStrike" kern="1200" dirty="0">
                <a:solidFill>
                  <a:schemeClr val="tx1"/>
                </a:solidFill>
                <a:effectLst/>
                <a:latin typeface="+mn-lt"/>
                <a:ea typeface="+mn-ea"/>
                <a:cs typeface="+mn-cs"/>
                <a:hlinkClick r:id="rId4"/>
              </a:rPr>
              <a:t>good news for investors</a:t>
            </a:r>
            <a:r>
              <a:rPr lang="en-US" sz="1200" b="0" i="0" kern="1200" dirty="0">
                <a:solidFill>
                  <a:schemeClr val="tx1"/>
                </a:solidFill>
                <a:effectLst/>
                <a:latin typeface="+mn-lt"/>
                <a:ea typeface="+mn-ea"/>
                <a:cs typeface="+mn-cs"/>
              </a:rPr>
              <a:t>. To determine which cities are the best and worst for owning investment property — that is, owning property to rent out to tenants — </a:t>
            </a:r>
            <a:r>
              <a:rPr lang="en-US" sz="1200" b="0" i="0" kern="1200" dirty="0" err="1">
                <a:solidFill>
                  <a:schemeClr val="tx1"/>
                </a:solidFill>
                <a:effectLst/>
                <a:latin typeface="+mn-lt"/>
                <a:ea typeface="+mn-ea"/>
                <a:cs typeface="+mn-cs"/>
              </a:rPr>
              <a:t>GOBankingRates</a:t>
            </a:r>
            <a:r>
              <a:rPr lang="en-US" sz="1200" b="0" i="0" kern="1200" dirty="0">
                <a:solidFill>
                  <a:schemeClr val="tx1"/>
                </a:solidFill>
                <a:effectLst/>
                <a:latin typeface="+mn-lt"/>
                <a:ea typeface="+mn-ea"/>
                <a:cs typeface="+mn-cs"/>
              </a:rPr>
              <a:t> surveyed 67 of the 100 most populous cities in the U.S.</a:t>
            </a:r>
          </a:p>
          <a:p>
            <a:endParaRPr lang="en-US" dirty="0"/>
          </a:p>
        </p:txBody>
      </p:sp>
      <p:sp>
        <p:nvSpPr>
          <p:cNvPr id="4" name="Slide Number Placeholder 3"/>
          <p:cNvSpPr>
            <a:spLocks noGrp="1"/>
          </p:cNvSpPr>
          <p:nvPr>
            <p:ph type="sldNum" sz="quarter" idx="5"/>
          </p:nvPr>
        </p:nvSpPr>
        <p:spPr/>
        <p:txBody>
          <a:bodyPr/>
          <a:lstStyle/>
          <a:p>
            <a:fld id="{26BE01EE-5159-487A-8D07-D756AFAF672A}" type="slidenum">
              <a:rPr lang="en-US" smtClean="0"/>
              <a:t>2</a:t>
            </a:fld>
            <a:endParaRPr lang="en-US"/>
          </a:p>
        </p:txBody>
      </p:sp>
    </p:spTree>
    <p:extLst>
      <p:ext uri="{BB962C8B-B14F-4D97-AF65-F5344CB8AC3E}">
        <p14:creationId xmlns:p14="http://schemas.microsoft.com/office/powerpoint/2010/main" val="230548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E01EE-5159-487A-8D07-D756AFAF672A}" type="slidenum">
              <a:rPr lang="en-US" smtClean="0"/>
              <a:t>15</a:t>
            </a:fld>
            <a:endParaRPr lang="en-US"/>
          </a:p>
        </p:txBody>
      </p:sp>
    </p:spTree>
    <p:extLst>
      <p:ext uri="{BB962C8B-B14F-4D97-AF65-F5344CB8AC3E}">
        <p14:creationId xmlns:p14="http://schemas.microsoft.com/office/powerpoint/2010/main" val="2486705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E01EE-5159-487A-8D07-D756AFAF672A}" type="slidenum">
              <a:rPr lang="en-US" smtClean="0"/>
              <a:t>26</a:t>
            </a:fld>
            <a:endParaRPr lang="en-US"/>
          </a:p>
        </p:txBody>
      </p:sp>
    </p:spTree>
    <p:extLst>
      <p:ext uri="{BB962C8B-B14F-4D97-AF65-F5344CB8AC3E}">
        <p14:creationId xmlns:p14="http://schemas.microsoft.com/office/powerpoint/2010/main" val="3937452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837-7D75-4841-B47A-B809F142610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5AE02D-AAD9-486E-9907-11088F583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9EFB9-C46E-4EDA-872C-88D028EB1DF9}"/>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F5F41C00-990B-4B62-8C61-72E6FF744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9D533-BFC1-4910-8D8E-DCA6E710E83C}"/>
              </a:ext>
            </a:extLst>
          </p:cNvPr>
          <p:cNvSpPr>
            <a:spLocks noGrp="1"/>
          </p:cNvSpPr>
          <p:nvPr>
            <p:ph type="sldNum" sz="quarter" idx="12"/>
          </p:nvPr>
        </p:nvSpPr>
        <p:spPr/>
        <p:txBody>
          <a:bodyPr/>
          <a:lstStyle/>
          <a:p>
            <a:fld id="{F411BA02-E3B3-477A-8F67-49466B5DDC87}" type="slidenum">
              <a:rPr lang="en-US" smtClean="0"/>
              <a:t>‹#›</a:t>
            </a:fld>
            <a:endParaRPr lang="en-US"/>
          </a:p>
        </p:txBody>
      </p:sp>
      <p:pic>
        <p:nvPicPr>
          <p:cNvPr id="7" name="Picture 4" descr="Image result for CITIES">
            <a:extLst>
              <a:ext uri="{FF2B5EF4-FFF2-40B4-BE49-F238E27FC236}">
                <a16:creationId xmlns:a16="http://schemas.microsoft.com/office/drawing/2014/main" id="{3785FB7D-40DE-46C8-B458-28D589571DAB}"/>
              </a:ext>
            </a:extLst>
          </p:cNvPr>
          <p:cNvPicPr>
            <a:picLocks noChangeAspect="1" noChangeArrowheads="1"/>
          </p:cNvPicPr>
          <p:nvPr userDrawn="1"/>
        </p:nvPicPr>
        <p:blipFill rotWithShape="1">
          <a:blip r:embed="rId2">
            <a:alphaModFix/>
            <a:extLst>
              <a:ext uri="{28A0092B-C50C-407E-A947-70E740481C1C}">
                <a14:useLocalDpi xmlns:a14="http://schemas.microsoft.com/office/drawing/2010/main" val="0"/>
              </a:ext>
            </a:extLst>
          </a:blip>
          <a:srcRect t="3017"/>
          <a:stretch/>
        </p:blipFill>
        <p:spPr bwMode="auto">
          <a:xfrm>
            <a:off x="20" y="0"/>
            <a:ext cx="12191980" cy="6857990"/>
          </a:xfrm>
          <a:prstGeom prst="rect">
            <a:avLst/>
          </a:prstGeom>
          <a:solidFill>
            <a:schemeClr val="bg1"/>
          </a:solidFill>
          <a:effectLst>
            <a:outerShdw dist="50800" dir="3840000" algn="ctr" rotWithShape="0">
              <a:srgbClr val="000000">
                <a:alpha val="14000"/>
              </a:srgbClr>
            </a:outerShdw>
          </a:effectLst>
        </p:spPr>
      </p:pic>
    </p:spTree>
    <p:extLst>
      <p:ext uri="{BB962C8B-B14F-4D97-AF65-F5344CB8AC3E}">
        <p14:creationId xmlns:p14="http://schemas.microsoft.com/office/powerpoint/2010/main" val="109405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66E0-E1AB-409A-8ECA-8EFE508CD78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87A2F-9D01-4026-98D1-7B6C453C2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DE8A6-ABC9-47AE-A07E-D75F092F450A}"/>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E2240FB3-A0A2-483C-A2A6-EDE03F0A5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AC455-2F22-470C-B84E-3422D6943621}"/>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142455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89294B-13DA-4A27-887F-6D2B7B4F712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49304-5818-435B-9A4A-3697CF4F1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350CB-1C0B-4DD3-8167-A3C9882D7350}"/>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3B67013E-E5D2-43C2-AB2B-443D3E024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A3066-CE92-4722-83EB-F92DE7629980}"/>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273729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B24B5-1376-4685-BD7E-966112F6C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74777-2A8B-40A3-A030-13EC8AE8B448}"/>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37BDABB4-5A44-4732-A15B-C51A64D5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575B4-7E94-4095-8E87-21EB0C252FF3}"/>
              </a:ext>
            </a:extLst>
          </p:cNvPr>
          <p:cNvSpPr>
            <a:spLocks noGrp="1"/>
          </p:cNvSpPr>
          <p:nvPr>
            <p:ph type="sldNum" sz="quarter" idx="12"/>
          </p:nvPr>
        </p:nvSpPr>
        <p:spPr/>
        <p:txBody>
          <a:bodyPr/>
          <a:lstStyle/>
          <a:p>
            <a:fld id="{F411BA02-E3B3-477A-8F67-49466B5DDC87}" type="slidenum">
              <a:rPr lang="en-US" smtClean="0"/>
              <a:t>‹#›</a:t>
            </a:fld>
            <a:endParaRPr lang="en-US"/>
          </a:p>
        </p:txBody>
      </p:sp>
      <p:sp>
        <p:nvSpPr>
          <p:cNvPr id="8" name="Rectangle 7">
            <a:extLst>
              <a:ext uri="{FF2B5EF4-FFF2-40B4-BE49-F238E27FC236}">
                <a16:creationId xmlns:a16="http://schemas.microsoft.com/office/drawing/2014/main" id="{D4005A4B-65C3-4182-80A5-2CA6C632C04B}"/>
              </a:ext>
            </a:extLst>
          </p:cNvPr>
          <p:cNvSpPr/>
          <p:nvPr userDrawn="1"/>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16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EDF9-82F7-44E7-93F6-15CC59B2AC9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2939E-3573-4B17-B958-B6C719D32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22877-689E-48B5-80C1-78B58EC6785F}"/>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BE491702-7BA2-4BAF-8A93-5962A620E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053FC-CFB4-4BF5-8367-B0919406F9ED}"/>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730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71B-9F2D-45D0-B02A-5B376A864E7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4A34673-A83A-42BB-8AB4-68B8983252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54B76-7AAE-4BEA-A122-FCDE39151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790592-5819-4B06-A660-128C9AABBF24}"/>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6" name="Footer Placeholder 5">
            <a:extLst>
              <a:ext uri="{FF2B5EF4-FFF2-40B4-BE49-F238E27FC236}">
                <a16:creationId xmlns:a16="http://schemas.microsoft.com/office/drawing/2014/main" id="{C02D4020-117E-4AB5-B052-C043563EC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93CC1-B844-4FCF-8062-79901F0E731F}"/>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138849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5FDE-6066-468F-B4A8-9CD80B98984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D2EFC8C3-48A8-404A-9DEA-18FC8A87D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212EC-29AA-417E-9937-E964612A5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62B83-BB68-4313-8A6C-6874F24EC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DD0A4-5013-4515-BB91-2443091933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619528-B74A-4D0F-A68E-D6769F1E7FC7}"/>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8" name="Footer Placeholder 7">
            <a:extLst>
              <a:ext uri="{FF2B5EF4-FFF2-40B4-BE49-F238E27FC236}">
                <a16:creationId xmlns:a16="http://schemas.microsoft.com/office/drawing/2014/main" id="{58931D05-C945-4E09-B3CB-EFB43CBE3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36C922-594F-4D32-9EFA-0E6CCA80BB55}"/>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112035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49DB-30CD-49B7-ACAB-13CEAA47D6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BB6ED5E-FCA5-4ADC-9E85-F198275D9CFE}"/>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4" name="Footer Placeholder 3">
            <a:extLst>
              <a:ext uri="{FF2B5EF4-FFF2-40B4-BE49-F238E27FC236}">
                <a16:creationId xmlns:a16="http://schemas.microsoft.com/office/drawing/2014/main" id="{5AD93DAC-AE0A-490D-82B2-BF3785FB2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8EC22E-8C51-4E72-BA78-6B5B4A21A032}"/>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376833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378A66-1B2D-4F6C-807A-DC9707785D8D}"/>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3" name="Footer Placeholder 2">
            <a:extLst>
              <a:ext uri="{FF2B5EF4-FFF2-40B4-BE49-F238E27FC236}">
                <a16:creationId xmlns:a16="http://schemas.microsoft.com/office/drawing/2014/main" id="{D4C22A61-DDA4-4AC1-996A-E6A6E65C1C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03DE0-A341-4398-B03A-B7ECBEDDE5B1}"/>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231850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4C9E-C17E-42EF-BD62-338AF39951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E3CACB-B916-4909-BC0E-3EC462EC6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EA946-5471-4355-9A2C-013D268AC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DD959D-98D1-4C6A-AA8E-4B9DC5E18697}"/>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6" name="Footer Placeholder 5">
            <a:extLst>
              <a:ext uri="{FF2B5EF4-FFF2-40B4-BE49-F238E27FC236}">
                <a16:creationId xmlns:a16="http://schemas.microsoft.com/office/drawing/2014/main" id="{CD9E7413-BE7D-4AD2-970E-7D337C5C1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B2DEA-EAE7-49D9-8700-9B0C842FA204}"/>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172509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9D67-3CF0-450A-B9EB-FDBA13C94D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2A912-7CD7-4F3B-B437-750701DEF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14E853-D9EB-47D5-9682-9E1F7A3C2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28009-3826-4D35-AC42-9CBCA9483E13}"/>
              </a:ext>
            </a:extLst>
          </p:cNvPr>
          <p:cNvSpPr>
            <a:spLocks noGrp="1"/>
          </p:cNvSpPr>
          <p:nvPr>
            <p:ph type="dt" sz="half" idx="10"/>
          </p:nvPr>
        </p:nvSpPr>
        <p:spPr/>
        <p:txBody>
          <a:bodyPr/>
          <a:lstStyle/>
          <a:p>
            <a:fld id="{77D2FF0F-545D-4D7E-9710-C65F312D0B32}" type="datetimeFigureOut">
              <a:rPr lang="en-US" smtClean="0"/>
              <a:t>8/28/2019</a:t>
            </a:fld>
            <a:endParaRPr lang="en-US"/>
          </a:p>
        </p:txBody>
      </p:sp>
      <p:sp>
        <p:nvSpPr>
          <p:cNvPr id="6" name="Footer Placeholder 5">
            <a:extLst>
              <a:ext uri="{FF2B5EF4-FFF2-40B4-BE49-F238E27FC236}">
                <a16:creationId xmlns:a16="http://schemas.microsoft.com/office/drawing/2014/main" id="{19BAB839-8961-4C83-ACD6-5463A13C9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8D8AB-45AB-4CBB-AE27-64D323224D47}"/>
              </a:ext>
            </a:extLst>
          </p:cNvPr>
          <p:cNvSpPr>
            <a:spLocks noGrp="1"/>
          </p:cNvSpPr>
          <p:nvPr>
            <p:ph type="sldNum" sz="quarter" idx="12"/>
          </p:nvPr>
        </p:nvSpPr>
        <p:spPr/>
        <p:txBody>
          <a:bodyPr/>
          <a:lstStyle/>
          <a:p>
            <a:fld id="{F411BA02-E3B3-477A-8F67-49466B5DDC87}" type="slidenum">
              <a:rPr lang="en-US" smtClean="0"/>
              <a:t>‹#›</a:t>
            </a:fld>
            <a:endParaRPr lang="en-US"/>
          </a:p>
        </p:txBody>
      </p:sp>
    </p:spTree>
    <p:extLst>
      <p:ext uri="{BB962C8B-B14F-4D97-AF65-F5344CB8AC3E}">
        <p14:creationId xmlns:p14="http://schemas.microsoft.com/office/powerpoint/2010/main" val="27619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1FAA66-5BFF-437E-9FA1-708EF273E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D19730-9AD7-4543-888C-EB97D24BE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2FF0F-545D-4D7E-9710-C65F312D0B32}" type="datetimeFigureOut">
              <a:rPr lang="en-US" smtClean="0"/>
              <a:t>8/28/2019</a:t>
            </a:fld>
            <a:endParaRPr lang="en-US"/>
          </a:p>
        </p:txBody>
      </p:sp>
      <p:sp>
        <p:nvSpPr>
          <p:cNvPr id="5" name="Footer Placeholder 4">
            <a:extLst>
              <a:ext uri="{FF2B5EF4-FFF2-40B4-BE49-F238E27FC236}">
                <a16:creationId xmlns:a16="http://schemas.microsoft.com/office/drawing/2014/main" id="{ED7CDC56-010F-415F-8A3D-9766D7D70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ECCEBD-CD2B-4FDA-9139-3F851FA8A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1BA02-E3B3-477A-8F67-49466B5DDC87}" type="slidenum">
              <a:rPr lang="en-US" smtClean="0"/>
              <a:t>‹#›</a:t>
            </a:fld>
            <a:endParaRPr lang="en-US"/>
          </a:p>
        </p:txBody>
      </p:sp>
      <p:sp>
        <p:nvSpPr>
          <p:cNvPr id="9" name="Rectangle 8">
            <a:extLst>
              <a:ext uri="{FF2B5EF4-FFF2-40B4-BE49-F238E27FC236}">
                <a16:creationId xmlns:a16="http://schemas.microsoft.com/office/drawing/2014/main" id="{99871458-ADBB-4BFC-8E05-D6C61959C4EA}"/>
              </a:ext>
            </a:extLst>
          </p:cNvPr>
          <p:cNvSpPr/>
          <p:nvPr userDrawn="1"/>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Placeholder 9">
            <a:extLst>
              <a:ext uri="{FF2B5EF4-FFF2-40B4-BE49-F238E27FC236}">
                <a16:creationId xmlns:a16="http://schemas.microsoft.com/office/drawing/2014/main" id="{ADA6B665-A2F8-41B6-9156-A9931EBEA527}"/>
              </a:ext>
            </a:extLst>
          </p:cNvPr>
          <p:cNvSpPr>
            <a:spLocks noGrp="1"/>
          </p:cNvSpPr>
          <p:nvPr>
            <p:ph type="title"/>
          </p:nvPr>
        </p:nvSpPr>
        <p:spPr>
          <a:xfrm>
            <a:off x="415114" y="136525"/>
            <a:ext cx="10938686" cy="8367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9498624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Image result for CITIES">
            <a:extLst>
              <a:ext uri="{FF2B5EF4-FFF2-40B4-BE49-F238E27FC236}">
                <a16:creationId xmlns:a16="http://schemas.microsoft.com/office/drawing/2014/main" id="{2F540144-ACB1-4405-B524-B4B96D7B477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3017"/>
          <a:stretch/>
        </p:blipFill>
        <p:spPr bwMode="auto">
          <a:xfrm>
            <a:off x="20" y="0"/>
            <a:ext cx="12191980" cy="6857990"/>
          </a:xfrm>
          <a:prstGeom prst="rect">
            <a:avLst/>
          </a:prstGeom>
          <a:solidFill>
            <a:schemeClr val="bg1"/>
          </a:solidFill>
          <a:effectLst>
            <a:outerShdw dist="50800" dir="3840000" algn="ctr" rotWithShape="0">
              <a:srgbClr val="000000">
                <a:alpha val="14000"/>
              </a:srgbClr>
            </a:outerShdw>
          </a:effectLst>
        </p:spPr>
      </p:pic>
      <p:sp>
        <p:nvSpPr>
          <p:cNvPr id="7" name="Subtitle 6">
            <a:extLst>
              <a:ext uri="{FF2B5EF4-FFF2-40B4-BE49-F238E27FC236}">
                <a16:creationId xmlns:a16="http://schemas.microsoft.com/office/drawing/2014/main" id="{381AF550-AFB1-49F7-BA2A-0240CFBBCA88}"/>
              </a:ext>
            </a:extLst>
          </p:cNvPr>
          <p:cNvSpPr>
            <a:spLocks noGrp="1"/>
          </p:cNvSpPr>
          <p:nvPr>
            <p:ph type="subTitle" idx="1"/>
          </p:nvPr>
        </p:nvSpPr>
        <p:spPr>
          <a:xfrm>
            <a:off x="1081238" y="358324"/>
            <a:ext cx="9144000" cy="1655762"/>
          </a:xfrm>
          <a:solidFill>
            <a:schemeClr val="bg1">
              <a:alpha val="39000"/>
            </a:schemeClr>
          </a:solidFill>
        </p:spPr>
        <p:txBody>
          <a:bodyPr>
            <a:normAutofit/>
          </a:bodyPr>
          <a:lstStyle/>
          <a:p>
            <a:r>
              <a:rPr lang="en-US" sz="4000" b="1" dirty="0"/>
              <a:t>FORECASTING HOUSING PRICES FOR INVESTMENT OPPORTUNITIES</a:t>
            </a:r>
          </a:p>
        </p:txBody>
      </p:sp>
      <p:sp>
        <p:nvSpPr>
          <p:cNvPr id="8" name="TextBox 7">
            <a:extLst>
              <a:ext uri="{FF2B5EF4-FFF2-40B4-BE49-F238E27FC236}">
                <a16:creationId xmlns:a16="http://schemas.microsoft.com/office/drawing/2014/main" id="{BDE12ABC-2076-4694-AD23-B6210FEB2D25}"/>
              </a:ext>
            </a:extLst>
          </p:cNvPr>
          <p:cNvSpPr txBox="1"/>
          <p:nvPr/>
        </p:nvSpPr>
        <p:spPr>
          <a:xfrm>
            <a:off x="597529" y="6509442"/>
            <a:ext cx="10692142" cy="369332"/>
          </a:xfrm>
          <a:prstGeom prst="rect">
            <a:avLst/>
          </a:prstGeom>
          <a:noFill/>
        </p:spPr>
        <p:txBody>
          <a:bodyPr wrap="square" rtlCol="0">
            <a:spAutoFit/>
          </a:bodyPr>
          <a:lstStyle/>
          <a:p>
            <a:pPr algn="ctr"/>
            <a:r>
              <a:rPr lang="en-US" dirty="0"/>
              <a:t> Akarsh Sahu | Abhi Ghose | </a:t>
            </a:r>
            <a:r>
              <a:rPr lang="en-US" dirty="0" err="1"/>
              <a:t>Hazeem</a:t>
            </a:r>
            <a:r>
              <a:rPr lang="en-US" dirty="0"/>
              <a:t> </a:t>
            </a:r>
            <a:r>
              <a:rPr lang="en-US" dirty="0" err="1"/>
              <a:t>Abdelrehman</a:t>
            </a:r>
            <a:r>
              <a:rPr lang="en-US" dirty="0"/>
              <a:t> | Rush </a:t>
            </a:r>
            <a:r>
              <a:rPr lang="en-US" dirty="0" err="1"/>
              <a:t>Samal</a:t>
            </a:r>
            <a:endParaRPr lang="en-US" dirty="0"/>
          </a:p>
        </p:txBody>
      </p:sp>
    </p:spTree>
    <p:extLst>
      <p:ext uri="{BB962C8B-B14F-4D97-AF65-F5344CB8AC3E}">
        <p14:creationId xmlns:p14="http://schemas.microsoft.com/office/powerpoint/2010/main" val="419135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Exploratory Analysis : Miami</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6090C2-19F6-4DFC-8559-702E5B62E734}"/>
              </a:ext>
            </a:extLst>
          </p:cNvPr>
          <p:cNvPicPr>
            <a:picLocks noChangeAspect="1"/>
          </p:cNvPicPr>
          <p:nvPr/>
        </p:nvPicPr>
        <p:blipFill>
          <a:blip r:embed="rId2"/>
          <a:stretch>
            <a:fillRect/>
          </a:stretch>
        </p:blipFill>
        <p:spPr>
          <a:xfrm>
            <a:off x="415114" y="1058919"/>
            <a:ext cx="5799081" cy="5799081"/>
          </a:xfrm>
          <a:prstGeom prst="rect">
            <a:avLst/>
          </a:prstGeom>
        </p:spPr>
      </p:pic>
      <p:sp>
        <p:nvSpPr>
          <p:cNvPr id="5" name="Rectangle 4">
            <a:extLst>
              <a:ext uri="{FF2B5EF4-FFF2-40B4-BE49-F238E27FC236}">
                <a16:creationId xmlns:a16="http://schemas.microsoft.com/office/drawing/2014/main" id="{FF227DFF-6463-4B09-A957-721C51DA6FC0}"/>
              </a:ext>
            </a:extLst>
          </p:cNvPr>
          <p:cNvSpPr/>
          <p:nvPr/>
        </p:nvSpPr>
        <p:spPr>
          <a:xfrm>
            <a:off x="6117823" y="1141971"/>
            <a:ext cx="5702710"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Dickey-Fuller = -3.2276, Lag order = 4, p-value = 0.08701</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
        <p:nvSpPr>
          <p:cNvPr id="6" name="Rectangle 5">
            <a:extLst>
              <a:ext uri="{FF2B5EF4-FFF2-40B4-BE49-F238E27FC236}">
                <a16:creationId xmlns:a16="http://schemas.microsoft.com/office/drawing/2014/main" id="{D94497BC-7554-447E-84A6-5BDD0F88399C}"/>
              </a:ext>
            </a:extLst>
          </p:cNvPr>
          <p:cNvSpPr/>
          <p:nvPr/>
        </p:nvSpPr>
        <p:spPr>
          <a:xfrm>
            <a:off x="6214195" y="3272664"/>
            <a:ext cx="5606338"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Box-</a:t>
            </a:r>
            <a:r>
              <a:rPr lang="en-US" sz="1400" dirty="0" err="1">
                <a:solidFill>
                  <a:schemeClr val="lt1"/>
                </a:solidFill>
                <a:latin typeface="Courier New" panose="02070309020205020404" pitchFamily="49" charset="0"/>
                <a:cs typeface="Courier New" panose="02070309020205020404" pitchFamily="49" charset="0"/>
              </a:rPr>
              <a:t>Ljung</a:t>
            </a:r>
            <a:r>
              <a:rPr lang="en-US" sz="1400" dirty="0">
                <a:solidFill>
                  <a:schemeClr val="lt1"/>
                </a:solidFill>
                <a:latin typeface="Courier New" panose="02070309020205020404" pitchFamily="49" charset="0"/>
                <a:cs typeface="Courier New" panose="02070309020205020404" pitchFamily="49" charset="0"/>
              </a:rPr>
              <a:t>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X-squared = 1376.9, df = 25, p-value &lt; 2.2e-16</a:t>
            </a:r>
          </a:p>
        </p:txBody>
      </p:sp>
      <p:sp>
        <p:nvSpPr>
          <p:cNvPr id="9" name="Rectangle 8">
            <a:extLst>
              <a:ext uri="{FF2B5EF4-FFF2-40B4-BE49-F238E27FC236}">
                <a16:creationId xmlns:a16="http://schemas.microsoft.com/office/drawing/2014/main" id="{45E05E89-3C24-457A-B32D-A8ADF6F1D0CF}"/>
              </a:ext>
            </a:extLst>
          </p:cNvPr>
          <p:cNvSpPr/>
          <p:nvPr/>
        </p:nvSpPr>
        <p:spPr>
          <a:xfrm>
            <a:off x="6278495" y="5118904"/>
            <a:ext cx="5498391"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diff(ts_1[, 4])</a:t>
            </a:r>
          </a:p>
          <a:p>
            <a:r>
              <a:rPr lang="en-US" sz="1400" dirty="0">
                <a:solidFill>
                  <a:schemeClr val="lt1"/>
                </a:solidFill>
                <a:latin typeface="Courier New" panose="02070309020205020404" pitchFamily="49" charset="0"/>
                <a:cs typeface="Courier New" panose="02070309020205020404" pitchFamily="49" charset="0"/>
              </a:rPr>
              <a:t>Dickey-Fuller = -5.2693, Lag order = 4, p-value = 0.01</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Tree>
    <p:extLst>
      <p:ext uri="{BB962C8B-B14F-4D97-AF65-F5344CB8AC3E}">
        <p14:creationId xmlns:p14="http://schemas.microsoft.com/office/powerpoint/2010/main" val="25301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Exploratory Analysis : San Francisco</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5906BA-B286-4663-8396-78961A09F299}"/>
              </a:ext>
            </a:extLst>
          </p:cNvPr>
          <p:cNvPicPr>
            <a:picLocks noChangeAspect="1"/>
          </p:cNvPicPr>
          <p:nvPr/>
        </p:nvPicPr>
        <p:blipFill>
          <a:blip r:embed="rId2"/>
          <a:stretch>
            <a:fillRect/>
          </a:stretch>
        </p:blipFill>
        <p:spPr>
          <a:xfrm>
            <a:off x="415114" y="1058919"/>
            <a:ext cx="5799081" cy="5799081"/>
          </a:xfrm>
          <a:prstGeom prst="rect">
            <a:avLst/>
          </a:prstGeom>
        </p:spPr>
      </p:pic>
      <p:sp>
        <p:nvSpPr>
          <p:cNvPr id="5" name="Rectangle 4">
            <a:extLst>
              <a:ext uri="{FF2B5EF4-FFF2-40B4-BE49-F238E27FC236}">
                <a16:creationId xmlns:a16="http://schemas.microsoft.com/office/drawing/2014/main" id="{7F0224BE-443F-4996-9440-A6905AA972FB}"/>
              </a:ext>
            </a:extLst>
          </p:cNvPr>
          <p:cNvSpPr/>
          <p:nvPr/>
        </p:nvSpPr>
        <p:spPr>
          <a:xfrm>
            <a:off x="6117823" y="1213374"/>
            <a:ext cx="5702710"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Dickey-Fuller = -3.3277, Lag order = 4, p-value = 0.07033</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
        <p:nvSpPr>
          <p:cNvPr id="6" name="Rectangle 5">
            <a:extLst>
              <a:ext uri="{FF2B5EF4-FFF2-40B4-BE49-F238E27FC236}">
                <a16:creationId xmlns:a16="http://schemas.microsoft.com/office/drawing/2014/main" id="{1DCAFD6C-0FC1-49A4-90C0-78955B7288FD}"/>
              </a:ext>
            </a:extLst>
          </p:cNvPr>
          <p:cNvSpPr/>
          <p:nvPr/>
        </p:nvSpPr>
        <p:spPr>
          <a:xfrm>
            <a:off x="6166009" y="3272664"/>
            <a:ext cx="5654524"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Box-</a:t>
            </a:r>
            <a:r>
              <a:rPr lang="en-US" sz="1400" dirty="0" err="1">
                <a:solidFill>
                  <a:schemeClr val="lt1"/>
                </a:solidFill>
                <a:latin typeface="Courier New" panose="02070309020205020404" pitchFamily="49" charset="0"/>
                <a:cs typeface="Courier New" panose="02070309020205020404" pitchFamily="49" charset="0"/>
              </a:rPr>
              <a:t>Ljung</a:t>
            </a:r>
            <a:r>
              <a:rPr lang="en-US" sz="1400" dirty="0">
                <a:solidFill>
                  <a:schemeClr val="lt1"/>
                </a:solidFill>
                <a:latin typeface="Courier New" panose="02070309020205020404" pitchFamily="49" charset="0"/>
                <a:cs typeface="Courier New" panose="02070309020205020404" pitchFamily="49" charset="0"/>
              </a:rPr>
              <a:t>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X-squared = 1367.3, df = 25, p-value &lt; 2.2e-16</a:t>
            </a:r>
          </a:p>
        </p:txBody>
      </p:sp>
      <p:sp>
        <p:nvSpPr>
          <p:cNvPr id="9" name="Rectangle 8">
            <a:extLst>
              <a:ext uri="{FF2B5EF4-FFF2-40B4-BE49-F238E27FC236}">
                <a16:creationId xmlns:a16="http://schemas.microsoft.com/office/drawing/2014/main" id="{FAAED45A-DD21-40B6-94D1-624706083F48}"/>
              </a:ext>
            </a:extLst>
          </p:cNvPr>
          <p:cNvSpPr/>
          <p:nvPr/>
        </p:nvSpPr>
        <p:spPr>
          <a:xfrm>
            <a:off x="6214195" y="5106583"/>
            <a:ext cx="5606338"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diff(ts_1[, 5])</a:t>
            </a:r>
          </a:p>
          <a:p>
            <a:r>
              <a:rPr lang="en-US" sz="1400" dirty="0">
                <a:solidFill>
                  <a:schemeClr val="lt1"/>
                </a:solidFill>
                <a:latin typeface="Courier New" panose="02070309020205020404" pitchFamily="49" charset="0"/>
                <a:cs typeface="Courier New" panose="02070309020205020404" pitchFamily="49" charset="0"/>
              </a:rPr>
              <a:t>Dickey-Fuller = -5.3628, Lag order = 4, p-value = 0.01</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Tree>
    <p:extLst>
      <p:ext uri="{BB962C8B-B14F-4D97-AF65-F5344CB8AC3E}">
        <p14:creationId xmlns:p14="http://schemas.microsoft.com/office/powerpoint/2010/main" val="294141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Box-Cox Test</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C08AA2-470A-4878-9068-1B5FE0A363D8}"/>
              </a:ext>
            </a:extLst>
          </p:cNvPr>
          <p:cNvSpPr txBox="1"/>
          <p:nvPr/>
        </p:nvSpPr>
        <p:spPr>
          <a:xfrm>
            <a:off x="8894098" y="1274261"/>
            <a:ext cx="2745359" cy="2308324"/>
          </a:xfrm>
          <a:prstGeom prst="rect">
            <a:avLst/>
          </a:prstGeom>
          <a:solidFill>
            <a:schemeClr val="accent6">
              <a:lumMod val="40000"/>
              <a:lumOff val="60000"/>
            </a:schemeClr>
          </a:solidFill>
          <a:ln>
            <a:solidFill>
              <a:schemeClr val="tx1"/>
            </a:solidFill>
          </a:ln>
        </p:spPr>
        <p:txBody>
          <a:bodyPr wrap="square" rtlCol="0">
            <a:spAutoFit/>
          </a:bodyPr>
          <a:lstStyle/>
          <a:p>
            <a:r>
              <a:rPr lang="en-US" sz="1600" u="sng" dirty="0"/>
              <a:t>Key Observations:</a:t>
            </a:r>
            <a:endParaRPr lang="en-US" sz="1600" dirty="0"/>
          </a:p>
          <a:p>
            <a:pPr marL="342900" indent="-342900">
              <a:buAutoNum type="arabicPeriod"/>
            </a:pPr>
            <a:r>
              <a:rPr lang="en-US" sz="1600" dirty="0"/>
              <a:t>Box Cox Lambda = 0 or log transformation helps stabilize the variance in employment timeseries to a high extent.</a:t>
            </a:r>
          </a:p>
          <a:p>
            <a:pPr marL="342900" indent="-342900">
              <a:buAutoNum type="arabicPeriod"/>
            </a:pPr>
            <a:r>
              <a:rPr lang="en-US" sz="1600" dirty="0"/>
              <a:t>In the next slide, we test the log transformation on the response time series.</a:t>
            </a:r>
          </a:p>
        </p:txBody>
      </p:sp>
      <p:pic>
        <p:nvPicPr>
          <p:cNvPr id="3" name="Picture 2">
            <a:extLst>
              <a:ext uri="{FF2B5EF4-FFF2-40B4-BE49-F238E27FC236}">
                <a16:creationId xmlns:a16="http://schemas.microsoft.com/office/drawing/2014/main" id="{CF4B3492-B3C9-4A92-AE8B-A7613C73D105}"/>
              </a:ext>
            </a:extLst>
          </p:cNvPr>
          <p:cNvPicPr>
            <a:picLocks noChangeAspect="1"/>
          </p:cNvPicPr>
          <p:nvPr/>
        </p:nvPicPr>
        <p:blipFill>
          <a:blip r:embed="rId2"/>
          <a:stretch>
            <a:fillRect/>
          </a:stretch>
        </p:blipFill>
        <p:spPr>
          <a:xfrm>
            <a:off x="492740" y="1180660"/>
            <a:ext cx="6888500" cy="5486440"/>
          </a:xfrm>
          <a:prstGeom prst="rect">
            <a:avLst/>
          </a:prstGeom>
        </p:spPr>
      </p:pic>
    </p:spTree>
    <p:extLst>
      <p:ext uri="{BB962C8B-B14F-4D97-AF65-F5344CB8AC3E}">
        <p14:creationId xmlns:p14="http://schemas.microsoft.com/office/powerpoint/2010/main" val="117079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46CA6B-7262-4E56-9D97-773B48DD4C0B}"/>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Differencing with log</a:t>
            </a:r>
          </a:p>
        </p:txBody>
      </p:sp>
      <p:pic>
        <p:nvPicPr>
          <p:cNvPr id="4" name="Picture 3">
            <a:extLst>
              <a:ext uri="{FF2B5EF4-FFF2-40B4-BE49-F238E27FC236}">
                <a16:creationId xmlns:a16="http://schemas.microsoft.com/office/drawing/2014/main" id="{B955922B-CC0B-4CF0-BD85-EB064CF6F7A9}"/>
              </a:ext>
            </a:extLst>
          </p:cNvPr>
          <p:cNvPicPr>
            <a:picLocks noChangeAspect="1"/>
          </p:cNvPicPr>
          <p:nvPr/>
        </p:nvPicPr>
        <p:blipFill>
          <a:blip r:embed="rId2"/>
          <a:stretch>
            <a:fillRect/>
          </a:stretch>
        </p:blipFill>
        <p:spPr>
          <a:xfrm>
            <a:off x="371467" y="1199904"/>
            <a:ext cx="5120910" cy="3160333"/>
          </a:xfrm>
          <a:prstGeom prst="rect">
            <a:avLst/>
          </a:prstGeom>
        </p:spPr>
      </p:pic>
      <p:pic>
        <p:nvPicPr>
          <p:cNvPr id="5" name="Picture 4">
            <a:extLst>
              <a:ext uri="{FF2B5EF4-FFF2-40B4-BE49-F238E27FC236}">
                <a16:creationId xmlns:a16="http://schemas.microsoft.com/office/drawing/2014/main" id="{9F3A8488-DF25-42B0-964F-2D55625081C4}"/>
              </a:ext>
            </a:extLst>
          </p:cNvPr>
          <p:cNvPicPr>
            <a:picLocks noChangeAspect="1"/>
          </p:cNvPicPr>
          <p:nvPr/>
        </p:nvPicPr>
        <p:blipFill>
          <a:blip r:embed="rId3"/>
          <a:stretch>
            <a:fillRect/>
          </a:stretch>
        </p:blipFill>
        <p:spPr>
          <a:xfrm>
            <a:off x="6096000" y="1199903"/>
            <a:ext cx="5120910" cy="3160333"/>
          </a:xfrm>
          <a:prstGeom prst="rect">
            <a:avLst/>
          </a:prstGeom>
        </p:spPr>
      </p:pic>
      <p:pic>
        <p:nvPicPr>
          <p:cNvPr id="6" name="Picture 5">
            <a:extLst>
              <a:ext uri="{FF2B5EF4-FFF2-40B4-BE49-F238E27FC236}">
                <a16:creationId xmlns:a16="http://schemas.microsoft.com/office/drawing/2014/main" id="{A69D2BBA-B48F-4EC6-9B32-1E11B5EA160D}"/>
              </a:ext>
            </a:extLst>
          </p:cNvPr>
          <p:cNvPicPr>
            <a:picLocks noChangeAspect="1"/>
          </p:cNvPicPr>
          <p:nvPr/>
        </p:nvPicPr>
        <p:blipFill rotWithShape="1">
          <a:blip r:embed="rId4"/>
          <a:srcRect b="50000"/>
          <a:stretch/>
        </p:blipFill>
        <p:spPr>
          <a:xfrm>
            <a:off x="371467" y="4513374"/>
            <a:ext cx="5120910" cy="1580167"/>
          </a:xfrm>
          <a:prstGeom prst="rect">
            <a:avLst/>
          </a:prstGeom>
        </p:spPr>
      </p:pic>
      <p:sp>
        <p:nvSpPr>
          <p:cNvPr id="8" name="TextBox 7">
            <a:extLst>
              <a:ext uri="{FF2B5EF4-FFF2-40B4-BE49-F238E27FC236}">
                <a16:creationId xmlns:a16="http://schemas.microsoft.com/office/drawing/2014/main" id="{DD5D2A7D-C64A-4C17-8EC1-7D3A3AF0591F}"/>
              </a:ext>
            </a:extLst>
          </p:cNvPr>
          <p:cNvSpPr txBox="1"/>
          <p:nvPr/>
        </p:nvSpPr>
        <p:spPr>
          <a:xfrm>
            <a:off x="6892413" y="4346592"/>
            <a:ext cx="4604254" cy="2123658"/>
          </a:xfrm>
          <a:prstGeom prst="rect">
            <a:avLst/>
          </a:prstGeom>
          <a:solidFill>
            <a:schemeClr val="accent6">
              <a:lumMod val="40000"/>
              <a:lumOff val="60000"/>
            </a:schemeClr>
          </a:solidFill>
          <a:ln>
            <a:solidFill>
              <a:schemeClr val="tx1"/>
            </a:solidFill>
          </a:ln>
        </p:spPr>
        <p:txBody>
          <a:bodyPr wrap="square" rtlCol="0">
            <a:spAutoFit/>
          </a:bodyPr>
          <a:lstStyle/>
          <a:p>
            <a:r>
              <a:rPr lang="en-US" sz="1600" u="sng" dirty="0"/>
              <a:t>Key Observations:</a:t>
            </a:r>
          </a:p>
          <a:p>
            <a:pPr marL="342900" indent="-342900">
              <a:buAutoNum type="arabicPeriod"/>
            </a:pPr>
            <a:r>
              <a:rPr lang="en-US" sz="1600" dirty="0"/>
              <a:t>With differencing of order 2 we can achieve stationarity for all metros.</a:t>
            </a:r>
          </a:p>
          <a:p>
            <a:pPr marL="342900" indent="-342900">
              <a:buAutoNum type="arabicPeriod"/>
            </a:pPr>
            <a:r>
              <a:rPr lang="en-US" sz="1600" dirty="0"/>
              <a:t>On manual trial and error we found that some cities may not require differencing order of 2 rather 1 should be good.</a:t>
            </a:r>
          </a:p>
          <a:p>
            <a:pPr marL="342900" indent="-342900">
              <a:buAutoNum type="arabicPeriod"/>
            </a:pPr>
            <a:r>
              <a:rPr lang="en-US" sz="1600" dirty="0"/>
              <a:t>Taking log on the trends has reduced the variance to a very high extent</a:t>
            </a:r>
          </a:p>
        </p:txBody>
      </p:sp>
    </p:spTree>
    <p:extLst>
      <p:ext uri="{BB962C8B-B14F-4D97-AF65-F5344CB8AC3E}">
        <p14:creationId xmlns:p14="http://schemas.microsoft.com/office/powerpoint/2010/main" val="319885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Correlation of Price/</a:t>
            </a:r>
            <a:r>
              <a:rPr lang="en-US" dirty="0" err="1"/>
              <a:t>Sqft</a:t>
            </a:r>
            <a:r>
              <a:rPr lang="en-US" dirty="0"/>
              <a:t> vs Employment</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16ECE6A-4781-4CAF-9260-72AF7B1ECB94}"/>
              </a:ext>
            </a:extLst>
          </p:cNvPr>
          <p:cNvPicPr>
            <a:picLocks noChangeAspect="1"/>
          </p:cNvPicPr>
          <p:nvPr/>
        </p:nvPicPr>
        <p:blipFill>
          <a:blip r:embed="rId2"/>
          <a:stretch>
            <a:fillRect/>
          </a:stretch>
        </p:blipFill>
        <p:spPr>
          <a:xfrm>
            <a:off x="415114" y="1259645"/>
            <a:ext cx="3751546" cy="2315240"/>
          </a:xfrm>
          <a:prstGeom prst="rect">
            <a:avLst/>
          </a:prstGeom>
        </p:spPr>
      </p:pic>
      <p:pic>
        <p:nvPicPr>
          <p:cNvPr id="11" name="Picture 10">
            <a:extLst>
              <a:ext uri="{FF2B5EF4-FFF2-40B4-BE49-F238E27FC236}">
                <a16:creationId xmlns:a16="http://schemas.microsoft.com/office/drawing/2014/main" id="{F784F962-46DD-4E62-A987-65AD838191D9}"/>
              </a:ext>
            </a:extLst>
          </p:cNvPr>
          <p:cNvPicPr>
            <a:picLocks noChangeAspect="1"/>
          </p:cNvPicPr>
          <p:nvPr/>
        </p:nvPicPr>
        <p:blipFill>
          <a:blip r:embed="rId3"/>
          <a:stretch>
            <a:fillRect/>
          </a:stretch>
        </p:blipFill>
        <p:spPr>
          <a:xfrm>
            <a:off x="4273796" y="1259645"/>
            <a:ext cx="3751546" cy="2315240"/>
          </a:xfrm>
          <a:prstGeom prst="rect">
            <a:avLst/>
          </a:prstGeom>
        </p:spPr>
      </p:pic>
      <p:pic>
        <p:nvPicPr>
          <p:cNvPr id="12" name="Picture 11">
            <a:extLst>
              <a:ext uri="{FF2B5EF4-FFF2-40B4-BE49-F238E27FC236}">
                <a16:creationId xmlns:a16="http://schemas.microsoft.com/office/drawing/2014/main" id="{59E4D523-7FE9-4371-A2A5-77812062132E}"/>
              </a:ext>
            </a:extLst>
          </p:cNvPr>
          <p:cNvPicPr>
            <a:picLocks noChangeAspect="1"/>
          </p:cNvPicPr>
          <p:nvPr/>
        </p:nvPicPr>
        <p:blipFill>
          <a:blip r:embed="rId4"/>
          <a:stretch>
            <a:fillRect/>
          </a:stretch>
        </p:blipFill>
        <p:spPr>
          <a:xfrm>
            <a:off x="8132478" y="1260761"/>
            <a:ext cx="3751546" cy="2315240"/>
          </a:xfrm>
          <a:prstGeom prst="rect">
            <a:avLst/>
          </a:prstGeom>
        </p:spPr>
      </p:pic>
      <p:sp>
        <p:nvSpPr>
          <p:cNvPr id="15" name="Rectangle 14">
            <a:extLst>
              <a:ext uri="{FF2B5EF4-FFF2-40B4-BE49-F238E27FC236}">
                <a16:creationId xmlns:a16="http://schemas.microsoft.com/office/drawing/2014/main" id="{BAA29057-7940-4FAF-B3B2-6536788434C1}"/>
              </a:ext>
            </a:extLst>
          </p:cNvPr>
          <p:cNvSpPr/>
          <p:nvPr/>
        </p:nvSpPr>
        <p:spPr>
          <a:xfrm>
            <a:off x="737418" y="1474838"/>
            <a:ext cx="943897" cy="280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65000"/>
                    <a:lumOff val="35000"/>
                  </a:schemeClr>
                </a:solidFill>
              </a:rPr>
              <a:t>Corr</a:t>
            </a:r>
            <a:r>
              <a:rPr lang="en-US" sz="1400" b="1" dirty="0">
                <a:solidFill>
                  <a:schemeClr val="tx1">
                    <a:lumMod val="65000"/>
                    <a:lumOff val="35000"/>
                  </a:schemeClr>
                </a:solidFill>
              </a:rPr>
              <a:t>: 0.88</a:t>
            </a:r>
          </a:p>
        </p:txBody>
      </p:sp>
      <p:sp>
        <p:nvSpPr>
          <p:cNvPr id="16" name="Rectangle 15">
            <a:extLst>
              <a:ext uri="{FF2B5EF4-FFF2-40B4-BE49-F238E27FC236}">
                <a16:creationId xmlns:a16="http://schemas.microsoft.com/office/drawing/2014/main" id="{E31AA4B5-6E94-4268-B34F-E6E268220583}"/>
              </a:ext>
            </a:extLst>
          </p:cNvPr>
          <p:cNvSpPr/>
          <p:nvPr/>
        </p:nvSpPr>
        <p:spPr>
          <a:xfrm>
            <a:off x="4655874" y="1474838"/>
            <a:ext cx="943897" cy="280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65000"/>
                    <a:lumOff val="35000"/>
                  </a:schemeClr>
                </a:solidFill>
              </a:rPr>
              <a:t>Corr</a:t>
            </a:r>
            <a:r>
              <a:rPr lang="en-US" sz="1400" b="1" dirty="0">
                <a:solidFill>
                  <a:schemeClr val="tx1">
                    <a:lumMod val="65000"/>
                    <a:lumOff val="35000"/>
                  </a:schemeClr>
                </a:solidFill>
              </a:rPr>
              <a:t>: 0.97</a:t>
            </a:r>
          </a:p>
        </p:txBody>
      </p:sp>
      <p:grpSp>
        <p:nvGrpSpPr>
          <p:cNvPr id="23" name="Group 22">
            <a:extLst>
              <a:ext uri="{FF2B5EF4-FFF2-40B4-BE49-F238E27FC236}">
                <a16:creationId xmlns:a16="http://schemas.microsoft.com/office/drawing/2014/main" id="{4A9CD90E-9CC6-4AB6-AC5E-5920C11D7997}"/>
              </a:ext>
            </a:extLst>
          </p:cNvPr>
          <p:cNvGrpSpPr/>
          <p:nvPr/>
        </p:nvGrpSpPr>
        <p:grpSpPr>
          <a:xfrm>
            <a:off x="415111" y="4003158"/>
            <a:ext cx="3751546" cy="2315240"/>
            <a:chOff x="2558547" y="4003158"/>
            <a:chExt cx="3751546" cy="2315240"/>
          </a:xfrm>
        </p:grpSpPr>
        <p:pic>
          <p:nvPicPr>
            <p:cNvPr id="13" name="Picture 12">
              <a:extLst>
                <a:ext uri="{FF2B5EF4-FFF2-40B4-BE49-F238E27FC236}">
                  <a16:creationId xmlns:a16="http://schemas.microsoft.com/office/drawing/2014/main" id="{2C161162-BFBC-4FD9-B079-96D5215FD5C5}"/>
                </a:ext>
              </a:extLst>
            </p:cNvPr>
            <p:cNvPicPr>
              <a:picLocks noChangeAspect="1"/>
            </p:cNvPicPr>
            <p:nvPr/>
          </p:nvPicPr>
          <p:blipFill>
            <a:blip r:embed="rId5"/>
            <a:stretch>
              <a:fillRect/>
            </a:stretch>
          </p:blipFill>
          <p:spPr>
            <a:xfrm>
              <a:off x="2558547" y="4003158"/>
              <a:ext cx="3751546" cy="2315240"/>
            </a:xfrm>
            <a:prstGeom prst="rect">
              <a:avLst/>
            </a:prstGeom>
          </p:spPr>
        </p:pic>
        <p:sp>
          <p:nvSpPr>
            <p:cNvPr id="17" name="Rectangle 16">
              <a:extLst>
                <a:ext uri="{FF2B5EF4-FFF2-40B4-BE49-F238E27FC236}">
                  <a16:creationId xmlns:a16="http://schemas.microsoft.com/office/drawing/2014/main" id="{E2270896-89BD-4C6E-B54C-BD79D210ECC0}"/>
                </a:ext>
              </a:extLst>
            </p:cNvPr>
            <p:cNvSpPr/>
            <p:nvPr/>
          </p:nvSpPr>
          <p:spPr>
            <a:xfrm>
              <a:off x="2880852" y="4247612"/>
              <a:ext cx="943897" cy="280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65000"/>
                      <a:lumOff val="35000"/>
                    </a:schemeClr>
                  </a:solidFill>
                </a:rPr>
                <a:t>Corr</a:t>
              </a:r>
              <a:r>
                <a:rPr lang="en-US" sz="1400" b="1" dirty="0">
                  <a:solidFill>
                    <a:schemeClr val="tx1">
                      <a:lumMod val="65000"/>
                      <a:lumOff val="35000"/>
                    </a:schemeClr>
                  </a:solidFill>
                </a:rPr>
                <a:t>: 0.98</a:t>
              </a:r>
            </a:p>
          </p:txBody>
        </p:sp>
      </p:grpSp>
      <p:sp>
        <p:nvSpPr>
          <p:cNvPr id="18" name="Rectangle 17">
            <a:extLst>
              <a:ext uri="{FF2B5EF4-FFF2-40B4-BE49-F238E27FC236}">
                <a16:creationId xmlns:a16="http://schemas.microsoft.com/office/drawing/2014/main" id="{9AC7790B-B535-43D6-9F17-83B2D793BFB9}"/>
              </a:ext>
            </a:extLst>
          </p:cNvPr>
          <p:cNvSpPr/>
          <p:nvPr/>
        </p:nvSpPr>
        <p:spPr>
          <a:xfrm>
            <a:off x="8524568" y="1474838"/>
            <a:ext cx="943897" cy="280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65000"/>
                    <a:lumOff val="35000"/>
                  </a:schemeClr>
                </a:solidFill>
              </a:rPr>
              <a:t>Corr</a:t>
            </a:r>
            <a:r>
              <a:rPr lang="en-US" sz="1400" b="1" dirty="0">
                <a:solidFill>
                  <a:schemeClr val="tx1">
                    <a:lumMod val="65000"/>
                    <a:lumOff val="35000"/>
                  </a:schemeClr>
                </a:solidFill>
              </a:rPr>
              <a:t>: 0.56</a:t>
            </a:r>
          </a:p>
        </p:txBody>
      </p:sp>
      <p:grpSp>
        <p:nvGrpSpPr>
          <p:cNvPr id="24" name="Group 23">
            <a:extLst>
              <a:ext uri="{FF2B5EF4-FFF2-40B4-BE49-F238E27FC236}">
                <a16:creationId xmlns:a16="http://schemas.microsoft.com/office/drawing/2014/main" id="{4DF01B3D-2125-4E7A-BDFA-16FEA6C2BB48}"/>
              </a:ext>
            </a:extLst>
          </p:cNvPr>
          <p:cNvGrpSpPr/>
          <p:nvPr/>
        </p:nvGrpSpPr>
        <p:grpSpPr>
          <a:xfrm>
            <a:off x="4293457" y="4003158"/>
            <a:ext cx="3751546" cy="2315240"/>
            <a:chOff x="6417229" y="4003158"/>
            <a:chExt cx="3751546" cy="2315240"/>
          </a:xfrm>
        </p:grpSpPr>
        <p:pic>
          <p:nvPicPr>
            <p:cNvPr id="14" name="Picture 13">
              <a:extLst>
                <a:ext uri="{FF2B5EF4-FFF2-40B4-BE49-F238E27FC236}">
                  <a16:creationId xmlns:a16="http://schemas.microsoft.com/office/drawing/2014/main" id="{8CB17AE0-7E78-4C16-8815-59A57FE24320}"/>
                </a:ext>
              </a:extLst>
            </p:cNvPr>
            <p:cNvPicPr>
              <a:picLocks noChangeAspect="1"/>
            </p:cNvPicPr>
            <p:nvPr/>
          </p:nvPicPr>
          <p:blipFill>
            <a:blip r:embed="rId6"/>
            <a:stretch>
              <a:fillRect/>
            </a:stretch>
          </p:blipFill>
          <p:spPr>
            <a:xfrm>
              <a:off x="6417229" y="4003158"/>
              <a:ext cx="3751546" cy="2315240"/>
            </a:xfrm>
            <a:prstGeom prst="rect">
              <a:avLst/>
            </a:prstGeom>
          </p:spPr>
        </p:pic>
        <p:sp>
          <p:nvSpPr>
            <p:cNvPr id="19" name="Rectangle 18">
              <a:extLst>
                <a:ext uri="{FF2B5EF4-FFF2-40B4-BE49-F238E27FC236}">
                  <a16:creationId xmlns:a16="http://schemas.microsoft.com/office/drawing/2014/main" id="{EA686A92-5BD5-4E60-9C55-69E74190C0D2}"/>
                </a:ext>
              </a:extLst>
            </p:cNvPr>
            <p:cNvSpPr/>
            <p:nvPr/>
          </p:nvSpPr>
          <p:spPr>
            <a:xfrm>
              <a:off x="6799306" y="4239944"/>
              <a:ext cx="943897" cy="280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65000"/>
                      <a:lumOff val="35000"/>
                    </a:schemeClr>
                  </a:solidFill>
                </a:rPr>
                <a:t>Corr</a:t>
              </a:r>
              <a:r>
                <a:rPr lang="en-US" sz="1400" b="1" dirty="0">
                  <a:solidFill>
                    <a:schemeClr val="tx1">
                      <a:lumMod val="65000"/>
                      <a:lumOff val="35000"/>
                    </a:schemeClr>
                  </a:solidFill>
                </a:rPr>
                <a:t>: 0.97</a:t>
              </a:r>
            </a:p>
          </p:txBody>
        </p:sp>
      </p:grpSp>
      <p:sp>
        <p:nvSpPr>
          <p:cNvPr id="25" name="TextBox 24">
            <a:extLst>
              <a:ext uri="{FF2B5EF4-FFF2-40B4-BE49-F238E27FC236}">
                <a16:creationId xmlns:a16="http://schemas.microsoft.com/office/drawing/2014/main" id="{B3CFEB7D-8998-4086-9B40-00F01587F31D}"/>
              </a:ext>
            </a:extLst>
          </p:cNvPr>
          <p:cNvSpPr txBox="1"/>
          <p:nvPr/>
        </p:nvSpPr>
        <p:spPr>
          <a:xfrm>
            <a:off x="8396748" y="4003158"/>
            <a:ext cx="3380141" cy="1631216"/>
          </a:xfrm>
          <a:prstGeom prst="rect">
            <a:avLst/>
          </a:prstGeom>
          <a:solidFill>
            <a:schemeClr val="accent6">
              <a:lumMod val="40000"/>
              <a:lumOff val="60000"/>
            </a:schemeClr>
          </a:solidFill>
          <a:ln>
            <a:solidFill>
              <a:schemeClr val="tx1"/>
            </a:solidFill>
          </a:ln>
        </p:spPr>
        <p:txBody>
          <a:bodyPr wrap="square" rtlCol="0">
            <a:spAutoFit/>
          </a:bodyPr>
          <a:lstStyle/>
          <a:p>
            <a:r>
              <a:rPr lang="en-US" sz="1600" u="sng" dirty="0"/>
              <a:t>Key Observations:</a:t>
            </a:r>
          </a:p>
          <a:p>
            <a:pPr marL="342900" indent="-342900">
              <a:buAutoNum type="arabicPeriod"/>
            </a:pPr>
            <a:r>
              <a:rPr lang="en-US" sz="1600" dirty="0"/>
              <a:t>There is high correlation between employment numbers and median price per </a:t>
            </a:r>
            <a:r>
              <a:rPr lang="en-US" sz="1600" dirty="0" err="1"/>
              <a:t>sqft</a:t>
            </a:r>
            <a:endParaRPr lang="en-US" sz="1600" dirty="0"/>
          </a:p>
          <a:p>
            <a:pPr marL="342900" indent="-342900">
              <a:buAutoNum type="arabicPeriod"/>
            </a:pPr>
            <a:r>
              <a:rPr lang="en-US" sz="1600" dirty="0"/>
              <a:t>Linear model does not fit </a:t>
            </a:r>
            <a:r>
              <a:rPr lang="en-US" sz="1600" dirty="0" err="1"/>
              <a:t>ts</a:t>
            </a:r>
            <a:r>
              <a:rPr lang="en-US" sz="1600" dirty="0"/>
              <a:t> of all cities accurately, </a:t>
            </a:r>
            <a:r>
              <a:rPr lang="en-US" sz="1600" dirty="0" err="1"/>
              <a:t>eg</a:t>
            </a:r>
            <a:r>
              <a:rPr lang="en-US" sz="1600" dirty="0"/>
              <a:t>: NY, CH</a:t>
            </a:r>
          </a:p>
        </p:txBody>
      </p:sp>
    </p:spTree>
    <p:extLst>
      <p:ext uri="{BB962C8B-B14F-4D97-AF65-F5344CB8AC3E}">
        <p14:creationId xmlns:p14="http://schemas.microsoft.com/office/powerpoint/2010/main" val="65435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DA13D8-BB55-49C6-B4E9-F9A12F286718}"/>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Holt-Winter Additive</a:t>
            </a:r>
          </a:p>
        </p:txBody>
      </p:sp>
      <p:sp>
        <p:nvSpPr>
          <p:cNvPr id="17" name="TextBox 16">
            <a:extLst>
              <a:ext uri="{FF2B5EF4-FFF2-40B4-BE49-F238E27FC236}">
                <a16:creationId xmlns:a16="http://schemas.microsoft.com/office/drawing/2014/main" id="{6351B161-837A-414F-BE4E-1CA412F7D1E4}"/>
              </a:ext>
            </a:extLst>
          </p:cNvPr>
          <p:cNvSpPr txBox="1"/>
          <p:nvPr/>
        </p:nvSpPr>
        <p:spPr>
          <a:xfrm>
            <a:off x="1946787" y="1000283"/>
            <a:ext cx="521110" cy="307777"/>
          </a:xfrm>
          <a:prstGeom prst="rect">
            <a:avLst/>
          </a:prstGeom>
          <a:noFill/>
        </p:spPr>
        <p:txBody>
          <a:bodyPr wrap="square" rtlCol="0">
            <a:spAutoFit/>
          </a:bodyPr>
          <a:lstStyle/>
          <a:p>
            <a:r>
              <a:rPr lang="en-US" sz="1400" dirty="0"/>
              <a:t>NY</a:t>
            </a:r>
            <a:endParaRPr lang="en-US" dirty="0"/>
          </a:p>
        </p:txBody>
      </p:sp>
      <p:sp>
        <p:nvSpPr>
          <p:cNvPr id="18" name="TextBox 17">
            <a:extLst>
              <a:ext uri="{FF2B5EF4-FFF2-40B4-BE49-F238E27FC236}">
                <a16:creationId xmlns:a16="http://schemas.microsoft.com/office/drawing/2014/main" id="{19BEE6FD-5CC9-47EB-90EB-0FF1DD37000B}"/>
              </a:ext>
            </a:extLst>
          </p:cNvPr>
          <p:cNvSpPr txBox="1"/>
          <p:nvPr/>
        </p:nvSpPr>
        <p:spPr>
          <a:xfrm>
            <a:off x="5904271" y="1013912"/>
            <a:ext cx="521110" cy="307777"/>
          </a:xfrm>
          <a:prstGeom prst="rect">
            <a:avLst/>
          </a:prstGeom>
          <a:noFill/>
        </p:spPr>
        <p:txBody>
          <a:bodyPr wrap="square" rtlCol="0">
            <a:spAutoFit/>
          </a:bodyPr>
          <a:lstStyle/>
          <a:p>
            <a:r>
              <a:rPr lang="en-US" sz="1400" dirty="0"/>
              <a:t>LA</a:t>
            </a:r>
            <a:endParaRPr lang="en-US" dirty="0"/>
          </a:p>
        </p:txBody>
      </p:sp>
      <p:sp>
        <p:nvSpPr>
          <p:cNvPr id="19" name="TextBox 18">
            <a:extLst>
              <a:ext uri="{FF2B5EF4-FFF2-40B4-BE49-F238E27FC236}">
                <a16:creationId xmlns:a16="http://schemas.microsoft.com/office/drawing/2014/main" id="{6E943B65-21E8-4104-A8B2-F89F2A4894C5}"/>
              </a:ext>
            </a:extLst>
          </p:cNvPr>
          <p:cNvSpPr txBox="1"/>
          <p:nvPr/>
        </p:nvSpPr>
        <p:spPr>
          <a:xfrm>
            <a:off x="9984658" y="1013912"/>
            <a:ext cx="521110" cy="307777"/>
          </a:xfrm>
          <a:prstGeom prst="rect">
            <a:avLst/>
          </a:prstGeom>
          <a:noFill/>
        </p:spPr>
        <p:txBody>
          <a:bodyPr wrap="square" rtlCol="0">
            <a:spAutoFit/>
          </a:bodyPr>
          <a:lstStyle/>
          <a:p>
            <a:r>
              <a:rPr lang="en-US" sz="1400" dirty="0"/>
              <a:t>CH</a:t>
            </a:r>
            <a:endParaRPr lang="en-US" dirty="0"/>
          </a:p>
        </p:txBody>
      </p:sp>
      <p:sp>
        <p:nvSpPr>
          <p:cNvPr id="20" name="TextBox 19">
            <a:extLst>
              <a:ext uri="{FF2B5EF4-FFF2-40B4-BE49-F238E27FC236}">
                <a16:creationId xmlns:a16="http://schemas.microsoft.com/office/drawing/2014/main" id="{B7227A74-8C90-42EA-9FBC-EFFC45DD182E}"/>
              </a:ext>
            </a:extLst>
          </p:cNvPr>
          <p:cNvSpPr txBox="1"/>
          <p:nvPr/>
        </p:nvSpPr>
        <p:spPr>
          <a:xfrm>
            <a:off x="1852383" y="3596105"/>
            <a:ext cx="521110" cy="307777"/>
          </a:xfrm>
          <a:prstGeom prst="rect">
            <a:avLst/>
          </a:prstGeom>
          <a:noFill/>
        </p:spPr>
        <p:txBody>
          <a:bodyPr wrap="square" rtlCol="0">
            <a:spAutoFit/>
          </a:bodyPr>
          <a:lstStyle/>
          <a:p>
            <a:r>
              <a:rPr lang="en-US" sz="1400" dirty="0"/>
              <a:t>MI</a:t>
            </a:r>
            <a:endParaRPr lang="en-US" dirty="0"/>
          </a:p>
        </p:txBody>
      </p:sp>
      <p:sp>
        <p:nvSpPr>
          <p:cNvPr id="21" name="TextBox 20">
            <a:extLst>
              <a:ext uri="{FF2B5EF4-FFF2-40B4-BE49-F238E27FC236}">
                <a16:creationId xmlns:a16="http://schemas.microsoft.com/office/drawing/2014/main" id="{720B42FF-38F2-4669-8AD6-2F65AAEC912E}"/>
              </a:ext>
            </a:extLst>
          </p:cNvPr>
          <p:cNvSpPr txBox="1"/>
          <p:nvPr/>
        </p:nvSpPr>
        <p:spPr>
          <a:xfrm>
            <a:off x="5904271" y="3596105"/>
            <a:ext cx="521110" cy="307777"/>
          </a:xfrm>
          <a:prstGeom prst="rect">
            <a:avLst/>
          </a:prstGeom>
          <a:noFill/>
        </p:spPr>
        <p:txBody>
          <a:bodyPr wrap="square" rtlCol="0">
            <a:spAutoFit/>
          </a:bodyPr>
          <a:lstStyle/>
          <a:p>
            <a:r>
              <a:rPr lang="en-US" sz="1400" dirty="0"/>
              <a:t>SF</a:t>
            </a:r>
            <a:endParaRPr lang="en-US" dirty="0"/>
          </a:p>
        </p:txBody>
      </p:sp>
      <p:pic>
        <p:nvPicPr>
          <p:cNvPr id="2" name="Picture 1">
            <a:extLst>
              <a:ext uri="{FF2B5EF4-FFF2-40B4-BE49-F238E27FC236}">
                <a16:creationId xmlns:a16="http://schemas.microsoft.com/office/drawing/2014/main" id="{0FB7BAA0-12F0-40FC-B691-88703F4B2C16}"/>
              </a:ext>
            </a:extLst>
          </p:cNvPr>
          <p:cNvPicPr>
            <a:picLocks noChangeAspect="1"/>
          </p:cNvPicPr>
          <p:nvPr/>
        </p:nvPicPr>
        <p:blipFill>
          <a:blip r:embed="rId3"/>
          <a:stretch>
            <a:fillRect/>
          </a:stretch>
        </p:blipFill>
        <p:spPr>
          <a:xfrm>
            <a:off x="369736" y="1308060"/>
            <a:ext cx="3494341" cy="2156507"/>
          </a:xfrm>
          <a:prstGeom prst="rect">
            <a:avLst/>
          </a:prstGeom>
        </p:spPr>
      </p:pic>
      <p:pic>
        <p:nvPicPr>
          <p:cNvPr id="4" name="Picture 3">
            <a:extLst>
              <a:ext uri="{FF2B5EF4-FFF2-40B4-BE49-F238E27FC236}">
                <a16:creationId xmlns:a16="http://schemas.microsoft.com/office/drawing/2014/main" id="{4A818608-5471-4E05-BD6E-368789BD1E18}"/>
              </a:ext>
            </a:extLst>
          </p:cNvPr>
          <p:cNvPicPr>
            <a:picLocks noChangeAspect="1"/>
          </p:cNvPicPr>
          <p:nvPr/>
        </p:nvPicPr>
        <p:blipFill>
          <a:blip r:embed="rId4"/>
          <a:stretch>
            <a:fillRect/>
          </a:stretch>
        </p:blipFill>
        <p:spPr>
          <a:xfrm>
            <a:off x="4348829" y="1321689"/>
            <a:ext cx="3494341" cy="2156508"/>
          </a:xfrm>
          <a:prstGeom prst="rect">
            <a:avLst/>
          </a:prstGeom>
        </p:spPr>
        <p:style>
          <a:lnRef idx="2">
            <a:schemeClr val="accent6"/>
          </a:lnRef>
          <a:fillRef idx="1">
            <a:schemeClr val="lt1"/>
          </a:fillRef>
          <a:effectRef idx="0">
            <a:schemeClr val="accent6"/>
          </a:effectRef>
          <a:fontRef idx="minor">
            <a:schemeClr val="dk1"/>
          </a:fontRef>
        </p:style>
      </p:pic>
      <p:pic>
        <p:nvPicPr>
          <p:cNvPr id="5" name="Picture 4">
            <a:extLst>
              <a:ext uri="{FF2B5EF4-FFF2-40B4-BE49-F238E27FC236}">
                <a16:creationId xmlns:a16="http://schemas.microsoft.com/office/drawing/2014/main" id="{BC4AF4A1-DDD3-4E2E-B71C-E326FD2B7795}"/>
              </a:ext>
            </a:extLst>
          </p:cNvPr>
          <p:cNvPicPr>
            <a:picLocks noChangeAspect="1"/>
          </p:cNvPicPr>
          <p:nvPr/>
        </p:nvPicPr>
        <p:blipFill>
          <a:blip r:embed="rId5"/>
          <a:stretch>
            <a:fillRect/>
          </a:stretch>
        </p:blipFill>
        <p:spPr>
          <a:xfrm>
            <a:off x="8114584" y="1308059"/>
            <a:ext cx="3494341" cy="2156508"/>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CFC5BD10-1A5B-4191-A12B-FB6A6E6F04B7}"/>
              </a:ext>
            </a:extLst>
          </p:cNvPr>
          <p:cNvPicPr>
            <a:picLocks noChangeAspect="1"/>
          </p:cNvPicPr>
          <p:nvPr/>
        </p:nvPicPr>
        <p:blipFill>
          <a:blip r:embed="rId6"/>
          <a:stretch>
            <a:fillRect/>
          </a:stretch>
        </p:blipFill>
        <p:spPr>
          <a:xfrm>
            <a:off x="365767" y="4139750"/>
            <a:ext cx="3494341" cy="2156508"/>
          </a:xfrm>
          <a:prstGeom prst="rect">
            <a:avLst/>
          </a:prstGeom>
        </p:spPr>
      </p:pic>
      <p:pic>
        <p:nvPicPr>
          <p:cNvPr id="7" name="Picture 6">
            <a:extLst>
              <a:ext uri="{FF2B5EF4-FFF2-40B4-BE49-F238E27FC236}">
                <a16:creationId xmlns:a16="http://schemas.microsoft.com/office/drawing/2014/main" id="{F78A4E7C-6B0B-4C13-8280-5EB0B697C6B7}"/>
              </a:ext>
            </a:extLst>
          </p:cNvPr>
          <p:cNvPicPr>
            <a:picLocks noChangeAspect="1"/>
          </p:cNvPicPr>
          <p:nvPr/>
        </p:nvPicPr>
        <p:blipFill>
          <a:blip r:embed="rId7"/>
          <a:stretch>
            <a:fillRect/>
          </a:stretch>
        </p:blipFill>
        <p:spPr>
          <a:xfrm>
            <a:off x="4348828" y="4098394"/>
            <a:ext cx="3494341" cy="2156508"/>
          </a:xfrm>
          <a:prstGeom prst="rect">
            <a:avLst/>
          </a:prstGeom>
        </p:spPr>
      </p:pic>
      <p:pic>
        <p:nvPicPr>
          <p:cNvPr id="30" name="Picture 29">
            <a:extLst>
              <a:ext uri="{FF2B5EF4-FFF2-40B4-BE49-F238E27FC236}">
                <a16:creationId xmlns:a16="http://schemas.microsoft.com/office/drawing/2014/main" id="{F365F893-6510-4760-8B8E-059586223CD6}"/>
              </a:ext>
            </a:extLst>
          </p:cNvPr>
          <p:cNvPicPr>
            <a:picLocks noChangeAspect="1"/>
          </p:cNvPicPr>
          <p:nvPr/>
        </p:nvPicPr>
        <p:blipFill>
          <a:blip r:embed="rId3"/>
          <a:stretch>
            <a:fillRect/>
          </a:stretch>
        </p:blipFill>
        <p:spPr>
          <a:xfrm>
            <a:off x="369737" y="1321689"/>
            <a:ext cx="3494341" cy="2156507"/>
          </a:xfrm>
          <a:prstGeom prst="rect">
            <a:avLst/>
          </a:prstGeom>
        </p:spPr>
        <p:style>
          <a:lnRef idx="2">
            <a:schemeClr val="accent6"/>
          </a:lnRef>
          <a:fillRef idx="1">
            <a:schemeClr val="lt1"/>
          </a:fillRef>
          <a:effectRef idx="0">
            <a:schemeClr val="accent6"/>
          </a:effectRef>
          <a:fontRef idx="minor">
            <a:schemeClr val="dk1"/>
          </a:fontRef>
        </p:style>
      </p:pic>
      <p:pic>
        <p:nvPicPr>
          <p:cNvPr id="31" name="Picture 30">
            <a:extLst>
              <a:ext uri="{FF2B5EF4-FFF2-40B4-BE49-F238E27FC236}">
                <a16:creationId xmlns:a16="http://schemas.microsoft.com/office/drawing/2014/main" id="{20604051-04F9-4543-9A71-7ED55BBBBD31}"/>
              </a:ext>
            </a:extLst>
          </p:cNvPr>
          <p:cNvPicPr>
            <a:picLocks noChangeAspect="1"/>
          </p:cNvPicPr>
          <p:nvPr/>
        </p:nvPicPr>
        <p:blipFill>
          <a:blip r:embed="rId6"/>
          <a:stretch>
            <a:fillRect/>
          </a:stretch>
        </p:blipFill>
        <p:spPr>
          <a:xfrm>
            <a:off x="365768" y="4153379"/>
            <a:ext cx="3494341" cy="2156508"/>
          </a:xfrm>
          <a:prstGeom prst="rect">
            <a:avLst/>
          </a:prstGeom>
        </p:spPr>
        <p:style>
          <a:lnRef idx="2">
            <a:schemeClr val="accent6"/>
          </a:lnRef>
          <a:fillRef idx="1">
            <a:schemeClr val="lt1"/>
          </a:fillRef>
          <a:effectRef idx="0">
            <a:schemeClr val="accent6"/>
          </a:effectRef>
          <a:fontRef idx="minor">
            <a:schemeClr val="dk1"/>
          </a:fontRef>
        </p:style>
      </p:pic>
      <p:pic>
        <p:nvPicPr>
          <p:cNvPr id="32" name="Picture 31">
            <a:extLst>
              <a:ext uri="{FF2B5EF4-FFF2-40B4-BE49-F238E27FC236}">
                <a16:creationId xmlns:a16="http://schemas.microsoft.com/office/drawing/2014/main" id="{9205F3CE-4F7C-4DF5-9CA0-20AB94BA8E94}"/>
              </a:ext>
            </a:extLst>
          </p:cNvPr>
          <p:cNvPicPr>
            <a:picLocks noChangeAspect="1"/>
          </p:cNvPicPr>
          <p:nvPr/>
        </p:nvPicPr>
        <p:blipFill>
          <a:blip r:embed="rId7"/>
          <a:stretch>
            <a:fillRect/>
          </a:stretch>
        </p:blipFill>
        <p:spPr>
          <a:xfrm>
            <a:off x="4348829" y="4112023"/>
            <a:ext cx="3494341" cy="2156508"/>
          </a:xfrm>
          <a:prstGeom prst="rect">
            <a:avLst/>
          </a:prstGeom>
        </p:spPr>
        <p:style>
          <a:lnRef idx="2">
            <a:schemeClr val="accent6"/>
          </a:lnRef>
          <a:fillRef idx="1">
            <a:schemeClr val="lt1"/>
          </a:fillRef>
          <a:effectRef idx="0">
            <a:schemeClr val="accent6"/>
          </a:effectRef>
          <a:fontRef idx="minor">
            <a:schemeClr val="dk1"/>
          </a:fontRef>
        </p:style>
      </p:pic>
      <p:graphicFrame>
        <p:nvGraphicFramePr>
          <p:cNvPr id="33" name="Table 32">
            <a:extLst>
              <a:ext uri="{FF2B5EF4-FFF2-40B4-BE49-F238E27FC236}">
                <a16:creationId xmlns:a16="http://schemas.microsoft.com/office/drawing/2014/main" id="{3AAC84BF-2187-46F8-BFB3-3BB61DB6D13B}"/>
              </a:ext>
            </a:extLst>
          </p:cNvPr>
          <p:cNvGraphicFramePr>
            <a:graphicFrameLocks noGrp="1"/>
          </p:cNvGraphicFramePr>
          <p:nvPr>
            <p:extLst>
              <p:ext uri="{D42A27DB-BD31-4B8C-83A1-F6EECF244321}">
                <p14:modId xmlns:p14="http://schemas.microsoft.com/office/powerpoint/2010/main" val="1109130686"/>
              </p:ext>
            </p:extLst>
          </p:nvPr>
        </p:nvGraphicFramePr>
        <p:xfrm>
          <a:off x="8273621" y="3903882"/>
          <a:ext cx="3663738" cy="2468880"/>
        </p:xfrm>
        <a:graphic>
          <a:graphicData uri="http://schemas.openxmlformats.org/drawingml/2006/table">
            <a:tbl>
              <a:tblPr firstRow="1" bandRow="1">
                <a:tableStyleId>{68D230F3-CF80-4859-8CE7-A43EE81993B5}</a:tableStyleId>
              </a:tblPr>
              <a:tblGrid>
                <a:gridCol w="536082">
                  <a:extLst>
                    <a:ext uri="{9D8B030D-6E8A-4147-A177-3AD203B41FA5}">
                      <a16:colId xmlns:a16="http://schemas.microsoft.com/office/drawing/2014/main" val="228721229"/>
                    </a:ext>
                  </a:extLst>
                </a:gridCol>
                <a:gridCol w="1209368">
                  <a:extLst>
                    <a:ext uri="{9D8B030D-6E8A-4147-A177-3AD203B41FA5}">
                      <a16:colId xmlns:a16="http://schemas.microsoft.com/office/drawing/2014/main" val="1633769984"/>
                    </a:ext>
                  </a:extLst>
                </a:gridCol>
                <a:gridCol w="1918288">
                  <a:extLst>
                    <a:ext uri="{9D8B030D-6E8A-4147-A177-3AD203B41FA5}">
                      <a16:colId xmlns:a16="http://schemas.microsoft.com/office/drawing/2014/main" val="4143847053"/>
                    </a:ext>
                  </a:extLst>
                </a:gridCol>
              </a:tblGrid>
              <a:tr h="374533">
                <a:tc>
                  <a:txBody>
                    <a:bodyPr/>
                    <a:lstStyle/>
                    <a:p>
                      <a:pPr algn="ctr"/>
                      <a:r>
                        <a:rPr lang="en-US" sz="1050" dirty="0"/>
                        <a:t>Metro</a:t>
                      </a:r>
                    </a:p>
                  </a:txBody>
                  <a:tcPr/>
                </a:tc>
                <a:tc>
                  <a:txBody>
                    <a:bodyPr/>
                    <a:lstStyle/>
                    <a:p>
                      <a:pPr algn="ctr"/>
                      <a:r>
                        <a:rPr lang="en-US" sz="1050" dirty="0" err="1"/>
                        <a:t>Ljung</a:t>
                      </a:r>
                      <a:r>
                        <a:rPr lang="en-US" sz="1050" dirty="0"/>
                        <a:t> Box p-values </a:t>
                      </a:r>
                    </a:p>
                  </a:txBody>
                  <a:tcPr/>
                </a:tc>
                <a:tc>
                  <a:txBody>
                    <a:bodyPr/>
                    <a:lstStyle/>
                    <a:p>
                      <a:pPr algn="ctr"/>
                      <a:r>
                        <a:rPr lang="en-US" sz="1050" dirty="0"/>
                        <a:t>Coefficients</a:t>
                      </a:r>
                    </a:p>
                  </a:txBody>
                  <a:tcPr/>
                </a:tc>
                <a:extLst>
                  <a:ext uri="{0D108BD9-81ED-4DB2-BD59-A6C34878D82A}">
                    <a16:rowId xmlns:a16="http://schemas.microsoft.com/office/drawing/2014/main" val="836885767"/>
                  </a:ext>
                </a:extLst>
              </a:tr>
              <a:tr h="374533">
                <a:tc>
                  <a:txBody>
                    <a:bodyPr/>
                    <a:lstStyle/>
                    <a:p>
                      <a:pPr algn="ctr"/>
                      <a:r>
                        <a:rPr lang="en-US" sz="1050" dirty="0"/>
                        <a:t>NY</a:t>
                      </a:r>
                    </a:p>
                  </a:txBody>
                  <a:tcPr/>
                </a:tc>
                <a:tc>
                  <a:txBody>
                    <a:bodyPr/>
                    <a:lstStyle/>
                    <a:p>
                      <a:r>
                        <a:rPr lang="en-US" sz="1050" dirty="0"/>
                        <a:t>0.0004376</a:t>
                      </a:r>
                    </a:p>
                  </a:txBody>
                  <a:tcPr/>
                </a:tc>
                <a:tc>
                  <a:txBody>
                    <a:bodyPr/>
                    <a:lstStyle/>
                    <a:p>
                      <a:r>
                        <a:rPr lang="it-IT" sz="1050" dirty="0"/>
                        <a:t>alpha = 0.9985 beta = 9e-04 gamma = 4e-04 </a:t>
                      </a:r>
                      <a:endParaRPr lang="en-US" sz="1050" dirty="0"/>
                    </a:p>
                  </a:txBody>
                  <a:tcPr/>
                </a:tc>
                <a:extLst>
                  <a:ext uri="{0D108BD9-81ED-4DB2-BD59-A6C34878D82A}">
                    <a16:rowId xmlns:a16="http://schemas.microsoft.com/office/drawing/2014/main" val="4169873153"/>
                  </a:ext>
                </a:extLst>
              </a:tr>
              <a:tr h="374533">
                <a:tc>
                  <a:txBody>
                    <a:bodyPr/>
                    <a:lstStyle/>
                    <a:p>
                      <a:pPr algn="ctr"/>
                      <a:r>
                        <a:rPr lang="en-US" sz="1050" dirty="0"/>
                        <a:t>LA</a:t>
                      </a:r>
                    </a:p>
                  </a:txBody>
                  <a:tcPr/>
                </a:tc>
                <a:tc>
                  <a:txBody>
                    <a:bodyPr/>
                    <a:lstStyle/>
                    <a:p>
                      <a:r>
                        <a:rPr lang="en-US" sz="1050" dirty="0"/>
                        <a:t>0.0001111</a:t>
                      </a:r>
                    </a:p>
                  </a:txBody>
                  <a:tcPr/>
                </a:tc>
                <a:tc>
                  <a:txBody>
                    <a:bodyPr/>
                    <a:lstStyle/>
                    <a:p>
                      <a:r>
                        <a:rPr lang="en-US" sz="1050" dirty="0"/>
                        <a:t>alpha = 0.8367 beta = 0.1103 gamma = 1e-04 </a:t>
                      </a:r>
                    </a:p>
                  </a:txBody>
                  <a:tcPr/>
                </a:tc>
                <a:extLst>
                  <a:ext uri="{0D108BD9-81ED-4DB2-BD59-A6C34878D82A}">
                    <a16:rowId xmlns:a16="http://schemas.microsoft.com/office/drawing/2014/main" val="233859664"/>
                  </a:ext>
                </a:extLst>
              </a:tr>
              <a:tr h="374533">
                <a:tc>
                  <a:txBody>
                    <a:bodyPr/>
                    <a:lstStyle/>
                    <a:p>
                      <a:pPr algn="ctr"/>
                      <a:r>
                        <a:rPr lang="en-US" sz="1050" dirty="0"/>
                        <a:t>CH</a:t>
                      </a:r>
                    </a:p>
                  </a:txBody>
                  <a:tcPr/>
                </a:tc>
                <a:tc>
                  <a:txBody>
                    <a:bodyPr/>
                    <a:lstStyle/>
                    <a:p>
                      <a:r>
                        <a:rPr lang="en-US" sz="1050" dirty="0"/>
                        <a:t>0.1226</a:t>
                      </a:r>
                    </a:p>
                  </a:txBody>
                  <a:tcPr/>
                </a:tc>
                <a:tc>
                  <a:txBody>
                    <a:bodyPr/>
                    <a:lstStyle/>
                    <a:p>
                      <a:r>
                        <a:rPr lang="en-US" sz="1050" dirty="0"/>
                        <a:t>alpha = 0.9999 beta = 0.134 gamma = 1e-04 </a:t>
                      </a:r>
                    </a:p>
                  </a:txBody>
                  <a:tcPr/>
                </a:tc>
                <a:extLst>
                  <a:ext uri="{0D108BD9-81ED-4DB2-BD59-A6C34878D82A}">
                    <a16:rowId xmlns:a16="http://schemas.microsoft.com/office/drawing/2014/main" val="1494511688"/>
                  </a:ext>
                </a:extLst>
              </a:tr>
              <a:tr h="374533">
                <a:tc>
                  <a:txBody>
                    <a:bodyPr/>
                    <a:lstStyle/>
                    <a:p>
                      <a:pPr algn="ctr"/>
                      <a:r>
                        <a:rPr lang="en-US" sz="1050" dirty="0"/>
                        <a:t>MI</a:t>
                      </a:r>
                    </a:p>
                  </a:txBody>
                  <a:tcPr/>
                </a:tc>
                <a:tc>
                  <a:txBody>
                    <a:bodyPr/>
                    <a:lstStyle/>
                    <a:p>
                      <a:r>
                        <a:rPr lang="en-US" sz="1050" dirty="0"/>
                        <a:t>6.873e-05</a:t>
                      </a:r>
                    </a:p>
                  </a:txBody>
                  <a:tcPr/>
                </a:tc>
                <a:tc>
                  <a:txBody>
                    <a:bodyPr/>
                    <a:lstStyle/>
                    <a:p>
                      <a:r>
                        <a:rPr lang="en-US" sz="1050" dirty="0"/>
                        <a:t>alpha = 0.7922 beta = 0.0551 gamma = 1e-04 </a:t>
                      </a:r>
                    </a:p>
                  </a:txBody>
                  <a:tcPr/>
                </a:tc>
                <a:extLst>
                  <a:ext uri="{0D108BD9-81ED-4DB2-BD59-A6C34878D82A}">
                    <a16:rowId xmlns:a16="http://schemas.microsoft.com/office/drawing/2014/main" val="4202123943"/>
                  </a:ext>
                </a:extLst>
              </a:tr>
              <a:tr h="374533">
                <a:tc>
                  <a:txBody>
                    <a:bodyPr/>
                    <a:lstStyle/>
                    <a:p>
                      <a:pPr algn="ctr"/>
                      <a:r>
                        <a:rPr lang="en-US" sz="1050" dirty="0"/>
                        <a:t>SF</a:t>
                      </a:r>
                    </a:p>
                  </a:txBody>
                  <a:tcPr/>
                </a:tc>
                <a:tc>
                  <a:txBody>
                    <a:bodyPr/>
                    <a:lstStyle/>
                    <a:p>
                      <a:r>
                        <a:rPr lang="en-US" sz="1050" dirty="0"/>
                        <a:t>1.632e-06</a:t>
                      </a:r>
                    </a:p>
                  </a:txBody>
                  <a:tcPr/>
                </a:tc>
                <a:tc>
                  <a:txBody>
                    <a:bodyPr/>
                    <a:lstStyle/>
                    <a:p>
                      <a:r>
                        <a:rPr lang="en-US" sz="1050" dirty="0"/>
                        <a:t>alpha = 0.9998 beta = 0.0562 gamma = 1e-04 </a:t>
                      </a:r>
                    </a:p>
                  </a:txBody>
                  <a:tcPr/>
                </a:tc>
                <a:extLst>
                  <a:ext uri="{0D108BD9-81ED-4DB2-BD59-A6C34878D82A}">
                    <a16:rowId xmlns:a16="http://schemas.microsoft.com/office/drawing/2014/main" val="1816760679"/>
                  </a:ext>
                </a:extLst>
              </a:tr>
            </a:tbl>
          </a:graphicData>
        </a:graphic>
      </p:graphicFrame>
    </p:spTree>
    <p:extLst>
      <p:ext uri="{BB962C8B-B14F-4D97-AF65-F5344CB8AC3E}">
        <p14:creationId xmlns:p14="http://schemas.microsoft.com/office/powerpoint/2010/main" val="396016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DA13D8-BB55-49C6-B4E9-F9A12F286718}"/>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t>
            </a:r>
            <a:r>
              <a:rPr lang="en-US" dirty="0" err="1"/>
              <a:t>sARIMA</a:t>
            </a:r>
            <a:endParaRPr lang="en-US" dirty="0"/>
          </a:p>
        </p:txBody>
      </p:sp>
      <p:pic>
        <p:nvPicPr>
          <p:cNvPr id="4" name="Picture 3">
            <a:extLst>
              <a:ext uri="{FF2B5EF4-FFF2-40B4-BE49-F238E27FC236}">
                <a16:creationId xmlns:a16="http://schemas.microsoft.com/office/drawing/2014/main" id="{038E44EF-0438-494C-9D69-54D5327F9DF3}"/>
              </a:ext>
            </a:extLst>
          </p:cNvPr>
          <p:cNvPicPr>
            <a:picLocks noChangeAspect="1"/>
          </p:cNvPicPr>
          <p:nvPr/>
        </p:nvPicPr>
        <p:blipFill>
          <a:blip r:embed="rId2"/>
          <a:stretch>
            <a:fillRect/>
          </a:stretch>
        </p:blipFill>
        <p:spPr>
          <a:xfrm>
            <a:off x="232861" y="1290644"/>
            <a:ext cx="3666584" cy="2262806"/>
          </a:xfrm>
          <a:prstGeom prst="rect">
            <a:avLst/>
          </a:prstGeom>
        </p:spPr>
        <p:style>
          <a:lnRef idx="2">
            <a:schemeClr val="accent6"/>
          </a:lnRef>
          <a:fillRef idx="1">
            <a:schemeClr val="lt1"/>
          </a:fillRef>
          <a:effectRef idx="0">
            <a:schemeClr val="accent6"/>
          </a:effectRef>
          <a:fontRef idx="minor">
            <a:schemeClr val="dk1"/>
          </a:fontRef>
        </p:style>
      </p:pic>
      <p:pic>
        <p:nvPicPr>
          <p:cNvPr id="5" name="Picture 4">
            <a:extLst>
              <a:ext uri="{FF2B5EF4-FFF2-40B4-BE49-F238E27FC236}">
                <a16:creationId xmlns:a16="http://schemas.microsoft.com/office/drawing/2014/main" id="{90F8D5D0-7557-46A1-B992-FF7E539036BC}"/>
              </a:ext>
            </a:extLst>
          </p:cNvPr>
          <p:cNvPicPr>
            <a:picLocks noChangeAspect="1"/>
          </p:cNvPicPr>
          <p:nvPr/>
        </p:nvPicPr>
        <p:blipFill>
          <a:blip r:embed="rId3"/>
          <a:stretch>
            <a:fillRect/>
          </a:stretch>
        </p:blipFill>
        <p:spPr>
          <a:xfrm>
            <a:off x="4150062" y="1290644"/>
            <a:ext cx="3666584" cy="2262806"/>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3302D35F-7915-4524-976D-D8F76E07F74B}"/>
              </a:ext>
            </a:extLst>
          </p:cNvPr>
          <p:cNvPicPr>
            <a:picLocks noChangeAspect="1"/>
          </p:cNvPicPr>
          <p:nvPr/>
        </p:nvPicPr>
        <p:blipFill>
          <a:blip r:embed="rId4"/>
          <a:stretch>
            <a:fillRect/>
          </a:stretch>
        </p:blipFill>
        <p:spPr>
          <a:xfrm>
            <a:off x="8067263" y="1290644"/>
            <a:ext cx="3666584" cy="2262806"/>
          </a:xfrm>
          <a:prstGeom prst="rect">
            <a:avLst/>
          </a:prstGeom>
        </p:spPr>
        <p:style>
          <a:lnRef idx="2">
            <a:schemeClr val="accent6"/>
          </a:lnRef>
          <a:fillRef idx="1">
            <a:schemeClr val="lt1"/>
          </a:fillRef>
          <a:effectRef idx="0">
            <a:schemeClr val="accent6"/>
          </a:effectRef>
          <a:fontRef idx="minor">
            <a:schemeClr val="dk1"/>
          </a:fontRef>
        </p:style>
      </p:pic>
      <p:pic>
        <p:nvPicPr>
          <p:cNvPr id="7" name="Picture 6">
            <a:extLst>
              <a:ext uri="{FF2B5EF4-FFF2-40B4-BE49-F238E27FC236}">
                <a16:creationId xmlns:a16="http://schemas.microsoft.com/office/drawing/2014/main" id="{26CC165E-4BB0-41EA-8118-C4AA46AEC3FC}"/>
              </a:ext>
            </a:extLst>
          </p:cNvPr>
          <p:cNvPicPr>
            <a:picLocks noChangeAspect="1"/>
          </p:cNvPicPr>
          <p:nvPr/>
        </p:nvPicPr>
        <p:blipFill>
          <a:blip r:embed="rId5"/>
          <a:stretch>
            <a:fillRect/>
          </a:stretch>
        </p:blipFill>
        <p:spPr>
          <a:xfrm>
            <a:off x="232861" y="4016088"/>
            <a:ext cx="3666584" cy="2262806"/>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a:extLst>
              <a:ext uri="{FF2B5EF4-FFF2-40B4-BE49-F238E27FC236}">
                <a16:creationId xmlns:a16="http://schemas.microsoft.com/office/drawing/2014/main" id="{BA20ECA2-F1C5-429B-BF6B-6285E7931D30}"/>
              </a:ext>
            </a:extLst>
          </p:cNvPr>
          <p:cNvPicPr>
            <a:picLocks noChangeAspect="1"/>
          </p:cNvPicPr>
          <p:nvPr/>
        </p:nvPicPr>
        <p:blipFill>
          <a:blip r:embed="rId6"/>
          <a:stretch>
            <a:fillRect/>
          </a:stretch>
        </p:blipFill>
        <p:spPr>
          <a:xfrm>
            <a:off x="4262708" y="4016088"/>
            <a:ext cx="3666584" cy="2262806"/>
          </a:xfrm>
          <a:prstGeom prst="rect">
            <a:avLst/>
          </a:prstGeom>
        </p:spPr>
        <p:style>
          <a:lnRef idx="2">
            <a:schemeClr val="accent6"/>
          </a:lnRef>
          <a:fillRef idx="1">
            <a:schemeClr val="lt1"/>
          </a:fillRef>
          <a:effectRef idx="0">
            <a:schemeClr val="accent6"/>
          </a:effectRef>
          <a:fontRef idx="minor">
            <a:schemeClr val="dk1"/>
          </a:fontRef>
        </p:style>
      </p:pic>
      <p:sp>
        <p:nvSpPr>
          <p:cNvPr id="9" name="TextBox 8">
            <a:extLst>
              <a:ext uri="{FF2B5EF4-FFF2-40B4-BE49-F238E27FC236}">
                <a16:creationId xmlns:a16="http://schemas.microsoft.com/office/drawing/2014/main" id="{1AF1C6CE-5E77-49D4-8653-EA5DBCFECF91}"/>
              </a:ext>
            </a:extLst>
          </p:cNvPr>
          <p:cNvSpPr txBox="1"/>
          <p:nvPr/>
        </p:nvSpPr>
        <p:spPr>
          <a:xfrm>
            <a:off x="1946787" y="1000283"/>
            <a:ext cx="521110" cy="307777"/>
          </a:xfrm>
          <a:prstGeom prst="rect">
            <a:avLst/>
          </a:prstGeom>
          <a:noFill/>
        </p:spPr>
        <p:txBody>
          <a:bodyPr wrap="square" rtlCol="0">
            <a:spAutoFit/>
          </a:bodyPr>
          <a:lstStyle/>
          <a:p>
            <a:r>
              <a:rPr lang="en-US" sz="1400" dirty="0"/>
              <a:t>NY</a:t>
            </a:r>
            <a:endParaRPr lang="en-US" dirty="0"/>
          </a:p>
        </p:txBody>
      </p:sp>
      <p:sp>
        <p:nvSpPr>
          <p:cNvPr id="10" name="TextBox 9">
            <a:extLst>
              <a:ext uri="{FF2B5EF4-FFF2-40B4-BE49-F238E27FC236}">
                <a16:creationId xmlns:a16="http://schemas.microsoft.com/office/drawing/2014/main" id="{0F7CE54C-BE45-40F5-A484-EBB55DC61B5D}"/>
              </a:ext>
            </a:extLst>
          </p:cNvPr>
          <p:cNvSpPr txBox="1"/>
          <p:nvPr/>
        </p:nvSpPr>
        <p:spPr>
          <a:xfrm>
            <a:off x="5904271" y="1013912"/>
            <a:ext cx="521110" cy="307777"/>
          </a:xfrm>
          <a:prstGeom prst="rect">
            <a:avLst/>
          </a:prstGeom>
          <a:noFill/>
        </p:spPr>
        <p:txBody>
          <a:bodyPr wrap="square" rtlCol="0">
            <a:spAutoFit/>
          </a:bodyPr>
          <a:lstStyle/>
          <a:p>
            <a:r>
              <a:rPr lang="en-US" sz="1400" dirty="0"/>
              <a:t>LA</a:t>
            </a:r>
            <a:endParaRPr lang="en-US" dirty="0"/>
          </a:p>
        </p:txBody>
      </p:sp>
      <p:sp>
        <p:nvSpPr>
          <p:cNvPr id="11" name="TextBox 10">
            <a:extLst>
              <a:ext uri="{FF2B5EF4-FFF2-40B4-BE49-F238E27FC236}">
                <a16:creationId xmlns:a16="http://schemas.microsoft.com/office/drawing/2014/main" id="{19830F4F-3C03-4C5E-9679-7ED6133539D3}"/>
              </a:ext>
            </a:extLst>
          </p:cNvPr>
          <p:cNvSpPr txBox="1"/>
          <p:nvPr/>
        </p:nvSpPr>
        <p:spPr>
          <a:xfrm>
            <a:off x="9984658" y="1013912"/>
            <a:ext cx="521110" cy="307777"/>
          </a:xfrm>
          <a:prstGeom prst="rect">
            <a:avLst/>
          </a:prstGeom>
          <a:noFill/>
        </p:spPr>
        <p:txBody>
          <a:bodyPr wrap="square" rtlCol="0">
            <a:spAutoFit/>
          </a:bodyPr>
          <a:lstStyle/>
          <a:p>
            <a:r>
              <a:rPr lang="en-US" sz="1400" dirty="0"/>
              <a:t>CH</a:t>
            </a:r>
            <a:endParaRPr lang="en-US" dirty="0"/>
          </a:p>
        </p:txBody>
      </p:sp>
      <p:sp>
        <p:nvSpPr>
          <p:cNvPr id="12" name="TextBox 11">
            <a:extLst>
              <a:ext uri="{FF2B5EF4-FFF2-40B4-BE49-F238E27FC236}">
                <a16:creationId xmlns:a16="http://schemas.microsoft.com/office/drawing/2014/main" id="{1A170858-B9C3-49DA-9505-2C70EFB98453}"/>
              </a:ext>
            </a:extLst>
          </p:cNvPr>
          <p:cNvSpPr txBox="1"/>
          <p:nvPr/>
        </p:nvSpPr>
        <p:spPr>
          <a:xfrm>
            <a:off x="1852383" y="3596105"/>
            <a:ext cx="521110" cy="307777"/>
          </a:xfrm>
          <a:prstGeom prst="rect">
            <a:avLst/>
          </a:prstGeom>
          <a:noFill/>
        </p:spPr>
        <p:txBody>
          <a:bodyPr wrap="square" rtlCol="0">
            <a:spAutoFit/>
          </a:bodyPr>
          <a:lstStyle/>
          <a:p>
            <a:r>
              <a:rPr lang="en-US" sz="1400" dirty="0"/>
              <a:t>MI</a:t>
            </a:r>
            <a:endParaRPr lang="en-US" dirty="0"/>
          </a:p>
        </p:txBody>
      </p:sp>
      <p:sp>
        <p:nvSpPr>
          <p:cNvPr id="13" name="TextBox 12">
            <a:extLst>
              <a:ext uri="{FF2B5EF4-FFF2-40B4-BE49-F238E27FC236}">
                <a16:creationId xmlns:a16="http://schemas.microsoft.com/office/drawing/2014/main" id="{ED517CDF-A01F-4386-B0DF-C45C1029E4C1}"/>
              </a:ext>
            </a:extLst>
          </p:cNvPr>
          <p:cNvSpPr txBox="1"/>
          <p:nvPr/>
        </p:nvSpPr>
        <p:spPr>
          <a:xfrm>
            <a:off x="5904271" y="3596105"/>
            <a:ext cx="521110" cy="307777"/>
          </a:xfrm>
          <a:prstGeom prst="rect">
            <a:avLst/>
          </a:prstGeom>
          <a:noFill/>
        </p:spPr>
        <p:txBody>
          <a:bodyPr wrap="square" rtlCol="0">
            <a:spAutoFit/>
          </a:bodyPr>
          <a:lstStyle/>
          <a:p>
            <a:r>
              <a:rPr lang="en-US" sz="1400" dirty="0"/>
              <a:t>SF</a:t>
            </a:r>
            <a:endParaRPr lang="en-US" dirty="0"/>
          </a:p>
        </p:txBody>
      </p:sp>
      <p:graphicFrame>
        <p:nvGraphicFramePr>
          <p:cNvPr id="14" name="Table 13">
            <a:extLst>
              <a:ext uri="{FF2B5EF4-FFF2-40B4-BE49-F238E27FC236}">
                <a16:creationId xmlns:a16="http://schemas.microsoft.com/office/drawing/2014/main" id="{3FB15C12-CAF7-418E-B044-B7C767DA914F}"/>
              </a:ext>
            </a:extLst>
          </p:cNvPr>
          <p:cNvGraphicFramePr>
            <a:graphicFrameLocks noGrp="1"/>
          </p:cNvGraphicFramePr>
          <p:nvPr>
            <p:extLst>
              <p:ext uri="{D42A27DB-BD31-4B8C-83A1-F6EECF244321}">
                <p14:modId xmlns:p14="http://schemas.microsoft.com/office/powerpoint/2010/main" val="3239875794"/>
              </p:ext>
            </p:extLst>
          </p:nvPr>
        </p:nvGraphicFramePr>
        <p:xfrm>
          <a:off x="8273621" y="3903882"/>
          <a:ext cx="3663738" cy="2468880"/>
        </p:xfrm>
        <a:graphic>
          <a:graphicData uri="http://schemas.openxmlformats.org/drawingml/2006/table">
            <a:tbl>
              <a:tblPr firstRow="1" bandRow="1">
                <a:tableStyleId>{68D230F3-CF80-4859-8CE7-A43EE81993B5}</a:tableStyleId>
              </a:tblPr>
              <a:tblGrid>
                <a:gridCol w="536082">
                  <a:extLst>
                    <a:ext uri="{9D8B030D-6E8A-4147-A177-3AD203B41FA5}">
                      <a16:colId xmlns:a16="http://schemas.microsoft.com/office/drawing/2014/main" val="228721229"/>
                    </a:ext>
                  </a:extLst>
                </a:gridCol>
                <a:gridCol w="1209368">
                  <a:extLst>
                    <a:ext uri="{9D8B030D-6E8A-4147-A177-3AD203B41FA5}">
                      <a16:colId xmlns:a16="http://schemas.microsoft.com/office/drawing/2014/main" val="1633769984"/>
                    </a:ext>
                  </a:extLst>
                </a:gridCol>
                <a:gridCol w="1918288">
                  <a:extLst>
                    <a:ext uri="{9D8B030D-6E8A-4147-A177-3AD203B41FA5}">
                      <a16:colId xmlns:a16="http://schemas.microsoft.com/office/drawing/2014/main" val="4143847053"/>
                    </a:ext>
                  </a:extLst>
                </a:gridCol>
              </a:tblGrid>
              <a:tr h="374533">
                <a:tc>
                  <a:txBody>
                    <a:bodyPr/>
                    <a:lstStyle/>
                    <a:p>
                      <a:pPr algn="ctr"/>
                      <a:r>
                        <a:rPr lang="en-US" sz="1050" dirty="0"/>
                        <a:t>Metro</a:t>
                      </a:r>
                    </a:p>
                  </a:txBody>
                  <a:tcPr/>
                </a:tc>
                <a:tc>
                  <a:txBody>
                    <a:bodyPr/>
                    <a:lstStyle/>
                    <a:p>
                      <a:pPr algn="ctr"/>
                      <a:r>
                        <a:rPr lang="en-US" sz="1050" dirty="0" err="1"/>
                        <a:t>Ljung</a:t>
                      </a:r>
                      <a:r>
                        <a:rPr lang="en-US" sz="1050" dirty="0"/>
                        <a:t> Box p-values </a:t>
                      </a:r>
                    </a:p>
                  </a:txBody>
                  <a:tcPr/>
                </a:tc>
                <a:tc>
                  <a:txBody>
                    <a:bodyPr/>
                    <a:lstStyle/>
                    <a:p>
                      <a:pPr algn="ctr"/>
                      <a:r>
                        <a:rPr lang="en-US" sz="1050" dirty="0"/>
                        <a:t>Coefficients</a:t>
                      </a:r>
                    </a:p>
                  </a:txBody>
                  <a:tcPr/>
                </a:tc>
                <a:extLst>
                  <a:ext uri="{0D108BD9-81ED-4DB2-BD59-A6C34878D82A}">
                    <a16:rowId xmlns:a16="http://schemas.microsoft.com/office/drawing/2014/main" val="836885767"/>
                  </a:ext>
                </a:extLst>
              </a:tr>
              <a:tr h="374533">
                <a:tc>
                  <a:txBody>
                    <a:bodyPr/>
                    <a:lstStyle/>
                    <a:p>
                      <a:pPr algn="ctr"/>
                      <a:r>
                        <a:rPr lang="en-US" sz="1050" dirty="0"/>
                        <a:t>NY</a:t>
                      </a:r>
                    </a:p>
                  </a:txBody>
                  <a:tcPr/>
                </a:tc>
                <a:tc>
                  <a:txBody>
                    <a:bodyPr/>
                    <a:lstStyle/>
                    <a:p>
                      <a:r>
                        <a:rPr lang="en-US" sz="1050" dirty="0"/>
                        <a:t>0.7682</a:t>
                      </a:r>
                    </a:p>
                  </a:txBody>
                  <a:tcPr/>
                </a:tc>
                <a:tc>
                  <a:txBody>
                    <a:bodyPr/>
                    <a:lstStyle/>
                    <a:p>
                      <a:r>
                        <a:rPr lang="en-US" sz="1050" dirty="0"/>
                        <a:t>sma1 </a:t>
                      </a:r>
                    </a:p>
                    <a:p>
                      <a:r>
                        <a:rPr lang="en-US" sz="1050" dirty="0"/>
                        <a:t>-0.5497</a:t>
                      </a:r>
                    </a:p>
                  </a:txBody>
                  <a:tcPr/>
                </a:tc>
                <a:extLst>
                  <a:ext uri="{0D108BD9-81ED-4DB2-BD59-A6C34878D82A}">
                    <a16:rowId xmlns:a16="http://schemas.microsoft.com/office/drawing/2014/main" val="4169873153"/>
                  </a:ext>
                </a:extLst>
              </a:tr>
              <a:tr h="374533">
                <a:tc>
                  <a:txBody>
                    <a:bodyPr/>
                    <a:lstStyle/>
                    <a:p>
                      <a:pPr algn="ctr"/>
                      <a:r>
                        <a:rPr lang="en-US" sz="1050" dirty="0"/>
                        <a:t>LA</a:t>
                      </a:r>
                    </a:p>
                  </a:txBody>
                  <a:tcPr/>
                </a:tc>
                <a:tc>
                  <a:txBody>
                    <a:bodyPr/>
                    <a:lstStyle/>
                    <a:p>
                      <a:r>
                        <a:rPr lang="en-US" sz="1050" dirty="0"/>
                        <a:t>0.2861</a:t>
                      </a:r>
                    </a:p>
                  </a:txBody>
                  <a:tcPr/>
                </a:tc>
                <a:tc>
                  <a:txBody>
                    <a:bodyPr/>
                    <a:lstStyle/>
                    <a:p>
                      <a:r>
                        <a:rPr lang="it-IT" sz="1050" dirty="0"/>
                        <a:t>ma1 sar1 sar2 </a:t>
                      </a:r>
                    </a:p>
                    <a:p>
                      <a:r>
                        <a:rPr lang="it-IT" sz="1050" dirty="0"/>
                        <a:t>-0.87 0.085 -0.3</a:t>
                      </a:r>
                      <a:endParaRPr lang="en-US" sz="1050" dirty="0"/>
                    </a:p>
                  </a:txBody>
                  <a:tcPr/>
                </a:tc>
                <a:extLst>
                  <a:ext uri="{0D108BD9-81ED-4DB2-BD59-A6C34878D82A}">
                    <a16:rowId xmlns:a16="http://schemas.microsoft.com/office/drawing/2014/main" val="233859664"/>
                  </a:ext>
                </a:extLst>
              </a:tr>
              <a:tr h="374533">
                <a:tc>
                  <a:txBody>
                    <a:bodyPr/>
                    <a:lstStyle/>
                    <a:p>
                      <a:pPr algn="ctr"/>
                      <a:r>
                        <a:rPr lang="en-US" sz="1050" dirty="0"/>
                        <a:t>CH</a:t>
                      </a:r>
                    </a:p>
                  </a:txBody>
                  <a:tcPr/>
                </a:tc>
                <a:tc>
                  <a:txBody>
                    <a:bodyPr/>
                    <a:lstStyle/>
                    <a:p>
                      <a:r>
                        <a:rPr lang="en-US" sz="1050" dirty="0"/>
                        <a:t>0.9339</a:t>
                      </a:r>
                    </a:p>
                  </a:txBody>
                  <a:tcPr/>
                </a:tc>
                <a:tc>
                  <a:txBody>
                    <a:bodyPr/>
                    <a:lstStyle/>
                    <a:p>
                      <a:r>
                        <a:rPr lang="it-IT" sz="1050" dirty="0"/>
                        <a:t>ar1 ma1 sma1 sma2 </a:t>
                      </a:r>
                    </a:p>
                    <a:p>
                      <a:r>
                        <a:rPr lang="it-IT" sz="1050" dirty="0"/>
                        <a:t>0.25 -0.92 0.38 0.33</a:t>
                      </a:r>
                      <a:endParaRPr lang="en-US" sz="1050" dirty="0"/>
                    </a:p>
                  </a:txBody>
                  <a:tcPr/>
                </a:tc>
                <a:extLst>
                  <a:ext uri="{0D108BD9-81ED-4DB2-BD59-A6C34878D82A}">
                    <a16:rowId xmlns:a16="http://schemas.microsoft.com/office/drawing/2014/main" val="1494511688"/>
                  </a:ext>
                </a:extLst>
              </a:tr>
              <a:tr h="374533">
                <a:tc>
                  <a:txBody>
                    <a:bodyPr/>
                    <a:lstStyle/>
                    <a:p>
                      <a:pPr algn="ctr"/>
                      <a:r>
                        <a:rPr lang="en-US" sz="1050" dirty="0"/>
                        <a:t>MI</a:t>
                      </a:r>
                    </a:p>
                  </a:txBody>
                  <a:tcPr/>
                </a:tc>
                <a:tc>
                  <a:txBody>
                    <a:bodyPr/>
                    <a:lstStyle/>
                    <a:p>
                      <a:r>
                        <a:rPr lang="en-US" sz="1050" dirty="0"/>
                        <a:t>0.1793</a:t>
                      </a:r>
                    </a:p>
                  </a:txBody>
                  <a:tcPr/>
                </a:tc>
                <a:tc>
                  <a:txBody>
                    <a:bodyPr/>
                    <a:lstStyle/>
                    <a:p>
                      <a:r>
                        <a:rPr lang="en-US" sz="1050" dirty="0"/>
                        <a:t>sar1 drift </a:t>
                      </a:r>
                    </a:p>
                    <a:p>
                      <a:r>
                        <a:rPr lang="en-US" sz="1050" dirty="0"/>
                        <a:t>0.25 0.004</a:t>
                      </a:r>
                    </a:p>
                  </a:txBody>
                  <a:tcPr/>
                </a:tc>
                <a:extLst>
                  <a:ext uri="{0D108BD9-81ED-4DB2-BD59-A6C34878D82A}">
                    <a16:rowId xmlns:a16="http://schemas.microsoft.com/office/drawing/2014/main" val="4202123943"/>
                  </a:ext>
                </a:extLst>
              </a:tr>
              <a:tr h="374533">
                <a:tc>
                  <a:txBody>
                    <a:bodyPr/>
                    <a:lstStyle/>
                    <a:p>
                      <a:pPr algn="ctr"/>
                      <a:r>
                        <a:rPr lang="en-US" sz="1050" dirty="0"/>
                        <a:t>SF</a:t>
                      </a:r>
                    </a:p>
                  </a:txBody>
                  <a:tcPr/>
                </a:tc>
                <a:tc>
                  <a:txBody>
                    <a:bodyPr/>
                    <a:lstStyle/>
                    <a:p>
                      <a:r>
                        <a:rPr lang="en-US" sz="1050" dirty="0"/>
                        <a:t>0.4115</a:t>
                      </a:r>
                    </a:p>
                  </a:txBody>
                  <a:tcPr/>
                </a:tc>
                <a:tc>
                  <a:txBody>
                    <a:bodyPr/>
                    <a:lstStyle/>
                    <a:p>
                      <a:r>
                        <a:rPr lang="en-US" sz="1050" dirty="0"/>
                        <a:t>sar1 </a:t>
                      </a:r>
                    </a:p>
                    <a:p>
                      <a:r>
                        <a:rPr lang="en-US" sz="1050" dirty="0"/>
                        <a:t>0.61</a:t>
                      </a:r>
                    </a:p>
                  </a:txBody>
                  <a:tcPr/>
                </a:tc>
                <a:extLst>
                  <a:ext uri="{0D108BD9-81ED-4DB2-BD59-A6C34878D82A}">
                    <a16:rowId xmlns:a16="http://schemas.microsoft.com/office/drawing/2014/main" val="1816760679"/>
                  </a:ext>
                </a:extLst>
              </a:tr>
            </a:tbl>
          </a:graphicData>
        </a:graphic>
      </p:graphicFrame>
    </p:spTree>
    <p:extLst>
      <p:ext uri="{BB962C8B-B14F-4D97-AF65-F5344CB8AC3E}">
        <p14:creationId xmlns:p14="http://schemas.microsoft.com/office/powerpoint/2010/main" val="271085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DA13D8-BB55-49C6-B4E9-F9A12F286718}"/>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ARIMA Reg with errors</a:t>
            </a:r>
          </a:p>
        </p:txBody>
      </p:sp>
      <p:pic>
        <p:nvPicPr>
          <p:cNvPr id="4" name="Picture 3">
            <a:extLst>
              <a:ext uri="{FF2B5EF4-FFF2-40B4-BE49-F238E27FC236}">
                <a16:creationId xmlns:a16="http://schemas.microsoft.com/office/drawing/2014/main" id="{F4A6A4FC-2C13-4D01-9199-22D550EB1B94}"/>
              </a:ext>
            </a:extLst>
          </p:cNvPr>
          <p:cNvPicPr>
            <a:picLocks noChangeAspect="1"/>
          </p:cNvPicPr>
          <p:nvPr/>
        </p:nvPicPr>
        <p:blipFill>
          <a:blip r:embed="rId2"/>
          <a:stretch>
            <a:fillRect/>
          </a:stretch>
        </p:blipFill>
        <p:spPr>
          <a:xfrm>
            <a:off x="281069" y="1308060"/>
            <a:ext cx="3663738" cy="2261050"/>
          </a:xfrm>
          <a:prstGeom prst="rect">
            <a:avLst/>
          </a:prstGeom>
          <a:ln>
            <a:solidFill>
              <a:schemeClr val="accent6">
                <a:lumMod val="60000"/>
                <a:lumOff val="40000"/>
              </a:schemeClr>
            </a:solidFill>
          </a:ln>
        </p:spPr>
      </p:pic>
      <p:pic>
        <p:nvPicPr>
          <p:cNvPr id="5" name="Picture 4">
            <a:extLst>
              <a:ext uri="{FF2B5EF4-FFF2-40B4-BE49-F238E27FC236}">
                <a16:creationId xmlns:a16="http://schemas.microsoft.com/office/drawing/2014/main" id="{FC08168F-A5AA-4F1E-9052-31CE11904964}"/>
              </a:ext>
            </a:extLst>
          </p:cNvPr>
          <p:cNvPicPr>
            <a:picLocks noChangeAspect="1"/>
          </p:cNvPicPr>
          <p:nvPr/>
        </p:nvPicPr>
        <p:blipFill>
          <a:blip r:embed="rId3"/>
          <a:stretch>
            <a:fillRect/>
          </a:stretch>
        </p:blipFill>
        <p:spPr>
          <a:xfrm>
            <a:off x="4264131" y="1308060"/>
            <a:ext cx="3663738" cy="2261050"/>
          </a:xfrm>
          <a:prstGeom prst="rect">
            <a:avLst/>
          </a:prstGeom>
          <a:ln>
            <a:solidFill>
              <a:schemeClr val="accent6">
                <a:lumMod val="60000"/>
                <a:lumOff val="40000"/>
              </a:schemeClr>
            </a:solidFill>
          </a:ln>
        </p:spPr>
      </p:pic>
      <p:pic>
        <p:nvPicPr>
          <p:cNvPr id="6" name="Picture 5">
            <a:extLst>
              <a:ext uri="{FF2B5EF4-FFF2-40B4-BE49-F238E27FC236}">
                <a16:creationId xmlns:a16="http://schemas.microsoft.com/office/drawing/2014/main" id="{A5314047-9782-49A4-AE8B-B0E5ACB3FE3F}"/>
              </a:ext>
            </a:extLst>
          </p:cNvPr>
          <p:cNvPicPr>
            <a:picLocks noChangeAspect="1"/>
          </p:cNvPicPr>
          <p:nvPr/>
        </p:nvPicPr>
        <p:blipFill>
          <a:blip r:embed="rId4"/>
          <a:stretch>
            <a:fillRect/>
          </a:stretch>
        </p:blipFill>
        <p:spPr>
          <a:xfrm>
            <a:off x="8247193" y="1308060"/>
            <a:ext cx="3663738" cy="2261050"/>
          </a:xfrm>
          <a:prstGeom prst="rect">
            <a:avLst/>
          </a:prstGeom>
          <a:ln>
            <a:solidFill>
              <a:schemeClr val="accent6">
                <a:lumMod val="60000"/>
                <a:lumOff val="40000"/>
              </a:schemeClr>
            </a:solidFill>
          </a:ln>
        </p:spPr>
      </p:pic>
      <p:pic>
        <p:nvPicPr>
          <p:cNvPr id="7" name="Picture 6">
            <a:extLst>
              <a:ext uri="{FF2B5EF4-FFF2-40B4-BE49-F238E27FC236}">
                <a16:creationId xmlns:a16="http://schemas.microsoft.com/office/drawing/2014/main" id="{42052A39-CAF5-4A69-9272-724E87AFE84D}"/>
              </a:ext>
            </a:extLst>
          </p:cNvPr>
          <p:cNvPicPr>
            <a:picLocks noChangeAspect="1"/>
          </p:cNvPicPr>
          <p:nvPr/>
        </p:nvPicPr>
        <p:blipFill>
          <a:blip r:embed="rId5"/>
          <a:stretch>
            <a:fillRect/>
          </a:stretch>
        </p:blipFill>
        <p:spPr>
          <a:xfrm>
            <a:off x="281069" y="4021866"/>
            <a:ext cx="3663738" cy="2261050"/>
          </a:xfrm>
          <a:prstGeom prst="rect">
            <a:avLst/>
          </a:prstGeom>
          <a:ln>
            <a:solidFill>
              <a:schemeClr val="accent6">
                <a:lumMod val="60000"/>
                <a:lumOff val="40000"/>
              </a:schemeClr>
            </a:solidFill>
          </a:ln>
        </p:spPr>
      </p:pic>
      <p:pic>
        <p:nvPicPr>
          <p:cNvPr id="8" name="Picture 7">
            <a:extLst>
              <a:ext uri="{FF2B5EF4-FFF2-40B4-BE49-F238E27FC236}">
                <a16:creationId xmlns:a16="http://schemas.microsoft.com/office/drawing/2014/main" id="{773D9C17-91C3-4D92-AFD6-5EFFF9161106}"/>
              </a:ext>
            </a:extLst>
          </p:cNvPr>
          <p:cNvPicPr>
            <a:picLocks noChangeAspect="1"/>
          </p:cNvPicPr>
          <p:nvPr/>
        </p:nvPicPr>
        <p:blipFill>
          <a:blip r:embed="rId6"/>
          <a:stretch>
            <a:fillRect/>
          </a:stretch>
        </p:blipFill>
        <p:spPr>
          <a:xfrm>
            <a:off x="4264131" y="4021866"/>
            <a:ext cx="3663738" cy="2261050"/>
          </a:xfrm>
          <a:prstGeom prst="rect">
            <a:avLst/>
          </a:prstGeom>
          <a:ln>
            <a:solidFill>
              <a:schemeClr val="accent6">
                <a:lumMod val="60000"/>
                <a:lumOff val="40000"/>
              </a:schemeClr>
            </a:solidFill>
          </a:ln>
        </p:spPr>
      </p:pic>
      <p:graphicFrame>
        <p:nvGraphicFramePr>
          <p:cNvPr id="10" name="Table 9">
            <a:extLst>
              <a:ext uri="{FF2B5EF4-FFF2-40B4-BE49-F238E27FC236}">
                <a16:creationId xmlns:a16="http://schemas.microsoft.com/office/drawing/2014/main" id="{165BC836-17A5-4100-9E68-66275B2C154F}"/>
              </a:ext>
            </a:extLst>
          </p:cNvPr>
          <p:cNvGraphicFramePr>
            <a:graphicFrameLocks noGrp="1"/>
          </p:cNvGraphicFramePr>
          <p:nvPr>
            <p:extLst>
              <p:ext uri="{D42A27DB-BD31-4B8C-83A1-F6EECF244321}">
                <p14:modId xmlns:p14="http://schemas.microsoft.com/office/powerpoint/2010/main" val="2971178628"/>
              </p:ext>
            </p:extLst>
          </p:nvPr>
        </p:nvGraphicFramePr>
        <p:xfrm>
          <a:off x="8273621" y="3903882"/>
          <a:ext cx="3663738" cy="2468880"/>
        </p:xfrm>
        <a:graphic>
          <a:graphicData uri="http://schemas.openxmlformats.org/drawingml/2006/table">
            <a:tbl>
              <a:tblPr firstRow="1" bandRow="1">
                <a:tableStyleId>{68D230F3-CF80-4859-8CE7-A43EE81993B5}</a:tableStyleId>
              </a:tblPr>
              <a:tblGrid>
                <a:gridCol w="536082">
                  <a:extLst>
                    <a:ext uri="{9D8B030D-6E8A-4147-A177-3AD203B41FA5}">
                      <a16:colId xmlns:a16="http://schemas.microsoft.com/office/drawing/2014/main" val="228721229"/>
                    </a:ext>
                  </a:extLst>
                </a:gridCol>
                <a:gridCol w="1209368">
                  <a:extLst>
                    <a:ext uri="{9D8B030D-6E8A-4147-A177-3AD203B41FA5}">
                      <a16:colId xmlns:a16="http://schemas.microsoft.com/office/drawing/2014/main" val="1633769984"/>
                    </a:ext>
                  </a:extLst>
                </a:gridCol>
                <a:gridCol w="1918288">
                  <a:extLst>
                    <a:ext uri="{9D8B030D-6E8A-4147-A177-3AD203B41FA5}">
                      <a16:colId xmlns:a16="http://schemas.microsoft.com/office/drawing/2014/main" val="4143847053"/>
                    </a:ext>
                  </a:extLst>
                </a:gridCol>
              </a:tblGrid>
              <a:tr h="376842">
                <a:tc>
                  <a:txBody>
                    <a:bodyPr/>
                    <a:lstStyle/>
                    <a:p>
                      <a:pPr algn="ctr"/>
                      <a:r>
                        <a:rPr lang="en-US" sz="1050" dirty="0"/>
                        <a:t>Metro</a:t>
                      </a:r>
                    </a:p>
                  </a:txBody>
                  <a:tcPr/>
                </a:tc>
                <a:tc>
                  <a:txBody>
                    <a:bodyPr/>
                    <a:lstStyle/>
                    <a:p>
                      <a:pPr algn="ctr"/>
                      <a:r>
                        <a:rPr lang="en-US" sz="1050" dirty="0" err="1"/>
                        <a:t>Ljung</a:t>
                      </a:r>
                      <a:r>
                        <a:rPr lang="en-US" sz="1050" dirty="0"/>
                        <a:t> Box p-values </a:t>
                      </a:r>
                    </a:p>
                  </a:txBody>
                  <a:tcPr/>
                </a:tc>
                <a:tc>
                  <a:txBody>
                    <a:bodyPr/>
                    <a:lstStyle/>
                    <a:p>
                      <a:pPr algn="ctr"/>
                      <a:r>
                        <a:rPr lang="en-US" sz="1050" dirty="0"/>
                        <a:t>Coefficients</a:t>
                      </a:r>
                    </a:p>
                  </a:txBody>
                  <a:tcPr/>
                </a:tc>
                <a:extLst>
                  <a:ext uri="{0D108BD9-81ED-4DB2-BD59-A6C34878D82A}">
                    <a16:rowId xmlns:a16="http://schemas.microsoft.com/office/drawing/2014/main" val="836885767"/>
                  </a:ext>
                </a:extLst>
              </a:tr>
              <a:tr h="376842">
                <a:tc>
                  <a:txBody>
                    <a:bodyPr/>
                    <a:lstStyle/>
                    <a:p>
                      <a:pPr algn="ctr"/>
                      <a:r>
                        <a:rPr lang="en-US" sz="1050" dirty="0"/>
                        <a:t>NY</a:t>
                      </a:r>
                    </a:p>
                  </a:txBody>
                  <a:tcPr/>
                </a:tc>
                <a:tc>
                  <a:txBody>
                    <a:bodyPr/>
                    <a:lstStyle/>
                    <a:p>
                      <a:r>
                        <a:rPr lang="en-US" sz="1050" dirty="0"/>
                        <a:t>0.7135</a:t>
                      </a:r>
                    </a:p>
                  </a:txBody>
                  <a:tcPr/>
                </a:tc>
                <a:tc>
                  <a:txBody>
                    <a:bodyPr/>
                    <a:lstStyle/>
                    <a:p>
                      <a:r>
                        <a:rPr lang="pt-BR" sz="1050" dirty="0"/>
                        <a:t>sma1 xreg</a:t>
                      </a:r>
                    </a:p>
                    <a:p>
                      <a:r>
                        <a:rPr lang="pt-BR" sz="1050" dirty="0"/>
                        <a:t> -0.5496 0e+00</a:t>
                      </a:r>
                      <a:endParaRPr lang="en-US" sz="1050" dirty="0"/>
                    </a:p>
                  </a:txBody>
                  <a:tcPr/>
                </a:tc>
                <a:extLst>
                  <a:ext uri="{0D108BD9-81ED-4DB2-BD59-A6C34878D82A}">
                    <a16:rowId xmlns:a16="http://schemas.microsoft.com/office/drawing/2014/main" val="4169873153"/>
                  </a:ext>
                </a:extLst>
              </a:tr>
              <a:tr h="376842">
                <a:tc>
                  <a:txBody>
                    <a:bodyPr/>
                    <a:lstStyle/>
                    <a:p>
                      <a:pPr algn="ctr"/>
                      <a:r>
                        <a:rPr lang="en-US" sz="1050" dirty="0"/>
                        <a:t>LA</a:t>
                      </a:r>
                    </a:p>
                  </a:txBody>
                  <a:tcPr/>
                </a:tc>
                <a:tc>
                  <a:txBody>
                    <a:bodyPr/>
                    <a:lstStyle/>
                    <a:p>
                      <a:r>
                        <a:rPr lang="en-US" sz="1050" dirty="0"/>
                        <a:t>0.2321</a:t>
                      </a:r>
                    </a:p>
                  </a:txBody>
                  <a:tcPr/>
                </a:tc>
                <a:tc>
                  <a:txBody>
                    <a:bodyPr/>
                    <a:lstStyle/>
                    <a:p>
                      <a:r>
                        <a:rPr lang="it-IT" sz="1050" dirty="0"/>
                        <a:t>ma1 sar1 sar2 xreg </a:t>
                      </a:r>
                    </a:p>
                    <a:p>
                      <a:r>
                        <a:rPr lang="it-IT" sz="1050" dirty="0"/>
                        <a:t>-0.9 0.09 -0.3 0.0</a:t>
                      </a:r>
                      <a:endParaRPr lang="en-US" sz="1050" dirty="0"/>
                    </a:p>
                  </a:txBody>
                  <a:tcPr/>
                </a:tc>
                <a:extLst>
                  <a:ext uri="{0D108BD9-81ED-4DB2-BD59-A6C34878D82A}">
                    <a16:rowId xmlns:a16="http://schemas.microsoft.com/office/drawing/2014/main" val="233859664"/>
                  </a:ext>
                </a:extLst>
              </a:tr>
              <a:tr h="376842">
                <a:tc>
                  <a:txBody>
                    <a:bodyPr/>
                    <a:lstStyle/>
                    <a:p>
                      <a:pPr algn="ctr"/>
                      <a:r>
                        <a:rPr lang="en-US" sz="1050" dirty="0"/>
                        <a:t>CH</a:t>
                      </a:r>
                    </a:p>
                  </a:txBody>
                  <a:tcPr/>
                </a:tc>
                <a:tc>
                  <a:txBody>
                    <a:bodyPr/>
                    <a:lstStyle/>
                    <a:p>
                      <a:r>
                        <a:rPr lang="en-US" sz="1050" dirty="0"/>
                        <a:t>0.8294</a:t>
                      </a:r>
                    </a:p>
                  </a:txBody>
                  <a:tcPr/>
                </a:tc>
                <a:tc>
                  <a:txBody>
                    <a:bodyPr/>
                    <a:lstStyle/>
                    <a:p>
                      <a:r>
                        <a:rPr lang="it-IT" sz="1050" dirty="0"/>
                        <a:t>ma1 ma2 sar1 xreg </a:t>
                      </a:r>
                    </a:p>
                    <a:p>
                      <a:r>
                        <a:rPr lang="it-IT" sz="1050" dirty="0"/>
                        <a:t>-0.7 -0.2 0.4 0</a:t>
                      </a:r>
                      <a:endParaRPr lang="en-US" sz="1050" dirty="0"/>
                    </a:p>
                  </a:txBody>
                  <a:tcPr/>
                </a:tc>
                <a:extLst>
                  <a:ext uri="{0D108BD9-81ED-4DB2-BD59-A6C34878D82A}">
                    <a16:rowId xmlns:a16="http://schemas.microsoft.com/office/drawing/2014/main" val="1494511688"/>
                  </a:ext>
                </a:extLst>
              </a:tr>
              <a:tr h="376842">
                <a:tc>
                  <a:txBody>
                    <a:bodyPr/>
                    <a:lstStyle/>
                    <a:p>
                      <a:pPr algn="ctr"/>
                      <a:r>
                        <a:rPr lang="en-US" sz="1050" dirty="0"/>
                        <a:t>MI</a:t>
                      </a:r>
                    </a:p>
                  </a:txBody>
                  <a:tcPr/>
                </a:tc>
                <a:tc>
                  <a:txBody>
                    <a:bodyPr/>
                    <a:lstStyle/>
                    <a:p>
                      <a:r>
                        <a:rPr lang="en-US" sz="1050" dirty="0"/>
                        <a:t>0.1439</a:t>
                      </a:r>
                    </a:p>
                  </a:txBody>
                  <a:tcPr/>
                </a:tc>
                <a:tc>
                  <a:txBody>
                    <a:bodyPr/>
                    <a:lstStyle/>
                    <a:p>
                      <a:r>
                        <a:rPr lang="pt-BR" sz="1050" dirty="0"/>
                        <a:t>ar1 sar1 intercept xreg </a:t>
                      </a:r>
                    </a:p>
                    <a:p>
                      <a:r>
                        <a:rPr lang="pt-BR" sz="1050" dirty="0"/>
                        <a:t>0.9 0.3 5.2 0</a:t>
                      </a:r>
                      <a:endParaRPr lang="en-US" sz="1050" dirty="0"/>
                    </a:p>
                  </a:txBody>
                  <a:tcPr/>
                </a:tc>
                <a:extLst>
                  <a:ext uri="{0D108BD9-81ED-4DB2-BD59-A6C34878D82A}">
                    <a16:rowId xmlns:a16="http://schemas.microsoft.com/office/drawing/2014/main" val="4202123943"/>
                  </a:ext>
                </a:extLst>
              </a:tr>
              <a:tr h="376842">
                <a:tc>
                  <a:txBody>
                    <a:bodyPr/>
                    <a:lstStyle/>
                    <a:p>
                      <a:pPr algn="ctr"/>
                      <a:r>
                        <a:rPr lang="en-US" sz="1050" dirty="0"/>
                        <a:t>SF</a:t>
                      </a:r>
                    </a:p>
                  </a:txBody>
                  <a:tcPr/>
                </a:tc>
                <a:tc>
                  <a:txBody>
                    <a:bodyPr/>
                    <a:lstStyle/>
                    <a:p>
                      <a:r>
                        <a:rPr lang="en-US" sz="1050" dirty="0"/>
                        <a:t>0.431</a:t>
                      </a:r>
                    </a:p>
                  </a:txBody>
                  <a:tcPr/>
                </a:tc>
                <a:tc>
                  <a:txBody>
                    <a:bodyPr/>
                    <a:lstStyle/>
                    <a:p>
                      <a:r>
                        <a:rPr lang="pt-BR" sz="1050" dirty="0"/>
                        <a:t>ar1 sar1 intercept xreg </a:t>
                      </a:r>
                    </a:p>
                    <a:p>
                      <a:r>
                        <a:rPr lang="pt-BR" sz="1050" dirty="0"/>
                        <a:t>0.9 0.6 4 2e-04</a:t>
                      </a:r>
                      <a:endParaRPr lang="en-US" sz="1050" dirty="0"/>
                    </a:p>
                  </a:txBody>
                  <a:tcPr/>
                </a:tc>
                <a:extLst>
                  <a:ext uri="{0D108BD9-81ED-4DB2-BD59-A6C34878D82A}">
                    <a16:rowId xmlns:a16="http://schemas.microsoft.com/office/drawing/2014/main" val="1816760679"/>
                  </a:ext>
                </a:extLst>
              </a:tr>
            </a:tbl>
          </a:graphicData>
        </a:graphic>
      </p:graphicFrame>
      <p:sp>
        <p:nvSpPr>
          <p:cNvPr id="11" name="TextBox 10">
            <a:extLst>
              <a:ext uri="{FF2B5EF4-FFF2-40B4-BE49-F238E27FC236}">
                <a16:creationId xmlns:a16="http://schemas.microsoft.com/office/drawing/2014/main" id="{3A82DA7B-2B15-48E5-86C5-3C6D43E66CE0}"/>
              </a:ext>
            </a:extLst>
          </p:cNvPr>
          <p:cNvSpPr txBox="1"/>
          <p:nvPr/>
        </p:nvSpPr>
        <p:spPr>
          <a:xfrm>
            <a:off x="1946787" y="1000283"/>
            <a:ext cx="521110" cy="307777"/>
          </a:xfrm>
          <a:prstGeom prst="rect">
            <a:avLst/>
          </a:prstGeom>
          <a:noFill/>
        </p:spPr>
        <p:txBody>
          <a:bodyPr wrap="square" rtlCol="0">
            <a:spAutoFit/>
          </a:bodyPr>
          <a:lstStyle/>
          <a:p>
            <a:r>
              <a:rPr lang="en-US" sz="1400" dirty="0"/>
              <a:t>NY</a:t>
            </a:r>
            <a:endParaRPr lang="en-US" dirty="0"/>
          </a:p>
        </p:txBody>
      </p:sp>
      <p:sp>
        <p:nvSpPr>
          <p:cNvPr id="12" name="TextBox 11">
            <a:extLst>
              <a:ext uri="{FF2B5EF4-FFF2-40B4-BE49-F238E27FC236}">
                <a16:creationId xmlns:a16="http://schemas.microsoft.com/office/drawing/2014/main" id="{8D2732F5-8B17-4E15-A462-F84C5DE88EB5}"/>
              </a:ext>
            </a:extLst>
          </p:cNvPr>
          <p:cNvSpPr txBox="1"/>
          <p:nvPr/>
        </p:nvSpPr>
        <p:spPr>
          <a:xfrm>
            <a:off x="5904271" y="1013912"/>
            <a:ext cx="521110" cy="307777"/>
          </a:xfrm>
          <a:prstGeom prst="rect">
            <a:avLst/>
          </a:prstGeom>
          <a:noFill/>
        </p:spPr>
        <p:txBody>
          <a:bodyPr wrap="square" rtlCol="0">
            <a:spAutoFit/>
          </a:bodyPr>
          <a:lstStyle/>
          <a:p>
            <a:r>
              <a:rPr lang="en-US" sz="1400" dirty="0"/>
              <a:t>LA</a:t>
            </a:r>
            <a:endParaRPr lang="en-US" dirty="0"/>
          </a:p>
        </p:txBody>
      </p:sp>
      <p:sp>
        <p:nvSpPr>
          <p:cNvPr id="13" name="TextBox 12">
            <a:extLst>
              <a:ext uri="{FF2B5EF4-FFF2-40B4-BE49-F238E27FC236}">
                <a16:creationId xmlns:a16="http://schemas.microsoft.com/office/drawing/2014/main" id="{79F211BA-FEE1-4C86-BC99-6DC374D8CD33}"/>
              </a:ext>
            </a:extLst>
          </p:cNvPr>
          <p:cNvSpPr txBox="1"/>
          <p:nvPr/>
        </p:nvSpPr>
        <p:spPr>
          <a:xfrm>
            <a:off x="9984658" y="1013912"/>
            <a:ext cx="521110" cy="307777"/>
          </a:xfrm>
          <a:prstGeom prst="rect">
            <a:avLst/>
          </a:prstGeom>
          <a:noFill/>
        </p:spPr>
        <p:txBody>
          <a:bodyPr wrap="square" rtlCol="0">
            <a:spAutoFit/>
          </a:bodyPr>
          <a:lstStyle/>
          <a:p>
            <a:r>
              <a:rPr lang="en-US" sz="1400" dirty="0"/>
              <a:t>CH</a:t>
            </a:r>
            <a:endParaRPr lang="en-US" dirty="0"/>
          </a:p>
        </p:txBody>
      </p:sp>
      <p:sp>
        <p:nvSpPr>
          <p:cNvPr id="14" name="TextBox 13">
            <a:extLst>
              <a:ext uri="{FF2B5EF4-FFF2-40B4-BE49-F238E27FC236}">
                <a16:creationId xmlns:a16="http://schemas.microsoft.com/office/drawing/2014/main" id="{D78139D3-FB75-4E0F-9E71-270577C23694}"/>
              </a:ext>
            </a:extLst>
          </p:cNvPr>
          <p:cNvSpPr txBox="1"/>
          <p:nvPr/>
        </p:nvSpPr>
        <p:spPr>
          <a:xfrm>
            <a:off x="1852383" y="3596105"/>
            <a:ext cx="521110" cy="307777"/>
          </a:xfrm>
          <a:prstGeom prst="rect">
            <a:avLst/>
          </a:prstGeom>
          <a:noFill/>
        </p:spPr>
        <p:txBody>
          <a:bodyPr wrap="square" rtlCol="0">
            <a:spAutoFit/>
          </a:bodyPr>
          <a:lstStyle/>
          <a:p>
            <a:r>
              <a:rPr lang="en-US" sz="1400" dirty="0"/>
              <a:t>MI</a:t>
            </a:r>
            <a:endParaRPr lang="en-US" dirty="0"/>
          </a:p>
        </p:txBody>
      </p:sp>
      <p:sp>
        <p:nvSpPr>
          <p:cNvPr id="15" name="TextBox 14">
            <a:extLst>
              <a:ext uri="{FF2B5EF4-FFF2-40B4-BE49-F238E27FC236}">
                <a16:creationId xmlns:a16="http://schemas.microsoft.com/office/drawing/2014/main" id="{C1685051-B456-47DF-B980-BF9A7A97D06E}"/>
              </a:ext>
            </a:extLst>
          </p:cNvPr>
          <p:cNvSpPr txBox="1"/>
          <p:nvPr/>
        </p:nvSpPr>
        <p:spPr>
          <a:xfrm>
            <a:off x="5904271" y="3596105"/>
            <a:ext cx="521110" cy="307777"/>
          </a:xfrm>
          <a:prstGeom prst="rect">
            <a:avLst/>
          </a:prstGeom>
          <a:noFill/>
        </p:spPr>
        <p:txBody>
          <a:bodyPr wrap="square" rtlCol="0">
            <a:spAutoFit/>
          </a:bodyPr>
          <a:lstStyle/>
          <a:p>
            <a:r>
              <a:rPr lang="en-US" sz="1400" dirty="0"/>
              <a:t>SF</a:t>
            </a:r>
            <a:endParaRPr lang="en-US" dirty="0"/>
          </a:p>
        </p:txBody>
      </p:sp>
    </p:spTree>
    <p:extLst>
      <p:ext uri="{BB962C8B-B14F-4D97-AF65-F5344CB8AC3E}">
        <p14:creationId xmlns:p14="http://schemas.microsoft.com/office/powerpoint/2010/main" val="223075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DA13D8-BB55-49C6-B4E9-F9A12F286718}"/>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VAR</a:t>
            </a:r>
          </a:p>
        </p:txBody>
      </p:sp>
      <p:sp>
        <p:nvSpPr>
          <p:cNvPr id="14" name="TextBox 13">
            <a:extLst>
              <a:ext uri="{FF2B5EF4-FFF2-40B4-BE49-F238E27FC236}">
                <a16:creationId xmlns:a16="http://schemas.microsoft.com/office/drawing/2014/main" id="{0F994D11-2A19-470C-8BA3-3B66D8046C74}"/>
              </a:ext>
            </a:extLst>
          </p:cNvPr>
          <p:cNvSpPr txBox="1"/>
          <p:nvPr/>
        </p:nvSpPr>
        <p:spPr>
          <a:xfrm>
            <a:off x="110912" y="2008553"/>
            <a:ext cx="521110" cy="307777"/>
          </a:xfrm>
          <a:prstGeom prst="rect">
            <a:avLst/>
          </a:prstGeom>
          <a:noFill/>
        </p:spPr>
        <p:txBody>
          <a:bodyPr wrap="square" rtlCol="0">
            <a:spAutoFit/>
          </a:bodyPr>
          <a:lstStyle/>
          <a:p>
            <a:r>
              <a:rPr lang="en-US" sz="1400" dirty="0"/>
              <a:t>NY</a:t>
            </a:r>
            <a:endParaRPr lang="en-US" dirty="0"/>
          </a:p>
        </p:txBody>
      </p:sp>
      <p:sp>
        <p:nvSpPr>
          <p:cNvPr id="15" name="TextBox 14">
            <a:extLst>
              <a:ext uri="{FF2B5EF4-FFF2-40B4-BE49-F238E27FC236}">
                <a16:creationId xmlns:a16="http://schemas.microsoft.com/office/drawing/2014/main" id="{FE228C25-80AD-4216-90E0-070594DD15E8}"/>
              </a:ext>
            </a:extLst>
          </p:cNvPr>
          <p:cNvSpPr txBox="1"/>
          <p:nvPr/>
        </p:nvSpPr>
        <p:spPr>
          <a:xfrm>
            <a:off x="3663576" y="2028161"/>
            <a:ext cx="521110" cy="307777"/>
          </a:xfrm>
          <a:prstGeom prst="rect">
            <a:avLst/>
          </a:prstGeom>
          <a:noFill/>
        </p:spPr>
        <p:txBody>
          <a:bodyPr wrap="square" rtlCol="0">
            <a:spAutoFit/>
          </a:bodyPr>
          <a:lstStyle/>
          <a:p>
            <a:r>
              <a:rPr lang="en-US" sz="1400" dirty="0"/>
              <a:t>LA</a:t>
            </a:r>
            <a:endParaRPr lang="en-US" dirty="0"/>
          </a:p>
        </p:txBody>
      </p:sp>
      <p:sp>
        <p:nvSpPr>
          <p:cNvPr id="16" name="TextBox 15">
            <a:extLst>
              <a:ext uri="{FF2B5EF4-FFF2-40B4-BE49-F238E27FC236}">
                <a16:creationId xmlns:a16="http://schemas.microsoft.com/office/drawing/2014/main" id="{96D38892-F66B-420C-83C2-FE306C6508A0}"/>
              </a:ext>
            </a:extLst>
          </p:cNvPr>
          <p:cNvSpPr txBox="1"/>
          <p:nvPr/>
        </p:nvSpPr>
        <p:spPr>
          <a:xfrm>
            <a:off x="7096052" y="2007146"/>
            <a:ext cx="521110" cy="307777"/>
          </a:xfrm>
          <a:prstGeom prst="rect">
            <a:avLst/>
          </a:prstGeom>
          <a:noFill/>
        </p:spPr>
        <p:txBody>
          <a:bodyPr wrap="square" rtlCol="0">
            <a:spAutoFit/>
          </a:bodyPr>
          <a:lstStyle/>
          <a:p>
            <a:r>
              <a:rPr lang="en-US" sz="1400" dirty="0"/>
              <a:t>CH</a:t>
            </a:r>
            <a:endParaRPr lang="en-US" dirty="0"/>
          </a:p>
        </p:txBody>
      </p:sp>
      <p:sp>
        <p:nvSpPr>
          <p:cNvPr id="17" name="TextBox 16">
            <a:extLst>
              <a:ext uri="{FF2B5EF4-FFF2-40B4-BE49-F238E27FC236}">
                <a16:creationId xmlns:a16="http://schemas.microsoft.com/office/drawing/2014/main" id="{87539138-B6D7-40D2-BAF3-6F9585CC612F}"/>
              </a:ext>
            </a:extLst>
          </p:cNvPr>
          <p:cNvSpPr txBox="1"/>
          <p:nvPr/>
        </p:nvSpPr>
        <p:spPr>
          <a:xfrm>
            <a:off x="110912" y="4681276"/>
            <a:ext cx="521110" cy="307777"/>
          </a:xfrm>
          <a:prstGeom prst="rect">
            <a:avLst/>
          </a:prstGeom>
          <a:noFill/>
        </p:spPr>
        <p:txBody>
          <a:bodyPr wrap="square" rtlCol="0">
            <a:spAutoFit/>
          </a:bodyPr>
          <a:lstStyle/>
          <a:p>
            <a:r>
              <a:rPr lang="en-US" sz="1400" dirty="0"/>
              <a:t>MI</a:t>
            </a:r>
            <a:endParaRPr lang="en-US" dirty="0"/>
          </a:p>
        </p:txBody>
      </p:sp>
      <p:sp>
        <p:nvSpPr>
          <p:cNvPr id="18" name="TextBox 17">
            <a:extLst>
              <a:ext uri="{FF2B5EF4-FFF2-40B4-BE49-F238E27FC236}">
                <a16:creationId xmlns:a16="http://schemas.microsoft.com/office/drawing/2014/main" id="{FFABACEA-C152-4B38-A19E-56B5551F5399}"/>
              </a:ext>
            </a:extLst>
          </p:cNvPr>
          <p:cNvSpPr txBox="1"/>
          <p:nvPr/>
        </p:nvSpPr>
        <p:spPr>
          <a:xfrm>
            <a:off x="3694152" y="4681275"/>
            <a:ext cx="459957" cy="307777"/>
          </a:xfrm>
          <a:prstGeom prst="rect">
            <a:avLst/>
          </a:prstGeom>
          <a:noFill/>
        </p:spPr>
        <p:txBody>
          <a:bodyPr wrap="square" rtlCol="0">
            <a:spAutoFit/>
          </a:bodyPr>
          <a:lstStyle/>
          <a:p>
            <a:r>
              <a:rPr lang="en-US" sz="1400" dirty="0"/>
              <a:t>SF</a:t>
            </a:r>
            <a:endParaRPr lang="en-US" dirty="0"/>
          </a:p>
        </p:txBody>
      </p:sp>
      <p:graphicFrame>
        <p:nvGraphicFramePr>
          <p:cNvPr id="24" name="Table 23">
            <a:extLst>
              <a:ext uri="{FF2B5EF4-FFF2-40B4-BE49-F238E27FC236}">
                <a16:creationId xmlns:a16="http://schemas.microsoft.com/office/drawing/2014/main" id="{2167DBDD-4BDB-40FF-A476-DA35716D74E1}"/>
              </a:ext>
            </a:extLst>
          </p:cNvPr>
          <p:cNvGraphicFramePr>
            <a:graphicFrameLocks noGrp="1"/>
          </p:cNvGraphicFramePr>
          <p:nvPr>
            <p:extLst>
              <p:ext uri="{D42A27DB-BD31-4B8C-83A1-F6EECF244321}">
                <p14:modId xmlns:p14="http://schemas.microsoft.com/office/powerpoint/2010/main" val="2786761017"/>
              </p:ext>
            </p:extLst>
          </p:nvPr>
        </p:nvGraphicFramePr>
        <p:xfrm>
          <a:off x="7656490" y="4332401"/>
          <a:ext cx="3736724" cy="1972890"/>
        </p:xfrm>
        <a:graphic>
          <a:graphicData uri="http://schemas.openxmlformats.org/drawingml/2006/table">
            <a:tbl>
              <a:tblPr firstRow="1" bandRow="1">
                <a:tableStyleId>{68D230F3-CF80-4859-8CE7-A43EE81993B5}</a:tableStyleId>
              </a:tblPr>
              <a:tblGrid>
                <a:gridCol w="677940">
                  <a:extLst>
                    <a:ext uri="{9D8B030D-6E8A-4147-A177-3AD203B41FA5}">
                      <a16:colId xmlns:a16="http://schemas.microsoft.com/office/drawing/2014/main" val="228721229"/>
                    </a:ext>
                  </a:extLst>
                </a:gridCol>
                <a:gridCol w="1529392">
                  <a:extLst>
                    <a:ext uri="{9D8B030D-6E8A-4147-A177-3AD203B41FA5}">
                      <a16:colId xmlns:a16="http://schemas.microsoft.com/office/drawing/2014/main" val="1633769984"/>
                    </a:ext>
                  </a:extLst>
                </a:gridCol>
                <a:gridCol w="1529392">
                  <a:extLst>
                    <a:ext uri="{9D8B030D-6E8A-4147-A177-3AD203B41FA5}">
                      <a16:colId xmlns:a16="http://schemas.microsoft.com/office/drawing/2014/main" val="1129947177"/>
                    </a:ext>
                  </a:extLst>
                </a:gridCol>
              </a:tblGrid>
              <a:tr h="340986">
                <a:tc>
                  <a:txBody>
                    <a:bodyPr/>
                    <a:lstStyle/>
                    <a:p>
                      <a:r>
                        <a:rPr lang="en-US" sz="1050" dirty="0"/>
                        <a:t>Metro</a:t>
                      </a:r>
                    </a:p>
                  </a:txBody>
                  <a:tcPr/>
                </a:tc>
                <a:tc>
                  <a:txBody>
                    <a:bodyPr/>
                    <a:lstStyle/>
                    <a:p>
                      <a:r>
                        <a:rPr lang="en-US" sz="1050" dirty="0"/>
                        <a:t>Portmanteau Test p-values </a:t>
                      </a:r>
                    </a:p>
                  </a:txBody>
                  <a:tcPr/>
                </a:tc>
                <a:tc>
                  <a:txBody>
                    <a:bodyPr/>
                    <a:lstStyle/>
                    <a:p>
                      <a:r>
                        <a:rPr lang="en-US" sz="1050" dirty="0"/>
                        <a:t>1</a:t>
                      </a:r>
                      <a:r>
                        <a:rPr lang="en-US" sz="1050" baseline="30000" dirty="0"/>
                        <a:t>st</a:t>
                      </a:r>
                      <a:r>
                        <a:rPr lang="en-US" sz="1050" dirty="0"/>
                        <a:t> Order Coefficient for Employee Numbers</a:t>
                      </a:r>
                    </a:p>
                  </a:txBody>
                  <a:tcPr/>
                </a:tc>
                <a:extLst>
                  <a:ext uri="{0D108BD9-81ED-4DB2-BD59-A6C34878D82A}">
                    <a16:rowId xmlns:a16="http://schemas.microsoft.com/office/drawing/2014/main" val="836885767"/>
                  </a:ext>
                </a:extLst>
              </a:tr>
              <a:tr h="312282">
                <a:tc>
                  <a:txBody>
                    <a:bodyPr/>
                    <a:lstStyle/>
                    <a:p>
                      <a:r>
                        <a:rPr lang="en-US" sz="1050" dirty="0"/>
                        <a:t>NY</a:t>
                      </a:r>
                    </a:p>
                  </a:txBody>
                  <a:tcPr/>
                </a:tc>
                <a:tc>
                  <a:txBody>
                    <a:bodyPr/>
                    <a:lstStyle/>
                    <a:p>
                      <a:r>
                        <a:rPr lang="en-US" sz="1050" dirty="0"/>
                        <a:t>0.8317</a:t>
                      </a:r>
                    </a:p>
                  </a:txBody>
                  <a:tcPr/>
                </a:tc>
                <a:tc>
                  <a:txBody>
                    <a:bodyPr/>
                    <a:lstStyle/>
                    <a:p>
                      <a:r>
                        <a:rPr lang="en-US" sz="1050" dirty="0"/>
                        <a:t>2.29</a:t>
                      </a:r>
                    </a:p>
                  </a:txBody>
                  <a:tcPr/>
                </a:tc>
                <a:extLst>
                  <a:ext uri="{0D108BD9-81ED-4DB2-BD59-A6C34878D82A}">
                    <a16:rowId xmlns:a16="http://schemas.microsoft.com/office/drawing/2014/main" val="4169873153"/>
                  </a:ext>
                </a:extLst>
              </a:tr>
              <a:tr h="312282">
                <a:tc>
                  <a:txBody>
                    <a:bodyPr/>
                    <a:lstStyle/>
                    <a:p>
                      <a:r>
                        <a:rPr lang="en-US" sz="1050" dirty="0"/>
                        <a:t>LA</a:t>
                      </a:r>
                    </a:p>
                  </a:txBody>
                  <a:tcPr/>
                </a:tc>
                <a:tc>
                  <a:txBody>
                    <a:bodyPr/>
                    <a:lstStyle/>
                    <a:p>
                      <a:r>
                        <a:rPr lang="en-US" sz="1050" dirty="0"/>
                        <a:t>0.3749</a:t>
                      </a:r>
                    </a:p>
                  </a:txBody>
                  <a:tcPr/>
                </a:tc>
                <a:tc>
                  <a:txBody>
                    <a:bodyPr/>
                    <a:lstStyle/>
                    <a:p>
                      <a:r>
                        <a:rPr lang="en-US" sz="1050" dirty="0"/>
                        <a:t>0.98</a:t>
                      </a:r>
                    </a:p>
                  </a:txBody>
                  <a:tcPr/>
                </a:tc>
                <a:extLst>
                  <a:ext uri="{0D108BD9-81ED-4DB2-BD59-A6C34878D82A}">
                    <a16:rowId xmlns:a16="http://schemas.microsoft.com/office/drawing/2014/main" val="233859664"/>
                  </a:ext>
                </a:extLst>
              </a:tr>
              <a:tr h="312282">
                <a:tc>
                  <a:txBody>
                    <a:bodyPr/>
                    <a:lstStyle/>
                    <a:p>
                      <a:r>
                        <a:rPr lang="en-US" sz="1050" dirty="0"/>
                        <a:t>CH</a:t>
                      </a:r>
                    </a:p>
                  </a:txBody>
                  <a:tcPr/>
                </a:tc>
                <a:tc>
                  <a:txBody>
                    <a:bodyPr/>
                    <a:lstStyle/>
                    <a:p>
                      <a:r>
                        <a:rPr lang="en-US" sz="1050" dirty="0"/>
                        <a:t>0.646</a:t>
                      </a:r>
                    </a:p>
                  </a:txBody>
                  <a:tcPr/>
                </a:tc>
                <a:tc>
                  <a:txBody>
                    <a:bodyPr/>
                    <a:lstStyle/>
                    <a:p>
                      <a:r>
                        <a:rPr lang="en-US" sz="1050" dirty="0"/>
                        <a:t>0.09</a:t>
                      </a:r>
                    </a:p>
                  </a:txBody>
                  <a:tcPr/>
                </a:tc>
                <a:extLst>
                  <a:ext uri="{0D108BD9-81ED-4DB2-BD59-A6C34878D82A}">
                    <a16:rowId xmlns:a16="http://schemas.microsoft.com/office/drawing/2014/main" val="1494511688"/>
                  </a:ext>
                </a:extLst>
              </a:tr>
              <a:tr h="312282">
                <a:tc>
                  <a:txBody>
                    <a:bodyPr/>
                    <a:lstStyle/>
                    <a:p>
                      <a:r>
                        <a:rPr lang="en-US" sz="1050" dirty="0"/>
                        <a:t>MI</a:t>
                      </a:r>
                    </a:p>
                  </a:txBody>
                  <a:tcPr/>
                </a:tc>
                <a:tc>
                  <a:txBody>
                    <a:bodyPr/>
                    <a:lstStyle/>
                    <a:p>
                      <a:r>
                        <a:rPr lang="en-US" sz="1050" dirty="0"/>
                        <a:t>0.9265</a:t>
                      </a:r>
                    </a:p>
                  </a:txBody>
                  <a:tcPr/>
                </a:tc>
                <a:tc>
                  <a:txBody>
                    <a:bodyPr/>
                    <a:lstStyle/>
                    <a:p>
                      <a:r>
                        <a:rPr lang="en-US" sz="1050" dirty="0"/>
                        <a:t>0.96</a:t>
                      </a:r>
                    </a:p>
                  </a:txBody>
                  <a:tcPr/>
                </a:tc>
                <a:extLst>
                  <a:ext uri="{0D108BD9-81ED-4DB2-BD59-A6C34878D82A}">
                    <a16:rowId xmlns:a16="http://schemas.microsoft.com/office/drawing/2014/main" val="4202123943"/>
                  </a:ext>
                </a:extLst>
              </a:tr>
              <a:tr h="312282">
                <a:tc>
                  <a:txBody>
                    <a:bodyPr/>
                    <a:lstStyle/>
                    <a:p>
                      <a:r>
                        <a:rPr lang="en-US" sz="1050" dirty="0"/>
                        <a:t>SF</a:t>
                      </a:r>
                    </a:p>
                  </a:txBody>
                  <a:tcPr/>
                </a:tc>
                <a:tc>
                  <a:txBody>
                    <a:bodyPr/>
                    <a:lstStyle/>
                    <a:p>
                      <a:r>
                        <a:rPr lang="en-US" sz="1050" dirty="0"/>
                        <a:t>0.5566</a:t>
                      </a:r>
                    </a:p>
                  </a:txBody>
                  <a:tcPr/>
                </a:tc>
                <a:tc>
                  <a:txBody>
                    <a:bodyPr/>
                    <a:lstStyle/>
                    <a:p>
                      <a:r>
                        <a:rPr lang="en-US" sz="1050" dirty="0"/>
                        <a:t>1.99</a:t>
                      </a:r>
                    </a:p>
                  </a:txBody>
                  <a:tcPr/>
                </a:tc>
                <a:extLst>
                  <a:ext uri="{0D108BD9-81ED-4DB2-BD59-A6C34878D82A}">
                    <a16:rowId xmlns:a16="http://schemas.microsoft.com/office/drawing/2014/main" val="1816760679"/>
                  </a:ext>
                </a:extLst>
              </a:tr>
            </a:tbl>
          </a:graphicData>
        </a:graphic>
      </p:graphicFrame>
      <p:pic>
        <p:nvPicPr>
          <p:cNvPr id="25" name="Picture 24">
            <a:extLst>
              <a:ext uri="{FF2B5EF4-FFF2-40B4-BE49-F238E27FC236}">
                <a16:creationId xmlns:a16="http://schemas.microsoft.com/office/drawing/2014/main" id="{8F1FBC78-699D-4BD6-9B77-2A44A0023779}"/>
              </a:ext>
            </a:extLst>
          </p:cNvPr>
          <p:cNvPicPr>
            <a:picLocks noChangeAspect="1"/>
          </p:cNvPicPr>
          <p:nvPr/>
        </p:nvPicPr>
        <p:blipFill>
          <a:blip r:embed="rId2"/>
          <a:stretch>
            <a:fillRect/>
          </a:stretch>
        </p:blipFill>
        <p:spPr>
          <a:xfrm>
            <a:off x="586178" y="1112671"/>
            <a:ext cx="3161818" cy="2634849"/>
          </a:xfrm>
          <a:prstGeom prst="rect">
            <a:avLst/>
          </a:prstGeom>
        </p:spPr>
      </p:pic>
      <p:pic>
        <p:nvPicPr>
          <p:cNvPr id="2" name="Picture 1">
            <a:extLst>
              <a:ext uri="{FF2B5EF4-FFF2-40B4-BE49-F238E27FC236}">
                <a16:creationId xmlns:a16="http://schemas.microsoft.com/office/drawing/2014/main" id="{362311BF-5EE5-460F-BB9E-0CD87EDC96BD}"/>
              </a:ext>
            </a:extLst>
          </p:cNvPr>
          <p:cNvPicPr>
            <a:picLocks noChangeAspect="1"/>
          </p:cNvPicPr>
          <p:nvPr/>
        </p:nvPicPr>
        <p:blipFill>
          <a:blip r:embed="rId3"/>
          <a:stretch>
            <a:fillRect/>
          </a:stretch>
        </p:blipFill>
        <p:spPr>
          <a:xfrm>
            <a:off x="4018777" y="1112671"/>
            <a:ext cx="3161818" cy="2634848"/>
          </a:xfrm>
          <a:prstGeom prst="rect">
            <a:avLst/>
          </a:prstGeom>
        </p:spPr>
      </p:pic>
      <p:pic>
        <p:nvPicPr>
          <p:cNvPr id="4" name="Picture 3">
            <a:extLst>
              <a:ext uri="{FF2B5EF4-FFF2-40B4-BE49-F238E27FC236}">
                <a16:creationId xmlns:a16="http://schemas.microsoft.com/office/drawing/2014/main" id="{583CDB80-DDB2-4901-B555-6A6AC9E0F73D}"/>
              </a:ext>
            </a:extLst>
          </p:cNvPr>
          <p:cNvPicPr>
            <a:picLocks noChangeAspect="1"/>
          </p:cNvPicPr>
          <p:nvPr/>
        </p:nvPicPr>
        <p:blipFill>
          <a:blip r:embed="rId4"/>
          <a:stretch>
            <a:fillRect/>
          </a:stretch>
        </p:blipFill>
        <p:spPr>
          <a:xfrm>
            <a:off x="7725249" y="1112671"/>
            <a:ext cx="3161818" cy="2634848"/>
          </a:xfrm>
          <a:prstGeom prst="rect">
            <a:avLst/>
          </a:prstGeom>
        </p:spPr>
      </p:pic>
      <p:pic>
        <p:nvPicPr>
          <p:cNvPr id="5" name="Picture 4">
            <a:extLst>
              <a:ext uri="{FF2B5EF4-FFF2-40B4-BE49-F238E27FC236}">
                <a16:creationId xmlns:a16="http://schemas.microsoft.com/office/drawing/2014/main" id="{54055FED-CBDB-4618-9BEC-19897435A3FA}"/>
              </a:ext>
            </a:extLst>
          </p:cNvPr>
          <p:cNvPicPr>
            <a:picLocks noChangeAspect="1"/>
          </p:cNvPicPr>
          <p:nvPr/>
        </p:nvPicPr>
        <p:blipFill>
          <a:blip r:embed="rId5"/>
          <a:stretch>
            <a:fillRect/>
          </a:stretch>
        </p:blipFill>
        <p:spPr>
          <a:xfrm>
            <a:off x="558135" y="3903405"/>
            <a:ext cx="3161818" cy="2634848"/>
          </a:xfrm>
          <a:prstGeom prst="rect">
            <a:avLst/>
          </a:prstGeom>
        </p:spPr>
      </p:pic>
      <p:pic>
        <p:nvPicPr>
          <p:cNvPr id="6" name="Picture 5">
            <a:extLst>
              <a:ext uri="{FF2B5EF4-FFF2-40B4-BE49-F238E27FC236}">
                <a16:creationId xmlns:a16="http://schemas.microsoft.com/office/drawing/2014/main" id="{02C684DC-1FF1-4107-90F3-AAC0969CB74A}"/>
              </a:ext>
            </a:extLst>
          </p:cNvPr>
          <p:cNvPicPr>
            <a:picLocks noChangeAspect="1"/>
          </p:cNvPicPr>
          <p:nvPr/>
        </p:nvPicPr>
        <p:blipFill>
          <a:blip r:embed="rId6"/>
          <a:stretch>
            <a:fillRect/>
          </a:stretch>
        </p:blipFill>
        <p:spPr>
          <a:xfrm>
            <a:off x="4167176" y="3886902"/>
            <a:ext cx="3161818" cy="2634848"/>
          </a:xfrm>
          <a:prstGeom prst="rect">
            <a:avLst/>
          </a:prstGeom>
        </p:spPr>
      </p:pic>
    </p:spTree>
    <p:extLst>
      <p:ext uri="{BB962C8B-B14F-4D97-AF65-F5344CB8AC3E}">
        <p14:creationId xmlns:p14="http://schemas.microsoft.com/office/powerpoint/2010/main" val="350350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Model Comparisons: New York</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71EAD598-2CA9-46D1-BE2E-057599A40B21}"/>
              </a:ext>
            </a:extLst>
          </p:cNvPr>
          <p:cNvGraphicFramePr>
            <a:graphicFrameLocks noGrp="1"/>
          </p:cNvGraphicFramePr>
          <p:nvPr>
            <p:extLst>
              <p:ext uri="{D42A27DB-BD31-4B8C-83A1-F6EECF244321}">
                <p14:modId xmlns:p14="http://schemas.microsoft.com/office/powerpoint/2010/main" val="1408532328"/>
              </p:ext>
            </p:extLst>
          </p:nvPr>
        </p:nvGraphicFramePr>
        <p:xfrm>
          <a:off x="6756920" y="1415078"/>
          <a:ext cx="4846320" cy="1337154"/>
        </p:xfrm>
        <a:graphic>
          <a:graphicData uri="http://schemas.openxmlformats.org/drawingml/2006/table">
            <a:tbl>
              <a:tblPr/>
              <a:tblGrid>
                <a:gridCol w="1983819">
                  <a:extLst>
                    <a:ext uri="{9D8B030D-6E8A-4147-A177-3AD203B41FA5}">
                      <a16:colId xmlns:a16="http://schemas.microsoft.com/office/drawing/2014/main" val="260471802"/>
                    </a:ext>
                  </a:extLst>
                </a:gridCol>
                <a:gridCol w="1247061">
                  <a:extLst>
                    <a:ext uri="{9D8B030D-6E8A-4147-A177-3AD203B41FA5}">
                      <a16:colId xmlns:a16="http://schemas.microsoft.com/office/drawing/2014/main" val="3439630159"/>
                    </a:ext>
                  </a:extLst>
                </a:gridCol>
                <a:gridCol w="1615440">
                  <a:extLst>
                    <a:ext uri="{9D8B030D-6E8A-4147-A177-3AD203B41FA5}">
                      <a16:colId xmlns:a16="http://schemas.microsoft.com/office/drawing/2014/main" val="3197355672"/>
                    </a:ext>
                  </a:extLst>
                </a:gridCol>
              </a:tblGrid>
              <a:tr h="313026">
                <a:tc>
                  <a:txBody>
                    <a:bodyPr/>
                    <a:lstStyle/>
                    <a:p>
                      <a:pPr algn="l" fontAlgn="b"/>
                      <a:r>
                        <a:rPr lang="en-US" sz="1200" b="1" dirty="0">
                          <a:effectLst/>
                        </a:rPr>
                        <a:t>Model Fit</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AIC</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BIC</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6732367"/>
                  </a:ext>
                </a:extLst>
              </a:tr>
              <a:tr h="224164">
                <a:tc>
                  <a:txBody>
                    <a:bodyPr/>
                    <a:lstStyle/>
                    <a:p>
                      <a:pPr algn="l" fontAlgn="t"/>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980.35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1025.14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5706062"/>
                  </a:ext>
                </a:extLst>
              </a:tr>
              <a:tr h="224164">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-415.44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-410.44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9660837"/>
                  </a:ext>
                </a:extLst>
              </a:tr>
              <a:tr h="224164">
                <a:tc>
                  <a:txBody>
                    <a:bodyPr/>
                    <a:lstStyle/>
                    <a:p>
                      <a:pPr algn="l" fontAlgn="t"/>
                      <a:r>
                        <a:rPr lang="en-US" sz="1200" dirty="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-413.44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-405.94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7449591"/>
                  </a:ext>
                </a:extLst>
              </a:tr>
              <a:tr h="224164">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-1458.5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t>-1379.75</a:t>
                      </a:r>
                      <a:endParaRPr lang="en-US" sz="1200" dirty="0">
                        <a:effectLst/>
                      </a:endParaRP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430472519"/>
                  </a:ext>
                </a:extLst>
              </a:tr>
            </a:tbl>
          </a:graphicData>
        </a:graphic>
      </p:graphicFrame>
      <p:graphicFrame>
        <p:nvGraphicFramePr>
          <p:cNvPr id="11" name="Table 10">
            <a:extLst>
              <a:ext uri="{FF2B5EF4-FFF2-40B4-BE49-F238E27FC236}">
                <a16:creationId xmlns:a16="http://schemas.microsoft.com/office/drawing/2014/main" id="{5F2F51AF-8237-45EF-A26F-FA1E153B3CBF}"/>
              </a:ext>
            </a:extLst>
          </p:cNvPr>
          <p:cNvGraphicFramePr>
            <a:graphicFrameLocks noGrp="1"/>
          </p:cNvGraphicFramePr>
          <p:nvPr>
            <p:extLst>
              <p:ext uri="{D42A27DB-BD31-4B8C-83A1-F6EECF244321}">
                <p14:modId xmlns:p14="http://schemas.microsoft.com/office/powerpoint/2010/main" val="1973221737"/>
              </p:ext>
            </p:extLst>
          </p:nvPr>
        </p:nvGraphicFramePr>
        <p:xfrm>
          <a:off x="6756920" y="3309786"/>
          <a:ext cx="4846320" cy="2101071"/>
        </p:xfrm>
        <a:graphic>
          <a:graphicData uri="http://schemas.openxmlformats.org/drawingml/2006/table">
            <a:tbl>
              <a:tblPr/>
              <a:tblGrid>
                <a:gridCol w="1040061">
                  <a:extLst>
                    <a:ext uri="{9D8B030D-6E8A-4147-A177-3AD203B41FA5}">
                      <a16:colId xmlns:a16="http://schemas.microsoft.com/office/drawing/2014/main" val="1456603174"/>
                    </a:ext>
                  </a:extLst>
                </a:gridCol>
                <a:gridCol w="575379">
                  <a:extLst>
                    <a:ext uri="{9D8B030D-6E8A-4147-A177-3AD203B41FA5}">
                      <a16:colId xmlns:a16="http://schemas.microsoft.com/office/drawing/2014/main" val="4005784914"/>
                    </a:ext>
                  </a:extLst>
                </a:gridCol>
                <a:gridCol w="807720">
                  <a:extLst>
                    <a:ext uri="{9D8B030D-6E8A-4147-A177-3AD203B41FA5}">
                      <a16:colId xmlns:a16="http://schemas.microsoft.com/office/drawing/2014/main" val="59983863"/>
                    </a:ext>
                  </a:extLst>
                </a:gridCol>
                <a:gridCol w="807720">
                  <a:extLst>
                    <a:ext uri="{9D8B030D-6E8A-4147-A177-3AD203B41FA5}">
                      <a16:colId xmlns:a16="http://schemas.microsoft.com/office/drawing/2014/main" val="3012489067"/>
                    </a:ext>
                  </a:extLst>
                </a:gridCol>
                <a:gridCol w="807720">
                  <a:extLst>
                    <a:ext uri="{9D8B030D-6E8A-4147-A177-3AD203B41FA5}">
                      <a16:colId xmlns:a16="http://schemas.microsoft.com/office/drawing/2014/main" val="3202103045"/>
                    </a:ext>
                  </a:extLst>
                </a:gridCol>
                <a:gridCol w="807720">
                  <a:extLst>
                    <a:ext uri="{9D8B030D-6E8A-4147-A177-3AD203B41FA5}">
                      <a16:colId xmlns:a16="http://schemas.microsoft.com/office/drawing/2014/main" val="1258701726"/>
                    </a:ext>
                  </a:extLst>
                </a:gridCol>
              </a:tblGrid>
              <a:tr h="322292">
                <a:tc>
                  <a:txBody>
                    <a:bodyPr/>
                    <a:lstStyle/>
                    <a:p>
                      <a:pPr algn="l" fontAlgn="b"/>
                      <a:r>
                        <a:rPr lang="en-US" sz="1200" b="1" dirty="0">
                          <a:effectLst/>
                        </a:rPr>
                        <a:t>Forecast Accuracy</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RMSE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MPE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MAPE</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70134659"/>
                  </a:ext>
                </a:extLst>
              </a:tr>
              <a:tr h="24887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18.12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19.48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18.12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3.54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3.54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25891690"/>
                  </a:ext>
                </a:extLst>
              </a:tr>
              <a:tr h="322292">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12.73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17.13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13.18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2.52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2.60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5578351"/>
                  </a:ext>
                </a:extLst>
              </a:tr>
              <a:tr h="505511">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12.73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17.13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13.17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2.52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2.60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3114245"/>
                  </a:ext>
                </a:extLst>
              </a:tr>
              <a:tr h="248876">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3.52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7.52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7.03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0.68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1.39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743969109"/>
                  </a:ext>
                </a:extLst>
              </a:tr>
              <a:tr h="322292">
                <a:tc>
                  <a:txBody>
                    <a:bodyPr/>
                    <a:lstStyle/>
                    <a:p>
                      <a:pPr algn="l" fontAlgn="t"/>
                      <a:r>
                        <a:rPr lang="en-US" sz="1200">
                          <a:effectLst/>
                        </a:rPr>
                        <a:t>ENSEMBLE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200" dirty="0">
                          <a:effectLst/>
                        </a:rPr>
                        <a:t>11.77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200" dirty="0">
                          <a:effectLst/>
                        </a:rPr>
                        <a:t>13.34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200" dirty="0">
                          <a:effectLst/>
                        </a:rPr>
                        <a:t>11.77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200" dirty="0">
                          <a:effectLst/>
                        </a:rPr>
                        <a:t>2.31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200" dirty="0">
                          <a:effectLst/>
                        </a:rPr>
                        <a:t>2.31</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61602602"/>
                  </a:ext>
                </a:extLst>
              </a:tr>
            </a:tbl>
          </a:graphicData>
        </a:graphic>
      </p:graphicFrame>
      <p:sp>
        <p:nvSpPr>
          <p:cNvPr id="8" name="TextBox 7">
            <a:extLst>
              <a:ext uri="{FF2B5EF4-FFF2-40B4-BE49-F238E27FC236}">
                <a16:creationId xmlns:a16="http://schemas.microsoft.com/office/drawing/2014/main" id="{9C446B89-A638-4853-9AB9-3324CD4AC600}"/>
              </a:ext>
            </a:extLst>
          </p:cNvPr>
          <p:cNvSpPr txBox="1"/>
          <p:nvPr/>
        </p:nvSpPr>
        <p:spPr>
          <a:xfrm>
            <a:off x="8790039" y="5466735"/>
            <a:ext cx="2786244" cy="261610"/>
          </a:xfrm>
          <a:prstGeom prst="rect">
            <a:avLst/>
          </a:prstGeom>
          <a:noFill/>
        </p:spPr>
        <p:txBody>
          <a:bodyPr wrap="square" rtlCol="0">
            <a:spAutoFit/>
          </a:bodyPr>
          <a:lstStyle/>
          <a:p>
            <a:r>
              <a:rPr lang="en-US" sz="1100" dirty="0"/>
              <a:t>* Model selection based on RMSE and MAPE</a:t>
            </a:r>
          </a:p>
        </p:txBody>
      </p:sp>
      <p:pic>
        <p:nvPicPr>
          <p:cNvPr id="5" name="Picture 4">
            <a:extLst>
              <a:ext uri="{FF2B5EF4-FFF2-40B4-BE49-F238E27FC236}">
                <a16:creationId xmlns:a16="http://schemas.microsoft.com/office/drawing/2014/main" id="{9308DD9E-9EC9-4A07-98C7-B7D62C2F3E42}"/>
              </a:ext>
            </a:extLst>
          </p:cNvPr>
          <p:cNvPicPr>
            <a:picLocks noChangeAspect="1"/>
          </p:cNvPicPr>
          <p:nvPr/>
        </p:nvPicPr>
        <p:blipFill>
          <a:blip r:embed="rId2"/>
          <a:stretch>
            <a:fillRect/>
          </a:stretch>
        </p:blipFill>
        <p:spPr>
          <a:xfrm>
            <a:off x="169988" y="1058919"/>
            <a:ext cx="6225901" cy="4669426"/>
          </a:xfrm>
          <a:prstGeom prst="rect">
            <a:avLst/>
          </a:prstGeom>
        </p:spPr>
      </p:pic>
    </p:spTree>
    <p:extLst>
      <p:ext uri="{BB962C8B-B14F-4D97-AF65-F5344CB8AC3E}">
        <p14:creationId xmlns:p14="http://schemas.microsoft.com/office/powerpoint/2010/main" val="84073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Scope &amp; Objective</a:t>
            </a:r>
          </a:p>
        </p:txBody>
      </p:sp>
      <p:sp>
        <p:nvSpPr>
          <p:cNvPr id="3" name="Content Placeholder 2">
            <a:extLst>
              <a:ext uri="{FF2B5EF4-FFF2-40B4-BE49-F238E27FC236}">
                <a16:creationId xmlns:a16="http://schemas.microsoft.com/office/drawing/2014/main" id="{57FC48FE-230D-44C7-A838-1046B3C07B68}"/>
              </a:ext>
            </a:extLst>
          </p:cNvPr>
          <p:cNvSpPr>
            <a:spLocks noGrp="1"/>
          </p:cNvSpPr>
          <p:nvPr>
            <p:ph idx="1"/>
          </p:nvPr>
        </p:nvSpPr>
        <p:spPr>
          <a:xfrm>
            <a:off x="308112" y="1059501"/>
            <a:ext cx="11690874" cy="4975584"/>
          </a:xfrm>
        </p:spPr>
        <p:txBody>
          <a:bodyPr>
            <a:noAutofit/>
          </a:bodyPr>
          <a:lstStyle/>
          <a:p>
            <a:pPr marL="0" indent="0">
              <a:lnSpc>
                <a:spcPct val="100000"/>
              </a:lnSpc>
              <a:buNone/>
            </a:pPr>
            <a:r>
              <a:rPr lang="en-US" sz="1600" b="1" u="sng" dirty="0"/>
              <a:t>Background</a:t>
            </a:r>
          </a:p>
          <a:p>
            <a:pPr>
              <a:lnSpc>
                <a:spcPct val="100000"/>
              </a:lnSpc>
            </a:pPr>
            <a:r>
              <a:rPr lang="en-US" sz="1500" dirty="0" err="1"/>
              <a:t>GOBankingRates</a:t>
            </a:r>
            <a:r>
              <a:rPr lang="en-US" sz="1500" dirty="0"/>
              <a:t> is an interest rate information website that reaches 1 bn readers through the likes of Forbes, CNBC, Yahoo Finance</a:t>
            </a:r>
          </a:p>
          <a:p>
            <a:pPr>
              <a:lnSpc>
                <a:spcPct val="100000"/>
              </a:lnSpc>
            </a:pPr>
            <a:r>
              <a:rPr lang="en-US" sz="1500" dirty="0"/>
              <a:t>In April 2019 </a:t>
            </a:r>
            <a:r>
              <a:rPr lang="en-US" sz="1500" b="1" dirty="0"/>
              <a:t>&gt;</a:t>
            </a:r>
            <a:r>
              <a:rPr lang="en-US" sz="1500" dirty="0"/>
              <a:t> Survey in 100 cities for best investment destinations </a:t>
            </a:r>
            <a:r>
              <a:rPr lang="en-US" sz="1500" b="1" dirty="0"/>
              <a:t>&gt;</a:t>
            </a:r>
            <a:r>
              <a:rPr lang="en-US" sz="1500" dirty="0"/>
              <a:t> Based on 4 main variables including </a:t>
            </a:r>
            <a:r>
              <a:rPr lang="en-US" sz="1500" u="sng" dirty="0"/>
              <a:t>employment growth</a:t>
            </a:r>
          </a:p>
          <a:p>
            <a:pPr>
              <a:lnSpc>
                <a:spcPct val="100000"/>
              </a:lnSpc>
            </a:pPr>
            <a:r>
              <a:rPr lang="en-US" sz="1500" dirty="0"/>
              <a:t>Ranks of cities for investments based on survey:</a:t>
            </a:r>
          </a:p>
          <a:p>
            <a:pPr lvl="1">
              <a:lnSpc>
                <a:spcPct val="100000"/>
              </a:lnSpc>
            </a:pPr>
            <a:r>
              <a:rPr lang="en-US" sz="1500" dirty="0"/>
              <a:t>#1 Miami</a:t>
            </a:r>
          </a:p>
          <a:p>
            <a:pPr lvl="1">
              <a:lnSpc>
                <a:spcPct val="100000"/>
              </a:lnSpc>
            </a:pPr>
            <a:r>
              <a:rPr lang="en-US" sz="1500" dirty="0"/>
              <a:t>#2 San Francisco</a:t>
            </a:r>
          </a:p>
          <a:p>
            <a:pPr lvl="1">
              <a:lnSpc>
                <a:spcPct val="100000"/>
              </a:lnSpc>
            </a:pPr>
            <a:r>
              <a:rPr lang="en-US" sz="1500" dirty="0"/>
              <a:t>#3 Los Angeles</a:t>
            </a:r>
          </a:p>
          <a:p>
            <a:pPr lvl="1">
              <a:lnSpc>
                <a:spcPct val="100000"/>
              </a:lnSpc>
            </a:pPr>
            <a:r>
              <a:rPr lang="en-US" sz="1500" dirty="0"/>
              <a:t>#4 Chicago</a:t>
            </a:r>
          </a:p>
          <a:p>
            <a:pPr lvl="1">
              <a:lnSpc>
                <a:spcPct val="100000"/>
              </a:lnSpc>
            </a:pPr>
            <a:r>
              <a:rPr lang="en-US" sz="1500" dirty="0"/>
              <a:t>#5 NY</a:t>
            </a:r>
          </a:p>
          <a:p>
            <a:pPr marL="0" indent="0">
              <a:lnSpc>
                <a:spcPct val="150000"/>
              </a:lnSpc>
              <a:buNone/>
            </a:pPr>
            <a:r>
              <a:rPr lang="en-US" sz="1600" b="1" u="sng" dirty="0"/>
              <a:t>Business Problem:</a:t>
            </a:r>
            <a:r>
              <a:rPr lang="en-US" sz="1600" dirty="0"/>
              <a:t> </a:t>
            </a:r>
            <a:r>
              <a:rPr lang="en-US" sz="1500" dirty="0"/>
              <a:t>Surveys on investment locations may not always convey the whole message. It needs some extent of extensive data analysis that can help investors to make better decisions which is lacking in this survey. Use of time series analyses can reduce the risk of investment.</a:t>
            </a:r>
          </a:p>
          <a:p>
            <a:pPr marL="0" indent="0">
              <a:lnSpc>
                <a:spcPct val="150000"/>
              </a:lnSpc>
              <a:buNone/>
            </a:pPr>
            <a:r>
              <a:rPr lang="en-US" sz="1600" b="1" u="sng" dirty="0"/>
              <a:t>Objective:</a:t>
            </a:r>
            <a:r>
              <a:rPr lang="en-US" sz="1600" dirty="0"/>
              <a:t> a. Use time series analysis to forecast price per </a:t>
            </a:r>
            <a:r>
              <a:rPr lang="en-US" sz="1600" dirty="0" err="1"/>
              <a:t>sqft</a:t>
            </a:r>
            <a:r>
              <a:rPr lang="en-US" sz="1600" dirty="0"/>
              <a:t> in top 5 cities in the US (NY, LA, Chicago, Miami and SFO).</a:t>
            </a:r>
          </a:p>
          <a:p>
            <a:pPr marL="0" indent="0">
              <a:lnSpc>
                <a:spcPct val="150000"/>
              </a:lnSpc>
              <a:buNone/>
            </a:pPr>
            <a:r>
              <a:rPr lang="en-US" sz="1600" dirty="0"/>
              <a:t>	b. Compare our results with rankings from the survey for investment preferences.</a:t>
            </a:r>
          </a:p>
          <a:p>
            <a:pPr marL="0" indent="0">
              <a:lnSpc>
                <a:spcPct val="150000"/>
              </a:lnSpc>
              <a:buNone/>
            </a:pPr>
            <a:r>
              <a:rPr lang="en-US" sz="1600" b="1" u="sng" dirty="0"/>
              <a:t>Time Series Analysis Application: </a:t>
            </a:r>
            <a:r>
              <a:rPr lang="en-US" sz="1600" dirty="0"/>
              <a:t>Time series analysis would help us in identifying appropriate models for each city under consideration and forecast housing prices accordingly.</a:t>
            </a:r>
            <a:endParaRPr lang="en-US" sz="1600" b="1" u="sng" dirty="0"/>
          </a:p>
          <a:p>
            <a:pPr marL="0" indent="0">
              <a:lnSpc>
                <a:spcPct val="150000"/>
              </a:lnSpc>
              <a:buNone/>
            </a:pPr>
            <a:endParaRPr lang="en-US" sz="1600" b="1" u="sng" dirty="0"/>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1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Model Comparisons: Los Angeles</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ADC6A9D-76A2-4503-9FAA-5BD1CA85F57A}"/>
              </a:ext>
            </a:extLst>
          </p:cNvPr>
          <p:cNvGraphicFramePr>
            <a:graphicFrameLocks noGrp="1"/>
          </p:cNvGraphicFramePr>
          <p:nvPr>
            <p:extLst>
              <p:ext uri="{D42A27DB-BD31-4B8C-83A1-F6EECF244321}">
                <p14:modId xmlns:p14="http://schemas.microsoft.com/office/powerpoint/2010/main" val="3893255279"/>
              </p:ext>
            </p:extLst>
          </p:nvPr>
        </p:nvGraphicFramePr>
        <p:xfrm>
          <a:off x="6917296" y="1365666"/>
          <a:ext cx="4863909" cy="1280160"/>
        </p:xfrm>
        <a:graphic>
          <a:graphicData uri="http://schemas.openxmlformats.org/drawingml/2006/table">
            <a:tbl>
              <a:tblPr/>
              <a:tblGrid>
                <a:gridCol w="1951402">
                  <a:extLst>
                    <a:ext uri="{9D8B030D-6E8A-4147-A177-3AD203B41FA5}">
                      <a16:colId xmlns:a16="http://schemas.microsoft.com/office/drawing/2014/main" val="913179805"/>
                    </a:ext>
                  </a:extLst>
                </a:gridCol>
                <a:gridCol w="1514168">
                  <a:extLst>
                    <a:ext uri="{9D8B030D-6E8A-4147-A177-3AD203B41FA5}">
                      <a16:colId xmlns:a16="http://schemas.microsoft.com/office/drawing/2014/main" val="1706070641"/>
                    </a:ext>
                  </a:extLst>
                </a:gridCol>
                <a:gridCol w="1398339">
                  <a:extLst>
                    <a:ext uri="{9D8B030D-6E8A-4147-A177-3AD203B41FA5}">
                      <a16:colId xmlns:a16="http://schemas.microsoft.com/office/drawing/2014/main" val="1565934280"/>
                    </a:ext>
                  </a:extLst>
                </a:gridCol>
              </a:tblGrid>
              <a:tr h="254447">
                <a:tc>
                  <a:txBody>
                    <a:bodyPr/>
                    <a:lstStyle/>
                    <a:p>
                      <a:pPr algn="l" fontAlgn="b"/>
                      <a:r>
                        <a:rPr lang="en-US" sz="1200" b="1" dirty="0">
                          <a:effectLst/>
                        </a:rPr>
                        <a:t>Model Fit</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AIC</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BIC</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62988676"/>
                  </a:ext>
                </a:extLst>
              </a:tr>
              <a:tr h="25444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783.19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827.98</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51647463"/>
                  </a:ext>
                </a:extLst>
              </a:tr>
              <a:tr h="254447">
                <a:tc>
                  <a:txBody>
                    <a:bodyPr/>
                    <a:lstStyle/>
                    <a:p>
                      <a:pPr algn="l" fontAlgn="t"/>
                      <a:r>
                        <a:rPr lang="en-US" sz="1200" dirty="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-667.23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-656.77</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2194724"/>
                  </a:ext>
                </a:extLst>
              </a:tr>
              <a:tr h="254447">
                <a:tc>
                  <a:txBody>
                    <a:bodyPr/>
                    <a:lstStyle/>
                    <a:p>
                      <a:pPr algn="l" fontAlgn="t"/>
                      <a:r>
                        <a:rPr lang="en-US" sz="1200" dirty="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-666.03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-652.96</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5653536"/>
                  </a:ext>
                </a:extLst>
              </a:tr>
              <a:tr h="254447">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-1691.38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-1602.47</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87596095"/>
                  </a:ext>
                </a:extLst>
              </a:tr>
            </a:tbl>
          </a:graphicData>
        </a:graphic>
      </p:graphicFrame>
      <p:graphicFrame>
        <p:nvGraphicFramePr>
          <p:cNvPr id="10" name="Table 9">
            <a:extLst>
              <a:ext uri="{FF2B5EF4-FFF2-40B4-BE49-F238E27FC236}">
                <a16:creationId xmlns:a16="http://schemas.microsoft.com/office/drawing/2014/main" id="{06A85FE4-A5DC-49E0-9ADC-01D4FAEFF031}"/>
              </a:ext>
            </a:extLst>
          </p:cNvPr>
          <p:cNvGraphicFramePr>
            <a:graphicFrameLocks noGrp="1"/>
          </p:cNvGraphicFramePr>
          <p:nvPr>
            <p:extLst>
              <p:ext uri="{D42A27DB-BD31-4B8C-83A1-F6EECF244321}">
                <p14:modId xmlns:p14="http://schemas.microsoft.com/office/powerpoint/2010/main" val="1034383304"/>
              </p:ext>
            </p:extLst>
          </p:nvPr>
        </p:nvGraphicFramePr>
        <p:xfrm>
          <a:off x="6930779" y="3504869"/>
          <a:ext cx="5038794" cy="1901952"/>
        </p:xfrm>
        <a:graphic>
          <a:graphicData uri="http://schemas.openxmlformats.org/drawingml/2006/table">
            <a:tbl>
              <a:tblPr/>
              <a:tblGrid>
                <a:gridCol w="1220163">
                  <a:extLst>
                    <a:ext uri="{9D8B030D-6E8A-4147-A177-3AD203B41FA5}">
                      <a16:colId xmlns:a16="http://schemas.microsoft.com/office/drawing/2014/main" val="2333866924"/>
                    </a:ext>
                  </a:extLst>
                </a:gridCol>
                <a:gridCol w="459435">
                  <a:extLst>
                    <a:ext uri="{9D8B030D-6E8A-4147-A177-3AD203B41FA5}">
                      <a16:colId xmlns:a16="http://schemas.microsoft.com/office/drawing/2014/main" val="3315831452"/>
                    </a:ext>
                  </a:extLst>
                </a:gridCol>
                <a:gridCol w="839799">
                  <a:extLst>
                    <a:ext uri="{9D8B030D-6E8A-4147-A177-3AD203B41FA5}">
                      <a16:colId xmlns:a16="http://schemas.microsoft.com/office/drawing/2014/main" val="3173180362"/>
                    </a:ext>
                  </a:extLst>
                </a:gridCol>
                <a:gridCol w="839799">
                  <a:extLst>
                    <a:ext uri="{9D8B030D-6E8A-4147-A177-3AD203B41FA5}">
                      <a16:colId xmlns:a16="http://schemas.microsoft.com/office/drawing/2014/main" val="410403472"/>
                    </a:ext>
                  </a:extLst>
                </a:gridCol>
                <a:gridCol w="839799">
                  <a:extLst>
                    <a:ext uri="{9D8B030D-6E8A-4147-A177-3AD203B41FA5}">
                      <a16:colId xmlns:a16="http://schemas.microsoft.com/office/drawing/2014/main" val="141988026"/>
                    </a:ext>
                  </a:extLst>
                </a:gridCol>
                <a:gridCol w="839799">
                  <a:extLst>
                    <a:ext uri="{9D8B030D-6E8A-4147-A177-3AD203B41FA5}">
                      <a16:colId xmlns:a16="http://schemas.microsoft.com/office/drawing/2014/main" val="919705910"/>
                    </a:ext>
                  </a:extLst>
                </a:gridCol>
              </a:tblGrid>
              <a:tr h="0">
                <a:tc>
                  <a:txBody>
                    <a:bodyPr/>
                    <a:lstStyle/>
                    <a:p>
                      <a:pPr algn="l" fontAlgn="b"/>
                      <a:r>
                        <a:rPr lang="en-US" sz="1200" b="1" dirty="0">
                          <a:effectLst/>
                        </a:rPr>
                        <a:t>Forecast </a:t>
                      </a:r>
                    </a:p>
                    <a:p>
                      <a:pPr algn="l" fontAlgn="b"/>
                      <a:r>
                        <a:rPr lang="en-US" sz="1200" b="1" dirty="0">
                          <a:effectLst/>
                        </a:rPr>
                        <a:t>Accuracy</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RMSE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MPE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MAPE</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6722397"/>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0.56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10.57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9.56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0.08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1.54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276602704"/>
                  </a:ext>
                </a:extLst>
              </a:tr>
              <a:tr h="0">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6.28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12.28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10.20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1.00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1.63</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4935751"/>
                  </a:ext>
                </a:extLst>
              </a:tr>
              <a:tr h="0">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5.84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12.25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10.24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0.93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1.64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917338638"/>
                  </a:ext>
                </a:extLst>
              </a:tr>
              <a:tr h="0">
                <a:tc>
                  <a:txBody>
                    <a:bodyPr/>
                    <a:lstStyle/>
                    <a:p>
                      <a:pPr algn="l" fontAlgn="t"/>
                      <a:r>
                        <a:rPr lang="en-US" sz="120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1.04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12.29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11.15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0.16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1.80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413023616"/>
                  </a:ext>
                </a:extLst>
              </a:tr>
              <a:tr h="0">
                <a:tc>
                  <a:txBody>
                    <a:bodyPr/>
                    <a:lstStyle/>
                    <a:p>
                      <a:pPr algn="l" fontAlgn="t"/>
                      <a:r>
                        <a:rPr lang="en-US" sz="1200">
                          <a:effectLst/>
                        </a:rPr>
                        <a:t>ENSEMBLE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3.43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11.54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10.27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0.54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1.65</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98935048"/>
                  </a:ext>
                </a:extLst>
              </a:tr>
            </a:tbl>
          </a:graphicData>
        </a:graphic>
      </p:graphicFrame>
      <p:sp>
        <p:nvSpPr>
          <p:cNvPr id="6" name="TextBox 5">
            <a:extLst>
              <a:ext uri="{FF2B5EF4-FFF2-40B4-BE49-F238E27FC236}">
                <a16:creationId xmlns:a16="http://schemas.microsoft.com/office/drawing/2014/main" id="{0E23F7D4-F5FD-4391-A864-A531DDE65719}"/>
              </a:ext>
            </a:extLst>
          </p:cNvPr>
          <p:cNvSpPr txBox="1"/>
          <p:nvPr/>
        </p:nvSpPr>
        <p:spPr>
          <a:xfrm>
            <a:off x="9183330" y="5466735"/>
            <a:ext cx="2786244" cy="261610"/>
          </a:xfrm>
          <a:prstGeom prst="rect">
            <a:avLst/>
          </a:prstGeom>
          <a:noFill/>
        </p:spPr>
        <p:txBody>
          <a:bodyPr wrap="square" rtlCol="0">
            <a:spAutoFit/>
          </a:bodyPr>
          <a:lstStyle/>
          <a:p>
            <a:r>
              <a:rPr lang="en-US" sz="1100" dirty="0"/>
              <a:t>* Model selection based on RMSE and MAPE</a:t>
            </a:r>
          </a:p>
        </p:txBody>
      </p:sp>
      <p:pic>
        <p:nvPicPr>
          <p:cNvPr id="8" name="Picture 7">
            <a:extLst>
              <a:ext uri="{FF2B5EF4-FFF2-40B4-BE49-F238E27FC236}">
                <a16:creationId xmlns:a16="http://schemas.microsoft.com/office/drawing/2014/main" id="{02C31106-1637-4E81-AC41-5778FB191503}"/>
              </a:ext>
            </a:extLst>
          </p:cNvPr>
          <p:cNvPicPr>
            <a:picLocks noChangeAspect="1"/>
          </p:cNvPicPr>
          <p:nvPr/>
        </p:nvPicPr>
        <p:blipFill>
          <a:blip r:embed="rId2"/>
          <a:stretch>
            <a:fillRect/>
          </a:stretch>
        </p:blipFill>
        <p:spPr>
          <a:xfrm>
            <a:off x="371467" y="1193042"/>
            <a:ext cx="6048998" cy="4536749"/>
          </a:xfrm>
          <a:prstGeom prst="rect">
            <a:avLst/>
          </a:prstGeom>
        </p:spPr>
      </p:pic>
    </p:spTree>
    <p:extLst>
      <p:ext uri="{BB962C8B-B14F-4D97-AF65-F5344CB8AC3E}">
        <p14:creationId xmlns:p14="http://schemas.microsoft.com/office/powerpoint/2010/main" val="132328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410796" y="190900"/>
            <a:ext cx="10515600" cy="782388"/>
          </a:xfrm>
        </p:spPr>
        <p:txBody>
          <a:bodyPr>
            <a:normAutofit/>
          </a:bodyPr>
          <a:lstStyle/>
          <a:p>
            <a:r>
              <a:rPr lang="en-US" dirty="0"/>
              <a:t>Model Comparisons: Chicago</a:t>
            </a:r>
          </a:p>
        </p:txBody>
      </p:sp>
      <p:sp>
        <p:nvSpPr>
          <p:cNvPr id="7" name="Rectangle 6">
            <a:extLst>
              <a:ext uri="{FF2B5EF4-FFF2-40B4-BE49-F238E27FC236}">
                <a16:creationId xmlns:a16="http://schemas.microsoft.com/office/drawing/2014/main" id="{34C958F0-3FF2-4FAF-BFA1-DAFED022355F}"/>
              </a:ext>
            </a:extLst>
          </p:cNvPr>
          <p:cNvSpPr/>
          <p:nvPr/>
        </p:nvSpPr>
        <p:spPr>
          <a:xfrm>
            <a:off x="454443"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7E285E7-2551-4442-B9E3-FAFF67EFB2A6}"/>
              </a:ext>
            </a:extLst>
          </p:cNvPr>
          <p:cNvGraphicFramePr>
            <a:graphicFrameLocks noGrp="1"/>
          </p:cNvGraphicFramePr>
          <p:nvPr>
            <p:extLst>
              <p:ext uri="{D42A27DB-BD31-4B8C-83A1-F6EECF244321}">
                <p14:modId xmlns:p14="http://schemas.microsoft.com/office/powerpoint/2010/main" val="1916331351"/>
              </p:ext>
            </p:extLst>
          </p:nvPr>
        </p:nvGraphicFramePr>
        <p:xfrm>
          <a:off x="6930780" y="1362807"/>
          <a:ext cx="4929082" cy="1280160"/>
        </p:xfrm>
        <a:graphic>
          <a:graphicData uri="http://schemas.openxmlformats.org/drawingml/2006/table">
            <a:tbl>
              <a:tblPr/>
              <a:tblGrid>
                <a:gridCol w="2236378">
                  <a:extLst>
                    <a:ext uri="{9D8B030D-6E8A-4147-A177-3AD203B41FA5}">
                      <a16:colId xmlns:a16="http://schemas.microsoft.com/office/drawing/2014/main" val="1595707841"/>
                    </a:ext>
                  </a:extLst>
                </a:gridCol>
                <a:gridCol w="1443386">
                  <a:extLst>
                    <a:ext uri="{9D8B030D-6E8A-4147-A177-3AD203B41FA5}">
                      <a16:colId xmlns:a16="http://schemas.microsoft.com/office/drawing/2014/main" val="742857020"/>
                    </a:ext>
                  </a:extLst>
                </a:gridCol>
                <a:gridCol w="1249318">
                  <a:extLst>
                    <a:ext uri="{9D8B030D-6E8A-4147-A177-3AD203B41FA5}">
                      <a16:colId xmlns:a16="http://schemas.microsoft.com/office/drawing/2014/main" val="4177010589"/>
                    </a:ext>
                  </a:extLst>
                </a:gridCol>
              </a:tblGrid>
              <a:tr h="256032">
                <a:tc>
                  <a:txBody>
                    <a:bodyPr/>
                    <a:lstStyle/>
                    <a:p>
                      <a:pPr algn="l" fontAlgn="b"/>
                      <a:r>
                        <a:rPr lang="en-US" sz="1200" b="1" dirty="0">
                          <a:effectLst/>
                        </a:rPr>
                        <a:t>Chicago</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AIC</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BIC</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0416517"/>
                  </a:ext>
                </a:extLst>
              </a:tr>
              <a:tr h="2560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541.25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586.04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09700591"/>
                  </a:ext>
                </a:extLst>
              </a:tr>
              <a:tr h="256032">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-721.50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-708.42</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1261983"/>
                  </a:ext>
                </a:extLst>
              </a:tr>
              <a:tr h="256032">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-719.24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-706.16</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0295895"/>
                  </a:ext>
                </a:extLst>
              </a:tr>
              <a:tr h="256032">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-1753.82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-1654.82</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84302516"/>
                  </a:ext>
                </a:extLst>
              </a:tr>
            </a:tbl>
          </a:graphicData>
        </a:graphic>
      </p:graphicFrame>
      <p:graphicFrame>
        <p:nvGraphicFramePr>
          <p:cNvPr id="6" name="Table 5">
            <a:extLst>
              <a:ext uri="{FF2B5EF4-FFF2-40B4-BE49-F238E27FC236}">
                <a16:creationId xmlns:a16="http://schemas.microsoft.com/office/drawing/2014/main" id="{15F3ED47-9132-403C-8AE0-A76F8D8C87E4}"/>
              </a:ext>
            </a:extLst>
          </p:cNvPr>
          <p:cNvGraphicFramePr>
            <a:graphicFrameLocks noGrp="1"/>
          </p:cNvGraphicFramePr>
          <p:nvPr>
            <p:extLst>
              <p:ext uri="{D42A27DB-BD31-4B8C-83A1-F6EECF244321}">
                <p14:modId xmlns:p14="http://schemas.microsoft.com/office/powerpoint/2010/main" val="459208583"/>
              </p:ext>
            </p:extLst>
          </p:nvPr>
        </p:nvGraphicFramePr>
        <p:xfrm>
          <a:off x="6930780" y="3429000"/>
          <a:ext cx="4929081" cy="1719072"/>
        </p:xfrm>
        <a:graphic>
          <a:graphicData uri="http://schemas.openxmlformats.org/drawingml/2006/table">
            <a:tbl>
              <a:tblPr/>
              <a:tblGrid>
                <a:gridCol w="1556560">
                  <a:extLst>
                    <a:ext uri="{9D8B030D-6E8A-4147-A177-3AD203B41FA5}">
                      <a16:colId xmlns:a16="http://schemas.microsoft.com/office/drawing/2014/main" val="2644294828"/>
                    </a:ext>
                  </a:extLst>
                </a:gridCol>
                <a:gridCol w="454141">
                  <a:extLst>
                    <a:ext uri="{9D8B030D-6E8A-4147-A177-3AD203B41FA5}">
                      <a16:colId xmlns:a16="http://schemas.microsoft.com/office/drawing/2014/main" val="595017536"/>
                    </a:ext>
                  </a:extLst>
                </a:gridCol>
                <a:gridCol w="729595">
                  <a:extLst>
                    <a:ext uri="{9D8B030D-6E8A-4147-A177-3AD203B41FA5}">
                      <a16:colId xmlns:a16="http://schemas.microsoft.com/office/drawing/2014/main" val="3692333625"/>
                    </a:ext>
                  </a:extLst>
                </a:gridCol>
                <a:gridCol w="729595">
                  <a:extLst>
                    <a:ext uri="{9D8B030D-6E8A-4147-A177-3AD203B41FA5}">
                      <a16:colId xmlns:a16="http://schemas.microsoft.com/office/drawing/2014/main" val="291625458"/>
                    </a:ext>
                  </a:extLst>
                </a:gridCol>
                <a:gridCol w="729595">
                  <a:extLst>
                    <a:ext uri="{9D8B030D-6E8A-4147-A177-3AD203B41FA5}">
                      <a16:colId xmlns:a16="http://schemas.microsoft.com/office/drawing/2014/main" val="3077752705"/>
                    </a:ext>
                  </a:extLst>
                </a:gridCol>
                <a:gridCol w="729595">
                  <a:extLst>
                    <a:ext uri="{9D8B030D-6E8A-4147-A177-3AD203B41FA5}">
                      <a16:colId xmlns:a16="http://schemas.microsoft.com/office/drawing/2014/main" val="1922268830"/>
                    </a:ext>
                  </a:extLst>
                </a:gridCol>
              </a:tblGrid>
              <a:tr h="0">
                <a:tc>
                  <a:txBody>
                    <a:bodyPr/>
                    <a:lstStyle/>
                    <a:p>
                      <a:pPr algn="l" fontAlgn="b"/>
                      <a:r>
                        <a:rPr lang="en-US" sz="1200" b="1" dirty="0">
                          <a:effectLst/>
                        </a:rPr>
                        <a:t>Chicago</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a:effectLst/>
                        </a:rPr>
                        <a:t>RMSE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MPE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MAPE</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97401008"/>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-3.24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6.41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4.08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-1.46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1.83</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48594326"/>
                  </a:ext>
                </a:extLst>
              </a:tr>
              <a:tr h="0">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-5.25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7.95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5.30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-2.36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2.37</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328431"/>
                  </a:ext>
                </a:extLst>
              </a:tr>
              <a:tr h="0">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-5.18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8.17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5.33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-2.33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2.39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39817064"/>
                  </a:ext>
                </a:extLst>
              </a:tr>
              <a:tr h="0">
                <a:tc>
                  <a:txBody>
                    <a:bodyPr/>
                    <a:lstStyle/>
                    <a:p>
                      <a:pPr algn="l" fontAlgn="t"/>
                      <a:r>
                        <a:rPr lang="en-US" sz="120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-5.33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8.40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5.34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-2.40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2.40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6731188"/>
                  </a:ext>
                </a:extLst>
              </a:tr>
              <a:tr h="0">
                <a:tc>
                  <a:txBody>
                    <a:bodyPr/>
                    <a:lstStyle/>
                    <a:p>
                      <a:pPr algn="l" fontAlgn="t"/>
                      <a:r>
                        <a:rPr lang="en-US" sz="1200">
                          <a:effectLst/>
                        </a:rPr>
                        <a:t>ENSEMBLE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-4.75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7.70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4.88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-2.14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2.19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47683075"/>
                  </a:ext>
                </a:extLst>
              </a:tr>
            </a:tbl>
          </a:graphicData>
        </a:graphic>
      </p:graphicFrame>
      <p:sp>
        <p:nvSpPr>
          <p:cNvPr id="8" name="TextBox 7">
            <a:extLst>
              <a:ext uri="{FF2B5EF4-FFF2-40B4-BE49-F238E27FC236}">
                <a16:creationId xmlns:a16="http://schemas.microsoft.com/office/drawing/2014/main" id="{7EBB6127-160B-4EA2-8E50-C5BB62F7EF2A}"/>
              </a:ext>
            </a:extLst>
          </p:cNvPr>
          <p:cNvSpPr txBox="1"/>
          <p:nvPr/>
        </p:nvSpPr>
        <p:spPr>
          <a:xfrm>
            <a:off x="9073617" y="5289376"/>
            <a:ext cx="2786244" cy="261610"/>
          </a:xfrm>
          <a:prstGeom prst="rect">
            <a:avLst/>
          </a:prstGeom>
          <a:noFill/>
        </p:spPr>
        <p:txBody>
          <a:bodyPr wrap="square" rtlCol="0">
            <a:spAutoFit/>
          </a:bodyPr>
          <a:lstStyle/>
          <a:p>
            <a:r>
              <a:rPr lang="en-US" sz="1100" dirty="0"/>
              <a:t>* Model selection based on RMSE and MAPE</a:t>
            </a:r>
          </a:p>
        </p:txBody>
      </p:sp>
      <p:pic>
        <p:nvPicPr>
          <p:cNvPr id="5" name="Picture 4">
            <a:extLst>
              <a:ext uri="{FF2B5EF4-FFF2-40B4-BE49-F238E27FC236}">
                <a16:creationId xmlns:a16="http://schemas.microsoft.com/office/drawing/2014/main" id="{77D5FA41-4804-46BF-AC5A-A49B65BAE9B7}"/>
              </a:ext>
            </a:extLst>
          </p:cNvPr>
          <p:cNvPicPr>
            <a:picLocks noChangeAspect="1"/>
          </p:cNvPicPr>
          <p:nvPr/>
        </p:nvPicPr>
        <p:blipFill>
          <a:blip r:embed="rId2"/>
          <a:stretch>
            <a:fillRect/>
          </a:stretch>
        </p:blipFill>
        <p:spPr>
          <a:xfrm>
            <a:off x="332138" y="1075597"/>
            <a:ext cx="6432456" cy="4824343"/>
          </a:xfrm>
          <a:prstGeom prst="rect">
            <a:avLst/>
          </a:prstGeom>
        </p:spPr>
      </p:pic>
    </p:spTree>
    <p:extLst>
      <p:ext uri="{BB962C8B-B14F-4D97-AF65-F5344CB8AC3E}">
        <p14:creationId xmlns:p14="http://schemas.microsoft.com/office/powerpoint/2010/main" val="14657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Model Comparisons: Miami</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991E600-B4BA-479C-B072-B5AB7235422F}"/>
              </a:ext>
            </a:extLst>
          </p:cNvPr>
          <p:cNvGraphicFramePr>
            <a:graphicFrameLocks noGrp="1"/>
          </p:cNvGraphicFramePr>
          <p:nvPr>
            <p:extLst>
              <p:ext uri="{D42A27DB-BD31-4B8C-83A1-F6EECF244321}">
                <p14:modId xmlns:p14="http://schemas.microsoft.com/office/powerpoint/2010/main" val="2711849776"/>
              </p:ext>
            </p:extLst>
          </p:nvPr>
        </p:nvGraphicFramePr>
        <p:xfrm>
          <a:off x="6890254" y="1355448"/>
          <a:ext cx="4886632" cy="1280160"/>
        </p:xfrm>
        <a:graphic>
          <a:graphicData uri="http://schemas.openxmlformats.org/drawingml/2006/table">
            <a:tbl>
              <a:tblPr/>
              <a:tblGrid>
                <a:gridCol w="2361483">
                  <a:extLst>
                    <a:ext uri="{9D8B030D-6E8A-4147-A177-3AD203B41FA5}">
                      <a16:colId xmlns:a16="http://schemas.microsoft.com/office/drawing/2014/main" val="1416643025"/>
                    </a:ext>
                  </a:extLst>
                </a:gridCol>
                <a:gridCol w="1204121">
                  <a:extLst>
                    <a:ext uri="{9D8B030D-6E8A-4147-A177-3AD203B41FA5}">
                      <a16:colId xmlns:a16="http://schemas.microsoft.com/office/drawing/2014/main" val="1234770761"/>
                    </a:ext>
                  </a:extLst>
                </a:gridCol>
                <a:gridCol w="1321028">
                  <a:extLst>
                    <a:ext uri="{9D8B030D-6E8A-4147-A177-3AD203B41FA5}">
                      <a16:colId xmlns:a16="http://schemas.microsoft.com/office/drawing/2014/main" val="2925968964"/>
                    </a:ext>
                  </a:extLst>
                </a:gridCol>
              </a:tblGrid>
              <a:tr h="256032">
                <a:tc>
                  <a:txBody>
                    <a:bodyPr/>
                    <a:lstStyle/>
                    <a:p>
                      <a:pPr algn="l" fontAlgn="b"/>
                      <a:r>
                        <a:rPr lang="en-US" sz="1200" b="1" dirty="0">
                          <a:effectLst/>
                        </a:rPr>
                        <a:t>Model Fit</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AIC</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BIC</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33526556"/>
                  </a:ext>
                </a:extLst>
              </a:tr>
              <a:tr h="2560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780.88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825.67</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919459"/>
                  </a:ext>
                </a:extLst>
              </a:tr>
              <a:tr h="256032">
                <a:tc>
                  <a:txBody>
                    <a:bodyPr/>
                    <a:lstStyle/>
                    <a:p>
                      <a:pPr algn="l" fontAlgn="t"/>
                      <a:r>
                        <a:rPr lang="en-US" sz="1200" dirty="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-526.14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-518.26</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6196673"/>
                  </a:ext>
                </a:extLst>
              </a:tr>
              <a:tr h="256032">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-520.81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-507.64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0864013"/>
                  </a:ext>
                </a:extLst>
              </a:tr>
              <a:tr h="256032">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-1408.49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-1309.49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4131145"/>
                  </a:ext>
                </a:extLst>
              </a:tr>
            </a:tbl>
          </a:graphicData>
        </a:graphic>
      </p:graphicFrame>
      <p:graphicFrame>
        <p:nvGraphicFramePr>
          <p:cNvPr id="5" name="Table 4">
            <a:extLst>
              <a:ext uri="{FF2B5EF4-FFF2-40B4-BE49-F238E27FC236}">
                <a16:creationId xmlns:a16="http://schemas.microsoft.com/office/drawing/2014/main" id="{B5363423-97E6-48E2-9537-CA32D8C73FE9}"/>
              </a:ext>
            </a:extLst>
          </p:cNvPr>
          <p:cNvGraphicFramePr>
            <a:graphicFrameLocks noGrp="1"/>
          </p:cNvGraphicFramePr>
          <p:nvPr>
            <p:extLst>
              <p:ext uri="{D42A27DB-BD31-4B8C-83A1-F6EECF244321}">
                <p14:modId xmlns:p14="http://schemas.microsoft.com/office/powerpoint/2010/main" val="2959753688"/>
              </p:ext>
            </p:extLst>
          </p:nvPr>
        </p:nvGraphicFramePr>
        <p:xfrm>
          <a:off x="6890255" y="3429000"/>
          <a:ext cx="4930278" cy="1901952"/>
        </p:xfrm>
        <a:graphic>
          <a:graphicData uri="http://schemas.openxmlformats.org/drawingml/2006/table">
            <a:tbl>
              <a:tblPr/>
              <a:tblGrid>
                <a:gridCol w="940540">
                  <a:extLst>
                    <a:ext uri="{9D8B030D-6E8A-4147-A177-3AD203B41FA5}">
                      <a16:colId xmlns:a16="http://schemas.microsoft.com/office/drawing/2014/main" val="287415401"/>
                    </a:ext>
                  </a:extLst>
                </a:gridCol>
                <a:gridCol w="702886">
                  <a:extLst>
                    <a:ext uri="{9D8B030D-6E8A-4147-A177-3AD203B41FA5}">
                      <a16:colId xmlns:a16="http://schemas.microsoft.com/office/drawing/2014/main" val="877828239"/>
                    </a:ext>
                  </a:extLst>
                </a:gridCol>
                <a:gridCol w="821713">
                  <a:extLst>
                    <a:ext uri="{9D8B030D-6E8A-4147-A177-3AD203B41FA5}">
                      <a16:colId xmlns:a16="http://schemas.microsoft.com/office/drawing/2014/main" val="3962546038"/>
                    </a:ext>
                  </a:extLst>
                </a:gridCol>
                <a:gridCol w="821713">
                  <a:extLst>
                    <a:ext uri="{9D8B030D-6E8A-4147-A177-3AD203B41FA5}">
                      <a16:colId xmlns:a16="http://schemas.microsoft.com/office/drawing/2014/main" val="3631559788"/>
                    </a:ext>
                  </a:extLst>
                </a:gridCol>
                <a:gridCol w="821713">
                  <a:extLst>
                    <a:ext uri="{9D8B030D-6E8A-4147-A177-3AD203B41FA5}">
                      <a16:colId xmlns:a16="http://schemas.microsoft.com/office/drawing/2014/main" val="594662684"/>
                    </a:ext>
                  </a:extLst>
                </a:gridCol>
                <a:gridCol w="821713">
                  <a:extLst>
                    <a:ext uri="{9D8B030D-6E8A-4147-A177-3AD203B41FA5}">
                      <a16:colId xmlns:a16="http://schemas.microsoft.com/office/drawing/2014/main" val="2451819577"/>
                    </a:ext>
                  </a:extLst>
                </a:gridCol>
              </a:tblGrid>
              <a:tr h="0">
                <a:tc>
                  <a:txBody>
                    <a:bodyPr/>
                    <a:lstStyle/>
                    <a:p>
                      <a:pPr algn="l" fontAlgn="b"/>
                      <a:r>
                        <a:rPr lang="en-US" sz="1200" b="1" dirty="0">
                          <a:effectLst/>
                        </a:rPr>
                        <a:t>Forecast Accuracy</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RMSE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MPE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MAPE</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54209711"/>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a:effectLst/>
                        </a:rPr>
                        <a:t>-1.28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6.75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a:effectLst/>
                        </a:rPr>
                        <a:t>5.63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a:effectLst/>
                        </a:rPr>
                        <a:t>-0.39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1.64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48909296"/>
                  </a:ext>
                </a:extLst>
              </a:tr>
              <a:tr h="0">
                <a:tc>
                  <a:txBody>
                    <a:bodyPr/>
                    <a:lstStyle/>
                    <a:p>
                      <a:pPr algn="l" fontAlgn="t"/>
                      <a:r>
                        <a:rPr lang="en-US" sz="1200" dirty="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2.02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8.21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7.25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0.55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2.09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931421485"/>
                  </a:ext>
                </a:extLst>
              </a:tr>
              <a:tr h="0">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10.26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11.66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10.26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2.93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2.93</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30044975"/>
                  </a:ext>
                </a:extLst>
              </a:tr>
              <a:tr h="0">
                <a:tc>
                  <a:txBody>
                    <a:bodyPr/>
                    <a:lstStyle/>
                    <a:p>
                      <a:pPr algn="l" fontAlgn="t"/>
                      <a:r>
                        <a:rPr lang="en-US" sz="120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-14.28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18.22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14.41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-4.15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4.19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6461488"/>
                  </a:ext>
                </a:extLst>
              </a:tr>
              <a:tr h="0">
                <a:tc>
                  <a:txBody>
                    <a:bodyPr/>
                    <a:lstStyle/>
                    <a:p>
                      <a:pPr algn="l" fontAlgn="t"/>
                      <a:r>
                        <a:rPr lang="en-US" sz="1200" dirty="0">
                          <a:effectLst/>
                        </a:rPr>
                        <a:t>ENSEMBLE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-0.82</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7.14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5.87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-0.27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1.71</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5226731"/>
                  </a:ext>
                </a:extLst>
              </a:tr>
            </a:tbl>
          </a:graphicData>
        </a:graphic>
      </p:graphicFrame>
      <p:sp>
        <p:nvSpPr>
          <p:cNvPr id="9" name="TextBox 8">
            <a:extLst>
              <a:ext uri="{FF2B5EF4-FFF2-40B4-BE49-F238E27FC236}">
                <a16:creationId xmlns:a16="http://schemas.microsoft.com/office/drawing/2014/main" id="{C0A32B3F-D49E-49AE-8EC7-5C12B6D17AC7}"/>
              </a:ext>
            </a:extLst>
          </p:cNvPr>
          <p:cNvSpPr txBox="1"/>
          <p:nvPr/>
        </p:nvSpPr>
        <p:spPr>
          <a:xfrm>
            <a:off x="9034289" y="5371747"/>
            <a:ext cx="2786244" cy="261610"/>
          </a:xfrm>
          <a:prstGeom prst="rect">
            <a:avLst/>
          </a:prstGeom>
          <a:noFill/>
        </p:spPr>
        <p:txBody>
          <a:bodyPr wrap="square" rtlCol="0">
            <a:spAutoFit/>
          </a:bodyPr>
          <a:lstStyle/>
          <a:p>
            <a:r>
              <a:rPr lang="en-US" sz="1100" dirty="0"/>
              <a:t>* Model selection based on RMSE and MAPE</a:t>
            </a:r>
          </a:p>
        </p:txBody>
      </p:sp>
      <p:pic>
        <p:nvPicPr>
          <p:cNvPr id="10" name="Picture 9">
            <a:extLst>
              <a:ext uri="{FF2B5EF4-FFF2-40B4-BE49-F238E27FC236}">
                <a16:creationId xmlns:a16="http://schemas.microsoft.com/office/drawing/2014/main" id="{60D21BAE-034D-4B30-85E6-0329E375B83F}"/>
              </a:ext>
            </a:extLst>
          </p:cNvPr>
          <p:cNvPicPr>
            <a:picLocks noChangeAspect="1"/>
          </p:cNvPicPr>
          <p:nvPr/>
        </p:nvPicPr>
        <p:blipFill>
          <a:blip r:embed="rId2"/>
          <a:stretch>
            <a:fillRect/>
          </a:stretch>
        </p:blipFill>
        <p:spPr>
          <a:xfrm>
            <a:off x="348526" y="1157968"/>
            <a:ext cx="6302323" cy="4726743"/>
          </a:xfrm>
          <a:prstGeom prst="rect">
            <a:avLst/>
          </a:prstGeom>
        </p:spPr>
      </p:pic>
    </p:spTree>
    <p:extLst>
      <p:ext uri="{BB962C8B-B14F-4D97-AF65-F5344CB8AC3E}">
        <p14:creationId xmlns:p14="http://schemas.microsoft.com/office/powerpoint/2010/main" val="3248237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Model Comparisons: San Francisco</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869BA78C-E3F9-4D69-8932-4115A746FF54}"/>
              </a:ext>
            </a:extLst>
          </p:cNvPr>
          <p:cNvGraphicFramePr>
            <a:graphicFrameLocks noGrp="1"/>
          </p:cNvGraphicFramePr>
          <p:nvPr>
            <p:extLst>
              <p:ext uri="{D42A27DB-BD31-4B8C-83A1-F6EECF244321}">
                <p14:modId xmlns:p14="http://schemas.microsoft.com/office/powerpoint/2010/main" val="2520528461"/>
              </p:ext>
            </p:extLst>
          </p:nvPr>
        </p:nvGraphicFramePr>
        <p:xfrm>
          <a:off x="6890255" y="1406012"/>
          <a:ext cx="4846320" cy="1297244"/>
        </p:xfrm>
        <a:graphic>
          <a:graphicData uri="http://schemas.openxmlformats.org/drawingml/2006/table">
            <a:tbl>
              <a:tblPr/>
              <a:tblGrid>
                <a:gridCol w="2595775">
                  <a:extLst>
                    <a:ext uri="{9D8B030D-6E8A-4147-A177-3AD203B41FA5}">
                      <a16:colId xmlns:a16="http://schemas.microsoft.com/office/drawing/2014/main" val="2704201662"/>
                    </a:ext>
                  </a:extLst>
                </a:gridCol>
                <a:gridCol w="1085288">
                  <a:extLst>
                    <a:ext uri="{9D8B030D-6E8A-4147-A177-3AD203B41FA5}">
                      <a16:colId xmlns:a16="http://schemas.microsoft.com/office/drawing/2014/main" val="4167705758"/>
                    </a:ext>
                  </a:extLst>
                </a:gridCol>
                <a:gridCol w="1165257">
                  <a:extLst>
                    <a:ext uri="{9D8B030D-6E8A-4147-A177-3AD203B41FA5}">
                      <a16:colId xmlns:a16="http://schemas.microsoft.com/office/drawing/2014/main" val="2066194872"/>
                    </a:ext>
                  </a:extLst>
                </a:gridCol>
              </a:tblGrid>
              <a:tr h="238949">
                <a:tc>
                  <a:txBody>
                    <a:bodyPr/>
                    <a:lstStyle/>
                    <a:p>
                      <a:pPr algn="l" fontAlgn="b"/>
                      <a:r>
                        <a:rPr lang="en-US" sz="1200" b="1" dirty="0">
                          <a:effectLst/>
                        </a:rPr>
                        <a:t>Model Fit</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AIC</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BIC</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1151014"/>
                  </a:ext>
                </a:extLst>
              </a:tr>
              <a:tr h="26030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959.56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1004.35</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63187028"/>
                  </a:ext>
                </a:extLst>
              </a:tr>
              <a:tr h="260303">
                <a:tc>
                  <a:txBody>
                    <a:bodyPr/>
                    <a:lstStyle/>
                    <a:p>
                      <a:pPr algn="l" fontAlgn="t"/>
                      <a:r>
                        <a:rPr lang="en-US" sz="1200" dirty="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-563.59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-558.34</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8301672"/>
                  </a:ext>
                </a:extLst>
              </a:tr>
              <a:tr h="260303">
                <a:tc>
                  <a:txBody>
                    <a:bodyPr/>
                    <a:lstStyle/>
                    <a:p>
                      <a:pPr algn="l" fontAlgn="t"/>
                      <a:r>
                        <a:rPr lang="en-US" sz="120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-567.68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-554.50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76845957"/>
                  </a:ext>
                </a:extLst>
              </a:tr>
              <a:tr h="260303">
                <a:tc>
                  <a:txBody>
                    <a:bodyPr/>
                    <a:lstStyle/>
                    <a:p>
                      <a:pPr algn="l" fontAlgn="t"/>
                      <a:r>
                        <a:rPr lang="en-US" sz="1200" dirty="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-1576.49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-1477.49</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94249509"/>
                  </a:ext>
                </a:extLst>
              </a:tr>
            </a:tbl>
          </a:graphicData>
        </a:graphic>
      </p:graphicFrame>
      <p:graphicFrame>
        <p:nvGraphicFramePr>
          <p:cNvPr id="4" name="Table 3">
            <a:extLst>
              <a:ext uri="{FF2B5EF4-FFF2-40B4-BE49-F238E27FC236}">
                <a16:creationId xmlns:a16="http://schemas.microsoft.com/office/drawing/2014/main" id="{3B979437-1A09-4C4C-9D3F-9300894494E5}"/>
              </a:ext>
            </a:extLst>
          </p:cNvPr>
          <p:cNvGraphicFramePr>
            <a:graphicFrameLocks noGrp="1"/>
          </p:cNvGraphicFramePr>
          <p:nvPr>
            <p:extLst>
              <p:ext uri="{D42A27DB-BD31-4B8C-83A1-F6EECF244321}">
                <p14:modId xmlns:p14="http://schemas.microsoft.com/office/powerpoint/2010/main" val="3309624222"/>
              </p:ext>
            </p:extLst>
          </p:nvPr>
        </p:nvGraphicFramePr>
        <p:xfrm>
          <a:off x="6890255" y="3429000"/>
          <a:ext cx="4930278" cy="1901952"/>
        </p:xfrm>
        <a:graphic>
          <a:graphicData uri="http://schemas.openxmlformats.org/drawingml/2006/table">
            <a:tbl>
              <a:tblPr/>
              <a:tblGrid>
                <a:gridCol w="995216">
                  <a:extLst>
                    <a:ext uri="{9D8B030D-6E8A-4147-A177-3AD203B41FA5}">
                      <a16:colId xmlns:a16="http://schemas.microsoft.com/office/drawing/2014/main" val="2685786177"/>
                    </a:ext>
                  </a:extLst>
                </a:gridCol>
                <a:gridCol w="648210">
                  <a:extLst>
                    <a:ext uri="{9D8B030D-6E8A-4147-A177-3AD203B41FA5}">
                      <a16:colId xmlns:a16="http://schemas.microsoft.com/office/drawing/2014/main" val="3877101841"/>
                    </a:ext>
                  </a:extLst>
                </a:gridCol>
                <a:gridCol w="821713">
                  <a:extLst>
                    <a:ext uri="{9D8B030D-6E8A-4147-A177-3AD203B41FA5}">
                      <a16:colId xmlns:a16="http://schemas.microsoft.com/office/drawing/2014/main" val="705389000"/>
                    </a:ext>
                  </a:extLst>
                </a:gridCol>
                <a:gridCol w="821713">
                  <a:extLst>
                    <a:ext uri="{9D8B030D-6E8A-4147-A177-3AD203B41FA5}">
                      <a16:colId xmlns:a16="http://schemas.microsoft.com/office/drawing/2014/main" val="933484344"/>
                    </a:ext>
                  </a:extLst>
                </a:gridCol>
                <a:gridCol w="821713">
                  <a:extLst>
                    <a:ext uri="{9D8B030D-6E8A-4147-A177-3AD203B41FA5}">
                      <a16:colId xmlns:a16="http://schemas.microsoft.com/office/drawing/2014/main" val="2664850866"/>
                    </a:ext>
                  </a:extLst>
                </a:gridCol>
                <a:gridCol w="821713">
                  <a:extLst>
                    <a:ext uri="{9D8B030D-6E8A-4147-A177-3AD203B41FA5}">
                      <a16:colId xmlns:a16="http://schemas.microsoft.com/office/drawing/2014/main" val="105133000"/>
                    </a:ext>
                  </a:extLst>
                </a:gridCol>
              </a:tblGrid>
              <a:tr h="0">
                <a:tc>
                  <a:txBody>
                    <a:bodyPr/>
                    <a:lstStyle/>
                    <a:p>
                      <a:pPr algn="l" fontAlgn="b"/>
                      <a:r>
                        <a:rPr lang="en-US" sz="1200" b="1" dirty="0">
                          <a:effectLst/>
                        </a:rPr>
                        <a:t>Forecast Accuracy</a:t>
                      </a:r>
                    </a:p>
                  </a:txBody>
                  <a:tcPr marL="36576" marR="36576" marT="36576" marB="3657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a:effectLst/>
                        </a:rPr>
                        <a:t>ME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RMSE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MPE</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tc>
                  <a:txBody>
                    <a:bodyPr/>
                    <a:lstStyle/>
                    <a:p>
                      <a:pPr algn="ctr" fontAlgn="b"/>
                      <a:r>
                        <a:rPr lang="en-US" sz="1200" b="1" dirty="0">
                          <a:effectLst/>
                        </a:rPr>
                        <a:t>MAPE</a:t>
                      </a:r>
                    </a:p>
                  </a:txBody>
                  <a:tcPr marL="36576" marR="36576" marT="36576" marB="3657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65981390"/>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rPr>
                        <a:t>HW ADDITIVE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-0.17</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14.68</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13.05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-0.06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dirty="0">
                          <a:effectLst/>
                        </a:rPr>
                        <a:t>1.70</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71336824"/>
                  </a:ext>
                </a:extLst>
              </a:tr>
              <a:tr h="0">
                <a:tc>
                  <a:txBody>
                    <a:bodyPr/>
                    <a:lstStyle/>
                    <a:p>
                      <a:pPr algn="l" fontAlgn="t"/>
                      <a:r>
                        <a:rPr lang="en-US" sz="1200">
                          <a:effectLst/>
                        </a:rPr>
                        <a:t>SARIMA</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-9.44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17.56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15.73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-1.25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2.06</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5294565"/>
                  </a:ext>
                </a:extLst>
              </a:tr>
              <a:tr h="0">
                <a:tc>
                  <a:txBody>
                    <a:bodyPr/>
                    <a:lstStyle/>
                    <a:p>
                      <a:pPr algn="l" fontAlgn="t"/>
                      <a:r>
                        <a:rPr lang="en-US" sz="1200" dirty="0">
                          <a:effectLst/>
                        </a:rPr>
                        <a:t>REGRESSION WITH AR ERR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-6.69</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15.91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a:effectLst/>
                        </a:rPr>
                        <a:t>14.23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-0.90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tc>
                  <a:txBody>
                    <a:bodyPr/>
                    <a:lstStyle/>
                    <a:p>
                      <a:pPr algn="ctr" fontAlgn="t"/>
                      <a:r>
                        <a:rPr lang="en-US" sz="1200" dirty="0">
                          <a:effectLst/>
                        </a:rPr>
                        <a:t>1.86</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984560798"/>
                  </a:ext>
                </a:extLst>
              </a:tr>
              <a:tr h="0">
                <a:tc>
                  <a:txBody>
                    <a:bodyPr/>
                    <a:lstStyle/>
                    <a:p>
                      <a:pPr algn="l" fontAlgn="t"/>
                      <a:r>
                        <a:rPr lang="en-US" sz="1200">
                          <a:effectLst/>
                        </a:rPr>
                        <a:t>VAR</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9.76</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21.45</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18.21</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1.23</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2.35</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731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88092687"/>
                  </a:ext>
                </a:extLst>
              </a:tr>
              <a:tr h="0">
                <a:tc>
                  <a:txBody>
                    <a:bodyPr/>
                    <a:lstStyle/>
                    <a:p>
                      <a:pPr algn="l" fontAlgn="t"/>
                      <a:r>
                        <a:rPr lang="en-US" sz="1200" dirty="0">
                          <a:effectLst/>
                        </a:rPr>
                        <a:t>ENSEMBLE</a:t>
                      </a:r>
                    </a:p>
                  </a:txBody>
                  <a:tcPr marL="36576" marR="36576" marT="36576" marB="36576" anchor="ctr">
                    <a:lnL w="12700" cap="flat" cmpd="sng" algn="ctr">
                      <a:solidFill>
                        <a:schemeClr val="tx1"/>
                      </a:solidFill>
                      <a:prstDash val="solid"/>
                      <a:round/>
                      <a:headEnd type="none" w="med" len="med"/>
                      <a:tailEnd type="none" w="med" len="med"/>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-1.64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15.30</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13.44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-0.24</a:t>
                      </a:r>
                    </a:p>
                  </a:txBody>
                  <a:tcPr marL="36576" marR="36576" marT="36576" marB="36576" anchor="ctr">
                    <a:lnL>
                      <a:noFill/>
                    </a:lnL>
                    <a:lnR>
                      <a:noFill/>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t"/>
                      <a:r>
                        <a:rPr lang="en-US" sz="1200" dirty="0">
                          <a:effectLst/>
                        </a:rPr>
                        <a:t>1.75</a:t>
                      </a:r>
                    </a:p>
                  </a:txBody>
                  <a:tcPr marL="36576" marR="36576" marT="36576" marB="36576" anchor="ctr">
                    <a:lnL>
                      <a:noFill/>
                    </a:lnL>
                    <a:lnR w="12700" cap="flat" cmpd="sng" algn="ctr">
                      <a:solidFill>
                        <a:schemeClr val="tx1"/>
                      </a:solidFill>
                      <a:prstDash val="solid"/>
                      <a:round/>
                      <a:headEnd type="none" w="med" len="med"/>
                      <a:tailEnd type="none" w="med" len="med"/>
                    </a:lnR>
                    <a:lnT w="731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67043133"/>
                  </a:ext>
                </a:extLst>
              </a:tr>
            </a:tbl>
          </a:graphicData>
        </a:graphic>
      </p:graphicFrame>
      <p:sp>
        <p:nvSpPr>
          <p:cNvPr id="9" name="TextBox 8">
            <a:extLst>
              <a:ext uri="{FF2B5EF4-FFF2-40B4-BE49-F238E27FC236}">
                <a16:creationId xmlns:a16="http://schemas.microsoft.com/office/drawing/2014/main" id="{D7847711-F09C-4A3A-B34F-B490759E9714}"/>
              </a:ext>
            </a:extLst>
          </p:cNvPr>
          <p:cNvSpPr txBox="1"/>
          <p:nvPr/>
        </p:nvSpPr>
        <p:spPr>
          <a:xfrm>
            <a:off x="9034289" y="5451988"/>
            <a:ext cx="2786244" cy="261610"/>
          </a:xfrm>
          <a:prstGeom prst="rect">
            <a:avLst/>
          </a:prstGeom>
          <a:noFill/>
        </p:spPr>
        <p:txBody>
          <a:bodyPr wrap="square" rtlCol="0">
            <a:spAutoFit/>
          </a:bodyPr>
          <a:lstStyle/>
          <a:p>
            <a:r>
              <a:rPr lang="en-US" sz="1100" dirty="0"/>
              <a:t>* Model selection based on RMSE and MAPE</a:t>
            </a:r>
          </a:p>
        </p:txBody>
      </p:sp>
      <p:pic>
        <p:nvPicPr>
          <p:cNvPr id="6" name="Picture 5">
            <a:extLst>
              <a:ext uri="{FF2B5EF4-FFF2-40B4-BE49-F238E27FC236}">
                <a16:creationId xmlns:a16="http://schemas.microsoft.com/office/drawing/2014/main" id="{B420E449-8C04-40FA-883F-6768546AF47A}"/>
              </a:ext>
            </a:extLst>
          </p:cNvPr>
          <p:cNvPicPr>
            <a:picLocks noChangeAspect="1"/>
          </p:cNvPicPr>
          <p:nvPr/>
        </p:nvPicPr>
        <p:blipFill>
          <a:blip r:embed="rId2"/>
          <a:stretch>
            <a:fillRect/>
          </a:stretch>
        </p:blipFill>
        <p:spPr>
          <a:xfrm>
            <a:off x="371467" y="1058919"/>
            <a:ext cx="6206314" cy="4654736"/>
          </a:xfrm>
          <a:prstGeom prst="rect">
            <a:avLst/>
          </a:prstGeom>
        </p:spPr>
      </p:pic>
    </p:spTree>
    <p:extLst>
      <p:ext uri="{BB962C8B-B14F-4D97-AF65-F5344CB8AC3E}">
        <p14:creationId xmlns:p14="http://schemas.microsoft.com/office/powerpoint/2010/main" val="222424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AF6EC4-6A67-4633-B8BD-D4284C57F732}"/>
              </a:ext>
            </a:extLst>
          </p:cNvPr>
          <p:cNvSpPr txBox="1">
            <a:spLocks/>
          </p:cNvSpPr>
          <p:nvPr/>
        </p:nvSpPr>
        <p:spPr>
          <a:xfrm>
            <a:off x="371467" y="15534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p>
        </p:txBody>
      </p:sp>
      <p:graphicFrame>
        <p:nvGraphicFramePr>
          <p:cNvPr id="5" name="Table 4">
            <a:extLst>
              <a:ext uri="{FF2B5EF4-FFF2-40B4-BE49-F238E27FC236}">
                <a16:creationId xmlns:a16="http://schemas.microsoft.com/office/drawing/2014/main" id="{B1DB9E9E-E5F4-471F-8EC1-6738D63D0254}"/>
              </a:ext>
            </a:extLst>
          </p:cNvPr>
          <p:cNvGraphicFramePr>
            <a:graphicFrameLocks noGrp="1"/>
          </p:cNvGraphicFramePr>
          <p:nvPr>
            <p:extLst>
              <p:ext uri="{D42A27DB-BD31-4B8C-83A1-F6EECF244321}">
                <p14:modId xmlns:p14="http://schemas.microsoft.com/office/powerpoint/2010/main" val="373540343"/>
              </p:ext>
            </p:extLst>
          </p:nvPr>
        </p:nvGraphicFramePr>
        <p:xfrm>
          <a:off x="547329" y="1388259"/>
          <a:ext cx="8128002" cy="2501595"/>
        </p:xfrm>
        <a:graphic>
          <a:graphicData uri="http://schemas.openxmlformats.org/drawingml/2006/table">
            <a:tbl>
              <a:tblPr firstRow="1" bandRow="1">
                <a:tableStyleId>{912C8C85-51F0-491E-9774-3900AFEF0FD7}</a:tableStyleId>
              </a:tblPr>
              <a:tblGrid>
                <a:gridCol w="1354667">
                  <a:extLst>
                    <a:ext uri="{9D8B030D-6E8A-4147-A177-3AD203B41FA5}">
                      <a16:colId xmlns:a16="http://schemas.microsoft.com/office/drawing/2014/main" val="1377632130"/>
                    </a:ext>
                  </a:extLst>
                </a:gridCol>
                <a:gridCol w="1354667">
                  <a:extLst>
                    <a:ext uri="{9D8B030D-6E8A-4147-A177-3AD203B41FA5}">
                      <a16:colId xmlns:a16="http://schemas.microsoft.com/office/drawing/2014/main" val="2773483303"/>
                    </a:ext>
                  </a:extLst>
                </a:gridCol>
                <a:gridCol w="1354667">
                  <a:extLst>
                    <a:ext uri="{9D8B030D-6E8A-4147-A177-3AD203B41FA5}">
                      <a16:colId xmlns:a16="http://schemas.microsoft.com/office/drawing/2014/main" val="3434554482"/>
                    </a:ext>
                  </a:extLst>
                </a:gridCol>
                <a:gridCol w="1354667">
                  <a:extLst>
                    <a:ext uri="{9D8B030D-6E8A-4147-A177-3AD203B41FA5}">
                      <a16:colId xmlns:a16="http://schemas.microsoft.com/office/drawing/2014/main" val="26420216"/>
                    </a:ext>
                  </a:extLst>
                </a:gridCol>
                <a:gridCol w="1354667">
                  <a:extLst>
                    <a:ext uri="{9D8B030D-6E8A-4147-A177-3AD203B41FA5}">
                      <a16:colId xmlns:a16="http://schemas.microsoft.com/office/drawing/2014/main" val="2869472988"/>
                    </a:ext>
                  </a:extLst>
                </a:gridCol>
                <a:gridCol w="1354667">
                  <a:extLst>
                    <a:ext uri="{9D8B030D-6E8A-4147-A177-3AD203B41FA5}">
                      <a16:colId xmlns:a16="http://schemas.microsoft.com/office/drawing/2014/main" val="645195357"/>
                    </a:ext>
                  </a:extLst>
                </a:gridCol>
              </a:tblGrid>
              <a:tr h="370840">
                <a:tc>
                  <a:txBody>
                    <a:bodyPr/>
                    <a:lstStyle/>
                    <a:p>
                      <a:pPr algn="ctr" fontAlgn="b"/>
                      <a:r>
                        <a:rPr lang="en-US" sz="1400" b="0" i="0" u="none" strike="noStrike" dirty="0">
                          <a:solidFill>
                            <a:srgbClr val="000000"/>
                          </a:solidFill>
                          <a:effectLst/>
                          <a:latin typeface="Calibri" panose="020F0502020204030204" pitchFamily="34" charset="0"/>
                        </a:rPr>
                        <a:t>Low Risk</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Median forecast price/</a:t>
                      </a:r>
                      <a:r>
                        <a:rPr lang="en-US" sz="1400" b="0" i="0" u="none" strike="noStrike" dirty="0" err="1">
                          <a:solidFill>
                            <a:srgbClr val="000000"/>
                          </a:solidFill>
                          <a:effectLst/>
                          <a:latin typeface="Calibri" panose="020F0502020204030204" pitchFamily="34" charset="0"/>
                        </a:rPr>
                        <a:t>sqft</a:t>
                      </a:r>
                      <a:endParaRPr lang="en-US" sz="1400" b="0" i="0" u="none" strike="noStrike" dirty="0">
                        <a:solidFill>
                          <a:srgbClr val="000000"/>
                        </a:solidFill>
                        <a:effectLst/>
                        <a:latin typeface="Calibri" panose="020F0502020204030204" pitchFamily="34" charset="0"/>
                      </a:endParaRP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Mean monthly price increase</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Standard deviation in fluctuation</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Rank</a:t>
                      </a:r>
                    </a:p>
                  </a:txBody>
                  <a:tcPr marL="7315" marR="7315" marT="7315" marB="0" anchor="ctr"/>
                </a:tc>
                <a:tc>
                  <a:txBody>
                    <a:bodyPr/>
                    <a:lstStyle/>
                    <a:p>
                      <a:pPr algn="ctr" fontAlgn="b"/>
                      <a:r>
                        <a:rPr lang="en-US" sz="1400" b="0" i="0" u="none" strike="noStrike" dirty="0" err="1">
                          <a:solidFill>
                            <a:srgbClr val="000000"/>
                          </a:solidFill>
                          <a:effectLst/>
                          <a:latin typeface="Calibri" panose="020F0502020204030204" pitchFamily="34" charset="0"/>
                        </a:rPr>
                        <a:t>Gobankingrates</a:t>
                      </a:r>
                      <a:r>
                        <a:rPr lang="en-US" sz="1400" b="0" i="0" u="none" strike="noStrike" dirty="0">
                          <a:solidFill>
                            <a:srgbClr val="000000"/>
                          </a:solidFill>
                          <a:effectLst/>
                          <a:latin typeface="Calibri" panose="020F0502020204030204" pitchFamily="34" charset="0"/>
                        </a:rPr>
                        <a:t> ranking</a:t>
                      </a:r>
                    </a:p>
                  </a:txBody>
                  <a:tcPr marL="7315" marR="7315" marT="7315" marB="0" anchor="ctr">
                    <a:solidFill>
                      <a:schemeClr val="tx2">
                        <a:lumMod val="20000"/>
                        <a:lumOff val="80000"/>
                      </a:schemeClr>
                    </a:solidFill>
                  </a:tcPr>
                </a:tc>
                <a:extLst>
                  <a:ext uri="{0D108BD9-81ED-4DB2-BD59-A6C34878D82A}">
                    <a16:rowId xmlns:a16="http://schemas.microsoft.com/office/drawing/2014/main" val="441473602"/>
                  </a:ext>
                </a:extLst>
              </a:tr>
              <a:tr h="370840">
                <a:tc>
                  <a:txBody>
                    <a:bodyPr/>
                    <a:lstStyle/>
                    <a:p>
                      <a:pPr algn="ctr" fontAlgn="b"/>
                      <a:r>
                        <a:rPr lang="en-US" sz="1400" b="0" i="0" u="none" strike="noStrike" dirty="0">
                          <a:solidFill>
                            <a:srgbClr val="000000"/>
                          </a:solidFill>
                          <a:effectLst/>
                          <a:latin typeface="Calibri" panose="020F0502020204030204" pitchFamily="34" charset="0"/>
                        </a:rPr>
                        <a:t>LA</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$615</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0.43%</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0.14</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1</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7315" marR="7315" marT="7315" marB="0" anchor="ctr"/>
                </a:tc>
                <a:extLst>
                  <a:ext uri="{0D108BD9-81ED-4DB2-BD59-A6C34878D82A}">
                    <a16:rowId xmlns:a16="http://schemas.microsoft.com/office/drawing/2014/main" val="2566389727"/>
                  </a:ext>
                </a:extLst>
              </a:tr>
              <a:tr h="370840">
                <a:tc>
                  <a:txBody>
                    <a:bodyPr/>
                    <a:lstStyle/>
                    <a:p>
                      <a:pPr algn="ctr" fontAlgn="b"/>
                      <a:r>
                        <a:rPr lang="en-US" sz="1400" b="0" i="0" u="none" strike="noStrike">
                          <a:solidFill>
                            <a:srgbClr val="000000"/>
                          </a:solidFill>
                          <a:effectLst/>
                          <a:latin typeface="Calibri" panose="020F0502020204030204" pitchFamily="34" charset="0"/>
                        </a:rPr>
                        <a:t>CH</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$229</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0.50%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0.32</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2</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4</a:t>
                      </a:r>
                    </a:p>
                  </a:txBody>
                  <a:tcPr marL="7315" marR="7315" marT="7315" marB="0" anchor="ctr"/>
                </a:tc>
                <a:extLst>
                  <a:ext uri="{0D108BD9-81ED-4DB2-BD59-A6C34878D82A}">
                    <a16:rowId xmlns:a16="http://schemas.microsoft.com/office/drawing/2014/main" val="382448927"/>
                  </a:ext>
                </a:extLst>
              </a:tr>
              <a:tr h="370840">
                <a:tc>
                  <a:txBody>
                    <a:bodyPr/>
                    <a:lstStyle/>
                    <a:p>
                      <a:pPr algn="ctr" fontAlgn="b"/>
                      <a:r>
                        <a:rPr lang="en-US" sz="1400" b="0" i="0" u="none" strike="noStrike">
                          <a:solidFill>
                            <a:srgbClr val="000000"/>
                          </a:solidFill>
                          <a:effectLst/>
                          <a:latin typeface="Calibri" panose="020F0502020204030204" pitchFamily="34" charset="0"/>
                        </a:rPr>
                        <a:t>MI</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$350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0.41%</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0.62</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3</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1</a:t>
                      </a:r>
                    </a:p>
                  </a:txBody>
                  <a:tcPr marL="7315" marR="7315" marT="7315" marB="0" anchor="ctr"/>
                </a:tc>
                <a:extLst>
                  <a:ext uri="{0D108BD9-81ED-4DB2-BD59-A6C34878D82A}">
                    <a16:rowId xmlns:a16="http://schemas.microsoft.com/office/drawing/2014/main" val="2735635606"/>
                  </a:ext>
                </a:extLst>
              </a:tr>
              <a:tr h="370840">
                <a:tc>
                  <a:txBody>
                    <a:bodyPr/>
                    <a:lstStyle/>
                    <a:p>
                      <a:pPr algn="ctr" fontAlgn="b"/>
                      <a:r>
                        <a:rPr lang="en-US" sz="1400" b="0" i="0" u="none" strike="noStrike">
                          <a:solidFill>
                            <a:srgbClr val="000000"/>
                          </a:solidFill>
                          <a:effectLst/>
                          <a:latin typeface="Calibri" panose="020F0502020204030204" pitchFamily="34" charset="0"/>
                        </a:rPr>
                        <a:t>SF</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$772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0.60%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1.22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2</a:t>
                      </a:r>
                    </a:p>
                  </a:txBody>
                  <a:tcPr marL="7315" marR="7315" marT="7315" marB="0" anchor="ctr"/>
                </a:tc>
                <a:extLst>
                  <a:ext uri="{0D108BD9-81ED-4DB2-BD59-A6C34878D82A}">
                    <a16:rowId xmlns:a16="http://schemas.microsoft.com/office/drawing/2014/main" val="36062083"/>
                  </a:ext>
                </a:extLst>
              </a:tr>
              <a:tr h="370840">
                <a:tc>
                  <a:txBody>
                    <a:bodyPr/>
                    <a:lstStyle/>
                    <a:p>
                      <a:pPr algn="ctr" fontAlgn="b"/>
                      <a:r>
                        <a:rPr lang="en-US" sz="1400" b="0" i="0" u="none" strike="noStrike">
                          <a:solidFill>
                            <a:srgbClr val="000000"/>
                          </a:solidFill>
                          <a:effectLst/>
                          <a:latin typeface="Calibri" panose="020F0502020204030204" pitchFamily="34" charset="0"/>
                        </a:rPr>
                        <a:t>NY</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$506</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0.79%</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1.96</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7315" marR="7315" marT="7315" marB="0" anchor="ctr"/>
                </a:tc>
                <a:extLst>
                  <a:ext uri="{0D108BD9-81ED-4DB2-BD59-A6C34878D82A}">
                    <a16:rowId xmlns:a16="http://schemas.microsoft.com/office/drawing/2014/main" val="711289914"/>
                  </a:ext>
                </a:extLst>
              </a:tr>
            </a:tbl>
          </a:graphicData>
        </a:graphic>
      </p:graphicFrame>
      <p:graphicFrame>
        <p:nvGraphicFramePr>
          <p:cNvPr id="6" name="Table 5">
            <a:extLst>
              <a:ext uri="{FF2B5EF4-FFF2-40B4-BE49-F238E27FC236}">
                <a16:creationId xmlns:a16="http://schemas.microsoft.com/office/drawing/2014/main" id="{5EA7EFAF-B36D-4024-ADB2-AB88D1CB5A70}"/>
              </a:ext>
            </a:extLst>
          </p:cNvPr>
          <p:cNvGraphicFramePr>
            <a:graphicFrameLocks noGrp="1"/>
          </p:cNvGraphicFramePr>
          <p:nvPr>
            <p:extLst>
              <p:ext uri="{D42A27DB-BD31-4B8C-83A1-F6EECF244321}">
                <p14:modId xmlns:p14="http://schemas.microsoft.com/office/powerpoint/2010/main" val="2664400980"/>
              </p:ext>
            </p:extLst>
          </p:nvPr>
        </p:nvGraphicFramePr>
        <p:xfrm>
          <a:off x="547329" y="4224866"/>
          <a:ext cx="8128002" cy="2501595"/>
        </p:xfrm>
        <a:graphic>
          <a:graphicData uri="http://schemas.openxmlformats.org/drawingml/2006/table">
            <a:tbl>
              <a:tblPr firstRow="1" bandRow="1">
                <a:tableStyleId>{5A111915-BE36-4E01-A7E5-04B1672EAD32}</a:tableStyleId>
              </a:tblPr>
              <a:tblGrid>
                <a:gridCol w="1354667">
                  <a:extLst>
                    <a:ext uri="{9D8B030D-6E8A-4147-A177-3AD203B41FA5}">
                      <a16:colId xmlns:a16="http://schemas.microsoft.com/office/drawing/2014/main" val="1377632130"/>
                    </a:ext>
                  </a:extLst>
                </a:gridCol>
                <a:gridCol w="1354667">
                  <a:extLst>
                    <a:ext uri="{9D8B030D-6E8A-4147-A177-3AD203B41FA5}">
                      <a16:colId xmlns:a16="http://schemas.microsoft.com/office/drawing/2014/main" val="2773483303"/>
                    </a:ext>
                  </a:extLst>
                </a:gridCol>
                <a:gridCol w="1354667">
                  <a:extLst>
                    <a:ext uri="{9D8B030D-6E8A-4147-A177-3AD203B41FA5}">
                      <a16:colId xmlns:a16="http://schemas.microsoft.com/office/drawing/2014/main" val="3434554482"/>
                    </a:ext>
                  </a:extLst>
                </a:gridCol>
                <a:gridCol w="1354667">
                  <a:extLst>
                    <a:ext uri="{9D8B030D-6E8A-4147-A177-3AD203B41FA5}">
                      <a16:colId xmlns:a16="http://schemas.microsoft.com/office/drawing/2014/main" val="26420216"/>
                    </a:ext>
                  </a:extLst>
                </a:gridCol>
                <a:gridCol w="1354667">
                  <a:extLst>
                    <a:ext uri="{9D8B030D-6E8A-4147-A177-3AD203B41FA5}">
                      <a16:colId xmlns:a16="http://schemas.microsoft.com/office/drawing/2014/main" val="2869472988"/>
                    </a:ext>
                  </a:extLst>
                </a:gridCol>
                <a:gridCol w="1354667">
                  <a:extLst>
                    <a:ext uri="{9D8B030D-6E8A-4147-A177-3AD203B41FA5}">
                      <a16:colId xmlns:a16="http://schemas.microsoft.com/office/drawing/2014/main" val="645195357"/>
                    </a:ext>
                  </a:extLst>
                </a:gridCol>
              </a:tblGrid>
              <a:tr h="370840">
                <a:tc>
                  <a:txBody>
                    <a:bodyPr/>
                    <a:lstStyle/>
                    <a:p>
                      <a:pPr algn="ctr" fontAlgn="b"/>
                      <a:r>
                        <a:rPr lang="en-US" sz="1400" b="0" i="0" u="none" strike="noStrike" dirty="0">
                          <a:solidFill>
                            <a:srgbClr val="000000"/>
                          </a:solidFill>
                          <a:effectLst/>
                          <a:latin typeface="Calibri" panose="020F0502020204030204" pitchFamily="34" charset="0"/>
                        </a:rPr>
                        <a:t>High Risk</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Median forecast price/</a:t>
                      </a:r>
                      <a:r>
                        <a:rPr lang="en-US" sz="1400" b="0" i="0" u="none" strike="noStrike" dirty="0" err="1">
                          <a:solidFill>
                            <a:srgbClr val="000000"/>
                          </a:solidFill>
                          <a:effectLst/>
                          <a:latin typeface="Calibri" panose="020F0502020204030204" pitchFamily="34" charset="0"/>
                        </a:rPr>
                        <a:t>sqft</a:t>
                      </a:r>
                      <a:endParaRPr lang="en-US" sz="1400" b="0" i="0" u="none" strike="noStrike" dirty="0">
                        <a:solidFill>
                          <a:srgbClr val="000000"/>
                        </a:solidFill>
                        <a:effectLst/>
                        <a:latin typeface="Calibri" panose="020F0502020204030204" pitchFamily="34" charset="0"/>
                      </a:endParaRP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Mean monthly price increase</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Standard deviation in fluctuation</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Rank</a:t>
                      </a:r>
                    </a:p>
                  </a:txBody>
                  <a:tcPr marL="7315" marR="7315" marT="7315" marB="0" anchor="ctr"/>
                </a:tc>
                <a:tc>
                  <a:txBody>
                    <a:bodyPr/>
                    <a:lstStyle/>
                    <a:p>
                      <a:pPr algn="ctr" fontAlgn="b"/>
                      <a:r>
                        <a:rPr lang="en-US" sz="1400" b="0" i="0" u="none" strike="noStrike" dirty="0" err="1">
                          <a:solidFill>
                            <a:srgbClr val="000000"/>
                          </a:solidFill>
                          <a:effectLst/>
                          <a:latin typeface="Calibri" panose="020F0502020204030204" pitchFamily="34" charset="0"/>
                        </a:rPr>
                        <a:t>Gobankingates</a:t>
                      </a:r>
                      <a:r>
                        <a:rPr lang="en-US" sz="1400" b="0" i="0" u="none" strike="noStrike" dirty="0">
                          <a:solidFill>
                            <a:srgbClr val="000000"/>
                          </a:solidFill>
                          <a:effectLst/>
                          <a:latin typeface="Calibri" panose="020F0502020204030204" pitchFamily="34" charset="0"/>
                        </a:rPr>
                        <a:t> ranking</a:t>
                      </a:r>
                    </a:p>
                  </a:txBody>
                  <a:tcPr marL="7315" marR="7315" marT="7315" marB="0" anchor="ctr">
                    <a:solidFill>
                      <a:schemeClr val="tx2">
                        <a:lumMod val="20000"/>
                        <a:lumOff val="80000"/>
                      </a:schemeClr>
                    </a:solidFill>
                  </a:tcPr>
                </a:tc>
                <a:extLst>
                  <a:ext uri="{0D108BD9-81ED-4DB2-BD59-A6C34878D82A}">
                    <a16:rowId xmlns:a16="http://schemas.microsoft.com/office/drawing/2014/main" val="441473602"/>
                  </a:ext>
                </a:extLst>
              </a:tr>
              <a:tr h="370840">
                <a:tc>
                  <a:txBody>
                    <a:bodyPr/>
                    <a:lstStyle/>
                    <a:p>
                      <a:pPr algn="ctr" fontAlgn="b"/>
                      <a:r>
                        <a:rPr lang="en-US" sz="1400" b="0" i="0" u="none" strike="noStrike" dirty="0">
                          <a:solidFill>
                            <a:srgbClr val="000000"/>
                          </a:solidFill>
                          <a:effectLst/>
                          <a:latin typeface="Calibri" panose="020F0502020204030204" pitchFamily="34" charset="0"/>
                        </a:rPr>
                        <a:t>NY</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$506</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0.79%</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1.96</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7315" marR="7315" marT="7315" marB="0" anchor="ctr"/>
                </a:tc>
                <a:extLst>
                  <a:ext uri="{0D108BD9-81ED-4DB2-BD59-A6C34878D82A}">
                    <a16:rowId xmlns:a16="http://schemas.microsoft.com/office/drawing/2014/main" val="2494574936"/>
                  </a:ext>
                </a:extLst>
              </a:tr>
              <a:tr h="370840">
                <a:tc>
                  <a:txBody>
                    <a:bodyPr/>
                    <a:lstStyle/>
                    <a:p>
                      <a:pPr algn="ctr" fontAlgn="b"/>
                      <a:r>
                        <a:rPr lang="en-US" sz="1400" b="0" i="0" u="none" strike="noStrike">
                          <a:solidFill>
                            <a:srgbClr val="000000"/>
                          </a:solidFill>
                          <a:effectLst/>
                          <a:latin typeface="Calibri" panose="020F0502020204030204" pitchFamily="34" charset="0"/>
                        </a:rPr>
                        <a:t>SF</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$772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0.60%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1.22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7315" marR="7315" marT="7315" marB="0" anchor="ctr"/>
                </a:tc>
                <a:extLst>
                  <a:ext uri="{0D108BD9-81ED-4DB2-BD59-A6C34878D82A}">
                    <a16:rowId xmlns:a16="http://schemas.microsoft.com/office/drawing/2014/main" val="2566389727"/>
                  </a:ext>
                </a:extLst>
              </a:tr>
              <a:tr h="370840">
                <a:tc>
                  <a:txBody>
                    <a:bodyPr/>
                    <a:lstStyle/>
                    <a:p>
                      <a:pPr algn="ctr" fontAlgn="b"/>
                      <a:r>
                        <a:rPr lang="en-US" sz="1400" b="0" i="0" u="none" strike="noStrike">
                          <a:solidFill>
                            <a:srgbClr val="000000"/>
                          </a:solidFill>
                          <a:effectLst/>
                          <a:latin typeface="Calibri" panose="020F0502020204030204" pitchFamily="34" charset="0"/>
                        </a:rPr>
                        <a:t>MI</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$350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0.41%</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0.62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1</a:t>
                      </a:r>
                    </a:p>
                  </a:txBody>
                  <a:tcPr marL="7315" marR="7315" marT="7315" marB="0" anchor="ctr"/>
                </a:tc>
                <a:extLst>
                  <a:ext uri="{0D108BD9-81ED-4DB2-BD59-A6C34878D82A}">
                    <a16:rowId xmlns:a16="http://schemas.microsoft.com/office/drawing/2014/main" val="382448927"/>
                  </a:ext>
                </a:extLst>
              </a:tr>
              <a:tr h="370840">
                <a:tc>
                  <a:txBody>
                    <a:bodyPr/>
                    <a:lstStyle/>
                    <a:p>
                      <a:pPr algn="ctr" fontAlgn="b"/>
                      <a:r>
                        <a:rPr lang="en-US" sz="1400" b="0" i="0" u="none" strike="noStrike" dirty="0">
                          <a:solidFill>
                            <a:srgbClr val="000000"/>
                          </a:solidFill>
                          <a:effectLst/>
                          <a:latin typeface="Calibri" panose="020F0502020204030204" pitchFamily="34" charset="0"/>
                        </a:rPr>
                        <a:t>CH</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$229</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0.50%</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0.32</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7315" marR="7315" marT="7315" marB="0" anchor="ctr"/>
                </a:tc>
                <a:extLst>
                  <a:ext uri="{0D108BD9-81ED-4DB2-BD59-A6C34878D82A}">
                    <a16:rowId xmlns:a16="http://schemas.microsoft.com/office/drawing/2014/main" val="36062083"/>
                  </a:ext>
                </a:extLst>
              </a:tr>
              <a:tr h="370840">
                <a:tc>
                  <a:txBody>
                    <a:bodyPr/>
                    <a:lstStyle/>
                    <a:p>
                      <a:pPr algn="ctr" fontAlgn="b"/>
                      <a:r>
                        <a:rPr lang="en-US" sz="1400" b="0" i="0" u="none" strike="noStrike">
                          <a:solidFill>
                            <a:srgbClr val="000000"/>
                          </a:solidFill>
                          <a:effectLst/>
                          <a:latin typeface="Calibri" panose="020F0502020204030204" pitchFamily="34" charset="0"/>
                        </a:rPr>
                        <a:t>LA</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$615</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0.43%</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0.14</a:t>
                      </a:r>
                    </a:p>
                  </a:txBody>
                  <a:tcPr marL="7315" marR="7315" marT="7315" marB="0" anchor="ctr"/>
                </a:tc>
                <a:tc>
                  <a:txBody>
                    <a:bodyPr/>
                    <a:lstStyle/>
                    <a:p>
                      <a:pPr algn="ctr" fontAlgn="b"/>
                      <a:r>
                        <a:rPr lang="en-US" sz="1400" b="0" i="0" u="none" strike="noStrike">
                          <a:solidFill>
                            <a:srgbClr val="000000"/>
                          </a:solidFill>
                          <a:effectLst/>
                          <a:latin typeface="Calibri" panose="020F0502020204030204" pitchFamily="34" charset="0"/>
                        </a:rPr>
                        <a:t>5</a:t>
                      </a:r>
                    </a:p>
                  </a:txBody>
                  <a:tcPr marL="7315" marR="7315" marT="7315" marB="0" anchor="ct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7315" marR="7315" marT="7315" marB="0" anchor="ctr"/>
                </a:tc>
                <a:extLst>
                  <a:ext uri="{0D108BD9-81ED-4DB2-BD59-A6C34878D82A}">
                    <a16:rowId xmlns:a16="http://schemas.microsoft.com/office/drawing/2014/main" val="711289914"/>
                  </a:ext>
                </a:extLst>
              </a:tr>
            </a:tbl>
          </a:graphicData>
        </a:graphic>
      </p:graphicFrame>
      <p:sp>
        <p:nvSpPr>
          <p:cNvPr id="2" name="TextBox 1">
            <a:extLst>
              <a:ext uri="{FF2B5EF4-FFF2-40B4-BE49-F238E27FC236}">
                <a16:creationId xmlns:a16="http://schemas.microsoft.com/office/drawing/2014/main" id="{CAFDFC07-FC51-4154-AABC-E6A89A970B04}"/>
              </a:ext>
            </a:extLst>
          </p:cNvPr>
          <p:cNvSpPr txBox="1"/>
          <p:nvPr/>
        </p:nvSpPr>
        <p:spPr>
          <a:xfrm>
            <a:off x="8935278" y="1388259"/>
            <a:ext cx="2991679" cy="526297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u="sng" dirty="0"/>
              <a:t>Key Observations:</a:t>
            </a:r>
          </a:p>
          <a:p>
            <a:endParaRPr lang="en-US" sz="1400" dirty="0"/>
          </a:p>
          <a:p>
            <a:r>
              <a:rPr lang="en-US" sz="1400" dirty="0"/>
              <a:t>We have ranked cities for investment based on 2 profiles – Low Risk and High Risk. </a:t>
            </a:r>
          </a:p>
          <a:p>
            <a:endParaRPr lang="en-US" sz="1400" dirty="0"/>
          </a:p>
          <a:p>
            <a:r>
              <a:rPr lang="en-US" sz="1400" dirty="0"/>
              <a:t>Each profile considers 3 basic metrics:</a:t>
            </a:r>
          </a:p>
          <a:p>
            <a:pPr marL="285750" indent="-285750">
              <a:buFont typeface="Arial" panose="020B0604020202020204" pitchFamily="34" charset="0"/>
              <a:buChar char="•"/>
            </a:pPr>
            <a:r>
              <a:rPr lang="en-US" sz="1400" dirty="0"/>
              <a:t>median forecasted price/</a:t>
            </a:r>
            <a:r>
              <a:rPr lang="en-US" sz="1400" dirty="0" err="1"/>
              <a:t>sqft</a:t>
            </a:r>
            <a:endParaRPr lang="en-US" sz="1400" dirty="0"/>
          </a:p>
          <a:p>
            <a:pPr marL="285750" indent="-285750">
              <a:buFont typeface="Arial" panose="020B0604020202020204" pitchFamily="34" charset="0"/>
              <a:buChar char="•"/>
            </a:pPr>
            <a:r>
              <a:rPr lang="en-US" sz="1400" dirty="0"/>
              <a:t>mean monthly price increase </a:t>
            </a:r>
          </a:p>
          <a:p>
            <a:pPr marL="285750" indent="-285750">
              <a:buFont typeface="Arial" panose="020B0604020202020204" pitchFamily="34" charset="0"/>
              <a:buChar char="•"/>
            </a:pPr>
            <a:r>
              <a:rPr lang="en-US" sz="1400" dirty="0"/>
              <a:t>standard deviation in price fluctuations</a:t>
            </a:r>
          </a:p>
          <a:p>
            <a:pPr marL="285750" indent="-285750">
              <a:buFont typeface="Arial" panose="020B0604020202020204" pitchFamily="34" charset="0"/>
              <a:buChar char="•"/>
            </a:pPr>
            <a:endParaRPr lang="en-US" sz="1400" dirty="0"/>
          </a:p>
          <a:p>
            <a:r>
              <a:rPr lang="en-US" sz="1400" dirty="0"/>
              <a:t>From our results, it looks like </a:t>
            </a:r>
            <a:r>
              <a:rPr lang="en-US" sz="1400" dirty="0" err="1"/>
              <a:t>gobankingrates</a:t>
            </a:r>
            <a:r>
              <a:rPr lang="en-US" sz="1400" dirty="0"/>
              <a:t> rankings are more inclined towards high risk investors than low risk investors. The standard deviation in price change is high for SF and NY compared to those for cities Miami, Chicago and Los Angeles.</a:t>
            </a:r>
          </a:p>
          <a:p>
            <a:endParaRPr lang="en-US" sz="1400" dirty="0"/>
          </a:p>
          <a:p>
            <a:r>
              <a:rPr lang="en-US" sz="1400" dirty="0"/>
              <a:t>Also, the returns seem to be higher in that order suggesting these rankings fall into the high risk high gain category.</a:t>
            </a:r>
          </a:p>
        </p:txBody>
      </p:sp>
      <p:sp>
        <p:nvSpPr>
          <p:cNvPr id="4" name="Rectangle 3">
            <a:extLst>
              <a:ext uri="{FF2B5EF4-FFF2-40B4-BE49-F238E27FC236}">
                <a16:creationId xmlns:a16="http://schemas.microsoft.com/office/drawing/2014/main" id="{3189E3C4-D8BC-4B25-9100-661376CB9E08}"/>
              </a:ext>
            </a:extLst>
          </p:cNvPr>
          <p:cNvSpPr/>
          <p:nvPr/>
        </p:nvSpPr>
        <p:spPr>
          <a:xfrm>
            <a:off x="6390640" y="1285240"/>
            <a:ext cx="2240280" cy="557276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316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3F99E3-A66F-4E28-AFD7-5744B622571A}"/>
              </a:ext>
            </a:extLst>
          </p:cNvPr>
          <p:cNvSpPr>
            <a:spLocks noGrp="1"/>
          </p:cNvSpPr>
          <p:nvPr>
            <p:ph idx="1"/>
          </p:nvPr>
        </p:nvSpPr>
        <p:spPr>
          <a:xfrm>
            <a:off x="530942" y="1189703"/>
            <a:ext cx="10822858" cy="4987260"/>
          </a:xfrm>
        </p:spPr>
        <p:txBody>
          <a:bodyPr>
            <a:normAutofit/>
          </a:bodyPr>
          <a:lstStyle/>
          <a:p>
            <a:r>
              <a:rPr lang="en-US" sz="2000" dirty="0"/>
              <a:t>A single </a:t>
            </a:r>
            <a:r>
              <a:rPr lang="en-US" sz="2000" dirty="0" err="1"/>
              <a:t>ts</a:t>
            </a:r>
            <a:r>
              <a:rPr lang="en-US" sz="2000" dirty="0"/>
              <a:t> model cannot forecast for all cities, each city may need a separate forecasting method</a:t>
            </a:r>
          </a:p>
          <a:p>
            <a:r>
              <a:rPr lang="en-US" sz="2000" dirty="0"/>
              <a:t>Linear model will not always fit the response data for use in </a:t>
            </a:r>
            <a:r>
              <a:rPr lang="en-US" sz="2000" dirty="0" err="1"/>
              <a:t>arima</a:t>
            </a:r>
            <a:r>
              <a:rPr lang="en-US" sz="2000" dirty="0"/>
              <a:t> with regression. There could be other methods of regression to use.</a:t>
            </a:r>
          </a:p>
          <a:p>
            <a:r>
              <a:rPr lang="en-US" sz="2000" dirty="0"/>
              <a:t>A larger dataset can help to have a reliable and longer forecast for up to 3 or 5 years -&gt; enough period to change investment climate of a city</a:t>
            </a:r>
          </a:p>
          <a:p>
            <a:r>
              <a:rPr lang="en-US" sz="2000" dirty="0"/>
              <a:t>If the predictor and response variable are highly correlated, the coefficient of predictor may not be of much use</a:t>
            </a:r>
          </a:p>
          <a:p>
            <a:r>
              <a:rPr lang="en-US" sz="2000" dirty="0"/>
              <a:t>Multiple predictors such as disposable income, weather entities, </a:t>
            </a:r>
            <a:r>
              <a:rPr lang="en-US" sz="2000" dirty="0" err="1"/>
              <a:t>gdp</a:t>
            </a:r>
            <a:r>
              <a:rPr lang="en-US" sz="2000" dirty="0"/>
              <a:t> of the state etc. could be used for better forecast</a:t>
            </a:r>
          </a:p>
          <a:p>
            <a:r>
              <a:rPr lang="en-US" sz="2000" dirty="0"/>
              <a:t>Survey data and analytics differ a lot in terms of giving a true picture of market sentiments. For best results utilizing both could help.</a:t>
            </a:r>
          </a:p>
        </p:txBody>
      </p:sp>
      <p:sp>
        <p:nvSpPr>
          <p:cNvPr id="3" name="Title 1">
            <a:extLst>
              <a:ext uri="{FF2B5EF4-FFF2-40B4-BE49-F238E27FC236}">
                <a16:creationId xmlns:a16="http://schemas.microsoft.com/office/drawing/2014/main" id="{744BF1B8-900F-42FD-A3D7-D9CE19F8DBDB}"/>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Learnings &amp; Future Work</a:t>
            </a:r>
          </a:p>
        </p:txBody>
      </p:sp>
    </p:spTree>
    <p:extLst>
      <p:ext uri="{BB962C8B-B14F-4D97-AF65-F5344CB8AC3E}">
        <p14:creationId xmlns:p14="http://schemas.microsoft.com/office/powerpoint/2010/main" val="419265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city">
            <a:extLst>
              <a:ext uri="{FF2B5EF4-FFF2-40B4-BE49-F238E27FC236}">
                <a16:creationId xmlns:a16="http://schemas.microsoft.com/office/drawing/2014/main" id="{17C35B7B-672A-4B79-B3B3-6ACD1DA802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6677" y="2465638"/>
            <a:ext cx="9401658" cy="4178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67FC64-C927-425C-938B-B1F1D2FAB5EF}"/>
              </a:ext>
            </a:extLst>
          </p:cNvPr>
          <p:cNvSpPr txBox="1"/>
          <p:nvPr/>
        </p:nvSpPr>
        <p:spPr>
          <a:xfrm>
            <a:off x="1236677" y="1514166"/>
            <a:ext cx="9922935" cy="1384995"/>
          </a:xfrm>
          <a:prstGeom prst="rect">
            <a:avLst/>
          </a:prstGeom>
          <a:noFill/>
        </p:spPr>
        <p:txBody>
          <a:bodyPr wrap="square" rtlCol="0">
            <a:spAutoFit/>
          </a:bodyPr>
          <a:lstStyle/>
          <a:p>
            <a:pPr algn="ctr"/>
            <a:r>
              <a:rPr lang="en-US" sz="2400" i="1" dirty="0"/>
              <a:t>The seeds of civilization are in every culture, but it is city life that brings them to fruition </a:t>
            </a:r>
          </a:p>
          <a:p>
            <a:pPr algn="r"/>
            <a:r>
              <a:rPr lang="en-US" i="1" dirty="0"/>
              <a:t>– Susanne Katherine Langer</a:t>
            </a:r>
          </a:p>
          <a:p>
            <a:pPr algn="r"/>
            <a:r>
              <a:rPr lang="en-US" i="1" dirty="0"/>
              <a:t>Writer, philosopher</a:t>
            </a:r>
          </a:p>
        </p:txBody>
      </p:sp>
      <p:sp>
        <p:nvSpPr>
          <p:cNvPr id="8" name="Rectangle 7">
            <a:extLst>
              <a:ext uri="{FF2B5EF4-FFF2-40B4-BE49-F238E27FC236}">
                <a16:creationId xmlns:a16="http://schemas.microsoft.com/office/drawing/2014/main" id="{468DA199-9C47-471F-A816-727808B2395A}"/>
              </a:ext>
            </a:extLst>
          </p:cNvPr>
          <p:cNvSpPr/>
          <p:nvPr/>
        </p:nvSpPr>
        <p:spPr>
          <a:xfrm>
            <a:off x="275303" y="845574"/>
            <a:ext cx="1174954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71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Methodology</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AE0B7DF-2A4F-4BA4-96B8-787C7A0BC743}"/>
              </a:ext>
            </a:extLst>
          </p:cNvPr>
          <p:cNvSpPr/>
          <p:nvPr/>
        </p:nvSpPr>
        <p:spPr>
          <a:xfrm>
            <a:off x="3048000" y="2777613"/>
            <a:ext cx="644991" cy="117003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Split:</a:t>
            </a:r>
          </a:p>
          <a:p>
            <a:pPr algn="ctr"/>
            <a:r>
              <a:rPr lang="en-US" sz="1400" dirty="0"/>
              <a:t>Train</a:t>
            </a:r>
          </a:p>
          <a:p>
            <a:pPr algn="ctr"/>
            <a:r>
              <a:rPr lang="en-US" sz="1400" dirty="0"/>
              <a:t>Test</a:t>
            </a:r>
          </a:p>
        </p:txBody>
      </p:sp>
      <p:sp>
        <p:nvSpPr>
          <p:cNvPr id="9" name="Rectangle: Rounded Corners 8">
            <a:extLst>
              <a:ext uri="{FF2B5EF4-FFF2-40B4-BE49-F238E27FC236}">
                <a16:creationId xmlns:a16="http://schemas.microsoft.com/office/drawing/2014/main" id="{18424150-BE4E-4B0A-A594-7D7462160B83}"/>
              </a:ext>
            </a:extLst>
          </p:cNvPr>
          <p:cNvSpPr/>
          <p:nvPr/>
        </p:nvSpPr>
        <p:spPr>
          <a:xfrm>
            <a:off x="4906787" y="1306627"/>
            <a:ext cx="1041730"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Baseline with Holt Winters</a:t>
            </a:r>
          </a:p>
        </p:txBody>
      </p:sp>
      <p:sp>
        <p:nvSpPr>
          <p:cNvPr id="10" name="Rectangle: Rounded Corners 9">
            <a:extLst>
              <a:ext uri="{FF2B5EF4-FFF2-40B4-BE49-F238E27FC236}">
                <a16:creationId xmlns:a16="http://schemas.microsoft.com/office/drawing/2014/main" id="{C5A0FE37-10AA-4685-AC4C-19F041FBE8BA}"/>
              </a:ext>
            </a:extLst>
          </p:cNvPr>
          <p:cNvSpPr/>
          <p:nvPr/>
        </p:nvSpPr>
        <p:spPr>
          <a:xfrm>
            <a:off x="4883875" y="2473179"/>
            <a:ext cx="106464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sARIMA</a:t>
            </a:r>
            <a:endParaRPr lang="en-US" sz="1400" dirty="0"/>
          </a:p>
        </p:txBody>
      </p:sp>
      <p:sp>
        <p:nvSpPr>
          <p:cNvPr id="11" name="Rectangle: Rounded Corners 10">
            <a:extLst>
              <a:ext uri="{FF2B5EF4-FFF2-40B4-BE49-F238E27FC236}">
                <a16:creationId xmlns:a16="http://schemas.microsoft.com/office/drawing/2014/main" id="{C59F359D-8052-43C4-AFE2-BE519FE0F0FD}"/>
              </a:ext>
            </a:extLst>
          </p:cNvPr>
          <p:cNvSpPr/>
          <p:nvPr/>
        </p:nvSpPr>
        <p:spPr>
          <a:xfrm>
            <a:off x="4906787" y="3556438"/>
            <a:ext cx="106464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ARIMA regression</a:t>
            </a:r>
          </a:p>
        </p:txBody>
      </p:sp>
      <p:sp>
        <p:nvSpPr>
          <p:cNvPr id="12" name="Rectangle: Rounded Corners 11">
            <a:extLst>
              <a:ext uri="{FF2B5EF4-FFF2-40B4-BE49-F238E27FC236}">
                <a16:creationId xmlns:a16="http://schemas.microsoft.com/office/drawing/2014/main" id="{2347545E-BB8B-45D9-85B8-38D7BF1B7D10}"/>
              </a:ext>
            </a:extLst>
          </p:cNvPr>
          <p:cNvSpPr/>
          <p:nvPr/>
        </p:nvSpPr>
        <p:spPr>
          <a:xfrm>
            <a:off x="4906787" y="4734339"/>
            <a:ext cx="1041729"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VARMA</a:t>
            </a:r>
          </a:p>
        </p:txBody>
      </p:sp>
      <p:pic>
        <p:nvPicPr>
          <p:cNvPr id="5" name="Picture 4">
            <a:extLst>
              <a:ext uri="{FF2B5EF4-FFF2-40B4-BE49-F238E27FC236}">
                <a16:creationId xmlns:a16="http://schemas.microsoft.com/office/drawing/2014/main" id="{A833279D-D364-4595-8615-A9AD3FE6B714}"/>
              </a:ext>
            </a:extLst>
          </p:cNvPr>
          <p:cNvPicPr>
            <a:picLocks noChangeAspect="1"/>
          </p:cNvPicPr>
          <p:nvPr/>
        </p:nvPicPr>
        <p:blipFill>
          <a:blip r:embed="rId2"/>
          <a:stretch>
            <a:fillRect/>
          </a:stretch>
        </p:blipFill>
        <p:spPr>
          <a:xfrm>
            <a:off x="201563" y="2331083"/>
            <a:ext cx="1090400" cy="762190"/>
          </a:xfrm>
          <a:prstGeom prst="rect">
            <a:avLst/>
          </a:prstGeom>
        </p:spPr>
      </p:pic>
      <p:pic>
        <p:nvPicPr>
          <p:cNvPr id="32770" name="Picture 2" descr="Image result for bureau of labor statistics">
            <a:extLst>
              <a:ext uri="{FF2B5EF4-FFF2-40B4-BE49-F238E27FC236}">
                <a16:creationId xmlns:a16="http://schemas.microsoft.com/office/drawing/2014/main" id="{C74F1533-3BD6-4215-865E-5622F5F30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63" y="3400443"/>
            <a:ext cx="1090400" cy="1090400"/>
          </a:xfrm>
          <a:prstGeom prst="rect">
            <a:avLst/>
          </a:prstGeom>
        </p:spPr>
        <p:style>
          <a:lnRef idx="2">
            <a:schemeClr val="dk1"/>
          </a:lnRef>
          <a:fillRef idx="1">
            <a:schemeClr val="lt1"/>
          </a:fillRef>
          <a:effectRef idx="0">
            <a:schemeClr val="dk1"/>
          </a:effectRef>
          <a:fontRef idx="minor">
            <a:schemeClr val="dk1"/>
          </a:fontRef>
        </p:style>
      </p:pic>
      <p:cxnSp>
        <p:nvCxnSpPr>
          <p:cNvPr id="18" name="Connector: Elbow 17">
            <a:extLst>
              <a:ext uri="{FF2B5EF4-FFF2-40B4-BE49-F238E27FC236}">
                <a16:creationId xmlns:a16="http://schemas.microsoft.com/office/drawing/2014/main" id="{0DA13117-03E5-4D4A-BDC8-E1049811C06F}"/>
              </a:ext>
            </a:extLst>
          </p:cNvPr>
          <p:cNvCxnSpPr>
            <a:cxnSpLocks/>
            <a:stCxn id="8" idx="3"/>
            <a:endCxn id="9" idx="1"/>
          </p:cNvCxnSpPr>
          <p:nvPr/>
        </p:nvCxnSpPr>
        <p:spPr>
          <a:xfrm flipV="1">
            <a:off x="3692991" y="1695001"/>
            <a:ext cx="1213796" cy="1667631"/>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F0E4FDF-7CA6-46EF-9996-E99CFD37C651}"/>
              </a:ext>
            </a:extLst>
          </p:cNvPr>
          <p:cNvCxnSpPr>
            <a:cxnSpLocks/>
            <a:stCxn id="8" idx="3"/>
            <a:endCxn id="10" idx="1"/>
          </p:cNvCxnSpPr>
          <p:nvPr/>
        </p:nvCxnSpPr>
        <p:spPr>
          <a:xfrm flipV="1">
            <a:off x="3692991" y="2861553"/>
            <a:ext cx="1190884" cy="501079"/>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F5F15CB-20BC-418C-B52E-6C2ABBE52CBB}"/>
              </a:ext>
            </a:extLst>
          </p:cNvPr>
          <p:cNvCxnSpPr>
            <a:cxnSpLocks/>
            <a:stCxn id="8" idx="3"/>
            <a:endCxn id="11" idx="1"/>
          </p:cNvCxnSpPr>
          <p:nvPr/>
        </p:nvCxnSpPr>
        <p:spPr>
          <a:xfrm>
            <a:off x="3692991" y="3362632"/>
            <a:ext cx="1213796" cy="582180"/>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96E38482-63A5-4F59-8A7F-F52B9111576E}"/>
              </a:ext>
            </a:extLst>
          </p:cNvPr>
          <p:cNvCxnSpPr>
            <a:cxnSpLocks/>
            <a:stCxn id="8" idx="3"/>
            <a:endCxn id="12" idx="1"/>
          </p:cNvCxnSpPr>
          <p:nvPr/>
        </p:nvCxnSpPr>
        <p:spPr>
          <a:xfrm>
            <a:off x="3692991" y="3362632"/>
            <a:ext cx="1213796" cy="1760081"/>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BF4BCAF5-9C7C-42A5-A1E7-403129C88B21}"/>
              </a:ext>
            </a:extLst>
          </p:cNvPr>
          <p:cNvSpPr/>
          <p:nvPr/>
        </p:nvSpPr>
        <p:spPr>
          <a:xfrm>
            <a:off x="1542688" y="2738285"/>
            <a:ext cx="1213796"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Trend </a:t>
            </a:r>
          </a:p>
          <a:p>
            <a:pPr algn="ctr"/>
            <a:r>
              <a:rPr lang="en-US" sz="1400" dirty="0"/>
              <a:t>Seasonality</a:t>
            </a:r>
          </a:p>
          <a:p>
            <a:pPr algn="ctr"/>
            <a:r>
              <a:rPr lang="en-US" sz="1400" dirty="0"/>
              <a:t>Stationarity</a:t>
            </a:r>
          </a:p>
        </p:txBody>
      </p:sp>
      <p:cxnSp>
        <p:nvCxnSpPr>
          <p:cNvPr id="47" name="Connector: Elbow 46">
            <a:extLst>
              <a:ext uri="{FF2B5EF4-FFF2-40B4-BE49-F238E27FC236}">
                <a16:creationId xmlns:a16="http://schemas.microsoft.com/office/drawing/2014/main" id="{877EC283-A984-4214-A389-8DCA1755830D}"/>
              </a:ext>
            </a:extLst>
          </p:cNvPr>
          <p:cNvCxnSpPr>
            <a:stCxn id="5" idx="3"/>
            <a:endCxn id="32" idx="1"/>
          </p:cNvCxnSpPr>
          <p:nvPr/>
        </p:nvCxnSpPr>
        <p:spPr>
          <a:xfrm>
            <a:off x="1291963" y="2712178"/>
            <a:ext cx="250725" cy="649696"/>
          </a:xfrm>
          <a:prstGeom prst="bentConnector3">
            <a:avLst/>
          </a:prstGeom>
          <a:ln>
            <a:tailEnd type="triangle"/>
          </a:ln>
        </p:spPr>
        <p:style>
          <a:lnRef idx="2">
            <a:schemeClr val="accent1"/>
          </a:lnRef>
          <a:fillRef idx="1">
            <a:schemeClr val="lt1"/>
          </a:fillRef>
          <a:effectRef idx="0">
            <a:schemeClr val="accent1"/>
          </a:effectRef>
          <a:fontRef idx="minor">
            <a:schemeClr val="dk1"/>
          </a:fontRef>
        </p:style>
      </p:cxnSp>
      <p:cxnSp>
        <p:nvCxnSpPr>
          <p:cNvPr id="49" name="Connector: Elbow 48">
            <a:extLst>
              <a:ext uri="{FF2B5EF4-FFF2-40B4-BE49-F238E27FC236}">
                <a16:creationId xmlns:a16="http://schemas.microsoft.com/office/drawing/2014/main" id="{D1B8D6CC-90B7-42B9-9299-9EF41BD17A7D}"/>
              </a:ext>
            </a:extLst>
          </p:cNvPr>
          <p:cNvCxnSpPr>
            <a:stCxn id="32770" idx="3"/>
            <a:endCxn id="32" idx="1"/>
          </p:cNvCxnSpPr>
          <p:nvPr/>
        </p:nvCxnSpPr>
        <p:spPr>
          <a:xfrm flipV="1">
            <a:off x="1291963" y="3361874"/>
            <a:ext cx="250725" cy="583769"/>
          </a:xfrm>
          <a:prstGeom prst="bentConnector3">
            <a:avLst/>
          </a:prstGeom>
          <a:ln>
            <a:tailEnd type="triangle"/>
          </a:ln>
        </p:spPr>
        <p:style>
          <a:lnRef idx="2">
            <a:schemeClr val="accent1"/>
          </a:lnRef>
          <a:fillRef idx="1">
            <a:schemeClr val="lt1"/>
          </a:fillRef>
          <a:effectRef idx="0">
            <a:schemeClr val="accent1"/>
          </a:effectRef>
          <a:fontRef idx="minor">
            <a:schemeClr val="dk1"/>
          </a:fontRef>
        </p:style>
      </p:cxnSp>
      <p:cxnSp>
        <p:nvCxnSpPr>
          <p:cNvPr id="51" name="Straight Arrow Connector 50">
            <a:extLst>
              <a:ext uri="{FF2B5EF4-FFF2-40B4-BE49-F238E27FC236}">
                <a16:creationId xmlns:a16="http://schemas.microsoft.com/office/drawing/2014/main" id="{B356E727-9C5B-4350-A938-A68DD828CA20}"/>
              </a:ext>
            </a:extLst>
          </p:cNvPr>
          <p:cNvCxnSpPr>
            <a:cxnSpLocks/>
            <a:stCxn id="32" idx="3"/>
            <a:endCxn id="8" idx="1"/>
          </p:cNvCxnSpPr>
          <p:nvPr/>
        </p:nvCxnSpPr>
        <p:spPr>
          <a:xfrm>
            <a:off x="2756484" y="3361874"/>
            <a:ext cx="291516" cy="758"/>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75" name="Rectangle: Rounded Corners 74">
            <a:extLst>
              <a:ext uri="{FF2B5EF4-FFF2-40B4-BE49-F238E27FC236}">
                <a16:creationId xmlns:a16="http://schemas.microsoft.com/office/drawing/2014/main" id="{68CF4355-89A9-4532-BD5A-7F7E033DC4F7}"/>
              </a:ext>
            </a:extLst>
          </p:cNvPr>
          <p:cNvSpPr/>
          <p:nvPr/>
        </p:nvSpPr>
        <p:spPr>
          <a:xfrm>
            <a:off x="7516015" y="5438684"/>
            <a:ext cx="1213796"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Ensemble Model</a:t>
            </a:r>
          </a:p>
        </p:txBody>
      </p:sp>
      <p:cxnSp>
        <p:nvCxnSpPr>
          <p:cNvPr id="32780" name="Connector: Elbow 32779">
            <a:extLst>
              <a:ext uri="{FF2B5EF4-FFF2-40B4-BE49-F238E27FC236}">
                <a16:creationId xmlns:a16="http://schemas.microsoft.com/office/drawing/2014/main" id="{17D4F880-674E-41DC-AAFA-4930BFB74E3D}"/>
              </a:ext>
            </a:extLst>
          </p:cNvPr>
          <p:cNvCxnSpPr>
            <a:cxnSpLocks/>
            <a:stCxn id="90" idx="3"/>
            <a:endCxn id="75" idx="1"/>
          </p:cNvCxnSpPr>
          <p:nvPr/>
        </p:nvCxnSpPr>
        <p:spPr>
          <a:xfrm>
            <a:off x="7315198" y="1695000"/>
            <a:ext cx="200817" cy="4132058"/>
          </a:xfrm>
          <a:prstGeom prst="bentConnector3">
            <a:avLst>
              <a:gd name="adj1" fmla="val 50000"/>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82" name="Connector: Elbow 32781">
            <a:extLst>
              <a:ext uri="{FF2B5EF4-FFF2-40B4-BE49-F238E27FC236}">
                <a16:creationId xmlns:a16="http://schemas.microsoft.com/office/drawing/2014/main" id="{AD7FEEE7-D0B0-4AE8-8809-F7D5C7257072}"/>
              </a:ext>
            </a:extLst>
          </p:cNvPr>
          <p:cNvCxnSpPr>
            <a:cxnSpLocks/>
            <a:stCxn id="102" idx="3"/>
            <a:endCxn id="75" idx="1"/>
          </p:cNvCxnSpPr>
          <p:nvPr/>
        </p:nvCxnSpPr>
        <p:spPr>
          <a:xfrm>
            <a:off x="7315198" y="2857613"/>
            <a:ext cx="200817" cy="2969445"/>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84" name="Connector: Elbow 32783">
            <a:extLst>
              <a:ext uri="{FF2B5EF4-FFF2-40B4-BE49-F238E27FC236}">
                <a16:creationId xmlns:a16="http://schemas.microsoft.com/office/drawing/2014/main" id="{B339AE5E-585B-48F7-8A6A-C69EAC6530B1}"/>
              </a:ext>
            </a:extLst>
          </p:cNvPr>
          <p:cNvCxnSpPr>
            <a:cxnSpLocks/>
            <a:stCxn id="104" idx="3"/>
            <a:endCxn id="75" idx="1"/>
          </p:cNvCxnSpPr>
          <p:nvPr/>
        </p:nvCxnSpPr>
        <p:spPr>
          <a:xfrm>
            <a:off x="7312436" y="3944812"/>
            <a:ext cx="203579" cy="1882246"/>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86" name="Connector: Elbow 32785">
            <a:extLst>
              <a:ext uri="{FF2B5EF4-FFF2-40B4-BE49-F238E27FC236}">
                <a16:creationId xmlns:a16="http://schemas.microsoft.com/office/drawing/2014/main" id="{499241FD-6D41-425C-9131-6B08A4B2BD34}"/>
              </a:ext>
            </a:extLst>
          </p:cNvPr>
          <p:cNvCxnSpPr>
            <a:cxnSpLocks/>
            <a:stCxn id="107" idx="3"/>
            <a:endCxn id="75" idx="1"/>
          </p:cNvCxnSpPr>
          <p:nvPr/>
        </p:nvCxnSpPr>
        <p:spPr>
          <a:xfrm>
            <a:off x="7326406" y="5109934"/>
            <a:ext cx="189609" cy="717124"/>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835C6278-AB4B-4C28-A2B7-8DC29D05D9F4}"/>
              </a:ext>
            </a:extLst>
          </p:cNvPr>
          <p:cNvSpPr/>
          <p:nvPr/>
        </p:nvSpPr>
        <p:spPr>
          <a:xfrm>
            <a:off x="6093827" y="1306626"/>
            <a:ext cx="122137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Accuracy</a:t>
            </a:r>
          </a:p>
          <a:p>
            <a:pPr algn="ctr"/>
            <a:r>
              <a:rPr lang="en-US" sz="1400" dirty="0"/>
              <a:t>Forecasting</a:t>
            </a:r>
          </a:p>
        </p:txBody>
      </p:sp>
      <p:cxnSp>
        <p:nvCxnSpPr>
          <p:cNvPr id="32795" name="Straight Arrow Connector 32794">
            <a:extLst>
              <a:ext uri="{FF2B5EF4-FFF2-40B4-BE49-F238E27FC236}">
                <a16:creationId xmlns:a16="http://schemas.microsoft.com/office/drawing/2014/main" id="{5283B546-D5F1-4D1F-979A-E7D247E7E437}"/>
              </a:ext>
            </a:extLst>
          </p:cNvPr>
          <p:cNvCxnSpPr>
            <a:cxnSpLocks/>
            <a:stCxn id="9" idx="3"/>
            <a:endCxn id="90" idx="1"/>
          </p:cNvCxnSpPr>
          <p:nvPr/>
        </p:nvCxnSpPr>
        <p:spPr>
          <a:xfrm flipV="1">
            <a:off x="5948517" y="1695000"/>
            <a:ext cx="145310" cy="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101">
            <a:extLst>
              <a:ext uri="{FF2B5EF4-FFF2-40B4-BE49-F238E27FC236}">
                <a16:creationId xmlns:a16="http://schemas.microsoft.com/office/drawing/2014/main" id="{79E26598-4976-412E-AF7D-BF881B2DED58}"/>
              </a:ext>
            </a:extLst>
          </p:cNvPr>
          <p:cNvSpPr/>
          <p:nvPr/>
        </p:nvSpPr>
        <p:spPr>
          <a:xfrm>
            <a:off x="6082619" y="2469239"/>
            <a:ext cx="1232579"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Accuracy</a:t>
            </a:r>
          </a:p>
          <a:p>
            <a:pPr algn="ctr"/>
            <a:r>
              <a:rPr lang="en-US" sz="1400" dirty="0"/>
              <a:t>Forecasting</a:t>
            </a:r>
          </a:p>
        </p:txBody>
      </p:sp>
      <p:sp>
        <p:nvSpPr>
          <p:cNvPr id="104" name="Rectangle: Rounded Corners 103">
            <a:extLst>
              <a:ext uri="{FF2B5EF4-FFF2-40B4-BE49-F238E27FC236}">
                <a16:creationId xmlns:a16="http://schemas.microsoft.com/office/drawing/2014/main" id="{01808C58-ABF3-4D6C-8EA4-C4FFA7765335}"/>
              </a:ext>
            </a:extLst>
          </p:cNvPr>
          <p:cNvSpPr/>
          <p:nvPr/>
        </p:nvSpPr>
        <p:spPr>
          <a:xfrm>
            <a:off x="6079857" y="3556438"/>
            <a:ext cx="1232579"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Accuracy</a:t>
            </a:r>
          </a:p>
          <a:p>
            <a:pPr algn="ctr"/>
            <a:r>
              <a:rPr lang="en-US" sz="1400" dirty="0"/>
              <a:t>Forecasting</a:t>
            </a:r>
          </a:p>
        </p:txBody>
      </p:sp>
      <p:sp>
        <p:nvSpPr>
          <p:cNvPr id="107" name="Rectangle: Rounded Corners 106">
            <a:extLst>
              <a:ext uri="{FF2B5EF4-FFF2-40B4-BE49-F238E27FC236}">
                <a16:creationId xmlns:a16="http://schemas.microsoft.com/office/drawing/2014/main" id="{B076B040-BBBD-4A06-B75E-4B2D63FB9DD5}"/>
              </a:ext>
            </a:extLst>
          </p:cNvPr>
          <p:cNvSpPr/>
          <p:nvPr/>
        </p:nvSpPr>
        <p:spPr>
          <a:xfrm>
            <a:off x="6093827" y="4721560"/>
            <a:ext cx="1232579"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Accuracy</a:t>
            </a:r>
          </a:p>
          <a:p>
            <a:pPr algn="ctr"/>
            <a:r>
              <a:rPr lang="en-US" sz="1400" dirty="0"/>
              <a:t>Forecasting</a:t>
            </a:r>
          </a:p>
        </p:txBody>
      </p:sp>
      <p:cxnSp>
        <p:nvCxnSpPr>
          <p:cNvPr id="73" name="Connector: Elbow 72">
            <a:extLst>
              <a:ext uri="{FF2B5EF4-FFF2-40B4-BE49-F238E27FC236}">
                <a16:creationId xmlns:a16="http://schemas.microsoft.com/office/drawing/2014/main" id="{DC61FA09-D5ED-4B48-ABAE-9CDD90A32C11}"/>
              </a:ext>
            </a:extLst>
          </p:cNvPr>
          <p:cNvCxnSpPr>
            <a:cxnSpLocks/>
            <a:stCxn id="10" idx="3"/>
            <a:endCxn id="102" idx="1"/>
          </p:cNvCxnSpPr>
          <p:nvPr/>
        </p:nvCxnSpPr>
        <p:spPr>
          <a:xfrm flipV="1">
            <a:off x="5948516" y="2857613"/>
            <a:ext cx="134103" cy="3940"/>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5978DEE4-9BFD-4962-A281-3F9C2089F560}"/>
              </a:ext>
            </a:extLst>
          </p:cNvPr>
          <p:cNvCxnSpPr>
            <a:cxnSpLocks/>
            <a:stCxn id="11" idx="3"/>
            <a:endCxn id="104" idx="1"/>
          </p:cNvCxnSpPr>
          <p:nvPr/>
        </p:nvCxnSpPr>
        <p:spPr>
          <a:xfrm>
            <a:off x="5971428" y="3944812"/>
            <a:ext cx="108429" cy="12700"/>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1E7BF70D-0A22-4CCC-9306-074E33131E0E}"/>
              </a:ext>
            </a:extLst>
          </p:cNvPr>
          <p:cNvCxnSpPr>
            <a:cxnSpLocks/>
            <a:stCxn id="12" idx="3"/>
            <a:endCxn id="107" idx="1"/>
          </p:cNvCxnSpPr>
          <p:nvPr/>
        </p:nvCxnSpPr>
        <p:spPr>
          <a:xfrm flipV="1">
            <a:off x="5948516" y="5109934"/>
            <a:ext cx="145311" cy="12779"/>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Rounded Corners 177">
            <a:extLst>
              <a:ext uri="{FF2B5EF4-FFF2-40B4-BE49-F238E27FC236}">
                <a16:creationId xmlns:a16="http://schemas.microsoft.com/office/drawing/2014/main" id="{FF4B3091-F810-4D97-8C3E-AB8C8454AC58}"/>
              </a:ext>
            </a:extLst>
          </p:cNvPr>
          <p:cNvSpPr/>
          <p:nvPr/>
        </p:nvSpPr>
        <p:spPr>
          <a:xfrm>
            <a:off x="9492254" y="1569892"/>
            <a:ext cx="1213796" cy="77674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Model</a:t>
            </a:r>
          </a:p>
          <a:p>
            <a:pPr algn="ctr"/>
            <a:r>
              <a:rPr lang="en-US" sz="1400" dirty="0"/>
              <a:t>Fit</a:t>
            </a:r>
          </a:p>
          <a:p>
            <a:pPr algn="ctr"/>
            <a:r>
              <a:rPr lang="en-US" sz="1400" dirty="0"/>
              <a:t>Comparison</a:t>
            </a:r>
          </a:p>
        </p:txBody>
      </p:sp>
      <p:sp>
        <p:nvSpPr>
          <p:cNvPr id="179" name="Rectangle: Rounded Corners 178">
            <a:extLst>
              <a:ext uri="{FF2B5EF4-FFF2-40B4-BE49-F238E27FC236}">
                <a16:creationId xmlns:a16="http://schemas.microsoft.com/office/drawing/2014/main" id="{ED934403-025B-4E48-9558-5BF130A83AA7}"/>
              </a:ext>
            </a:extLst>
          </p:cNvPr>
          <p:cNvSpPr/>
          <p:nvPr/>
        </p:nvSpPr>
        <p:spPr>
          <a:xfrm>
            <a:off x="9500804" y="2633853"/>
            <a:ext cx="1213796" cy="77674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Forecasting Comparison</a:t>
            </a:r>
          </a:p>
        </p:txBody>
      </p:sp>
      <p:sp>
        <p:nvSpPr>
          <p:cNvPr id="184" name="Rectangle: Rounded Corners 183">
            <a:extLst>
              <a:ext uri="{FF2B5EF4-FFF2-40B4-BE49-F238E27FC236}">
                <a16:creationId xmlns:a16="http://schemas.microsoft.com/office/drawing/2014/main" id="{33888C08-4603-4181-ABEA-28D9C2EC14E8}"/>
              </a:ext>
            </a:extLst>
          </p:cNvPr>
          <p:cNvSpPr/>
          <p:nvPr/>
        </p:nvSpPr>
        <p:spPr>
          <a:xfrm>
            <a:off x="9500804" y="3747798"/>
            <a:ext cx="1213796" cy="968109"/>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Identify </a:t>
            </a:r>
          </a:p>
          <a:p>
            <a:pPr algn="ctr"/>
            <a:r>
              <a:rPr lang="en-US" sz="1400" dirty="0"/>
              <a:t>Best Model</a:t>
            </a:r>
          </a:p>
          <a:p>
            <a:pPr algn="ctr"/>
            <a:r>
              <a:rPr lang="en-US" sz="1400" dirty="0"/>
              <a:t>NY, LA, CH, MI, SFO</a:t>
            </a:r>
          </a:p>
        </p:txBody>
      </p:sp>
      <p:sp>
        <p:nvSpPr>
          <p:cNvPr id="185" name="Rectangle: Rounded Corners 184">
            <a:extLst>
              <a:ext uri="{FF2B5EF4-FFF2-40B4-BE49-F238E27FC236}">
                <a16:creationId xmlns:a16="http://schemas.microsoft.com/office/drawing/2014/main" id="{44B9DE64-7913-42B0-B6FF-2B7FBA6C5275}"/>
              </a:ext>
            </a:extLst>
          </p:cNvPr>
          <p:cNvSpPr/>
          <p:nvPr/>
        </p:nvSpPr>
        <p:spPr>
          <a:xfrm>
            <a:off x="9500803" y="5008601"/>
            <a:ext cx="1232579" cy="968109"/>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Rank</a:t>
            </a:r>
          </a:p>
          <a:p>
            <a:pPr algn="ctr"/>
            <a:r>
              <a:rPr lang="en-US" sz="1400" dirty="0"/>
              <a:t>Based on </a:t>
            </a:r>
          </a:p>
          <a:p>
            <a:pPr algn="ctr"/>
            <a:r>
              <a:rPr lang="en-US" sz="1400" dirty="0"/>
              <a:t>Price &amp; Predictability</a:t>
            </a:r>
          </a:p>
        </p:txBody>
      </p:sp>
      <p:cxnSp>
        <p:nvCxnSpPr>
          <p:cNvPr id="32823" name="Straight Arrow Connector 32822">
            <a:extLst>
              <a:ext uri="{FF2B5EF4-FFF2-40B4-BE49-F238E27FC236}">
                <a16:creationId xmlns:a16="http://schemas.microsoft.com/office/drawing/2014/main" id="{DE02D5ED-F089-40AB-ACE7-A6B25CD28D55}"/>
              </a:ext>
            </a:extLst>
          </p:cNvPr>
          <p:cNvCxnSpPr>
            <a:stCxn id="178" idx="2"/>
            <a:endCxn id="179" idx="0"/>
          </p:cNvCxnSpPr>
          <p:nvPr/>
        </p:nvCxnSpPr>
        <p:spPr>
          <a:xfrm>
            <a:off x="10099152" y="2346640"/>
            <a:ext cx="8550" cy="2872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9" name="Straight Arrow Connector 188">
            <a:extLst>
              <a:ext uri="{FF2B5EF4-FFF2-40B4-BE49-F238E27FC236}">
                <a16:creationId xmlns:a16="http://schemas.microsoft.com/office/drawing/2014/main" id="{A318E689-D393-4461-95B3-C422AA55E76F}"/>
              </a:ext>
            </a:extLst>
          </p:cNvPr>
          <p:cNvCxnSpPr>
            <a:cxnSpLocks/>
            <a:stCxn id="179" idx="2"/>
            <a:endCxn id="184" idx="0"/>
          </p:cNvCxnSpPr>
          <p:nvPr/>
        </p:nvCxnSpPr>
        <p:spPr>
          <a:xfrm>
            <a:off x="10107702" y="3410601"/>
            <a:ext cx="0" cy="3371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2" name="Straight Arrow Connector 191">
            <a:extLst>
              <a:ext uri="{FF2B5EF4-FFF2-40B4-BE49-F238E27FC236}">
                <a16:creationId xmlns:a16="http://schemas.microsoft.com/office/drawing/2014/main" id="{16B73F5E-0FBF-419D-9E81-928D72E3CE4E}"/>
              </a:ext>
            </a:extLst>
          </p:cNvPr>
          <p:cNvCxnSpPr>
            <a:cxnSpLocks/>
          </p:cNvCxnSpPr>
          <p:nvPr/>
        </p:nvCxnSpPr>
        <p:spPr>
          <a:xfrm>
            <a:off x="10117092" y="4715907"/>
            <a:ext cx="0" cy="3371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3" name="Right Brace 162">
            <a:extLst>
              <a:ext uri="{FF2B5EF4-FFF2-40B4-BE49-F238E27FC236}">
                <a16:creationId xmlns:a16="http://schemas.microsoft.com/office/drawing/2014/main" id="{95D337B1-A3E4-4509-8B6B-F44284B55D68}"/>
              </a:ext>
            </a:extLst>
          </p:cNvPr>
          <p:cNvSpPr/>
          <p:nvPr/>
        </p:nvSpPr>
        <p:spPr>
          <a:xfrm>
            <a:off x="8857023" y="1306626"/>
            <a:ext cx="662536" cy="4578086"/>
          </a:xfrm>
          <a:prstGeom prst="rightBrace">
            <a:avLst>
              <a:gd name="adj1" fmla="val 8333"/>
              <a:gd name="adj2" fmla="val 46779"/>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6699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84EC05-B97F-4F95-BE89-EEE8855A0819}"/>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 Series Models</a:t>
            </a:r>
          </a:p>
        </p:txBody>
      </p:sp>
      <p:sp>
        <p:nvSpPr>
          <p:cNvPr id="5" name="TextBox 4">
            <a:extLst>
              <a:ext uri="{FF2B5EF4-FFF2-40B4-BE49-F238E27FC236}">
                <a16:creationId xmlns:a16="http://schemas.microsoft.com/office/drawing/2014/main" id="{FBD0F348-6775-4592-BF56-C4B1B5B8B7F7}"/>
              </a:ext>
            </a:extLst>
          </p:cNvPr>
          <p:cNvSpPr txBox="1"/>
          <p:nvPr/>
        </p:nvSpPr>
        <p:spPr>
          <a:xfrm>
            <a:off x="202123" y="1587166"/>
            <a:ext cx="11827313" cy="1077218"/>
          </a:xfrm>
          <a:prstGeom prst="rect">
            <a:avLst/>
          </a:prstGeom>
          <a:solidFill>
            <a:schemeClr val="bg1"/>
          </a:solidFill>
          <a:ln w="28575">
            <a:noFill/>
          </a:ln>
        </p:spPr>
        <p:txBody>
          <a:bodyPr wrap="square" rtlCol="0">
            <a:spAutoFit/>
          </a:bodyPr>
          <a:lstStyle/>
          <a:p>
            <a:r>
              <a:rPr lang="en-US" sz="1600" dirty="0"/>
              <a:t>We ultimately settled on the four most practical model types: exponential smoothing, seasonal ARIMA models, Vector Autoregressions and Regression with ARIMA errors </a:t>
            </a:r>
          </a:p>
          <a:p>
            <a:endParaRPr lang="en-US" sz="1600" dirty="0"/>
          </a:p>
          <a:p>
            <a:r>
              <a:rPr lang="en-US" sz="1600" dirty="0"/>
              <a:t>We will use a training and holdout data set o execute a first pass on model evaluation for each of the models</a:t>
            </a:r>
          </a:p>
        </p:txBody>
      </p:sp>
      <p:sp>
        <p:nvSpPr>
          <p:cNvPr id="6" name="TextBox 5">
            <a:extLst>
              <a:ext uri="{FF2B5EF4-FFF2-40B4-BE49-F238E27FC236}">
                <a16:creationId xmlns:a16="http://schemas.microsoft.com/office/drawing/2014/main" id="{A2EE473E-0CA2-4DD0-93FC-54A53FF8A8F9}"/>
              </a:ext>
            </a:extLst>
          </p:cNvPr>
          <p:cNvSpPr txBox="1"/>
          <p:nvPr/>
        </p:nvSpPr>
        <p:spPr>
          <a:xfrm>
            <a:off x="194409" y="3922467"/>
            <a:ext cx="2715919" cy="1354217"/>
          </a:xfrm>
          <a:prstGeom prst="rect">
            <a:avLst/>
          </a:prstGeom>
          <a:solidFill>
            <a:schemeClr val="accent6">
              <a:lumMod val="20000"/>
              <a:lumOff val="80000"/>
            </a:schemeClr>
          </a:solidFill>
          <a:ln w="28575">
            <a:solidFill>
              <a:schemeClr val="tx1"/>
            </a:solidFill>
          </a:ln>
        </p:spPr>
        <p:txBody>
          <a:bodyPr wrap="square" rtlCol="0">
            <a:spAutoFit/>
          </a:bodyPr>
          <a:lstStyle/>
          <a:p>
            <a:r>
              <a:rPr lang="en-US" b="1" dirty="0"/>
              <a:t>Model Rationale: </a:t>
            </a:r>
          </a:p>
          <a:p>
            <a:pPr marL="285750" indent="-285750">
              <a:buFontTx/>
              <a:buChar char="-"/>
            </a:pPr>
            <a:r>
              <a:rPr lang="en-US" sz="1600" dirty="0"/>
              <a:t>Easy to Execute</a:t>
            </a:r>
          </a:p>
          <a:p>
            <a:pPr marL="285750" indent="-285750">
              <a:buFontTx/>
              <a:buChar char="-"/>
            </a:pPr>
            <a:r>
              <a:rPr lang="en-US" sz="1600" dirty="0"/>
              <a:t>Provide a basis to compare the other models to a smoothing function</a:t>
            </a:r>
          </a:p>
        </p:txBody>
      </p:sp>
      <p:sp>
        <p:nvSpPr>
          <p:cNvPr id="7" name="TextBox 6">
            <a:extLst>
              <a:ext uri="{FF2B5EF4-FFF2-40B4-BE49-F238E27FC236}">
                <a16:creationId xmlns:a16="http://schemas.microsoft.com/office/drawing/2014/main" id="{95E9C6C4-2268-4AFA-9035-49C5ECE32C7B}"/>
              </a:ext>
            </a:extLst>
          </p:cNvPr>
          <p:cNvSpPr txBox="1"/>
          <p:nvPr/>
        </p:nvSpPr>
        <p:spPr>
          <a:xfrm>
            <a:off x="3065020" y="3922467"/>
            <a:ext cx="2888489" cy="1846659"/>
          </a:xfrm>
          <a:prstGeom prst="rect">
            <a:avLst/>
          </a:prstGeom>
          <a:solidFill>
            <a:schemeClr val="accent6">
              <a:lumMod val="20000"/>
              <a:lumOff val="80000"/>
            </a:schemeClr>
          </a:solidFill>
          <a:ln w="28575">
            <a:solidFill>
              <a:schemeClr val="tx1"/>
            </a:solidFill>
          </a:ln>
        </p:spPr>
        <p:txBody>
          <a:bodyPr wrap="square" rtlCol="0">
            <a:spAutoFit/>
          </a:bodyPr>
          <a:lstStyle/>
          <a:p>
            <a:r>
              <a:rPr lang="en-US" b="1" dirty="0"/>
              <a:t>Model Rationale: </a:t>
            </a:r>
          </a:p>
          <a:p>
            <a:pPr marL="285750" indent="-285750">
              <a:buFontTx/>
              <a:buChar char="-"/>
            </a:pPr>
            <a:r>
              <a:rPr lang="en-US" sz="1600" dirty="0"/>
              <a:t>Detectable seasonality, clear AR and sMA order in the ACF/PACF model </a:t>
            </a:r>
          </a:p>
          <a:p>
            <a:pPr marL="285750" indent="-285750">
              <a:buFontTx/>
              <a:buChar char="-"/>
            </a:pPr>
            <a:r>
              <a:rPr lang="en-US" sz="1600" dirty="0"/>
              <a:t>Intuition suggest AR model will be key to a periodic operations </a:t>
            </a:r>
          </a:p>
        </p:txBody>
      </p:sp>
      <p:sp>
        <p:nvSpPr>
          <p:cNvPr id="8" name="TextBox 7">
            <a:extLst>
              <a:ext uri="{FF2B5EF4-FFF2-40B4-BE49-F238E27FC236}">
                <a16:creationId xmlns:a16="http://schemas.microsoft.com/office/drawing/2014/main" id="{C3AE150A-93CE-430D-A55A-88EF6970090A}"/>
              </a:ext>
            </a:extLst>
          </p:cNvPr>
          <p:cNvSpPr txBox="1"/>
          <p:nvPr/>
        </p:nvSpPr>
        <p:spPr>
          <a:xfrm>
            <a:off x="8968720" y="3922467"/>
            <a:ext cx="3028871" cy="2123658"/>
          </a:xfrm>
          <a:prstGeom prst="rect">
            <a:avLst/>
          </a:prstGeom>
          <a:solidFill>
            <a:schemeClr val="accent6">
              <a:lumMod val="20000"/>
              <a:lumOff val="80000"/>
            </a:schemeClr>
          </a:solidFill>
          <a:ln w="28575">
            <a:solidFill>
              <a:schemeClr val="tx1"/>
            </a:solidFill>
          </a:ln>
        </p:spPr>
        <p:txBody>
          <a:bodyPr wrap="square" rtlCol="0">
            <a:spAutoFit/>
          </a:bodyPr>
          <a:lstStyle/>
          <a:p>
            <a:r>
              <a:rPr lang="en-US" b="1" dirty="0"/>
              <a:t>Model Rationale: </a:t>
            </a:r>
          </a:p>
          <a:p>
            <a:pPr marL="285750" indent="-285750">
              <a:buFontTx/>
              <a:buChar char="-"/>
            </a:pPr>
            <a:r>
              <a:rPr lang="en-US" sz="1600" dirty="0"/>
              <a:t>Univariate relationship between cases and distance</a:t>
            </a:r>
          </a:p>
          <a:p>
            <a:pPr marL="285750" indent="-285750">
              <a:buFontTx/>
              <a:buChar char="-"/>
            </a:pPr>
            <a:r>
              <a:rPr lang="en-US" sz="1600" dirty="0"/>
              <a:t>Model should predict the cases better with the addition of distance data, then allow errors to be handled with ARIMA</a:t>
            </a:r>
            <a:r>
              <a:rPr lang="en-US" dirty="0"/>
              <a:t>.</a:t>
            </a:r>
          </a:p>
        </p:txBody>
      </p:sp>
      <p:sp>
        <p:nvSpPr>
          <p:cNvPr id="10" name="Rectangle 9">
            <a:extLst>
              <a:ext uri="{FF2B5EF4-FFF2-40B4-BE49-F238E27FC236}">
                <a16:creationId xmlns:a16="http://schemas.microsoft.com/office/drawing/2014/main" id="{BAEF5D9B-9B6A-447E-BAE7-D4FE4790215F}"/>
              </a:ext>
            </a:extLst>
          </p:cNvPr>
          <p:cNvSpPr/>
          <p:nvPr/>
        </p:nvSpPr>
        <p:spPr>
          <a:xfrm>
            <a:off x="202123" y="3225600"/>
            <a:ext cx="2745378" cy="54864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Holt Winters</a:t>
            </a:r>
          </a:p>
        </p:txBody>
      </p:sp>
      <p:sp>
        <p:nvSpPr>
          <p:cNvPr id="11" name="Rectangle 10">
            <a:extLst>
              <a:ext uri="{FF2B5EF4-FFF2-40B4-BE49-F238E27FC236}">
                <a16:creationId xmlns:a16="http://schemas.microsoft.com/office/drawing/2014/main" id="{338FDE5C-FCD4-4EF6-BD95-B05ED29113CB}"/>
              </a:ext>
            </a:extLst>
          </p:cNvPr>
          <p:cNvSpPr/>
          <p:nvPr/>
        </p:nvSpPr>
        <p:spPr>
          <a:xfrm>
            <a:off x="3090154" y="3225600"/>
            <a:ext cx="2863354" cy="54864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SARIMA</a:t>
            </a:r>
          </a:p>
        </p:txBody>
      </p:sp>
      <p:sp>
        <p:nvSpPr>
          <p:cNvPr id="12" name="Rectangle 11">
            <a:extLst>
              <a:ext uri="{FF2B5EF4-FFF2-40B4-BE49-F238E27FC236}">
                <a16:creationId xmlns:a16="http://schemas.microsoft.com/office/drawing/2014/main" id="{53D41AEA-EEE9-4950-9645-2C0F77B62EDA}"/>
              </a:ext>
            </a:extLst>
          </p:cNvPr>
          <p:cNvSpPr/>
          <p:nvPr/>
        </p:nvSpPr>
        <p:spPr>
          <a:xfrm>
            <a:off x="8961007" y="3225600"/>
            <a:ext cx="3028870" cy="54864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 with ARIMA Errors</a:t>
            </a:r>
          </a:p>
        </p:txBody>
      </p:sp>
      <p:sp>
        <p:nvSpPr>
          <p:cNvPr id="13" name="Rectangle 12">
            <a:extLst>
              <a:ext uri="{FF2B5EF4-FFF2-40B4-BE49-F238E27FC236}">
                <a16:creationId xmlns:a16="http://schemas.microsoft.com/office/drawing/2014/main" id="{AD098A27-046B-49A4-A160-591129F16052}"/>
              </a:ext>
            </a:extLst>
          </p:cNvPr>
          <p:cNvSpPr/>
          <p:nvPr/>
        </p:nvSpPr>
        <p:spPr>
          <a:xfrm>
            <a:off x="6064447" y="3225600"/>
            <a:ext cx="2660336" cy="54864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Vector Autoregressions</a:t>
            </a:r>
          </a:p>
        </p:txBody>
      </p:sp>
      <p:sp>
        <p:nvSpPr>
          <p:cNvPr id="14" name="TextBox 13">
            <a:extLst>
              <a:ext uri="{FF2B5EF4-FFF2-40B4-BE49-F238E27FC236}">
                <a16:creationId xmlns:a16="http://schemas.microsoft.com/office/drawing/2014/main" id="{FF69CD3C-9C81-44E7-BB95-74E8834706E8}"/>
              </a:ext>
            </a:extLst>
          </p:cNvPr>
          <p:cNvSpPr txBox="1"/>
          <p:nvPr/>
        </p:nvSpPr>
        <p:spPr>
          <a:xfrm>
            <a:off x="6069197" y="3922467"/>
            <a:ext cx="2668147" cy="2154436"/>
          </a:xfrm>
          <a:prstGeom prst="rect">
            <a:avLst/>
          </a:prstGeom>
          <a:solidFill>
            <a:schemeClr val="accent6">
              <a:lumMod val="20000"/>
              <a:lumOff val="80000"/>
            </a:schemeClr>
          </a:solidFill>
          <a:ln w="28575">
            <a:solidFill>
              <a:schemeClr val="tx1"/>
            </a:solidFill>
          </a:ln>
        </p:spPr>
        <p:txBody>
          <a:bodyPr wrap="square" rtlCol="0">
            <a:spAutoFit/>
          </a:bodyPr>
          <a:lstStyle/>
          <a:p>
            <a:r>
              <a:rPr lang="en-US" b="1" dirty="0"/>
              <a:t>Model Rationale: </a:t>
            </a:r>
          </a:p>
          <a:p>
            <a:pPr marL="285750" indent="-285750">
              <a:buFontTx/>
              <a:buChar char="-"/>
            </a:pPr>
            <a:r>
              <a:rPr lang="en-US" sz="1600" dirty="0"/>
              <a:t>Easy to estimate.</a:t>
            </a:r>
          </a:p>
          <a:p>
            <a:pPr marL="285750" indent="-285750">
              <a:buFontTx/>
              <a:buChar char="-"/>
            </a:pPr>
            <a:r>
              <a:rPr lang="en-US" sz="1600" dirty="0"/>
              <a:t>Have good forecasting capabilities.</a:t>
            </a:r>
          </a:p>
          <a:p>
            <a:pPr marL="285750" indent="-285750">
              <a:buFontTx/>
              <a:buChar char="-"/>
            </a:pPr>
            <a:r>
              <a:rPr lang="en-US" sz="1600" dirty="0"/>
              <a:t>All are endogenous that helps the researcher.  </a:t>
            </a:r>
          </a:p>
          <a:p>
            <a:pPr marL="285750" indent="-285750">
              <a:buFontTx/>
              <a:buChar char="-"/>
            </a:pPr>
            <a:r>
              <a:rPr lang="en-US" sz="1600" dirty="0"/>
              <a:t>Very easy to test for Granger non-causality. </a:t>
            </a:r>
          </a:p>
        </p:txBody>
      </p:sp>
    </p:spTree>
    <p:extLst>
      <p:ext uri="{BB962C8B-B14F-4D97-AF65-F5344CB8AC3E}">
        <p14:creationId xmlns:p14="http://schemas.microsoft.com/office/powerpoint/2010/main" val="156587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p:nvPr>
        </p:nvSpPr>
        <p:spPr>
          <a:xfrm>
            <a:off x="415114" y="137653"/>
            <a:ext cx="10938686" cy="835636"/>
          </a:xfrm>
        </p:spPr>
        <p:txBody>
          <a:bodyPr>
            <a:normAutofit/>
          </a:bodyPr>
          <a:lstStyle/>
          <a:p>
            <a:r>
              <a:rPr lang="en-US" dirty="0"/>
              <a:t>Datasets</a:t>
            </a:r>
          </a:p>
        </p:txBody>
      </p:sp>
      <p:sp>
        <p:nvSpPr>
          <p:cNvPr id="4" name="Content Placeholder 3">
            <a:extLst>
              <a:ext uri="{FF2B5EF4-FFF2-40B4-BE49-F238E27FC236}">
                <a16:creationId xmlns:a16="http://schemas.microsoft.com/office/drawing/2014/main" id="{9CE80FA8-47AF-447D-BC90-573105855FCA}"/>
              </a:ext>
            </a:extLst>
          </p:cNvPr>
          <p:cNvSpPr>
            <a:spLocks noGrp="1"/>
          </p:cNvSpPr>
          <p:nvPr>
            <p:ph sz="half" idx="1"/>
          </p:nvPr>
        </p:nvSpPr>
        <p:spPr>
          <a:xfrm>
            <a:off x="838200" y="1268363"/>
            <a:ext cx="5181600" cy="1172794"/>
          </a:xfrm>
        </p:spPr>
        <p:txBody>
          <a:bodyPr>
            <a:normAutofit/>
          </a:bodyPr>
          <a:lstStyle/>
          <a:p>
            <a:r>
              <a:rPr lang="en-US" sz="1800" dirty="0" err="1"/>
              <a:t>Metro_MedianValuePerSqft</a:t>
            </a:r>
            <a:endParaRPr lang="en-US" sz="1800" dirty="0"/>
          </a:p>
          <a:p>
            <a:r>
              <a:rPr lang="en-US" sz="1800" dirty="0"/>
              <a:t>Source: Zillow Open Dataset</a:t>
            </a:r>
          </a:p>
          <a:p>
            <a:r>
              <a:rPr lang="en-US" sz="1800" dirty="0"/>
              <a:t>Cities: NY, LA, Chicago, Miami, SFO</a:t>
            </a:r>
          </a:p>
        </p:txBody>
      </p:sp>
      <p:sp>
        <p:nvSpPr>
          <p:cNvPr id="5" name="Content Placeholder 4">
            <a:extLst>
              <a:ext uri="{FF2B5EF4-FFF2-40B4-BE49-F238E27FC236}">
                <a16:creationId xmlns:a16="http://schemas.microsoft.com/office/drawing/2014/main" id="{E88F2BB6-C4B8-4CC1-847B-37BD471879C7}"/>
              </a:ext>
            </a:extLst>
          </p:cNvPr>
          <p:cNvSpPr>
            <a:spLocks noGrp="1"/>
          </p:cNvSpPr>
          <p:nvPr>
            <p:ph sz="half" idx="2"/>
          </p:nvPr>
        </p:nvSpPr>
        <p:spPr>
          <a:xfrm>
            <a:off x="6172200" y="1268361"/>
            <a:ext cx="5181600" cy="1172795"/>
          </a:xfrm>
        </p:spPr>
        <p:txBody>
          <a:bodyPr>
            <a:normAutofit/>
          </a:bodyPr>
          <a:lstStyle/>
          <a:p>
            <a:r>
              <a:rPr lang="en-US" sz="1800" dirty="0"/>
              <a:t>Employee Numbers in ‘000s</a:t>
            </a:r>
          </a:p>
          <a:p>
            <a:r>
              <a:rPr lang="en-US" sz="1800" dirty="0"/>
              <a:t>Source: Bureau of Labor Statistics</a:t>
            </a:r>
          </a:p>
          <a:p>
            <a:r>
              <a:rPr lang="en-US" sz="1800" dirty="0"/>
              <a:t>Cities: NY, LA, Chicago, Miami, SFO</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A564B0D6-48FE-40F2-9EC4-74058C734B64}"/>
              </a:ext>
            </a:extLst>
          </p:cNvPr>
          <p:cNvGraphicFramePr>
            <a:graphicFrameLocks noGrp="1"/>
          </p:cNvGraphicFramePr>
          <p:nvPr>
            <p:extLst>
              <p:ext uri="{D42A27DB-BD31-4B8C-83A1-F6EECF244321}">
                <p14:modId xmlns:p14="http://schemas.microsoft.com/office/powerpoint/2010/main" val="275869773"/>
              </p:ext>
            </p:extLst>
          </p:nvPr>
        </p:nvGraphicFramePr>
        <p:xfrm>
          <a:off x="838200" y="2401937"/>
          <a:ext cx="4746524" cy="754380"/>
        </p:xfrm>
        <a:graphic>
          <a:graphicData uri="http://schemas.openxmlformats.org/drawingml/2006/table">
            <a:tbl>
              <a:tblPr firstRow="1" bandRow="1">
                <a:tableStyleId>{9D7B26C5-4107-4FEC-AEDC-1716B250A1EF}</a:tableStyleId>
              </a:tblPr>
              <a:tblGrid>
                <a:gridCol w="1186631">
                  <a:extLst>
                    <a:ext uri="{9D8B030D-6E8A-4147-A177-3AD203B41FA5}">
                      <a16:colId xmlns:a16="http://schemas.microsoft.com/office/drawing/2014/main" val="567818698"/>
                    </a:ext>
                  </a:extLst>
                </a:gridCol>
                <a:gridCol w="1186631">
                  <a:extLst>
                    <a:ext uri="{9D8B030D-6E8A-4147-A177-3AD203B41FA5}">
                      <a16:colId xmlns:a16="http://schemas.microsoft.com/office/drawing/2014/main" val="2416768322"/>
                    </a:ext>
                  </a:extLst>
                </a:gridCol>
                <a:gridCol w="1186631">
                  <a:extLst>
                    <a:ext uri="{9D8B030D-6E8A-4147-A177-3AD203B41FA5}">
                      <a16:colId xmlns:a16="http://schemas.microsoft.com/office/drawing/2014/main" val="1747245592"/>
                    </a:ext>
                  </a:extLst>
                </a:gridCol>
                <a:gridCol w="1186631">
                  <a:extLst>
                    <a:ext uri="{9D8B030D-6E8A-4147-A177-3AD203B41FA5}">
                      <a16:colId xmlns:a16="http://schemas.microsoft.com/office/drawing/2014/main" val="3308291785"/>
                    </a:ext>
                  </a:extLst>
                </a:gridCol>
              </a:tblGrid>
              <a:tr h="215354">
                <a:tc>
                  <a:txBody>
                    <a:bodyPr/>
                    <a:lstStyle/>
                    <a:p>
                      <a:endParaRPr lang="en-US" sz="1050" dirty="0"/>
                    </a:p>
                  </a:txBody>
                  <a:tcPr/>
                </a:tc>
                <a:tc>
                  <a:txBody>
                    <a:bodyPr/>
                    <a:lstStyle/>
                    <a:p>
                      <a:r>
                        <a:rPr lang="en-US" sz="1050" dirty="0"/>
                        <a:t>Start</a:t>
                      </a:r>
                    </a:p>
                  </a:txBody>
                  <a:tcPr/>
                </a:tc>
                <a:tc>
                  <a:txBody>
                    <a:bodyPr/>
                    <a:lstStyle/>
                    <a:p>
                      <a:r>
                        <a:rPr lang="en-US" sz="1050" dirty="0"/>
                        <a:t>End</a:t>
                      </a:r>
                    </a:p>
                  </a:txBody>
                  <a:tcPr/>
                </a:tc>
                <a:tc>
                  <a:txBody>
                    <a:bodyPr/>
                    <a:lstStyle/>
                    <a:p>
                      <a:r>
                        <a:rPr lang="en-US" sz="1050" dirty="0"/>
                        <a:t>Frequency</a:t>
                      </a:r>
                    </a:p>
                  </a:txBody>
                  <a:tcPr/>
                </a:tc>
                <a:extLst>
                  <a:ext uri="{0D108BD9-81ED-4DB2-BD59-A6C34878D82A}">
                    <a16:rowId xmlns:a16="http://schemas.microsoft.com/office/drawing/2014/main" val="2010883843"/>
                  </a:ext>
                </a:extLst>
              </a:tr>
              <a:tr h="215354">
                <a:tc>
                  <a:txBody>
                    <a:bodyPr/>
                    <a:lstStyle/>
                    <a:p>
                      <a:r>
                        <a:rPr lang="en-US" sz="1050" dirty="0"/>
                        <a:t>Train</a:t>
                      </a:r>
                    </a:p>
                  </a:txBody>
                  <a:tcPr/>
                </a:tc>
                <a:tc>
                  <a:txBody>
                    <a:bodyPr/>
                    <a:lstStyle/>
                    <a:p>
                      <a:r>
                        <a:rPr lang="en-US" sz="1050" dirty="0"/>
                        <a:t>Jan 2010</a:t>
                      </a:r>
                    </a:p>
                  </a:txBody>
                  <a:tcPr/>
                </a:tc>
                <a:tc>
                  <a:txBody>
                    <a:bodyPr/>
                    <a:lstStyle/>
                    <a:p>
                      <a:r>
                        <a:rPr lang="en-US" sz="1050" dirty="0"/>
                        <a:t>July 2018</a:t>
                      </a:r>
                    </a:p>
                  </a:txBody>
                  <a:tcPr/>
                </a:tc>
                <a:tc>
                  <a:txBody>
                    <a:bodyPr/>
                    <a:lstStyle/>
                    <a:p>
                      <a:r>
                        <a:rPr lang="en-US" sz="1050" dirty="0"/>
                        <a:t>12</a:t>
                      </a:r>
                    </a:p>
                  </a:txBody>
                  <a:tcPr/>
                </a:tc>
                <a:extLst>
                  <a:ext uri="{0D108BD9-81ED-4DB2-BD59-A6C34878D82A}">
                    <a16:rowId xmlns:a16="http://schemas.microsoft.com/office/drawing/2014/main" val="1362750682"/>
                  </a:ext>
                </a:extLst>
              </a:tr>
              <a:tr h="215354">
                <a:tc>
                  <a:txBody>
                    <a:bodyPr/>
                    <a:lstStyle/>
                    <a:p>
                      <a:r>
                        <a:rPr lang="en-US" sz="1050" dirty="0"/>
                        <a:t>Test</a:t>
                      </a:r>
                    </a:p>
                  </a:txBody>
                  <a:tcPr/>
                </a:tc>
                <a:tc>
                  <a:txBody>
                    <a:bodyPr/>
                    <a:lstStyle/>
                    <a:p>
                      <a:r>
                        <a:rPr lang="en-US" sz="1050" dirty="0"/>
                        <a:t>Aug 2018</a:t>
                      </a:r>
                    </a:p>
                  </a:txBody>
                  <a:tcPr/>
                </a:tc>
                <a:tc>
                  <a:txBody>
                    <a:bodyPr/>
                    <a:lstStyle/>
                    <a:p>
                      <a:r>
                        <a:rPr lang="en-US" sz="1050" dirty="0"/>
                        <a:t>July 2019</a:t>
                      </a:r>
                    </a:p>
                  </a:txBody>
                  <a:tcPr/>
                </a:tc>
                <a:tc>
                  <a:txBody>
                    <a:bodyPr/>
                    <a:lstStyle/>
                    <a:p>
                      <a:r>
                        <a:rPr lang="en-US" sz="1050" dirty="0"/>
                        <a:t>12</a:t>
                      </a:r>
                    </a:p>
                  </a:txBody>
                  <a:tcPr/>
                </a:tc>
                <a:extLst>
                  <a:ext uri="{0D108BD9-81ED-4DB2-BD59-A6C34878D82A}">
                    <a16:rowId xmlns:a16="http://schemas.microsoft.com/office/drawing/2014/main" val="463099173"/>
                  </a:ext>
                </a:extLst>
              </a:tr>
            </a:tbl>
          </a:graphicData>
        </a:graphic>
      </p:graphicFrame>
      <p:graphicFrame>
        <p:nvGraphicFramePr>
          <p:cNvPr id="9" name="Table 8">
            <a:extLst>
              <a:ext uri="{FF2B5EF4-FFF2-40B4-BE49-F238E27FC236}">
                <a16:creationId xmlns:a16="http://schemas.microsoft.com/office/drawing/2014/main" id="{FD47663E-B10F-4256-9033-12B591249C1D}"/>
              </a:ext>
            </a:extLst>
          </p:cNvPr>
          <p:cNvGraphicFramePr>
            <a:graphicFrameLocks noGrp="1"/>
          </p:cNvGraphicFramePr>
          <p:nvPr>
            <p:extLst>
              <p:ext uri="{D42A27DB-BD31-4B8C-83A1-F6EECF244321}">
                <p14:modId xmlns:p14="http://schemas.microsoft.com/office/powerpoint/2010/main" val="1676863411"/>
              </p:ext>
            </p:extLst>
          </p:nvPr>
        </p:nvGraphicFramePr>
        <p:xfrm>
          <a:off x="6324600" y="2401937"/>
          <a:ext cx="5334000" cy="744393"/>
        </p:xfrm>
        <a:graphic>
          <a:graphicData uri="http://schemas.openxmlformats.org/drawingml/2006/table">
            <a:tbl>
              <a:tblPr firstRow="1" bandRow="1">
                <a:tableStyleId>{9D7B26C5-4107-4FEC-AEDC-1716B250A1EF}</a:tableStyleId>
              </a:tblPr>
              <a:tblGrid>
                <a:gridCol w="1333500">
                  <a:extLst>
                    <a:ext uri="{9D8B030D-6E8A-4147-A177-3AD203B41FA5}">
                      <a16:colId xmlns:a16="http://schemas.microsoft.com/office/drawing/2014/main" val="567818698"/>
                    </a:ext>
                  </a:extLst>
                </a:gridCol>
                <a:gridCol w="1333500">
                  <a:extLst>
                    <a:ext uri="{9D8B030D-6E8A-4147-A177-3AD203B41FA5}">
                      <a16:colId xmlns:a16="http://schemas.microsoft.com/office/drawing/2014/main" val="2416768322"/>
                    </a:ext>
                  </a:extLst>
                </a:gridCol>
                <a:gridCol w="1333500">
                  <a:extLst>
                    <a:ext uri="{9D8B030D-6E8A-4147-A177-3AD203B41FA5}">
                      <a16:colId xmlns:a16="http://schemas.microsoft.com/office/drawing/2014/main" val="1747245592"/>
                    </a:ext>
                  </a:extLst>
                </a:gridCol>
                <a:gridCol w="1333500">
                  <a:extLst>
                    <a:ext uri="{9D8B030D-6E8A-4147-A177-3AD203B41FA5}">
                      <a16:colId xmlns:a16="http://schemas.microsoft.com/office/drawing/2014/main" val="3308291785"/>
                    </a:ext>
                  </a:extLst>
                </a:gridCol>
              </a:tblGrid>
              <a:tr h="248131">
                <a:tc>
                  <a:txBody>
                    <a:bodyPr/>
                    <a:lstStyle/>
                    <a:p>
                      <a:endParaRPr lang="en-US" sz="1000" dirty="0"/>
                    </a:p>
                  </a:txBody>
                  <a:tcPr/>
                </a:tc>
                <a:tc>
                  <a:txBody>
                    <a:bodyPr/>
                    <a:lstStyle/>
                    <a:p>
                      <a:r>
                        <a:rPr lang="en-US" sz="1000" dirty="0"/>
                        <a:t>Start</a:t>
                      </a:r>
                    </a:p>
                  </a:txBody>
                  <a:tcPr/>
                </a:tc>
                <a:tc>
                  <a:txBody>
                    <a:bodyPr/>
                    <a:lstStyle/>
                    <a:p>
                      <a:r>
                        <a:rPr lang="en-US" sz="1000" dirty="0"/>
                        <a:t>End</a:t>
                      </a:r>
                    </a:p>
                  </a:txBody>
                  <a:tcPr/>
                </a:tc>
                <a:tc>
                  <a:txBody>
                    <a:bodyPr/>
                    <a:lstStyle/>
                    <a:p>
                      <a:r>
                        <a:rPr lang="en-US" sz="1000" dirty="0"/>
                        <a:t>Frequency</a:t>
                      </a:r>
                    </a:p>
                  </a:txBody>
                  <a:tcPr/>
                </a:tc>
                <a:extLst>
                  <a:ext uri="{0D108BD9-81ED-4DB2-BD59-A6C34878D82A}">
                    <a16:rowId xmlns:a16="http://schemas.microsoft.com/office/drawing/2014/main" val="2010883843"/>
                  </a:ext>
                </a:extLst>
              </a:tr>
              <a:tr h="248131">
                <a:tc>
                  <a:txBody>
                    <a:bodyPr/>
                    <a:lstStyle/>
                    <a:p>
                      <a:r>
                        <a:rPr lang="en-US" sz="1000" dirty="0"/>
                        <a:t>Train</a:t>
                      </a:r>
                    </a:p>
                  </a:txBody>
                  <a:tcPr/>
                </a:tc>
                <a:tc>
                  <a:txBody>
                    <a:bodyPr/>
                    <a:lstStyle/>
                    <a:p>
                      <a:r>
                        <a:rPr lang="en-US" sz="1000" dirty="0"/>
                        <a:t>Jan 2010</a:t>
                      </a:r>
                    </a:p>
                  </a:txBody>
                  <a:tcPr/>
                </a:tc>
                <a:tc>
                  <a:txBody>
                    <a:bodyPr/>
                    <a:lstStyle/>
                    <a:p>
                      <a:r>
                        <a:rPr lang="en-US" sz="1000" dirty="0"/>
                        <a:t>July 2018</a:t>
                      </a:r>
                    </a:p>
                  </a:txBody>
                  <a:tcPr/>
                </a:tc>
                <a:tc>
                  <a:txBody>
                    <a:bodyPr/>
                    <a:lstStyle/>
                    <a:p>
                      <a:r>
                        <a:rPr lang="en-US" sz="1000" dirty="0"/>
                        <a:t>12</a:t>
                      </a:r>
                    </a:p>
                  </a:txBody>
                  <a:tcPr/>
                </a:tc>
                <a:extLst>
                  <a:ext uri="{0D108BD9-81ED-4DB2-BD59-A6C34878D82A}">
                    <a16:rowId xmlns:a16="http://schemas.microsoft.com/office/drawing/2014/main" val="1362750682"/>
                  </a:ext>
                </a:extLst>
              </a:tr>
              <a:tr h="248131">
                <a:tc>
                  <a:txBody>
                    <a:bodyPr/>
                    <a:lstStyle/>
                    <a:p>
                      <a:r>
                        <a:rPr lang="en-US" sz="1000" dirty="0"/>
                        <a:t>Test</a:t>
                      </a:r>
                    </a:p>
                  </a:txBody>
                  <a:tcPr/>
                </a:tc>
                <a:tc>
                  <a:txBody>
                    <a:bodyPr/>
                    <a:lstStyle/>
                    <a:p>
                      <a:r>
                        <a:rPr lang="en-US" sz="1000" dirty="0"/>
                        <a:t>Aug 2018</a:t>
                      </a:r>
                    </a:p>
                  </a:txBody>
                  <a:tcPr/>
                </a:tc>
                <a:tc>
                  <a:txBody>
                    <a:bodyPr/>
                    <a:lstStyle/>
                    <a:p>
                      <a:r>
                        <a:rPr lang="en-US" sz="1000" dirty="0"/>
                        <a:t>July 2019</a:t>
                      </a:r>
                    </a:p>
                  </a:txBody>
                  <a:tcPr/>
                </a:tc>
                <a:tc>
                  <a:txBody>
                    <a:bodyPr/>
                    <a:lstStyle/>
                    <a:p>
                      <a:r>
                        <a:rPr lang="en-US" sz="1000" dirty="0"/>
                        <a:t>12</a:t>
                      </a:r>
                    </a:p>
                  </a:txBody>
                  <a:tcPr/>
                </a:tc>
                <a:extLst>
                  <a:ext uri="{0D108BD9-81ED-4DB2-BD59-A6C34878D82A}">
                    <a16:rowId xmlns:a16="http://schemas.microsoft.com/office/drawing/2014/main" val="463099173"/>
                  </a:ext>
                </a:extLst>
              </a:tr>
            </a:tbl>
          </a:graphicData>
        </a:graphic>
      </p:graphicFrame>
      <p:pic>
        <p:nvPicPr>
          <p:cNvPr id="12" name="Picture 11">
            <a:extLst>
              <a:ext uri="{FF2B5EF4-FFF2-40B4-BE49-F238E27FC236}">
                <a16:creationId xmlns:a16="http://schemas.microsoft.com/office/drawing/2014/main" id="{59B20AC5-2F4C-4D3F-BF5A-B2DAC069D9A4}"/>
              </a:ext>
            </a:extLst>
          </p:cNvPr>
          <p:cNvPicPr>
            <a:picLocks noChangeAspect="1"/>
          </p:cNvPicPr>
          <p:nvPr/>
        </p:nvPicPr>
        <p:blipFill>
          <a:blip r:embed="rId2"/>
          <a:stretch>
            <a:fillRect/>
          </a:stretch>
        </p:blipFill>
        <p:spPr>
          <a:xfrm>
            <a:off x="415114" y="3225799"/>
            <a:ext cx="5241823" cy="3494548"/>
          </a:xfrm>
          <a:prstGeom prst="rect">
            <a:avLst/>
          </a:prstGeom>
        </p:spPr>
      </p:pic>
      <p:pic>
        <p:nvPicPr>
          <p:cNvPr id="13" name="Picture 12">
            <a:extLst>
              <a:ext uri="{FF2B5EF4-FFF2-40B4-BE49-F238E27FC236}">
                <a16:creationId xmlns:a16="http://schemas.microsoft.com/office/drawing/2014/main" id="{8097A94D-C20A-41C8-ACDE-F65D732A16B7}"/>
              </a:ext>
            </a:extLst>
          </p:cNvPr>
          <p:cNvPicPr>
            <a:picLocks noChangeAspect="1"/>
          </p:cNvPicPr>
          <p:nvPr/>
        </p:nvPicPr>
        <p:blipFill>
          <a:blip r:embed="rId3"/>
          <a:stretch>
            <a:fillRect/>
          </a:stretch>
        </p:blipFill>
        <p:spPr>
          <a:xfrm>
            <a:off x="6019801" y="3225800"/>
            <a:ext cx="6172200" cy="3494548"/>
          </a:xfrm>
          <a:prstGeom prst="rect">
            <a:avLst/>
          </a:prstGeom>
        </p:spPr>
      </p:pic>
      <p:sp>
        <p:nvSpPr>
          <p:cNvPr id="14" name="Title 1">
            <a:extLst>
              <a:ext uri="{FF2B5EF4-FFF2-40B4-BE49-F238E27FC236}">
                <a16:creationId xmlns:a16="http://schemas.microsoft.com/office/drawing/2014/main" id="{F485DA84-F958-4D25-B055-BBF6E46F1E74}"/>
              </a:ext>
            </a:extLst>
          </p:cNvPr>
          <p:cNvSpPr txBox="1">
            <a:spLocks/>
          </p:cNvSpPr>
          <p:nvPr/>
        </p:nvSpPr>
        <p:spPr>
          <a:xfrm>
            <a:off x="415114" y="137652"/>
            <a:ext cx="10938686" cy="835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Datasets</a:t>
            </a:r>
            <a:endParaRPr lang="en-US" dirty="0"/>
          </a:p>
        </p:txBody>
      </p:sp>
    </p:spTree>
    <p:extLst>
      <p:ext uri="{BB962C8B-B14F-4D97-AF65-F5344CB8AC3E}">
        <p14:creationId xmlns:p14="http://schemas.microsoft.com/office/powerpoint/2010/main" val="99738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844745-584A-49FB-B067-24BB9C56682B}"/>
              </a:ext>
            </a:extLst>
          </p:cNvPr>
          <p:cNvSpPr txBox="1">
            <a:spLocks/>
          </p:cNvSpPr>
          <p:nvPr/>
        </p:nvSpPr>
        <p:spPr>
          <a:xfrm>
            <a:off x="415114" y="137652"/>
            <a:ext cx="10938686" cy="835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Decomposing: Additive Time Series</a:t>
            </a:r>
          </a:p>
        </p:txBody>
      </p:sp>
      <p:pic>
        <p:nvPicPr>
          <p:cNvPr id="6" name="Picture 5">
            <a:extLst>
              <a:ext uri="{FF2B5EF4-FFF2-40B4-BE49-F238E27FC236}">
                <a16:creationId xmlns:a16="http://schemas.microsoft.com/office/drawing/2014/main" id="{8588C643-166A-4304-8BDA-F059D7B2D09C}"/>
              </a:ext>
            </a:extLst>
          </p:cNvPr>
          <p:cNvPicPr>
            <a:picLocks noChangeAspect="1"/>
          </p:cNvPicPr>
          <p:nvPr/>
        </p:nvPicPr>
        <p:blipFill>
          <a:blip r:embed="rId2"/>
          <a:stretch>
            <a:fillRect/>
          </a:stretch>
        </p:blipFill>
        <p:spPr>
          <a:xfrm>
            <a:off x="415114" y="1116331"/>
            <a:ext cx="3873061" cy="2390232"/>
          </a:xfrm>
          <a:prstGeom prst="rect">
            <a:avLst/>
          </a:prstGeom>
        </p:spPr>
      </p:pic>
      <p:pic>
        <p:nvPicPr>
          <p:cNvPr id="7" name="Picture 6">
            <a:extLst>
              <a:ext uri="{FF2B5EF4-FFF2-40B4-BE49-F238E27FC236}">
                <a16:creationId xmlns:a16="http://schemas.microsoft.com/office/drawing/2014/main" id="{F27232AB-7E0E-457D-B203-B7FFEF59EDF4}"/>
              </a:ext>
            </a:extLst>
          </p:cNvPr>
          <p:cNvPicPr>
            <a:picLocks noChangeAspect="1"/>
          </p:cNvPicPr>
          <p:nvPr/>
        </p:nvPicPr>
        <p:blipFill>
          <a:blip r:embed="rId3"/>
          <a:stretch>
            <a:fillRect/>
          </a:stretch>
        </p:blipFill>
        <p:spPr>
          <a:xfrm>
            <a:off x="4288175" y="1116331"/>
            <a:ext cx="3873061" cy="2390232"/>
          </a:xfrm>
          <a:prstGeom prst="rect">
            <a:avLst/>
          </a:prstGeom>
        </p:spPr>
      </p:pic>
      <p:pic>
        <p:nvPicPr>
          <p:cNvPr id="8" name="Picture 7">
            <a:extLst>
              <a:ext uri="{FF2B5EF4-FFF2-40B4-BE49-F238E27FC236}">
                <a16:creationId xmlns:a16="http://schemas.microsoft.com/office/drawing/2014/main" id="{2F703DF2-C755-4E5E-8EEA-C3E9EF5B240E}"/>
              </a:ext>
            </a:extLst>
          </p:cNvPr>
          <p:cNvPicPr>
            <a:picLocks noChangeAspect="1"/>
          </p:cNvPicPr>
          <p:nvPr/>
        </p:nvPicPr>
        <p:blipFill>
          <a:blip r:embed="rId4"/>
          <a:stretch>
            <a:fillRect/>
          </a:stretch>
        </p:blipFill>
        <p:spPr>
          <a:xfrm>
            <a:off x="8091486" y="1116331"/>
            <a:ext cx="3873061" cy="2390232"/>
          </a:xfrm>
          <a:prstGeom prst="rect">
            <a:avLst/>
          </a:prstGeom>
        </p:spPr>
      </p:pic>
      <p:pic>
        <p:nvPicPr>
          <p:cNvPr id="9" name="Picture 8">
            <a:extLst>
              <a:ext uri="{FF2B5EF4-FFF2-40B4-BE49-F238E27FC236}">
                <a16:creationId xmlns:a16="http://schemas.microsoft.com/office/drawing/2014/main" id="{41B6904C-226B-438C-9AFE-FFC338DA6DFC}"/>
              </a:ext>
            </a:extLst>
          </p:cNvPr>
          <p:cNvPicPr>
            <a:picLocks noChangeAspect="1"/>
          </p:cNvPicPr>
          <p:nvPr/>
        </p:nvPicPr>
        <p:blipFill>
          <a:blip r:embed="rId5"/>
          <a:stretch>
            <a:fillRect/>
          </a:stretch>
        </p:blipFill>
        <p:spPr>
          <a:xfrm>
            <a:off x="415114" y="3649606"/>
            <a:ext cx="3873061" cy="2390232"/>
          </a:xfrm>
          <a:prstGeom prst="rect">
            <a:avLst/>
          </a:prstGeom>
        </p:spPr>
      </p:pic>
      <p:pic>
        <p:nvPicPr>
          <p:cNvPr id="10" name="Picture 9">
            <a:extLst>
              <a:ext uri="{FF2B5EF4-FFF2-40B4-BE49-F238E27FC236}">
                <a16:creationId xmlns:a16="http://schemas.microsoft.com/office/drawing/2014/main" id="{916FD9A0-09EE-44ED-A392-79225AB2F96C}"/>
              </a:ext>
            </a:extLst>
          </p:cNvPr>
          <p:cNvPicPr>
            <a:picLocks noChangeAspect="1"/>
          </p:cNvPicPr>
          <p:nvPr/>
        </p:nvPicPr>
        <p:blipFill>
          <a:blip r:embed="rId6"/>
          <a:stretch>
            <a:fillRect/>
          </a:stretch>
        </p:blipFill>
        <p:spPr>
          <a:xfrm>
            <a:off x="4288175" y="3649606"/>
            <a:ext cx="3873061" cy="2390232"/>
          </a:xfrm>
          <a:prstGeom prst="rect">
            <a:avLst/>
          </a:prstGeom>
        </p:spPr>
      </p:pic>
    </p:spTree>
    <p:extLst>
      <p:ext uri="{BB962C8B-B14F-4D97-AF65-F5344CB8AC3E}">
        <p14:creationId xmlns:p14="http://schemas.microsoft.com/office/powerpoint/2010/main" val="391148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B2DADA9-2C13-4D61-B04A-73C26D5B9B68}"/>
              </a:ext>
            </a:extLst>
          </p:cNvPr>
          <p:cNvSpPr txBox="1">
            <a:spLocks/>
          </p:cNvSpPr>
          <p:nvPr/>
        </p:nvSpPr>
        <p:spPr>
          <a:xfrm>
            <a:off x="371467" y="190900"/>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Analysis : New York</a:t>
            </a:r>
            <a:endParaRPr lang="en-US" dirty="0"/>
          </a:p>
        </p:txBody>
      </p:sp>
      <p:pic>
        <p:nvPicPr>
          <p:cNvPr id="11" name="Picture 10">
            <a:extLst>
              <a:ext uri="{FF2B5EF4-FFF2-40B4-BE49-F238E27FC236}">
                <a16:creationId xmlns:a16="http://schemas.microsoft.com/office/drawing/2014/main" id="{8AEAD4FC-AAF5-4AA4-AB10-47E0384DB777}"/>
              </a:ext>
            </a:extLst>
          </p:cNvPr>
          <p:cNvPicPr>
            <a:picLocks noChangeAspect="1"/>
          </p:cNvPicPr>
          <p:nvPr/>
        </p:nvPicPr>
        <p:blipFill>
          <a:blip r:embed="rId2"/>
          <a:stretch>
            <a:fillRect/>
          </a:stretch>
        </p:blipFill>
        <p:spPr>
          <a:xfrm>
            <a:off x="356419" y="1058919"/>
            <a:ext cx="5739581" cy="5739581"/>
          </a:xfrm>
          <a:prstGeom prst="rect">
            <a:avLst/>
          </a:prstGeom>
        </p:spPr>
      </p:pic>
      <p:sp>
        <p:nvSpPr>
          <p:cNvPr id="18" name="Rectangle 17">
            <a:extLst>
              <a:ext uri="{FF2B5EF4-FFF2-40B4-BE49-F238E27FC236}">
                <a16:creationId xmlns:a16="http://schemas.microsoft.com/office/drawing/2014/main" id="{68606A9A-7D36-4032-B136-5F614E28C818}"/>
              </a:ext>
            </a:extLst>
          </p:cNvPr>
          <p:cNvSpPr/>
          <p:nvPr/>
        </p:nvSpPr>
        <p:spPr>
          <a:xfrm>
            <a:off x="6117823" y="1225330"/>
            <a:ext cx="5702710"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latin typeface="Courier New" panose="02070309020205020404" pitchFamily="49" charset="0"/>
                <a:cs typeface="Courier New" panose="02070309020205020404" pitchFamily="49" charset="0"/>
              </a:rPr>
              <a:t>	Augmented Dickey-Fuller Test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data:  ts_1_train[,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Dickey-Fuller = -3.1369, Lag order = 4, p-value = 0.1053</a:t>
            </a:r>
          </a:p>
          <a:p>
            <a:r>
              <a:rPr lang="en-US" sz="1400" dirty="0">
                <a:latin typeface="Courier New" panose="02070309020205020404" pitchFamily="49" charset="0"/>
                <a:cs typeface="Courier New" panose="02070309020205020404" pitchFamily="49" charset="0"/>
              </a:rPr>
              <a:t>alternative hypothesis: stationary</a:t>
            </a:r>
          </a:p>
        </p:txBody>
      </p:sp>
      <p:sp>
        <p:nvSpPr>
          <p:cNvPr id="19" name="Rectangle 18">
            <a:extLst>
              <a:ext uri="{FF2B5EF4-FFF2-40B4-BE49-F238E27FC236}">
                <a16:creationId xmlns:a16="http://schemas.microsoft.com/office/drawing/2014/main" id="{17294CAE-7AF0-4B5C-ABEA-D57114762B54}"/>
              </a:ext>
            </a:extLst>
          </p:cNvPr>
          <p:cNvSpPr/>
          <p:nvPr/>
        </p:nvSpPr>
        <p:spPr>
          <a:xfrm>
            <a:off x="6096000" y="3242914"/>
            <a:ext cx="5702710"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latin typeface="Courier New" panose="02070309020205020404" pitchFamily="49" charset="0"/>
                <a:cs typeface="Courier New" panose="02070309020205020404" pitchFamily="49" charset="0"/>
              </a:rPr>
              <a:t>	Box-</a:t>
            </a:r>
            <a:r>
              <a:rPr lang="en-US" sz="1400" dirty="0" err="1">
                <a:latin typeface="Courier New" panose="02070309020205020404" pitchFamily="49" charset="0"/>
                <a:cs typeface="Courier New" panose="02070309020205020404" pitchFamily="49" charset="0"/>
              </a:rPr>
              <a:t>Ljung</a:t>
            </a:r>
            <a:r>
              <a:rPr lang="en-US" sz="1400" dirty="0">
                <a:latin typeface="Courier New" panose="02070309020205020404" pitchFamily="49" charset="0"/>
                <a:cs typeface="Courier New" panose="02070309020205020404" pitchFamily="49" charset="0"/>
              </a:rPr>
              <a:t> test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data:  ts_1_train[,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X-squared = 1262.6, df = 25, p-value &lt; 2.2e-16</a:t>
            </a:r>
          </a:p>
        </p:txBody>
      </p:sp>
      <p:sp>
        <p:nvSpPr>
          <p:cNvPr id="23" name="Rectangle 22">
            <a:extLst>
              <a:ext uri="{FF2B5EF4-FFF2-40B4-BE49-F238E27FC236}">
                <a16:creationId xmlns:a16="http://schemas.microsoft.com/office/drawing/2014/main" id="{E5CAA6B1-BC50-448A-8402-915A20E7E95E}"/>
              </a:ext>
            </a:extLst>
          </p:cNvPr>
          <p:cNvSpPr/>
          <p:nvPr/>
        </p:nvSpPr>
        <p:spPr>
          <a:xfrm>
            <a:off x="6096000" y="5047894"/>
            <a:ext cx="5702710"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diff(ts_1[, 1])</a:t>
            </a:r>
          </a:p>
          <a:p>
            <a:r>
              <a:rPr lang="en-US" sz="1400" dirty="0">
                <a:solidFill>
                  <a:schemeClr val="lt1"/>
                </a:solidFill>
                <a:latin typeface="Courier New" panose="02070309020205020404" pitchFamily="49" charset="0"/>
                <a:cs typeface="Courier New" panose="02070309020205020404" pitchFamily="49" charset="0"/>
              </a:rPr>
              <a:t>Dickey-Fuller = -5.9653, Lag order = 4, p-value = 0.01</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Tree>
    <p:extLst>
      <p:ext uri="{BB962C8B-B14F-4D97-AF65-F5344CB8AC3E}">
        <p14:creationId xmlns:p14="http://schemas.microsoft.com/office/powerpoint/2010/main" val="252375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Exploratory Analysis : Los Angeles</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5F5349E-656F-46CF-AC8B-B7352DD87024}"/>
              </a:ext>
            </a:extLst>
          </p:cNvPr>
          <p:cNvPicPr>
            <a:picLocks noChangeAspect="1"/>
          </p:cNvPicPr>
          <p:nvPr/>
        </p:nvPicPr>
        <p:blipFill>
          <a:blip r:embed="rId2"/>
          <a:stretch>
            <a:fillRect/>
          </a:stretch>
        </p:blipFill>
        <p:spPr>
          <a:xfrm>
            <a:off x="415114" y="1118419"/>
            <a:ext cx="5739581" cy="5739581"/>
          </a:xfrm>
          <a:prstGeom prst="rect">
            <a:avLst/>
          </a:prstGeom>
        </p:spPr>
      </p:pic>
      <p:sp>
        <p:nvSpPr>
          <p:cNvPr id="5" name="Rectangle 4">
            <a:extLst>
              <a:ext uri="{FF2B5EF4-FFF2-40B4-BE49-F238E27FC236}">
                <a16:creationId xmlns:a16="http://schemas.microsoft.com/office/drawing/2014/main" id="{E86D54C6-9949-4ED9-9C8E-C6B734051CA5}"/>
              </a:ext>
            </a:extLst>
          </p:cNvPr>
          <p:cNvSpPr/>
          <p:nvPr/>
        </p:nvSpPr>
        <p:spPr>
          <a:xfrm>
            <a:off x="6117823" y="1244994"/>
            <a:ext cx="5702710"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Dickey-Fuller = -3.9372, Lag order = 4, p-value = 0.01494</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
        <p:nvSpPr>
          <p:cNvPr id="6" name="Rectangle 5">
            <a:extLst>
              <a:ext uri="{FF2B5EF4-FFF2-40B4-BE49-F238E27FC236}">
                <a16:creationId xmlns:a16="http://schemas.microsoft.com/office/drawing/2014/main" id="{DBF92169-859E-47A3-93A8-E41F0813F8F1}"/>
              </a:ext>
            </a:extLst>
          </p:cNvPr>
          <p:cNvSpPr/>
          <p:nvPr/>
        </p:nvSpPr>
        <p:spPr>
          <a:xfrm>
            <a:off x="6154695" y="3034102"/>
            <a:ext cx="5665838"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Box-</a:t>
            </a:r>
            <a:r>
              <a:rPr lang="en-US" sz="1400" dirty="0" err="1">
                <a:solidFill>
                  <a:schemeClr val="lt1"/>
                </a:solidFill>
                <a:latin typeface="Courier New" panose="02070309020205020404" pitchFamily="49" charset="0"/>
                <a:cs typeface="Courier New" panose="02070309020205020404" pitchFamily="49" charset="0"/>
              </a:rPr>
              <a:t>Ljung</a:t>
            </a:r>
            <a:r>
              <a:rPr lang="en-US" sz="1400" dirty="0">
                <a:solidFill>
                  <a:schemeClr val="lt1"/>
                </a:solidFill>
                <a:latin typeface="Courier New" panose="02070309020205020404" pitchFamily="49" charset="0"/>
                <a:cs typeface="Courier New" panose="02070309020205020404" pitchFamily="49" charset="0"/>
              </a:rPr>
              <a:t>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X-squared = 1322.4, df = 25, p-value &lt; 2.2e-16</a:t>
            </a:r>
          </a:p>
        </p:txBody>
      </p:sp>
      <p:sp>
        <p:nvSpPr>
          <p:cNvPr id="9" name="Rectangle 8">
            <a:extLst>
              <a:ext uri="{FF2B5EF4-FFF2-40B4-BE49-F238E27FC236}">
                <a16:creationId xmlns:a16="http://schemas.microsoft.com/office/drawing/2014/main" id="{E2D1CE71-006A-40E8-AB81-BEDD88930700}"/>
              </a:ext>
            </a:extLst>
          </p:cNvPr>
          <p:cNvSpPr/>
          <p:nvPr/>
        </p:nvSpPr>
        <p:spPr>
          <a:xfrm>
            <a:off x="6154695" y="5047083"/>
            <a:ext cx="5665838"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diff(ts_1[, 2])</a:t>
            </a:r>
          </a:p>
          <a:p>
            <a:r>
              <a:rPr lang="en-US" sz="1400" dirty="0">
                <a:solidFill>
                  <a:schemeClr val="lt1"/>
                </a:solidFill>
                <a:latin typeface="Courier New" panose="02070309020205020404" pitchFamily="49" charset="0"/>
                <a:cs typeface="Courier New" panose="02070309020205020404" pitchFamily="49" charset="0"/>
              </a:rPr>
              <a:t>Dickey-Fuller = -3.7851, Lag order = 4, p-value = 0.02216</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Tree>
    <p:extLst>
      <p:ext uri="{BB962C8B-B14F-4D97-AF65-F5344CB8AC3E}">
        <p14:creationId xmlns:p14="http://schemas.microsoft.com/office/powerpoint/2010/main" val="38827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7AAC-D629-4C12-9B7F-96E5CCE7D846}"/>
              </a:ext>
            </a:extLst>
          </p:cNvPr>
          <p:cNvSpPr>
            <a:spLocks noGrp="1"/>
          </p:cNvSpPr>
          <p:nvPr>
            <p:ph type="title" idx="4294967295"/>
          </p:nvPr>
        </p:nvSpPr>
        <p:spPr>
          <a:xfrm>
            <a:off x="371467" y="190900"/>
            <a:ext cx="10515600" cy="782388"/>
          </a:xfrm>
        </p:spPr>
        <p:txBody>
          <a:bodyPr>
            <a:normAutofit/>
          </a:bodyPr>
          <a:lstStyle/>
          <a:p>
            <a:r>
              <a:rPr lang="en-US" dirty="0"/>
              <a:t>Exploratory Analysis: Chicago</a:t>
            </a:r>
          </a:p>
        </p:txBody>
      </p:sp>
      <p:sp>
        <p:nvSpPr>
          <p:cNvPr id="7" name="Rectangle 6">
            <a:extLst>
              <a:ext uri="{FF2B5EF4-FFF2-40B4-BE49-F238E27FC236}">
                <a16:creationId xmlns:a16="http://schemas.microsoft.com/office/drawing/2014/main" id="{34C958F0-3FF2-4FAF-BFA1-DAFED022355F}"/>
              </a:ext>
            </a:extLst>
          </p:cNvPr>
          <p:cNvSpPr/>
          <p:nvPr/>
        </p:nvSpPr>
        <p:spPr>
          <a:xfrm>
            <a:off x="415114" y="973288"/>
            <a:ext cx="11405419" cy="856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430CA3-AF83-4FE8-825B-B8895DB94AB8}"/>
              </a:ext>
            </a:extLst>
          </p:cNvPr>
          <p:cNvPicPr>
            <a:picLocks noChangeAspect="1"/>
          </p:cNvPicPr>
          <p:nvPr/>
        </p:nvPicPr>
        <p:blipFill>
          <a:blip r:embed="rId2"/>
          <a:stretch>
            <a:fillRect/>
          </a:stretch>
        </p:blipFill>
        <p:spPr>
          <a:xfrm>
            <a:off x="415114" y="1058919"/>
            <a:ext cx="5749413" cy="5749413"/>
          </a:xfrm>
          <a:prstGeom prst="rect">
            <a:avLst/>
          </a:prstGeom>
        </p:spPr>
      </p:pic>
      <p:sp>
        <p:nvSpPr>
          <p:cNvPr id="5" name="Rectangle 4">
            <a:extLst>
              <a:ext uri="{FF2B5EF4-FFF2-40B4-BE49-F238E27FC236}">
                <a16:creationId xmlns:a16="http://schemas.microsoft.com/office/drawing/2014/main" id="{0F23B041-06C2-4E40-BD76-1BDED7F717C9}"/>
              </a:ext>
            </a:extLst>
          </p:cNvPr>
          <p:cNvSpPr/>
          <p:nvPr/>
        </p:nvSpPr>
        <p:spPr>
          <a:xfrm>
            <a:off x="6096000" y="1274491"/>
            <a:ext cx="5724533"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Dickey-Fuller = -2.7003, Lag order = 4, p-value = 0.2863</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
        <p:nvSpPr>
          <p:cNvPr id="6" name="Rectangle 5">
            <a:extLst>
              <a:ext uri="{FF2B5EF4-FFF2-40B4-BE49-F238E27FC236}">
                <a16:creationId xmlns:a16="http://schemas.microsoft.com/office/drawing/2014/main" id="{A0D504AB-439A-4098-B5D4-B0811BC0BBAD}"/>
              </a:ext>
            </a:extLst>
          </p:cNvPr>
          <p:cNvSpPr/>
          <p:nvPr/>
        </p:nvSpPr>
        <p:spPr>
          <a:xfrm>
            <a:off x="6117823" y="3244408"/>
            <a:ext cx="5702710"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Box-</a:t>
            </a:r>
            <a:r>
              <a:rPr lang="en-US" sz="1400" dirty="0" err="1">
                <a:solidFill>
                  <a:schemeClr val="lt1"/>
                </a:solidFill>
                <a:latin typeface="Courier New" panose="02070309020205020404" pitchFamily="49" charset="0"/>
                <a:cs typeface="Courier New" panose="02070309020205020404" pitchFamily="49" charset="0"/>
              </a:rPr>
              <a:t>Ljung</a:t>
            </a:r>
            <a:r>
              <a:rPr lang="en-US" sz="1400" dirty="0">
                <a:solidFill>
                  <a:schemeClr val="lt1"/>
                </a:solidFill>
                <a:latin typeface="Courier New" panose="02070309020205020404" pitchFamily="49" charset="0"/>
                <a:cs typeface="Courier New" panose="02070309020205020404" pitchFamily="49" charset="0"/>
              </a:rPr>
              <a:t>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ts_1_train[, </a:t>
            </a:r>
            <a:r>
              <a:rPr lang="en-US" sz="1400" dirty="0" err="1">
                <a:solidFill>
                  <a:schemeClr val="lt1"/>
                </a:solidFill>
                <a:latin typeface="Courier New" panose="02070309020205020404" pitchFamily="49" charset="0"/>
                <a:cs typeface="Courier New" panose="02070309020205020404" pitchFamily="49" charset="0"/>
              </a:rPr>
              <a:t>i</a:t>
            </a:r>
            <a:r>
              <a:rPr lang="en-US" sz="1400" dirty="0">
                <a:solidFill>
                  <a:schemeClr val="lt1"/>
                </a:solidFill>
                <a:latin typeface="Courier New" panose="02070309020205020404" pitchFamily="49" charset="0"/>
                <a:cs typeface="Courier New" panose="02070309020205020404" pitchFamily="49" charset="0"/>
              </a:rPr>
              <a:t>]</a:t>
            </a:r>
          </a:p>
          <a:p>
            <a:r>
              <a:rPr lang="en-US" sz="1400" dirty="0">
                <a:solidFill>
                  <a:schemeClr val="lt1"/>
                </a:solidFill>
                <a:latin typeface="Courier New" panose="02070309020205020404" pitchFamily="49" charset="0"/>
                <a:cs typeface="Courier New" panose="02070309020205020404" pitchFamily="49" charset="0"/>
              </a:rPr>
              <a:t>X-squared = 917.43, df = 25, p-value &lt; 2.2e-16</a:t>
            </a:r>
          </a:p>
        </p:txBody>
      </p:sp>
      <p:sp>
        <p:nvSpPr>
          <p:cNvPr id="9" name="Rectangle 8">
            <a:extLst>
              <a:ext uri="{FF2B5EF4-FFF2-40B4-BE49-F238E27FC236}">
                <a16:creationId xmlns:a16="http://schemas.microsoft.com/office/drawing/2014/main" id="{4A2B82CC-08D7-482B-9BA0-908293D74A58}"/>
              </a:ext>
            </a:extLst>
          </p:cNvPr>
          <p:cNvSpPr/>
          <p:nvPr/>
        </p:nvSpPr>
        <p:spPr>
          <a:xfrm>
            <a:off x="6096000" y="5130778"/>
            <a:ext cx="5724533" cy="13849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chemeClr val="lt1"/>
                </a:solidFill>
                <a:latin typeface="Courier New" panose="02070309020205020404" pitchFamily="49" charset="0"/>
                <a:cs typeface="Courier New" panose="02070309020205020404" pitchFamily="49" charset="0"/>
              </a:rPr>
              <a:t>	Augmented Dickey-Fuller Test</a:t>
            </a:r>
          </a:p>
          <a:p>
            <a:endParaRPr lang="en-US" sz="1400" dirty="0">
              <a:solidFill>
                <a:schemeClr val="lt1"/>
              </a:solidFill>
              <a:latin typeface="Courier New" panose="02070309020205020404" pitchFamily="49" charset="0"/>
              <a:cs typeface="Courier New" panose="02070309020205020404" pitchFamily="49" charset="0"/>
            </a:endParaRPr>
          </a:p>
          <a:p>
            <a:r>
              <a:rPr lang="en-US" sz="1400" dirty="0">
                <a:solidFill>
                  <a:schemeClr val="lt1"/>
                </a:solidFill>
                <a:latin typeface="Courier New" panose="02070309020205020404" pitchFamily="49" charset="0"/>
                <a:cs typeface="Courier New" panose="02070309020205020404" pitchFamily="49" charset="0"/>
              </a:rPr>
              <a:t>data:  diff(ts_1[, 3], differences = 2)</a:t>
            </a:r>
          </a:p>
          <a:p>
            <a:r>
              <a:rPr lang="en-US" sz="1400" dirty="0">
                <a:solidFill>
                  <a:schemeClr val="lt1"/>
                </a:solidFill>
                <a:latin typeface="Courier New" panose="02070309020205020404" pitchFamily="49" charset="0"/>
                <a:cs typeface="Courier New" panose="02070309020205020404" pitchFamily="49" charset="0"/>
              </a:rPr>
              <a:t>Dickey-Fuller = -6.1103, Lag order = 4, p-value = 0.01</a:t>
            </a:r>
          </a:p>
          <a:p>
            <a:r>
              <a:rPr lang="en-US" sz="1400" dirty="0">
                <a:solidFill>
                  <a:schemeClr val="lt1"/>
                </a:solidFill>
                <a:latin typeface="Courier New" panose="02070309020205020404" pitchFamily="49" charset="0"/>
                <a:cs typeface="Courier New" panose="02070309020205020404" pitchFamily="49" charset="0"/>
              </a:rPr>
              <a:t>alternative hypothesis: stationary</a:t>
            </a:r>
          </a:p>
        </p:txBody>
      </p:sp>
    </p:spTree>
    <p:extLst>
      <p:ext uri="{BB962C8B-B14F-4D97-AF65-F5344CB8AC3E}">
        <p14:creationId xmlns:p14="http://schemas.microsoft.com/office/powerpoint/2010/main" val="169372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1529</Words>
  <Application>Microsoft Office PowerPoint</Application>
  <PresentationFormat>Widescreen</PresentationFormat>
  <Paragraphs>664</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PowerPoint Presentation</vt:lpstr>
      <vt:lpstr>Scope &amp; Objective</vt:lpstr>
      <vt:lpstr>Methodology</vt:lpstr>
      <vt:lpstr>PowerPoint Presentation</vt:lpstr>
      <vt:lpstr>Datasets</vt:lpstr>
      <vt:lpstr>PowerPoint Presentation</vt:lpstr>
      <vt:lpstr>PowerPoint Presentation</vt:lpstr>
      <vt:lpstr>Exploratory Analysis : Los Angeles</vt:lpstr>
      <vt:lpstr>Exploratory Analysis: Chicago</vt:lpstr>
      <vt:lpstr>Exploratory Analysis : Miami</vt:lpstr>
      <vt:lpstr>Exploratory Analysis : San Francisco</vt:lpstr>
      <vt:lpstr>Box-Cox Test</vt:lpstr>
      <vt:lpstr>PowerPoint Presentation</vt:lpstr>
      <vt:lpstr>Correlation of Price/Sqft vs Employment</vt:lpstr>
      <vt:lpstr>PowerPoint Presentation</vt:lpstr>
      <vt:lpstr>PowerPoint Presentation</vt:lpstr>
      <vt:lpstr>PowerPoint Presentation</vt:lpstr>
      <vt:lpstr>PowerPoint Presentation</vt:lpstr>
      <vt:lpstr>Model Comparisons: New York</vt:lpstr>
      <vt:lpstr>Model Comparisons: Los Angeles</vt:lpstr>
      <vt:lpstr>Model Comparisons: Chicago</vt:lpstr>
      <vt:lpstr>Model Comparisons: Miami</vt:lpstr>
      <vt:lpstr>Model Comparisons: San Francisco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Abhinaba Ghose</dc:creator>
  <cp:lastModifiedBy>Abhinaba Ghose</cp:lastModifiedBy>
  <cp:revision>57</cp:revision>
  <dcterms:created xsi:type="dcterms:W3CDTF">2019-08-25T23:41:41Z</dcterms:created>
  <dcterms:modified xsi:type="dcterms:W3CDTF">2019-08-28T22:16:11Z</dcterms:modified>
</cp:coreProperties>
</file>