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3B3F13-05A3-4129-B801-463C6B4F6CD1}"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E6BAA7-8310-4895-A217-392E9C88AD37}" type="slidenum">
              <a:rPr lang="en-IN" smtClean="0"/>
              <a:t>‹#›</a:t>
            </a:fld>
            <a:endParaRPr lang="en-IN"/>
          </a:p>
        </p:txBody>
      </p:sp>
    </p:spTree>
    <p:extLst>
      <p:ext uri="{BB962C8B-B14F-4D97-AF65-F5344CB8AC3E}">
        <p14:creationId xmlns:p14="http://schemas.microsoft.com/office/powerpoint/2010/main" val="3357037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3B3F13-05A3-4129-B801-463C6B4F6CD1}" type="datetimeFigureOut">
              <a:rPr lang="en-IN" smtClean="0"/>
              <a:t>07-08-2025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E6BAA7-8310-4895-A217-392E9C88AD37}" type="slidenum">
              <a:rPr lang="en-IN" smtClean="0"/>
              <a:t>‹#›</a:t>
            </a:fld>
            <a:endParaRPr lang="en-IN"/>
          </a:p>
        </p:txBody>
      </p:sp>
    </p:spTree>
    <p:extLst>
      <p:ext uri="{BB962C8B-B14F-4D97-AF65-F5344CB8AC3E}">
        <p14:creationId xmlns:p14="http://schemas.microsoft.com/office/powerpoint/2010/main" val="1325755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3B3F13-05A3-4129-B801-463C6B4F6CD1}" type="datetimeFigureOut">
              <a:rPr lang="en-IN" smtClean="0"/>
              <a:t>07-08-2025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E6BAA7-8310-4895-A217-392E9C88AD37}" type="slidenum">
              <a:rPr lang="en-IN" smtClean="0"/>
              <a:t>‹#›</a:t>
            </a:fld>
            <a:endParaRPr lang="en-IN"/>
          </a:p>
        </p:txBody>
      </p:sp>
    </p:spTree>
    <p:extLst>
      <p:ext uri="{BB962C8B-B14F-4D97-AF65-F5344CB8AC3E}">
        <p14:creationId xmlns:p14="http://schemas.microsoft.com/office/powerpoint/2010/main" val="870612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3B3F13-05A3-4129-B801-463C6B4F6CD1}" type="datetimeFigureOut">
              <a:rPr lang="en-IN" smtClean="0"/>
              <a:t>07-08-2025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E6BAA7-8310-4895-A217-392E9C88AD37}"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28107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3B3F13-05A3-4129-B801-463C6B4F6CD1}" type="datetimeFigureOut">
              <a:rPr lang="en-IN" smtClean="0"/>
              <a:t>07-08-2025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E6BAA7-8310-4895-A217-392E9C88AD37}" type="slidenum">
              <a:rPr lang="en-IN" smtClean="0"/>
              <a:t>‹#›</a:t>
            </a:fld>
            <a:endParaRPr lang="en-IN"/>
          </a:p>
        </p:txBody>
      </p:sp>
    </p:spTree>
    <p:extLst>
      <p:ext uri="{BB962C8B-B14F-4D97-AF65-F5344CB8AC3E}">
        <p14:creationId xmlns:p14="http://schemas.microsoft.com/office/powerpoint/2010/main" val="2457148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3B3F13-05A3-4129-B801-463C6B4F6CD1}" type="datetimeFigureOut">
              <a:rPr lang="en-IN" smtClean="0"/>
              <a:t>07-08-2025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E6BAA7-8310-4895-A217-392E9C88AD37}" type="slidenum">
              <a:rPr lang="en-IN" smtClean="0"/>
              <a:t>‹#›</a:t>
            </a:fld>
            <a:endParaRPr lang="en-IN"/>
          </a:p>
        </p:txBody>
      </p:sp>
    </p:spTree>
    <p:extLst>
      <p:ext uri="{BB962C8B-B14F-4D97-AF65-F5344CB8AC3E}">
        <p14:creationId xmlns:p14="http://schemas.microsoft.com/office/powerpoint/2010/main" val="3600282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3B3F13-05A3-4129-B801-463C6B4F6CD1}" type="datetimeFigureOut">
              <a:rPr lang="en-IN" smtClean="0"/>
              <a:t>07-08-2025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E6BAA7-8310-4895-A217-392E9C88AD37}" type="slidenum">
              <a:rPr lang="en-IN" smtClean="0"/>
              <a:t>‹#›</a:t>
            </a:fld>
            <a:endParaRPr lang="en-IN"/>
          </a:p>
        </p:txBody>
      </p:sp>
    </p:spTree>
    <p:extLst>
      <p:ext uri="{BB962C8B-B14F-4D97-AF65-F5344CB8AC3E}">
        <p14:creationId xmlns:p14="http://schemas.microsoft.com/office/powerpoint/2010/main" val="1891303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B3F13-05A3-4129-B801-463C6B4F6CD1}"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E6BAA7-8310-4895-A217-392E9C88AD37}" type="slidenum">
              <a:rPr lang="en-IN" smtClean="0"/>
              <a:t>‹#›</a:t>
            </a:fld>
            <a:endParaRPr lang="en-IN"/>
          </a:p>
        </p:txBody>
      </p:sp>
    </p:spTree>
    <p:extLst>
      <p:ext uri="{BB962C8B-B14F-4D97-AF65-F5344CB8AC3E}">
        <p14:creationId xmlns:p14="http://schemas.microsoft.com/office/powerpoint/2010/main" val="2684939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B3F13-05A3-4129-B801-463C6B4F6CD1}"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E6BAA7-8310-4895-A217-392E9C88AD37}" type="slidenum">
              <a:rPr lang="en-IN" smtClean="0"/>
              <a:t>‹#›</a:t>
            </a:fld>
            <a:endParaRPr lang="en-IN"/>
          </a:p>
        </p:txBody>
      </p:sp>
    </p:spTree>
    <p:extLst>
      <p:ext uri="{BB962C8B-B14F-4D97-AF65-F5344CB8AC3E}">
        <p14:creationId xmlns:p14="http://schemas.microsoft.com/office/powerpoint/2010/main" val="90789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B3F13-05A3-4129-B801-463C6B4F6CD1}"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E6BAA7-8310-4895-A217-392E9C88AD37}" type="slidenum">
              <a:rPr lang="en-IN" smtClean="0"/>
              <a:t>‹#›</a:t>
            </a:fld>
            <a:endParaRPr lang="en-IN"/>
          </a:p>
        </p:txBody>
      </p:sp>
    </p:spTree>
    <p:extLst>
      <p:ext uri="{BB962C8B-B14F-4D97-AF65-F5344CB8AC3E}">
        <p14:creationId xmlns:p14="http://schemas.microsoft.com/office/powerpoint/2010/main" val="2272606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3B3F13-05A3-4129-B801-463C6B4F6CD1}"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E6BAA7-8310-4895-A217-392E9C88AD37}" type="slidenum">
              <a:rPr lang="en-IN" smtClean="0"/>
              <a:t>‹#›</a:t>
            </a:fld>
            <a:endParaRPr lang="en-IN"/>
          </a:p>
        </p:txBody>
      </p:sp>
    </p:spTree>
    <p:extLst>
      <p:ext uri="{BB962C8B-B14F-4D97-AF65-F5344CB8AC3E}">
        <p14:creationId xmlns:p14="http://schemas.microsoft.com/office/powerpoint/2010/main" val="3801027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3B3F13-05A3-4129-B801-463C6B4F6CD1}" type="datetimeFigureOut">
              <a:rPr lang="en-IN" smtClean="0"/>
              <a:t>07-08-2025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E6BAA7-8310-4895-A217-392E9C88AD37}" type="slidenum">
              <a:rPr lang="en-IN" smtClean="0"/>
              <a:t>‹#›</a:t>
            </a:fld>
            <a:endParaRPr lang="en-IN"/>
          </a:p>
        </p:txBody>
      </p:sp>
    </p:spTree>
    <p:extLst>
      <p:ext uri="{BB962C8B-B14F-4D97-AF65-F5344CB8AC3E}">
        <p14:creationId xmlns:p14="http://schemas.microsoft.com/office/powerpoint/2010/main" val="373531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3B3F13-05A3-4129-B801-463C6B4F6CD1}" type="datetimeFigureOut">
              <a:rPr lang="en-IN" smtClean="0"/>
              <a:t>07-08-2025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E6BAA7-8310-4895-A217-392E9C88AD37}" type="slidenum">
              <a:rPr lang="en-IN" smtClean="0"/>
              <a:t>‹#›</a:t>
            </a:fld>
            <a:endParaRPr lang="en-IN"/>
          </a:p>
        </p:txBody>
      </p:sp>
    </p:spTree>
    <p:extLst>
      <p:ext uri="{BB962C8B-B14F-4D97-AF65-F5344CB8AC3E}">
        <p14:creationId xmlns:p14="http://schemas.microsoft.com/office/powerpoint/2010/main" val="1154146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3B3F13-05A3-4129-B801-463C6B4F6CD1}" type="datetimeFigureOut">
              <a:rPr lang="en-IN" smtClean="0"/>
              <a:t>07-08-2025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E6BAA7-8310-4895-A217-392E9C88AD37}" type="slidenum">
              <a:rPr lang="en-IN" smtClean="0"/>
              <a:t>‹#›</a:t>
            </a:fld>
            <a:endParaRPr lang="en-IN"/>
          </a:p>
        </p:txBody>
      </p:sp>
    </p:spTree>
    <p:extLst>
      <p:ext uri="{BB962C8B-B14F-4D97-AF65-F5344CB8AC3E}">
        <p14:creationId xmlns:p14="http://schemas.microsoft.com/office/powerpoint/2010/main" val="166362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3B3F13-05A3-4129-B801-463C6B4F6CD1}" type="datetimeFigureOut">
              <a:rPr lang="en-IN" smtClean="0"/>
              <a:t>07-08-2025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E6BAA7-8310-4895-A217-392E9C88AD37}" type="slidenum">
              <a:rPr lang="en-IN" smtClean="0"/>
              <a:t>‹#›</a:t>
            </a:fld>
            <a:endParaRPr lang="en-IN"/>
          </a:p>
        </p:txBody>
      </p:sp>
    </p:spTree>
    <p:extLst>
      <p:ext uri="{BB962C8B-B14F-4D97-AF65-F5344CB8AC3E}">
        <p14:creationId xmlns:p14="http://schemas.microsoft.com/office/powerpoint/2010/main" val="2676794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3B3F13-05A3-4129-B801-463C6B4F6CD1}" type="datetimeFigureOut">
              <a:rPr lang="en-IN" smtClean="0"/>
              <a:t>07-08-2025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E6BAA7-8310-4895-A217-392E9C88AD37}" type="slidenum">
              <a:rPr lang="en-IN" smtClean="0"/>
              <a:t>‹#›</a:t>
            </a:fld>
            <a:endParaRPr lang="en-IN"/>
          </a:p>
        </p:txBody>
      </p:sp>
    </p:spTree>
    <p:extLst>
      <p:ext uri="{BB962C8B-B14F-4D97-AF65-F5344CB8AC3E}">
        <p14:creationId xmlns:p14="http://schemas.microsoft.com/office/powerpoint/2010/main" val="4032879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3B3F13-05A3-4129-B801-463C6B4F6CD1}" type="datetimeFigureOut">
              <a:rPr lang="en-IN" smtClean="0"/>
              <a:t>07-08-2025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E6BAA7-8310-4895-A217-392E9C88AD37}" type="slidenum">
              <a:rPr lang="en-IN" smtClean="0"/>
              <a:t>‹#›</a:t>
            </a:fld>
            <a:endParaRPr lang="en-IN"/>
          </a:p>
        </p:txBody>
      </p:sp>
    </p:spTree>
    <p:extLst>
      <p:ext uri="{BB962C8B-B14F-4D97-AF65-F5344CB8AC3E}">
        <p14:creationId xmlns:p14="http://schemas.microsoft.com/office/powerpoint/2010/main" val="2339722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43B3F13-05A3-4129-B801-463C6B4F6CD1}" type="datetimeFigureOut">
              <a:rPr lang="en-IN" smtClean="0"/>
              <a:t>07-08-2025</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9E6BAA7-8310-4895-A217-392E9C88AD37}" type="slidenum">
              <a:rPr lang="en-IN" smtClean="0"/>
              <a:t>‹#›</a:t>
            </a:fld>
            <a:endParaRPr lang="en-IN"/>
          </a:p>
        </p:txBody>
      </p:sp>
    </p:spTree>
    <p:extLst>
      <p:ext uri="{BB962C8B-B14F-4D97-AF65-F5344CB8AC3E}">
        <p14:creationId xmlns:p14="http://schemas.microsoft.com/office/powerpoint/2010/main" val="3358108767"/>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B8B95-B008-1908-F4E5-3910D5556F2D}"/>
              </a:ext>
            </a:extLst>
          </p:cNvPr>
          <p:cNvSpPr>
            <a:spLocks noGrp="1"/>
          </p:cNvSpPr>
          <p:nvPr>
            <p:ph type="ctrTitle"/>
          </p:nvPr>
        </p:nvSpPr>
        <p:spPr>
          <a:xfrm>
            <a:off x="1524000" y="1122362"/>
            <a:ext cx="9144000" cy="4167393"/>
          </a:xfrm>
        </p:spPr>
        <p:txBody>
          <a:bodyPr>
            <a:normAutofit/>
          </a:bodyPr>
          <a:lstStyle/>
          <a:p>
            <a:r>
              <a:rPr lang="en-US" b="1" dirty="0">
                <a:latin typeface="Arial" panose="020B0604020202020204" pitchFamily="34" charset="0"/>
                <a:cs typeface="Arial" panose="020B0604020202020204" pitchFamily="34" charset="0"/>
              </a:rPr>
              <a:t>Financial Data Analysis: Market Cap and Sales of Indian Companies</a:t>
            </a:r>
            <a:br>
              <a:rPr lang="en-US" b="1" dirty="0"/>
            </a:br>
            <a:endParaRPr lang="en-IN" dirty="0"/>
          </a:p>
        </p:txBody>
      </p:sp>
    </p:spTree>
    <p:extLst>
      <p:ext uri="{BB962C8B-B14F-4D97-AF65-F5344CB8AC3E}">
        <p14:creationId xmlns:p14="http://schemas.microsoft.com/office/powerpoint/2010/main" val="2767786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EA5C-123B-DB06-0CE4-6B223C35A21C}"/>
              </a:ext>
            </a:extLst>
          </p:cNvPr>
          <p:cNvSpPr>
            <a:spLocks noGrp="1"/>
          </p:cNvSpPr>
          <p:nvPr>
            <p:ph type="title"/>
          </p:nvPr>
        </p:nvSpPr>
        <p:spPr/>
        <p:txBody>
          <a:bodyPr>
            <a:normAutofit/>
          </a:bodyPr>
          <a:lstStyle/>
          <a:p>
            <a:r>
              <a:rPr lang="en-IN" sz="5400" dirty="0">
                <a:latin typeface="Arial" panose="020B0604020202020204" pitchFamily="34" charset="0"/>
                <a:cs typeface="Arial" panose="020B0604020202020204" pitchFamily="34" charset="0"/>
              </a:rPr>
              <a:t>Contents:</a:t>
            </a:r>
          </a:p>
        </p:txBody>
      </p:sp>
      <p:sp>
        <p:nvSpPr>
          <p:cNvPr id="3" name="Content Placeholder 2">
            <a:extLst>
              <a:ext uri="{FF2B5EF4-FFF2-40B4-BE49-F238E27FC236}">
                <a16:creationId xmlns:a16="http://schemas.microsoft.com/office/drawing/2014/main" id="{1539BB77-BA48-2E0E-3CC5-DCC3490708EB}"/>
              </a:ext>
            </a:extLst>
          </p:cNvPr>
          <p:cNvSpPr>
            <a:spLocks noGrp="1"/>
          </p:cNvSpPr>
          <p:nvPr>
            <p:ph idx="1"/>
          </p:nvPr>
        </p:nvSpPr>
        <p:spPr>
          <a:xfrm>
            <a:off x="838200" y="1599483"/>
            <a:ext cx="10515600" cy="4351338"/>
          </a:xfrm>
        </p:spPr>
        <p:txBody>
          <a:bodyPr/>
          <a:lstStyle/>
          <a:p>
            <a:pPr marL="514350" indent="-514350">
              <a:buFont typeface="+mj-lt"/>
              <a:buAutoNum type="arabicPeriod"/>
            </a:pPr>
            <a:r>
              <a:rPr lang="en-IN" dirty="0"/>
              <a:t>About the dataset</a:t>
            </a:r>
          </a:p>
          <a:p>
            <a:pPr marL="514350" indent="-514350">
              <a:buFont typeface="+mj-lt"/>
              <a:buAutoNum type="arabicPeriod"/>
            </a:pPr>
            <a:r>
              <a:rPr lang="en-IN" dirty="0"/>
              <a:t>Relevant Insights</a:t>
            </a:r>
          </a:p>
          <a:p>
            <a:pPr marL="0" indent="0">
              <a:buNone/>
            </a:pPr>
            <a:endParaRPr lang="en-IN" dirty="0"/>
          </a:p>
          <a:p>
            <a:endParaRPr lang="en-IN" dirty="0"/>
          </a:p>
        </p:txBody>
      </p:sp>
    </p:spTree>
    <p:extLst>
      <p:ext uri="{BB962C8B-B14F-4D97-AF65-F5344CB8AC3E}">
        <p14:creationId xmlns:p14="http://schemas.microsoft.com/office/powerpoint/2010/main" val="3718168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D2260-9FBD-80D3-5483-9101947CF3E0}"/>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About The Dataset:</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F73B57B-9690-417C-50F0-CAA748A64A75}"/>
              </a:ext>
            </a:extLst>
          </p:cNvPr>
          <p:cNvSpPr>
            <a:spLocks noGrp="1"/>
          </p:cNvSpPr>
          <p:nvPr>
            <p:ph idx="1"/>
          </p:nvPr>
        </p:nvSpPr>
        <p:spPr/>
        <p:txBody>
          <a:bodyPr>
            <a:normAutofit fontScale="85000" lnSpcReduction="20000"/>
          </a:bodyPr>
          <a:lstStyle/>
          <a:p>
            <a:r>
              <a:rPr lang="en-US" sz="1800" i="1" dirty="0"/>
              <a:t>This report summarizes a dataset containing financial information for 459 Indian companies. The data includes the name of each company, its market capitalization in Crore (Mar Cap - Crore), quarterly sales in Crore (Sales Qtr - Crore), market capitalization category (Market_Cap_Category), and sales quarter category (Sales_Qrt_Category). The market capitalization and sales figures are numerical, while the market cap and sales quarter categories are categorical, classifying companies into groups like 'Large Cap', 'Mid Cap', 'Small Cap', 'Very Small Cap' and 'High Sales', 'Low Sales', 'Medium Sales', 'Very Low Sales' respectively.</a:t>
            </a:r>
          </a:p>
          <a:p>
            <a:r>
              <a:rPr lang="en-US" sz="1800" i="1" dirty="0"/>
              <a:t>The market capitalization ranges from a minimum of 3017.07 Crore to a maximum of 583436.72 Crore, with an average of 28870.97 Crore and a standard deviation of 60491.08, indicating a wide distribution. Quarterly sales range from 0.00 Crore to 110666.93 Crore, with an average of 3807.79 Crore and a standard deviation of 9978.56.</a:t>
            </a:r>
          </a:p>
          <a:p>
            <a:r>
              <a:rPr lang="en-US" sz="1800" i="1" dirty="0"/>
              <a:t>Based on the first five sample data entries, the dataset includes prominent companies like Reliance </a:t>
            </a:r>
            <a:r>
              <a:rPr lang="en-US" sz="1800" i="1" dirty="0" err="1"/>
              <a:t>Inds</a:t>
            </a:r>
            <a:r>
              <a:rPr lang="en-US" sz="1800" i="1" dirty="0"/>
              <a:t>., TCS, HDFC Bank, ITC and H D F C, all classified as 'Large Cap' companies with 'High Sales'. This initial observation suggests a focus on well-established, high-performing companies within the Indian market. The presence of both numerical and categorical data allows for a comprehensive analysis of the relationship between market capitalization, sales performance, and company classification.</a:t>
            </a:r>
            <a:endParaRPr lang="en-IN" sz="1800" i="1" dirty="0"/>
          </a:p>
        </p:txBody>
      </p:sp>
    </p:spTree>
    <p:extLst>
      <p:ext uri="{BB962C8B-B14F-4D97-AF65-F5344CB8AC3E}">
        <p14:creationId xmlns:p14="http://schemas.microsoft.com/office/powerpoint/2010/main" val="1060655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CD1BC-768F-7D2F-91A0-7A26B99D01A2}"/>
              </a:ext>
            </a:extLst>
          </p:cNvPr>
          <p:cNvSpPr>
            <a:spLocks noGrp="1"/>
          </p:cNvSpPr>
          <p:nvPr>
            <p:ph type="title"/>
          </p:nvPr>
        </p:nvSpPr>
        <p:spPr>
          <a:xfrm>
            <a:off x="720213" y="314632"/>
            <a:ext cx="10515600" cy="1510993"/>
          </a:xfrm>
        </p:spPr>
        <p:txBody>
          <a:bodyPr>
            <a:normAutofit/>
          </a:bodyPr>
          <a:lstStyle/>
          <a:p>
            <a:r>
              <a:rPr lang="en-IN" dirty="0">
                <a:latin typeface="Arial" panose="020B0604020202020204" pitchFamily="34" charset="0"/>
                <a:cs typeface="Arial" panose="020B0604020202020204" pitchFamily="34" charset="0"/>
              </a:rPr>
              <a:t>Relevant Insights:</a:t>
            </a:r>
            <a:br>
              <a:rPr lang="en-IN" dirty="0"/>
            </a:br>
            <a:endParaRPr lang="en-IN" dirty="0"/>
          </a:p>
        </p:txBody>
      </p:sp>
      <p:sp>
        <p:nvSpPr>
          <p:cNvPr id="3" name="Content Placeholder 2">
            <a:extLst>
              <a:ext uri="{FF2B5EF4-FFF2-40B4-BE49-F238E27FC236}">
                <a16:creationId xmlns:a16="http://schemas.microsoft.com/office/drawing/2014/main" id="{B1AA260E-5FBB-1915-9CA4-1A6640AA1F2A}"/>
              </a:ext>
            </a:extLst>
          </p:cNvPr>
          <p:cNvSpPr>
            <a:spLocks noGrp="1"/>
          </p:cNvSpPr>
          <p:nvPr>
            <p:ph idx="1"/>
          </p:nvPr>
        </p:nvSpPr>
        <p:spPr>
          <a:xfrm>
            <a:off x="838200" y="1170039"/>
            <a:ext cx="10515600" cy="5006924"/>
          </a:xfrm>
        </p:spPr>
        <p:txBody>
          <a:bodyPr>
            <a:normAutofit fontScale="92500" lnSpcReduction="20000"/>
          </a:bodyPr>
          <a:lstStyle/>
          <a:p>
            <a:pPr marL="0" indent="0">
              <a:buNone/>
            </a:pPr>
            <a:r>
              <a:rPr lang="en-US" sz="1800" b="1" i="1" dirty="0"/>
              <a:t>The dataset, Financial-Analytics-data.csv, provides financial performance metrics for 459 companies.</a:t>
            </a:r>
          </a:p>
          <a:p>
            <a:pPr marL="0" indent="0">
              <a:buNone/>
            </a:pPr>
            <a:r>
              <a:rPr lang="en-US" sz="1800" b="1" i="1" dirty="0"/>
              <a:t>Key insights include:</a:t>
            </a:r>
          </a:p>
          <a:p>
            <a:pPr>
              <a:buFont typeface="Wingdings" panose="05000000000000000000" pitchFamily="2" charset="2"/>
              <a:buChar char="Ø"/>
            </a:pPr>
            <a:r>
              <a:rPr lang="en-US" sz="1800" i="1" dirty="0"/>
              <a:t>Company Performance Metrics: The dataset primarily focuses on two key financial indicators: Market 		Capitalization (Mar Cap - Crore) and Quarterly Sales (Sales Qtr - Crore).</a:t>
            </a:r>
          </a:p>
          <a:p>
            <a:pPr>
              <a:buFont typeface="Wingdings" panose="05000000000000000000" pitchFamily="2" charset="2"/>
              <a:buChar char="Ø"/>
            </a:pPr>
            <a:r>
              <a:rPr lang="en-US" sz="1800" i="1" dirty="0"/>
              <a:t>Significant Variability: Both market capitalization and quarterly sales exhibit a wide range of values across companies. For instance, market capitalization ranges from 3,017.07 Crore to 583,436.72 Crore, and quarterly sales from 0.00 Crore to 110,666.93 Crore, indicating a diverse set of companies from very small to very large in terms of financial scale.</a:t>
            </a:r>
          </a:p>
          <a:p>
            <a:pPr>
              <a:buFont typeface="Wingdings" panose="05000000000000000000" pitchFamily="2" charset="2"/>
              <a:buChar char="Ø"/>
            </a:pPr>
            <a:r>
              <a:rPr lang="en-US" sz="1800" i="1" dirty="0"/>
              <a:t>Categorization for Analysis: Companies are pre-categorized into Market_Cap_Category (Large Cap, Mid Cap, Small Cap, Very Small Cap) and Sales_Qrt_Category (High Sales, Medium Sales, Low Sales, Very Low Sales). This allows for straightforward analysis of company size and sales performance segments.</a:t>
            </a:r>
          </a:p>
          <a:p>
            <a:pPr>
              <a:buFont typeface="Wingdings" panose="05000000000000000000" pitchFamily="2" charset="2"/>
              <a:buChar char="Ø"/>
            </a:pPr>
            <a:r>
              <a:rPr lang="en-US" sz="1800" i="1" dirty="0"/>
              <a:t>Potential for Correlation Analysis: The structure of the data enables analysis of the relationship between a company's market capitalization and its sales performance, for example, to observe if "Large Cap" companies consistently fall into "High Sales" categories, as suggested by the sample data (e.g., Reliance </a:t>
            </a:r>
            <a:r>
              <a:rPr lang="en-US" sz="1800" i="1" dirty="0" err="1"/>
              <a:t>Inds</a:t>
            </a:r>
            <a:r>
              <a:rPr lang="en-US" sz="1800" i="1" dirty="0"/>
              <a:t>., TCS, HDFC Bank).</a:t>
            </a:r>
            <a:endParaRPr lang="en-IN" sz="1800" i="1" dirty="0"/>
          </a:p>
        </p:txBody>
      </p:sp>
    </p:spTree>
    <p:extLst>
      <p:ext uri="{BB962C8B-B14F-4D97-AF65-F5344CB8AC3E}">
        <p14:creationId xmlns:p14="http://schemas.microsoft.com/office/powerpoint/2010/main" val="35265160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TotalTime>
  <Words>522</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Bookman Old Style</vt:lpstr>
      <vt:lpstr>Rockwell</vt:lpstr>
      <vt:lpstr>Wingdings</vt:lpstr>
      <vt:lpstr>Damask</vt:lpstr>
      <vt:lpstr>Financial Data Analysis: Market Cap and Sales of Indian Companies </vt:lpstr>
      <vt:lpstr>Contents:</vt:lpstr>
      <vt:lpstr>About The Dataset:</vt:lpstr>
      <vt:lpstr>Relevant Insights: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Akarsh Jain</dc:creator>
  <cp:lastModifiedBy>Akarsh Jain</cp:lastModifiedBy>
  <cp:revision>1</cp:revision>
  <dcterms:created xsi:type="dcterms:W3CDTF">2025-08-07T13:34:06Z</dcterms:created>
  <dcterms:modified xsi:type="dcterms:W3CDTF">2025-08-07T13:50:12Z</dcterms:modified>
</cp:coreProperties>
</file>