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CFDA72-606E-4332-8E2C-DEC7795A50F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FDA72-606E-4332-8E2C-DEC7795A50F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FDA72-606E-4332-8E2C-DEC7795A50F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FDA72-606E-4332-8E2C-DEC7795A50F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CFDA72-606E-4332-8E2C-DEC7795A50F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CFDA72-606E-4332-8E2C-DEC7795A50F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CFDA72-606E-4332-8E2C-DEC7795A50FB}"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CFDA72-606E-4332-8E2C-DEC7795A50FB}"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FDA72-606E-4332-8E2C-DEC7795A50FB}"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FDA72-606E-4332-8E2C-DEC7795A50F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FDA72-606E-4332-8E2C-DEC7795A50F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F4FF5-FD6A-44CF-AE98-690C463E11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FDA72-606E-4332-8E2C-DEC7795A50FB}" type="datetimeFigureOut">
              <a:rPr lang="en-US" smtClean="0"/>
              <a:t>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F4FF5-FD6A-44CF-AE98-690C463E11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2"/>
            <a:ext cx="7772400" cy="2403699"/>
          </a:xfrm>
        </p:spPr>
        <p:txBody>
          <a:bodyPr>
            <a:normAutofit fontScale="90000"/>
          </a:bodyPr>
          <a:lstStyle/>
          <a:p>
            <a:r>
              <a:rPr lang="en-IN" dirty="0" smtClean="0"/>
              <a:t>ARTIFICIAL INTELLIGENCE(SWE4010) REVIEW-1</a:t>
            </a:r>
            <a:br>
              <a:rPr lang="en-IN" dirty="0" smtClean="0"/>
            </a:br>
            <a:r>
              <a:rPr lang="en-IN" dirty="0" smtClean="0"/>
              <a:t>TOPIC:PNUEMONIA DETECTION USING CNN</a:t>
            </a:r>
            <a:endParaRPr lang="en-US" dirty="0"/>
          </a:p>
        </p:txBody>
      </p:sp>
      <p:sp>
        <p:nvSpPr>
          <p:cNvPr id="3" name="Subtitle 2"/>
          <p:cNvSpPr>
            <a:spLocks noGrp="1"/>
          </p:cNvSpPr>
          <p:nvPr>
            <p:ph type="subTitle" idx="1"/>
          </p:nvPr>
        </p:nvSpPr>
        <p:spPr/>
        <p:txBody>
          <a:bodyPr>
            <a:normAutofit fontScale="70000" lnSpcReduction="20000"/>
          </a:bodyPr>
          <a:lstStyle/>
          <a:p>
            <a:r>
              <a:rPr lang="en-IN" dirty="0" smtClean="0"/>
              <a:t>DONE BY:</a:t>
            </a:r>
          </a:p>
          <a:p>
            <a:r>
              <a:rPr lang="en-IN" dirty="0" smtClean="0"/>
              <a:t>VADAPALLI AKARSH-18MIS1006</a:t>
            </a:r>
          </a:p>
          <a:p>
            <a:r>
              <a:rPr lang="en-IN" dirty="0" smtClean="0"/>
              <a:t>SETTY RASHMIKA-18MIS1049</a:t>
            </a:r>
            <a:endParaRPr lang="en-US" dirty="0" smtClean="0"/>
          </a:p>
          <a:p>
            <a:r>
              <a:rPr lang="en-IN" dirty="0" smtClean="0"/>
              <a:t>KURAPARTHI THANMAYEE-18MIS1049</a:t>
            </a:r>
          </a:p>
          <a:p>
            <a:r>
              <a:rPr lang="en-IN" dirty="0" smtClean="0"/>
              <a:t>GANGALAPUDI SAMYUKTHA REDDY-19MIA1058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2240280" y="2308701"/>
            <a:ext cx="4663440" cy="31089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numCol="1">
            <a:normAutofit fontScale="62500" lnSpcReduction="20000"/>
          </a:bodyPr>
          <a:lstStyle/>
          <a:p>
            <a:pPr algn="just">
              <a:lnSpc>
                <a:spcPct val="120000"/>
              </a:lnSpc>
              <a:buNone/>
            </a:pPr>
            <a:r>
              <a:rPr lang="en-US" sz="2900" dirty="0" smtClean="0">
                <a:latin typeface="Times New Roman" pitchFamily="18" charset="0"/>
                <a:cs typeface="Times New Roman" pitchFamily="18" charset="0"/>
              </a:rPr>
              <a:t>     Pneumonia </a:t>
            </a:r>
            <a:r>
              <a:rPr lang="en-US" sz="2900" dirty="0">
                <a:latin typeface="Times New Roman" pitchFamily="18" charset="0"/>
                <a:cs typeface="Times New Roman" pitchFamily="18" charset="0"/>
              </a:rPr>
              <a:t>is a life-threatening infectious disease affecting one or both lungs in humans commonly caused by bacteria called Streptococcus </a:t>
            </a:r>
            <a:r>
              <a:rPr lang="en-US" sz="2900" dirty="0" err="1">
                <a:latin typeface="Times New Roman" pitchFamily="18" charset="0"/>
                <a:cs typeface="Times New Roman" pitchFamily="18" charset="0"/>
              </a:rPr>
              <a:t>pneumoniae</a:t>
            </a:r>
            <a:r>
              <a:rPr lang="en-US" sz="2900" dirty="0">
                <a:latin typeface="Times New Roman" pitchFamily="18" charset="0"/>
                <a:cs typeface="Times New Roman" pitchFamily="18" charset="0"/>
              </a:rPr>
              <a:t>. One in three deaths in India is caused due to pneumonia as reported by World Health Organization (WHO). Chest X-Rays which are used to diagnose pneumonia need expert radiotherapists for evaluation. Thus, developing an automatic system for detecting pneumonia would be beneficial for treating the disease without any delay particularly in remote areas. Due to the success of deep learning algorithms in analyzing medical images, </a:t>
            </a:r>
            <a:r>
              <a:rPr lang="en-US" sz="2900" dirty="0" err="1">
                <a:latin typeface="Times New Roman" pitchFamily="18" charset="0"/>
                <a:cs typeface="Times New Roman" pitchFamily="18" charset="0"/>
              </a:rPr>
              <a:t>Convolutional</a:t>
            </a:r>
            <a:r>
              <a:rPr lang="en-US" sz="2900" dirty="0">
                <a:latin typeface="Times New Roman" pitchFamily="18" charset="0"/>
                <a:cs typeface="Times New Roman" pitchFamily="18" charset="0"/>
              </a:rPr>
              <a:t> Neural Networks (CNNs) have gained much attention for disease classification. In addition, features learned by pre-trained CNN models on large-scale datasets are much useful in image classification tasks. In this work, we appraise the functionality of pre-trained CNN models utilized as feature-extractors followed by different classifiers for the classification of abnormal and normal chest X-Rays. We analytically determine the optimal CNN model for the purpose. Statistical results obtained demonstrates that </a:t>
            </a:r>
            <a:r>
              <a:rPr lang="en-US" sz="2900" dirty="0" err="1">
                <a:latin typeface="Times New Roman" pitchFamily="18" charset="0"/>
                <a:cs typeface="Times New Roman" pitchFamily="18" charset="0"/>
              </a:rPr>
              <a:t>pretrained</a:t>
            </a:r>
            <a:r>
              <a:rPr lang="en-US" sz="2900" dirty="0">
                <a:latin typeface="Times New Roman" pitchFamily="18" charset="0"/>
                <a:cs typeface="Times New Roman" pitchFamily="18" charset="0"/>
              </a:rPr>
              <a:t> CNN models employed along with supervised classifier algorithms can be very beneficial in analyzing chest X-ray images, specifically to detect Pneumonia.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     Pneumonia is an illness that disturbs the lung air sacs of an infected person. It is triggered by bacteria, fungi, or a virus that infects the air sacs of lungs that fill up with discharge fluids that leads to chills, fever, coughing with mucus, and breathing trouble among persons diagnosed with this disease. Children below five years of age and elderly patients with weak immune system are vulnerable to this type of diseases. We can  determine whether a person suffers pneumonia or not. If yes, then determine whether it’s caused by bacteria or </a:t>
            </a:r>
            <a:r>
              <a:rPr lang="en-US" sz="1800" dirty="0" err="1" smtClean="0">
                <a:latin typeface="Times New Roman" pitchFamily="18" charset="0"/>
                <a:cs typeface="Times New Roman" pitchFamily="18" charset="0"/>
              </a:rPr>
              <a:t>viruses.So</a:t>
            </a:r>
            <a:r>
              <a:rPr lang="en-US" sz="1800" dirty="0" smtClean="0">
                <a:latin typeface="Times New Roman" pitchFamily="18" charset="0"/>
                <a:cs typeface="Times New Roman" pitchFamily="18" charset="0"/>
              </a:rPr>
              <a:t> we are using CNN(</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 detect pneumonia from chest X-ray images to help control this deadly infection in children and other age groups.</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The main purpose is to Timely detection of pneumonia in children can help to fast-track the process of recovery which can be utilized in the real world by medical practitioners to treat pneumonia. </a:t>
            </a:r>
            <a:endParaRPr lang="en-US" sz="3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None/>
            </a:pPr>
            <a:r>
              <a:rPr lang="en-US" dirty="0" smtClean="0"/>
              <a:t>    </a:t>
            </a:r>
            <a:r>
              <a:rPr lang="en-US" sz="2100" dirty="0" smtClean="0">
                <a:latin typeface="Times New Roman" pitchFamily="18" charset="0"/>
                <a:cs typeface="Times New Roman" pitchFamily="18" charset="0"/>
              </a:rPr>
              <a:t>Chest X-Rays which are used to diagnose pneumonia need expert radiotherapists for evaluation. Thus, developing an automatic system for detecting pneumonia would be beneficial for treating the disease without any delay particularly in remote areas. Due to the success of deep learning algorithms in analyzing medical images, </a:t>
            </a:r>
            <a:r>
              <a:rPr lang="en-US" sz="2100" dirty="0" err="1" smtClean="0">
                <a:latin typeface="Times New Roman" pitchFamily="18" charset="0"/>
                <a:cs typeface="Times New Roman" pitchFamily="18" charset="0"/>
              </a:rPr>
              <a:t>Convolutional</a:t>
            </a:r>
            <a:r>
              <a:rPr lang="en-US" sz="2100" dirty="0" smtClean="0">
                <a:latin typeface="Times New Roman" pitchFamily="18" charset="0"/>
                <a:cs typeface="Times New Roman" pitchFamily="18" charset="0"/>
              </a:rPr>
              <a:t> Neural Networks (CNNs) have gained much attention for disease classification. In addition, features learned by pre-trained CNN models on large-scale datasets are much useful in image classification tasks. In this work, we appraise the functionality of pre-trained CNN models utilized as feature-extractors followed by different classifiers for the classification of abnormal and normal chest X-Rays. We analytically determine the optimal CNN model for the purpose. Statistical results obtained demonstrates that </a:t>
            </a:r>
            <a:r>
              <a:rPr lang="en-US" sz="2100" dirty="0" err="1" smtClean="0">
                <a:latin typeface="Times New Roman" pitchFamily="18" charset="0"/>
                <a:cs typeface="Times New Roman" pitchFamily="18" charset="0"/>
              </a:rPr>
              <a:t>pretrained</a:t>
            </a:r>
            <a:r>
              <a:rPr lang="en-US" sz="2100" dirty="0" smtClean="0">
                <a:latin typeface="Times New Roman" pitchFamily="18" charset="0"/>
                <a:cs typeface="Times New Roman" pitchFamily="18" charset="0"/>
              </a:rPr>
              <a:t> CNN models employed along with supervised classifier algorithms can be very beneficial in analyzing chest X-ray images, specifically to detect Pneumonia.</a:t>
            </a:r>
            <a:endParaRPr lang="en-US" sz="21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23528" y="1196752"/>
          <a:ext cx="8229600" cy="55219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smtClean="0"/>
                        <a:t>TITLE</a:t>
                      </a:r>
                      <a:endParaRPr lang="en-US" dirty="0"/>
                    </a:p>
                  </a:txBody>
                  <a:tcPr/>
                </a:tc>
                <a:tc>
                  <a:txBody>
                    <a:bodyPr/>
                    <a:lstStyle/>
                    <a:p>
                      <a:r>
                        <a:rPr lang="en-IN" dirty="0" smtClean="0"/>
                        <a:t>REFERENCE</a:t>
                      </a:r>
                      <a:r>
                        <a:rPr lang="en-IN" baseline="0" dirty="0" smtClean="0"/>
                        <a:t> </a:t>
                      </a:r>
                      <a:endParaRPr lang="en-US" dirty="0"/>
                    </a:p>
                  </a:txBody>
                  <a:tcPr/>
                </a:tc>
                <a:tc>
                  <a:txBody>
                    <a:bodyPr/>
                    <a:lstStyle/>
                    <a:p>
                      <a:r>
                        <a:rPr lang="en-IN" sz="1400" dirty="0" smtClean="0"/>
                        <a:t>OBJECTIVE</a:t>
                      </a:r>
                      <a:endParaRPr lang="en-US" sz="1400" dirty="0"/>
                    </a:p>
                  </a:txBody>
                  <a:tcPr/>
                </a:tc>
              </a:tr>
              <a:tr h="1840736">
                <a:tc>
                  <a:txBody>
                    <a:bodyPr/>
                    <a:lstStyle/>
                    <a:p>
                      <a:r>
                        <a:rPr lang="en-US" dirty="0" smtClean="0">
                          <a:latin typeface="Times New Roman" pitchFamily="18" charset="0"/>
                          <a:cs typeface="Times New Roman" pitchFamily="18" charset="0"/>
                        </a:rPr>
                        <a:t>Pneumonia Detection Using CNN based Feature Extraction </a:t>
                      </a:r>
                      <a:endParaRPr lang="en-US" dirty="0">
                        <a:latin typeface="Times New Roman" pitchFamily="18" charset="0"/>
                        <a:cs typeface="Times New Roman" pitchFamily="18" charset="0"/>
                      </a:endParaRPr>
                    </a:p>
                  </a:txBody>
                  <a:tcPr/>
                </a:tc>
                <a:tc>
                  <a:txBody>
                    <a:bodyPr/>
                    <a:lstStyle/>
                    <a:p>
                      <a:pPr algn="just"/>
                      <a:r>
                        <a:rPr lang="en-US" b="1" u="sng" dirty="0" smtClean="0">
                          <a:latin typeface="Times New Roman" pitchFamily="18" charset="0"/>
                          <a:cs typeface="Times New Roman" pitchFamily="18" charset="0"/>
                        </a:rPr>
                        <a:t>https://ieeexplore.ieee.org/stamp/stamp.jsp?tp=&amp;arnumber=8869364</a:t>
                      </a:r>
                      <a:endParaRPr lang="en-US" b="1" u="sng"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This paper basically pursuits to enhance the clinical</a:t>
                      </a:r>
                      <a:r>
                        <a:rPr lang="en-US" sz="1400" kern="1200" baseline="0" dirty="0" smtClean="0">
                          <a:solidFill>
                            <a:schemeClr val="dk1"/>
                          </a:solidFill>
                          <a:latin typeface="Times New Roman" pitchFamily="18" charset="0"/>
                          <a:ea typeface="+mn-ea"/>
                          <a:cs typeface="Times New Roman" pitchFamily="18" charset="0"/>
                        </a:rPr>
                        <a:t> </a:t>
                      </a:r>
                      <a:r>
                        <a:rPr lang="en-US" sz="1400" kern="1200" dirty="0" smtClean="0">
                          <a:solidFill>
                            <a:schemeClr val="dk1"/>
                          </a:solidFill>
                          <a:latin typeface="Times New Roman" pitchFamily="18" charset="0"/>
                          <a:ea typeface="+mn-ea"/>
                          <a:cs typeface="Times New Roman" pitchFamily="18" charset="0"/>
                        </a:rPr>
                        <a:t>adeptness in regions in which the supply of radiotherapists continues to be limited. Our look at facilitate the early analysis of Pneumonia to stop </a:t>
                      </a:r>
                      <a:r>
                        <a:rPr lang="en-US" sz="1400" kern="1200" dirty="0" err="1" smtClean="0">
                          <a:solidFill>
                            <a:schemeClr val="dk1"/>
                          </a:solidFill>
                          <a:latin typeface="Times New Roman" pitchFamily="18" charset="0"/>
                          <a:ea typeface="+mn-ea"/>
                          <a:cs typeface="Times New Roman" pitchFamily="18" charset="0"/>
                        </a:rPr>
                        <a:t>unfavourable</a:t>
                      </a:r>
                      <a:r>
                        <a:rPr lang="en-US" sz="1400" kern="1200" dirty="0" smtClean="0">
                          <a:solidFill>
                            <a:schemeClr val="dk1"/>
                          </a:solidFill>
                          <a:latin typeface="Times New Roman" pitchFamily="18" charset="0"/>
                          <a:ea typeface="+mn-ea"/>
                          <a:cs typeface="Times New Roman" pitchFamily="18" charset="0"/>
                        </a:rPr>
                        <a:t> consequences (which include death) in such faraway regions. So far, now no longer a lot work has been contributed to particularly to discover Pneumonia from the dataset.</a:t>
                      </a:r>
                    </a:p>
                    <a:p>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dk1"/>
                          </a:solidFill>
                          <a:latin typeface="Times New Roman" pitchFamily="18" charset="0"/>
                          <a:ea typeface="+mn-ea"/>
                          <a:cs typeface="Times New Roman" pitchFamily="18" charset="0"/>
                        </a:rPr>
                        <a:t>Efficient Pneumonia Detection in Chest </a:t>
                      </a:r>
                      <a:r>
                        <a:rPr lang="en-US" sz="1800" i="0" kern="1200" dirty="0" err="1" smtClean="0">
                          <a:solidFill>
                            <a:schemeClr val="dk1"/>
                          </a:solidFill>
                          <a:latin typeface="Times New Roman" pitchFamily="18" charset="0"/>
                          <a:ea typeface="+mn-ea"/>
                          <a:cs typeface="Times New Roman" pitchFamily="18" charset="0"/>
                        </a:rPr>
                        <a:t>Xray</a:t>
                      </a:r>
                      <a:r>
                        <a:rPr lang="en-US" sz="1800" i="0" kern="1200" dirty="0" smtClean="0">
                          <a:solidFill>
                            <a:schemeClr val="dk1"/>
                          </a:solidFill>
                          <a:latin typeface="Times New Roman" pitchFamily="18" charset="0"/>
                          <a:ea typeface="+mn-ea"/>
                          <a:cs typeface="Times New Roman" pitchFamily="18" charset="0"/>
                        </a:rPr>
                        <a:t> Images Using Deep Transfer Learning</a:t>
                      </a:r>
                    </a:p>
                    <a:p>
                      <a:endParaRPr lang="en-US" dirty="0"/>
                    </a:p>
                  </a:txBody>
                  <a:tcPr/>
                </a:tc>
                <a:tc>
                  <a:txBody>
                    <a:bodyPr/>
                    <a:lstStyle/>
                    <a:p>
                      <a:r>
                        <a:rPr lang="en-US" b="1" u="sng" dirty="0" smtClean="0">
                          <a:latin typeface="Times New Roman" pitchFamily="18" charset="0"/>
                          <a:cs typeface="Times New Roman" pitchFamily="18" charset="0"/>
                        </a:rPr>
                        <a:t>https://www.ncbi.nlm.nih.gov/pmc/articles/PMC7345724/</a:t>
                      </a:r>
                      <a:endParaRPr lang="en-US" b="1" u="sng" dirty="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In this </a:t>
                      </a:r>
                      <a:r>
                        <a:rPr lang="en-US" sz="1400" kern="1200" dirty="0" err="1" smtClean="0">
                          <a:solidFill>
                            <a:schemeClr val="dk1"/>
                          </a:solidFill>
                          <a:latin typeface="Times New Roman" pitchFamily="18" charset="0"/>
                          <a:ea typeface="+mn-ea"/>
                          <a:cs typeface="Times New Roman" pitchFamily="18" charset="0"/>
                        </a:rPr>
                        <a:t>paper,we</a:t>
                      </a:r>
                      <a:r>
                        <a:rPr lang="en-US" sz="1400" kern="1200" dirty="0" smtClean="0">
                          <a:solidFill>
                            <a:schemeClr val="dk1"/>
                          </a:solidFill>
                          <a:latin typeface="Times New Roman" pitchFamily="18" charset="0"/>
                          <a:ea typeface="+mn-ea"/>
                          <a:cs typeface="Times New Roman" pitchFamily="18" charset="0"/>
                        </a:rPr>
                        <a:t> see that pneumonia accounts for a massive amount of affected person morbidity and mortality.</a:t>
                      </a:r>
                      <a:r>
                        <a:rPr lang="en-US" sz="1800" kern="1200" dirty="0" smtClean="0">
                          <a:solidFill>
                            <a:schemeClr val="dk1"/>
                          </a:solidFill>
                          <a:latin typeface="+mn-lt"/>
                          <a:ea typeface="+mn-ea"/>
                          <a:cs typeface="+mn-cs"/>
                        </a:rPr>
                        <a:t> </a:t>
                      </a:r>
                      <a:r>
                        <a:rPr lang="en-US" sz="1400" kern="1200" dirty="0" smtClean="0">
                          <a:solidFill>
                            <a:schemeClr val="dk1"/>
                          </a:solidFill>
                          <a:latin typeface="Times New Roman" pitchFamily="18" charset="0"/>
                          <a:ea typeface="+mn-ea"/>
                          <a:cs typeface="Times New Roman" pitchFamily="18" charset="0"/>
                        </a:rPr>
                        <a:t>We additionally display that a easy extension of our algorithm to locate more than one illnesses outperforms preceding step of the artwork on ChestX-ray14, the most important publicly to be had chest </a:t>
                      </a:r>
                      <a:r>
                        <a:rPr lang="en-US" sz="1400" kern="1200" dirty="0" err="1" smtClean="0">
                          <a:solidFill>
                            <a:schemeClr val="dk1"/>
                          </a:solidFill>
                          <a:latin typeface="Times New Roman" pitchFamily="18" charset="0"/>
                          <a:ea typeface="+mn-ea"/>
                          <a:cs typeface="Times New Roman" pitchFamily="18" charset="0"/>
                        </a:rPr>
                        <a:t>Xray</a:t>
                      </a:r>
                      <a:r>
                        <a:rPr lang="en-US" sz="1400" kern="1200" dirty="0" smtClean="0">
                          <a:solidFill>
                            <a:schemeClr val="dk1"/>
                          </a:solidFill>
                          <a:latin typeface="Times New Roman" pitchFamily="18" charset="0"/>
                          <a:ea typeface="+mn-ea"/>
                          <a:cs typeface="Times New Roman" pitchFamily="18" charset="0"/>
                        </a:rPr>
                        <a:t> dataset. </a:t>
                      </a:r>
                      <a:endParaRPr lang="en-US" sz="14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MODULES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IN" dirty="0" smtClean="0">
                <a:latin typeface="Times New Roman" pitchFamily="18" charset="0"/>
                <a:cs typeface="Times New Roman" pitchFamily="18" charset="0"/>
              </a:rPr>
              <a:t>Import libraries</a:t>
            </a:r>
          </a:p>
          <a:p>
            <a:r>
              <a:rPr lang="en-US" dirty="0" smtClean="0">
                <a:latin typeface="Times New Roman" pitchFamily="18" charset="0"/>
                <a:cs typeface="Times New Roman" pitchFamily="18" charset="0"/>
              </a:rPr>
              <a:t>Process the images and resize them to the preferred size</a:t>
            </a:r>
          </a:p>
          <a:p>
            <a:r>
              <a:rPr lang="en-US" dirty="0" smtClean="0">
                <a:latin typeface="Times New Roman" pitchFamily="18" charset="0"/>
                <a:cs typeface="Times New Roman" pitchFamily="18" charset="0"/>
              </a:rPr>
              <a:t>Preparing the training and testing data</a:t>
            </a:r>
          </a:p>
          <a:p>
            <a:r>
              <a:rPr lang="en-US" dirty="0" smtClean="0">
                <a:latin typeface="Times New Roman" pitchFamily="18" charset="0"/>
                <a:cs typeface="Times New Roman" pitchFamily="18" charset="0"/>
              </a:rPr>
              <a:t>Visualize training images</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incoprating</a:t>
            </a:r>
            <a:r>
              <a:rPr lang="en-US" dirty="0" smtClean="0">
                <a:latin typeface="Times New Roman" pitchFamily="18" charset="0"/>
                <a:cs typeface="Times New Roman" pitchFamily="18" charset="0"/>
              </a:rPr>
              <a:t> the validation data into the training data</a:t>
            </a:r>
          </a:p>
          <a:p>
            <a:r>
              <a:rPr lang="en-IN" dirty="0" smtClean="0">
                <a:latin typeface="Times New Roman" pitchFamily="18" charset="0"/>
                <a:cs typeface="Times New Roman" pitchFamily="18" charset="0"/>
              </a:rPr>
              <a:t>Data augmentation</a:t>
            </a:r>
          </a:p>
          <a:p>
            <a:r>
              <a:rPr lang="en-IN" dirty="0" smtClean="0">
                <a:latin typeface="Times New Roman" pitchFamily="18" charset="0"/>
                <a:cs typeface="Times New Roman" pitchFamily="18" charset="0"/>
              </a:rPr>
              <a:t>Implementation of </a:t>
            </a:r>
            <a:r>
              <a:rPr lang="en-IN" dirty="0" err="1" smtClean="0">
                <a:latin typeface="Times New Roman" pitchFamily="18" charset="0"/>
                <a:cs typeface="Times New Roman" pitchFamily="18" charset="0"/>
              </a:rPr>
              <a:t>Convolutional</a:t>
            </a:r>
            <a:r>
              <a:rPr lang="en-IN" dirty="0" smtClean="0">
                <a:latin typeface="Times New Roman" pitchFamily="18" charset="0"/>
                <a:cs typeface="Times New Roman" pitchFamily="18" charset="0"/>
              </a:rPr>
              <a:t> Neural Network </a:t>
            </a:r>
          </a:p>
          <a:p>
            <a:r>
              <a:rPr lang="en-US" dirty="0" smtClean="0">
                <a:latin typeface="Times New Roman" pitchFamily="18" charset="0"/>
                <a:cs typeface="Times New Roman" pitchFamily="18" charset="0"/>
              </a:rPr>
              <a:t>Visualizing our training progress</a:t>
            </a:r>
          </a:p>
          <a:p>
            <a:r>
              <a:rPr lang="en-US" dirty="0" smtClean="0">
                <a:latin typeface="Times New Roman" pitchFamily="18" charset="0"/>
                <a:cs typeface="Times New Roman" pitchFamily="18" charset="0"/>
              </a:rPr>
              <a:t>Prepare data for precision vs. recall and ROC</a:t>
            </a:r>
          </a:p>
          <a:p>
            <a:r>
              <a:rPr lang="en-US" dirty="0">
                <a:latin typeface="Times New Roman" pitchFamily="18" charset="0"/>
                <a:cs typeface="Times New Roman" pitchFamily="18" charset="0"/>
              </a:rPr>
              <a:t>Set thresholds for our </a:t>
            </a:r>
            <a:r>
              <a:rPr lang="en-US" dirty="0" smtClean="0">
                <a:latin typeface="Times New Roman" pitchFamily="18" charset="0"/>
                <a:cs typeface="Times New Roman" pitchFamily="18" charset="0"/>
              </a:rPr>
              <a:t>model for results of </a:t>
            </a:r>
            <a:r>
              <a:rPr lang="en-US" dirty="0" err="1" smtClean="0">
                <a:latin typeface="Times New Roman" pitchFamily="18" charset="0"/>
                <a:cs typeface="Times New Roman" pitchFamily="18" charset="0"/>
              </a:rPr>
              <a:t>accuracy,precision</a:t>
            </a:r>
            <a:r>
              <a:rPr lang="en-US" dirty="0" smtClean="0">
                <a:latin typeface="Times New Roman" pitchFamily="18" charset="0"/>
                <a:cs typeface="Times New Roman" pitchFamily="18" charset="0"/>
              </a:rPr>
              <a:t> and recall and </a:t>
            </a:r>
            <a:r>
              <a:rPr lang="en-IN" dirty="0">
                <a:latin typeface="Times New Roman" pitchFamily="18" charset="0"/>
                <a:cs typeface="Times New Roman" pitchFamily="18" charset="0"/>
              </a:rPr>
              <a:t>g</a:t>
            </a:r>
            <a:r>
              <a:rPr lang="en-IN" dirty="0" smtClean="0">
                <a:latin typeface="Times New Roman" pitchFamily="18" charset="0"/>
                <a:cs typeface="Times New Roman" pitchFamily="18" charset="0"/>
              </a:rPr>
              <a:t>enerating </a:t>
            </a:r>
            <a:r>
              <a:rPr lang="en-US" dirty="0" smtClean="0">
                <a:latin typeface="Times New Roman" pitchFamily="18" charset="0"/>
                <a:cs typeface="Times New Roman" pitchFamily="18" charset="0"/>
              </a:rPr>
              <a:t>confusion matrix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ALGORITHMS</a:t>
            </a:r>
            <a:endParaRPr lang="en-US" dirty="0"/>
          </a:p>
        </p:txBody>
      </p:sp>
      <p:sp>
        <p:nvSpPr>
          <p:cNvPr id="3" name="Content Placeholder 2"/>
          <p:cNvSpPr>
            <a:spLocks noGrp="1"/>
          </p:cNvSpPr>
          <p:nvPr>
            <p:ph idx="1"/>
          </p:nvPr>
        </p:nvSpPr>
        <p:spPr/>
        <p:txBody>
          <a:bodyPr>
            <a:normAutofit/>
          </a:bodyPr>
          <a:lstStyle/>
          <a:p>
            <a:pPr>
              <a:buNone/>
            </a:pPr>
            <a:r>
              <a:rPr lang="en-IN" dirty="0" smtClean="0">
                <a:latin typeface="Times New Roman" pitchFamily="18" charset="0"/>
                <a:cs typeface="Times New Roman" pitchFamily="18" charset="0"/>
              </a:rPr>
              <a:t>ALGORITHM:CNN ALGORITHM</a:t>
            </a:r>
          </a:p>
          <a:p>
            <a:pPr>
              <a:buNone/>
            </a:pPr>
            <a:r>
              <a:rPr lang="en-IN" dirty="0" smtClean="0">
                <a:latin typeface="Times New Roman" pitchFamily="18" charset="0"/>
                <a:cs typeface="Times New Roman" pitchFamily="18" charset="0"/>
              </a:rPr>
              <a:t>TOOL:KAGGLE/GOOGLE COLAB/JUPYTER NOTEBOOK</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DATASET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The dataset used here is chest </a:t>
            </a:r>
            <a:r>
              <a:rPr lang="en-US" dirty="0" err="1" smtClean="0"/>
              <a:t>xray</a:t>
            </a:r>
            <a:r>
              <a:rPr lang="en-US" dirty="0" smtClean="0"/>
              <a:t> dataset which is taken from </a:t>
            </a:r>
            <a:r>
              <a:rPr lang="en-US" dirty="0" err="1" smtClean="0"/>
              <a:t>kaggle</a:t>
            </a:r>
            <a:r>
              <a:rPr lang="en-US" dirty="0" smtClean="0"/>
              <a:t> and </a:t>
            </a:r>
            <a:r>
              <a:rPr lang="en-US" dirty="0" err="1" smtClean="0"/>
              <a:t>preprocessed.The</a:t>
            </a:r>
            <a:r>
              <a:rPr lang="en-US" dirty="0" smtClean="0"/>
              <a:t> dataset consists of :</a:t>
            </a:r>
          </a:p>
          <a:p>
            <a:pPr>
              <a:buNone/>
            </a:pPr>
            <a:r>
              <a:rPr lang="en-US" dirty="0" smtClean="0"/>
              <a:t>•	5216 training images of which 3815 are of Pneumonia and 1341 are normal images.</a:t>
            </a:r>
          </a:p>
          <a:p>
            <a:pPr>
              <a:buNone/>
            </a:pPr>
            <a:r>
              <a:rPr lang="en-US" dirty="0" smtClean="0"/>
              <a:t>•	624 testing images of which 390 are of Pneumonia and 234 are normal.</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1593</TotalTime>
  <Words>738</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ARTIFICIAL INTELLIGENCE(SWE4010) REVIEW-1 TOPIC:PNUEMONIA DETECTION USING CNN</vt:lpstr>
      <vt:lpstr>ABSTRACT</vt:lpstr>
      <vt:lpstr>INTRODUCTION</vt:lpstr>
      <vt:lpstr>PROBLEM STATEMENT</vt:lpstr>
      <vt:lpstr>PROPOSED SOLUTION</vt:lpstr>
      <vt:lpstr>LITERATURE SURVEY</vt:lpstr>
      <vt:lpstr>MODULES</vt:lpstr>
      <vt:lpstr>TOOLS AND ALGORITHMS</vt:lpstr>
      <vt:lpstr>DATASET</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INTELLIGENCE(SWE4010) REVIEW-1 TOPIC:PNUEMONIA DETECTION USING CNN</dc:title>
  <dc:creator>akars</dc:creator>
  <cp:lastModifiedBy>akars</cp:lastModifiedBy>
  <cp:revision>1</cp:revision>
  <dcterms:created xsi:type="dcterms:W3CDTF">2022-02-24T06:54:54Z</dcterms:created>
  <dcterms:modified xsi:type="dcterms:W3CDTF">2022-02-25T09:28:47Z</dcterms:modified>
</cp:coreProperties>
</file>