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81" r:id="rId4"/>
    <p:sldId id="259" r:id="rId5"/>
    <p:sldId id="283"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6B8B8-2AD5-4DB8-45DE-E9DD85B49C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8DB85C-ECFA-C47D-BCAA-83C5776BB9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5568B5-700A-EB5E-C330-2FB47CA47AC8}"/>
              </a:ext>
            </a:extLst>
          </p:cNvPr>
          <p:cNvSpPr>
            <a:spLocks noGrp="1"/>
          </p:cNvSpPr>
          <p:nvPr>
            <p:ph type="dt" sz="half" idx="10"/>
          </p:nvPr>
        </p:nvSpPr>
        <p:spPr/>
        <p:txBody>
          <a:bodyPr/>
          <a:lstStyle/>
          <a:p>
            <a:fld id="{8E593258-4875-4C0E-996E-84F137CD4C39}" type="datetimeFigureOut">
              <a:rPr lang="en-IN" smtClean="0"/>
              <a:t>31-05-2023</a:t>
            </a:fld>
            <a:endParaRPr lang="en-IN"/>
          </a:p>
        </p:txBody>
      </p:sp>
      <p:sp>
        <p:nvSpPr>
          <p:cNvPr id="5" name="Footer Placeholder 4">
            <a:extLst>
              <a:ext uri="{FF2B5EF4-FFF2-40B4-BE49-F238E27FC236}">
                <a16:creationId xmlns:a16="http://schemas.microsoft.com/office/drawing/2014/main" id="{BB1ADFCB-599D-B1D7-B3B1-EF14BE6EC2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2AD75C-7036-D5A6-9D6D-40CB5664CF14}"/>
              </a:ext>
            </a:extLst>
          </p:cNvPr>
          <p:cNvSpPr>
            <a:spLocks noGrp="1"/>
          </p:cNvSpPr>
          <p:nvPr>
            <p:ph type="sldNum" sz="quarter" idx="12"/>
          </p:nvPr>
        </p:nvSpPr>
        <p:spPr/>
        <p:txBody>
          <a:bodyPr/>
          <a:lstStyle/>
          <a:p>
            <a:fld id="{CFF5DD53-1A3B-43C8-A9D2-A62F20151BEF}" type="slidenum">
              <a:rPr lang="en-IN" smtClean="0"/>
              <a:t>‹#›</a:t>
            </a:fld>
            <a:endParaRPr lang="en-IN"/>
          </a:p>
        </p:txBody>
      </p:sp>
    </p:spTree>
    <p:extLst>
      <p:ext uri="{BB962C8B-B14F-4D97-AF65-F5344CB8AC3E}">
        <p14:creationId xmlns:p14="http://schemas.microsoft.com/office/powerpoint/2010/main" val="228190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E3091-FDFB-85FB-23D1-1A798A2CAC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5362E0-4125-FFA6-553C-8F8973D38C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0BF848-133C-0C9B-31AF-16E147B39B91}"/>
              </a:ext>
            </a:extLst>
          </p:cNvPr>
          <p:cNvSpPr>
            <a:spLocks noGrp="1"/>
          </p:cNvSpPr>
          <p:nvPr>
            <p:ph type="dt" sz="half" idx="10"/>
          </p:nvPr>
        </p:nvSpPr>
        <p:spPr/>
        <p:txBody>
          <a:bodyPr/>
          <a:lstStyle/>
          <a:p>
            <a:fld id="{8E593258-4875-4C0E-996E-84F137CD4C39}" type="datetimeFigureOut">
              <a:rPr lang="en-IN" smtClean="0"/>
              <a:t>31-05-2023</a:t>
            </a:fld>
            <a:endParaRPr lang="en-IN"/>
          </a:p>
        </p:txBody>
      </p:sp>
      <p:sp>
        <p:nvSpPr>
          <p:cNvPr id="5" name="Footer Placeholder 4">
            <a:extLst>
              <a:ext uri="{FF2B5EF4-FFF2-40B4-BE49-F238E27FC236}">
                <a16:creationId xmlns:a16="http://schemas.microsoft.com/office/drawing/2014/main" id="{1321BAE9-E01B-9D80-FF46-044A57C7CE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E47FF-D97B-1D14-0226-61903D88BF9F}"/>
              </a:ext>
            </a:extLst>
          </p:cNvPr>
          <p:cNvSpPr>
            <a:spLocks noGrp="1"/>
          </p:cNvSpPr>
          <p:nvPr>
            <p:ph type="sldNum" sz="quarter" idx="12"/>
          </p:nvPr>
        </p:nvSpPr>
        <p:spPr/>
        <p:txBody>
          <a:bodyPr/>
          <a:lstStyle/>
          <a:p>
            <a:fld id="{CFF5DD53-1A3B-43C8-A9D2-A62F20151BEF}" type="slidenum">
              <a:rPr lang="en-IN" smtClean="0"/>
              <a:t>‹#›</a:t>
            </a:fld>
            <a:endParaRPr lang="en-IN"/>
          </a:p>
        </p:txBody>
      </p:sp>
    </p:spTree>
    <p:extLst>
      <p:ext uri="{BB962C8B-B14F-4D97-AF65-F5344CB8AC3E}">
        <p14:creationId xmlns:p14="http://schemas.microsoft.com/office/powerpoint/2010/main" val="280167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9C97A9-C85A-E453-A61C-4E2A14C64D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E34AA2-6842-CBE4-1FA1-C887251F6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FB5B4C-4E2A-8543-3D33-F572757FC172}"/>
              </a:ext>
            </a:extLst>
          </p:cNvPr>
          <p:cNvSpPr>
            <a:spLocks noGrp="1"/>
          </p:cNvSpPr>
          <p:nvPr>
            <p:ph type="dt" sz="half" idx="10"/>
          </p:nvPr>
        </p:nvSpPr>
        <p:spPr/>
        <p:txBody>
          <a:bodyPr/>
          <a:lstStyle/>
          <a:p>
            <a:fld id="{8E593258-4875-4C0E-996E-84F137CD4C39}" type="datetimeFigureOut">
              <a:rPr lang="en-IN" smtClean="0"/>
              <a:t>31-05-2023</a:t>
            </a:fld>
            <a:endParaRPr lang="en-IN"/>
          </a:p>
        </p:txBody>
      </p:sp>
      <p:sp>
        <p:nvSpPr>
          <p:cNvPr id="5" name="Footer Placeholder 4">
            <a:extLst>
              <a:ext uri="{FF2B5EF4-FFF2-40B4-BE49-F238E27FC236}">
                <a16:creationId xmlns:a16="http://schemas.microsoft.com/office/drawing/2014/main" id="{43FA29C9-D208-9C78-E5FB-2E9FF72C5F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4D2C58-DCAF-F676-B459-65061EDCF7A1}"/>
              </a:ext>
            </a:extLst>
          </p:cNvPr>
          <p:cNvSpPr>
            <a:spLocks noGrp="1"/>
          </p:cNvSpPr>
          <p:nvPr>
            <p:ph type="sldNum" sz="quarter" idx="12"/>
          </p:nvPr>
        </p:nvSpPr>
        <p:spPr/>
        <p:txBody>
          <a:bodyPr/>
          <a:lstStyle/>
          <a:p>
            <a:fld id="{CFF5DD53-1A3B-43C8-A9D2-A62F20151BEF}" type="slidenum">
              <a:rPr lang="en-IN" smtClean="0"/>
              <a:t>‹#›</a:t>
            </a:fld>
            <a:endParaRPr lang="en-IN"/>
          </a:p>
        </p:txBody>
      </p:sp>
    </p:spTree>
    <p:extLst>
      <p:ext uri="{BB962C8B-B14F-4D97-AF65-F5344CB8AC3E}">
        <p14:creationId xmlns:p14="http://schemas.microsoft.com/office/powerpoint/2010/main" val="3071369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7D63A-A526-A608-F486-B642D026A0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5F14E0-CFF7-3F7F-35C4-0A9F70B9DE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EB1DBB-A632-4ABE-81CE-D4F69181FEDF}"/>
              </a:ext>
            </a:extLst>
          </p:cNvPr>
          <p:cNvSpPr>
            <a:spLocks noGrp="1"/>
          </p:cNvSpPr>
          <p:nvPr>
            <p:ph type="dt" sz="half" idx="10"/>
          </p:nvPr>
        </p:nvSpPr>
        <p:spPr/>
        <p:txBody>
          <a:bodyPr/>
          <a:lstStyle/>
          <a:p>
            <a:fld id="{8E593258-4875-4C0E-996E-84F137CD4C39}" type="datetimeFigureOut">
              <a:rPr lang="en-IN" smtClean="0"/>
              <a:t>31-05-2023</a:t>
            </a:fld>
            <a:endParaRPr lang="en-IN"/>
          </a:p>
        </p:txBody>
      </p:sp>
      <p:sp>
        <p:nvSpPr>
          <p:cNvPr id="5" name="Footer Placeholder 4">
            <a:extLst>
              <a:ext uri="{FF2B5EF4-FFF2-40B4-BE49-F238E27FC236}">
                <a16:creationId xmlns:a16="http://schemas.microsoft.com/office/drawing/2014/main" id="{482B6DAE-A3C5-2957-167D-AFE89A0143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40E7ED-917F-84DC-A987-62495C924D44}"/>
              </a:ext>
            </a:extLst>
          </p:cNvPr>
          <p:cNvSpPr>
            <a:spLocks noGrp="1"/>
          </p:cNvSpPr>
          <p:nvPr>
            <p:ph type="sldNum" sz="quarter" idx="12"/>
          </p:nvPr>
        </p:nvSpPr>
        <p:spPr/>
        <p:txBody>
          <a:bodyPr/>
          <a:lstStyle/>
          <a:p>
            <a:fld id="{CFF5DD53-1A3B-43C8-A9D2-A62F20151BEF}" type="slidenum">
              <a:rPr lang="en-IN" smtClean="0"/>
              <a:t>‹#›</a:t>
            </a:fld>
            <a:endParaRPr lang="en-IN"/>
          </a:p>
        </p:txBody>
      </p:sp>
    </p:spTree>
    <p:extLst>
      <p:ext uri="{BB962C8B-B14F-4D97-AF65-F5344CB8AC3E}">
        <p14:creationId xmlns:p14="http://schemas.microsoft.com/office/powerpoint/2010/main" val="23792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C14DE-DABA-5217-7D33-2806940D38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6F574E-5559-6A94-E904-1C8CC1CD7D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65FD57-7A69-1962-E81E-28D2C6E056E6}"/>
              </a:ext>
            </a:extLst>
          </p:cNvPr>
          <p:cNvSpPr>
            <a:spLocks noGrp="1"/>
          </p:cNvSpPr>
          <p:nvPr>
            <p:ph type="dt" sz="half" idx="10"/>
          </p:nvPr>
        </p:nvSpPr>
        <p:spPr/>
        <p:txBody>
          <a:bodyPr/>
          <a:lstStyle/>
          <a:p>
            <a:fld id="{8E593258-4875-4C0E-996E-84F137CD4C39}" type="datetimeFigureOut">
              <a:rPr lang="en-IN" smtClean="0"/>
              <a:t>31-05-2023</a:t>
            </a:fld>
            <a:endParaRPr lang="en-IN"/>
          </a:p>
        </p:txBody>
      </p:sp>
      <p:sp>
        <p:nvSpPr>
          <p:cNvPr id="5" name="Footer Placeholder 4">
            <a:extLst>
              <a:ext uri="{FF2B5EF4-FFF2-40B4-BE49-F238E27FC236}">
                <a16:creationId xmlns:a16="http://schemas.microsoft.com/office/drawing/2014/main" id="{6F9531AF-01C5-591D-3FFD-9EA035D094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D50CF7-94C6-205A-F171-DCD3971E795C}"/>
              </a:ext>
            </a:extLst>
          </p:cNvPr>
          <p:cNvSpPr>
            <a:spLocks noGrp="1"/>
          </p:cNvSpPr>
          <p:nvPr>
            <p:ph type="sldNum" sz="quarter" idx="12"/>
          </p:nvPr>
        </p:nvSpPr>
        <p:spPr/>
        <p:txBody>
          <a:bodyPr/>
          <a:lstStyle/>
          <a:p>
            <a:fld id="{CFF5DD53-1A3B-43C8-A9D2-A62F20151BEF}" type="slidenum">
              <a:rPr lang="en-IN" smtClean="0"/>
              <a:t>‹#›</a:t>
            </a:fld>
            <a:endParaRPr lang="en-IN"/>
          </a:p>
        </p:txBody>
      </p:sp>
    </p:spTree>
    <p:extLst>
      <p:ext uri="{BB962C8B-B14F-4D97-AF65-F5344CB8AC3E}">
        <p14:creationId xmlns:p14="http://schemas.microsoft.com/office/powerpoint/2010/main" val="358020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6842-ED33-0474-FA2E-1DBE98E66A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23CDA6-E843-5A39-7843-8956594960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2E0691-E36F-23C5-6E6C-C530D32269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559E09-A000-1D8D-E78E-74AC8E4CE31F}"/>
              </a:ext>
            </a:extLst>
          </p:cNvPr>
          <p:cNvSpPr>
            <a:spLocks noGrp="1"/>
          </p:cNvSpPr>
          <p:nvPr>
            <p:ph type="dt" sz="half" idx="10"/>
          </p:nvPr>
        </p:nvSpPr>
        <p:spPr/>
        <p:txBody>
          <a:bodyPr/>
          <a:lstStyle/>
          <a:p>
            <a:fld id="{8E593258-4875-4C0E-996E-84F137CD4C39}" type="datetimeFigureOut">
              <a:rPr lang="en-IN" smtClean="0"/>
              <a:t>31-05-2023</a:t>
            </a:fld>
            <a:endParaRPr lang="en-IN"/>
          </a:p>
        </p:txBody>
      </p:sp>
      <p:sp>
        <p:nvSpPr>
          <p:cNvPr id="6" name="Footer Placeholder 5">
            <a:extLst>
              <a:ext uri="{FF2B5EF4-FFF2-40B4-BE49-F238E27FC236}">
                <a16:creationId xmlns:a16="http://schemas.microsoft.com/office/drawing/2014/main" id="{B505E7DC-9818-93FC-A26B-02C78F2CFA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942649-3795-2855-BD22-3C71BD246E37}"/>
              </a:ext>
            </a:extLst>
          </p:cNvPr>
          <p:cNvSpPr>
            <a:spLocks noGrp="1"/>
          </p:cNvSpPr>
          <p:nvPr>
            <p:ph type="sldNum" sz="quarter" idx="12"/>
          </p:nvPr>
        </p:nvSpPr>
        <p:spPr/>
        <p:txBody>
          <a:bodyPr/>
          <a:lstStyle/>
          <a:p>
            <a:fld id="{CFF5DD53-1A3B-43C8-A9D2-A62F20151BEF}" type="slidenum">
              <a:rPr lang="en-IN" smtClean="0"/>
              <a:t>‹#›</a:t>
            </a:fld>
            <a:endParaRPr lang="en-IN"/>
          </a:p>
        </p:txBody>
      </p:sp>
    </p:spTree>
    <p:extLst>
      <p:ext uri="{BB962C8B-B14F-4D97-AF65-F5344CB8AC3E}">
        <p14:creationId xmlns:p14="http://schemas.microsoft.com/office/powerpoint/2010/main" val="1325352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F96FE-48A9-A43E-15C8-799624DB2E8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C0FF3D-303C-CB89-2DA9-612A8FD81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71A324-2247-17AD-00C5-E8FBBA609E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DC8613-F0E9-C8B8-2E70-52AB44B18C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DAD04C-445F-482E-D10F-3D3843C9DD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D865E2-9D6B-91A7-A982-6EFAEC90450B}"/>
              </a:ext>
            </a:extLst>
          </p:cNvPr>
          <p:cNvSpPr>
            <a:spLocks noGrp="1"/>
          </p:cNvSpPr>
          <p:nvPr>
            <p:ph type="dt" sz="half" idx="10"/>
          </p:nvPr>
        </p:nvSpPr>
        <p:spPr/>
        <p:txBody>
          <a:bodyPr/>
          <a:lstStyle/>
          <a:p>
            <a:fld id="{8E593258-4875-4C0E-996E-84F137CD4C39}" type="datetimeFigureOut">
              <a:rPr lang="en-IN" smtClean="0"/>
              <a:t>31-05-2023</a:t>
            </a:fld>
            <a:endParaRPr lang="en-IN"/>
          </a:p>
        </p:txBody>
      </p:sp>
      <p:sp>
        <p:nvSpPr>
          <p:cNvPr id="8" name="Footer Placeholder 7">
            <a:extLst>
              <a:ext uri="{FF2B5EF4-FFF2-40B4-BE49-F238E27FC236}">
                <a16:creationId xmlns:a16="http://schemas.microsoft.com/office/drawing/2014/main" id="{0796D852-C02D-D5C7-DAEE-239F54F3AF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4855DBC-375E-41B9-586A-65E418CD37C2}"/>
              </a:ext>
            </a:extLst>
          </p:cNvPr>
          <p:cNvSpPr>
            <a:spLocks noGrp="1"/>
          </p:cNvSpPr>
          <p:nvPr>
            <p:ph type="sldNum" sz="quarter" idx="12"/>
          </p:nvPr>
        </p:nvSpPr>
        <p:spPr/>
        <p:txBody>
          <a:bodyPr/>
          <a:lstStyle/>
          <a:p>
            <a:fld id="{CFF5DD53-1A3B-43C8-A9D2-A62F20151BEF}" type="slidenum">
              <a:rPr lang="en-IN" smtClean="0"/>
              <a:t>‹#›</a:t>
            </a:fld>
            <a:endParaRPr lang="en-IN"/>
          </a:p>
        </p:txBody>
      </p:sp>
    </p:spTree>
    <p:extLst>
      <p:ext uri="{BB962C8B-B14F-4D97-AF65-F5344CB8AC3E}">
        <p14:creationId xmlns:p14="http://schemas.microsoft.com/office/powerpoint/2010/main" val="1798813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30DA-8AC0-B6A7-9792-75CBAB426F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27C4D8-7B7D-1994-3CF5-9352C3037C05}"/>
              </a:ext>
            </a:extLst>
          </p:cNvPr>
          <p:cNvSpPr>
            <a:spLocks noGrp="1"/>
          </p:cNvSpPr>
          <p:nvPr>
            <p:ph type="dt" sz="half" idx="10"/>
          </p:nvPr>
        </p:nvSpPr>
        <p:spPr/>
        <p:txBody>
          <a:bodyPr/>
          <a:lstStyle/>
          <a:p>
            <a:fld id="{8E593258-4875-4C0E-996E-84F137CD4C39}" type="datetimeFigureOut">
              <a:rPr lang="en-IN" smtClean="0"/>
              <a:t>31-05-2023</a:t>
            </a:fld>
            <a:endParaRPr lang="en-IN"/>
          </a:p>
        </p:txBody>
      </p:sp>
      <p:sp>
        <p:nvSpPr>
          <p:cNvPr id="4" name="Footer Placeholder 3">
            <a:extLst>
              <a:ext uri="{FF2B5EF4-FFF2-40B4-BE49-F238E27FC236}">
                <a16:creationId xmlns:a16="http://schemas.microsoft.com/office/drawing/2014/main" id="{44FDC2D8-6032-19F1-ECEC-3023BCD1F33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402F7DC-F231-EDD4-B703-9A73A8CE3072}"/>
              </a:ext>
            </a:extLst>
          </p:cNvPr>
          <p:cNvSpPr>
            <a:spLocks noGrp="1"/>
          </p:cNvSpPr>
          <p:nvPr>
            <p:ph type="sldNum" sz="quarter" idx="12"/>
          </p:nvPr>
        </p:nvSpPr>
        <p:spPr/>
        <p:txBody>
          <a:bodyPr/>
          <a:lstStyle/>
          <a:p>
            <a:fld id="{CFF5DD53-1A3B-43C8-A9D2-A62F20151BEF}" type="slidenum">
              <a:rPr lang="en-IN" smtClean="0"/>
              <a:t>‹#›</a:t>
            </a:fld>
            <a:endParaRPr lang="en-IN"/>
          </a:p>
        </p:txBody>
      </p:sp>
    </p:spTree>
    <p:extLst>
      <p:ext uri="{BB962C8B-B14F-4D97-AF65-F5344CB8AC3E}">
        <p14:creationId xmlns:p14="http://schemas.microsoft.com/office/powerpoint/2010/main" val="618581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51682B-E8AC-7807-7D0B-A2E17A20F9C7}"/>
              </a:ext>
            </a:extLst>
          </p:cNvPr>
          <p:cNvSpPr>
            <a:spLocks noGrp="1"/>
          </p:cNvSpPr>
          <p:nvPr>
            <p:ph type="dt" sz="half" idx="10"/>
          </p:nvPr>
        </p:nvSpPr>
        <p:spPr/>
        <p:txBody>
          <a:bodyPr/>
          <a:lstStyle/>
          <a:p>
            <a:fld id="{8E593258-4875-4C0E-996E-84F137CD4C39}" type="datetimeFigureOut">
              <a:rPr lang="en-IN" smtClean="0"/>
              <a:t>31-05-2023</a:t>
            </a:fld>
            <a:endParaRPr lang="en-IN"/>
          </a:p>
        </p:txBody>
      </p:sp>
      <p:sp>
        <p:nvSpPr>
          <p:cNvPr id="3" name="Footer Placeholder 2">
            <a:extLst>
              <a:ext uri="{FF2B5EF4-FFF2-40B4-BE49-F238E27FC236}">
                <a16:creationId xmlns:a16="http://schemas.microsoft.com/office/drawing/2014/main" id="{6D224DB3-81DD-F766-F1E6-9BF022F02A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6A7042D-B9D5-7FA5-705B-227E2DC54C59}"/>
              </a:ext>
            </a:extLst>
          </p:cNvPr>
          <p:cNvSpPr>
            <a:spLocks noGrp="1"/>
          </p:cNvSpPr>
          <p:nvPr>
            <p:ph type="sldNum" sz="quarter" idx="12"/>
          </p:nvPr>
        </p:nvSpPr>
        <p:spPr/>
        <p:txBody>
          <a:bodyPr/>
          <a:lstStyle/>
          <a:p>
            <a:fld id="{CFF5DD53-1A3B-43C8-A9D2-A62F20151BEF}" type="slidenum">
              <a:rPr lang="en-IN" smtClean="0"/>
              <a:t>‹#›</a:t>
            </a:fld>
            <a:endParaRPr lang="en-IN"/>
          </a:p>
        </p:txBody>
      </p:sp>
    </p:spTree>
    <p:extLst>
      <p:ext uri="{BB962C8B-B14F-4D97-AF65-F5344CB8AC3E}">
        <p14:creationId xmlns:p14="http://schemas.microsoft.com/office/powerpoint/2010/main" val="3675403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42BE-F505-ED67-2CC4-A1D4E0FDA4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C10C79-353F-D454-798E-1C557D12F9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FF7AC3-292E-508F-1B76-F928A7B88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B13D1D-C684-B560-D4F8-3D0CD31BD8A1}"/>
              </a:ext>
            </a:extLst>
          </p:cNvPr>
          <p:cNvSpPr>
            <a:spLocks noGrp="1"/>
          </p:cNvSpPr>
          <p:nvPr>
            <p:ph type="dt" sz="half" idx="10"/>
          </p:nvPr>
        </p:nvSpPr>
        <p:spPr/>
        <p:txBody>
          <a:bodyPr/>
          <a:lstStyle/>
          <a:p>
            <a:fld id="{8E593258-4875-4C0E-996E-84F137CD4C39}" type="datetimeFigureOut">
              <a:rPr lang="en-IN" smtClean="0"/>
              <a:t>31-05-2023</a:t>
            </a:fld>
            <a:endParaRPr lang="en-IN"/>
          </a:p>
        </p:txBody>
      </p:sp>
      <p:sp>
        <p:nvSpPr>
          <p:cNvPr id="6" name="Footer Placeholder 5">
            <a:extLst>
              <a:ext uri="{FF2B5EF4-FFF2-40B4-BE49-F238E27FC236}">
                <a16:creationId xmlns:a16="http://schemas.microsoft.com/office/drawing/2014/main" id="{AEB79EA6-B8C5-F31C-774B-AB12388D6A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1A492D-20AC-6BB3-59A9-5A631BC8BAAD}"/>
              </a:ext>
            </a:extLst>
          </p:cNvPr>
          <p:cNvSpPr>
            <a:spLocks noGrp="1"/>
          </p:cNvSpPr>
          <p:nvPr>
            <p:ph type="sldNum" sz="quarter" idx="12"/>
          </p:nvPr>
        </p:nvSpPr>
        <p:spPr/>
        <p:txBody>
          <a:bodyPr/>
          <a:lstStyle/>
          <a:p>
            <a:fld id="{CFF5DD53-1A3B-43C8-A9D2-A62F20151BEF}" type="slidenum">
              <a:rPr lang="en-IN" smtClean="0"/>
              <a:t>‹#›</a:t>
            </a:fld>
            <a:endParaRPr lang="en-IN"/>
          </a:p>
        </p:txBody>
      </p:sp>
    </p:spTree>
    <p:extLst>
      <p:ext uri="{BB962C8B-B14F-4D97-AF65-F5344CB8AC3E}">
        <p14:creationId xmlns:p14="http://schemas.microsoft.com/office/powerpoint/2010/main" val="1672256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0185-BF6C-CC16-0CAD-C07C6C72A2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7F5E25-A136-318D-0CE9-24AF2C8C4A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1119E8-F989-52E9-EB36-C218AF9B2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660C08-352D-5ED2-1A66-4FA1B12BF099}"/>
              </a:ext>
            </a:extLst>
          </p:cNvPr>
          <p:cNvSpPr>
            <a:spLocks noGrp="1"/>
          </p:cNvSpPr>
          <p:nvPr>
            <p:ph type="dt" sz="half" idx="10"/>
          </p:nvPr>
        </p:nvSpPr>
        <p:spPr/>
        <p:txBody>
          <a:bodyPr/>
          <a:lstStyle/>
          <a:p>
            <a:fld id="{8E593258-4875-4C0E-996E-84F137CD4C39}" type="datetimeFigureOut">
              <a:rPr lang="en-IN" smtClean="0"/>
              <a:t>31-05-2023</a:t>
            </a:fld>
            <a:endParaRPr lang="en-IN"/>
          </a:p>
        </p:txBody>
      </p:sp>
      <p:sp>
        <p:nvSpPr>
          <p:cNvPr id="6" name="Footer Placeholder 5">
            <a:extLst>
              <a:ext uri="{FF2B5EF4-FFF2-40B4-BE49-F238E27FC236}">
                <a16:creationId xmlns:a16="http://schemas.microsoft.com/office/drawing/2014/main" id="{E51103C6-6A83-BFA6-2352-C1C9CCDFB1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9B02BE-C017-734B-87B3-829B3A21BB00}"/>
              </a:ext>
            </a:extLst>
          </p:cNvPr>
          <p:cNvSpPr>
            <a:spLocks noGrp="1"/>
          </p:cNvSpPr>
          <p:nvPr>
            <p:ph type="sldNum" sz="quarter" idx="12"/>
          </p:nvPr>
        </p:nvSpPr>
        <p:spPr/>
        <p:txBody>
          <a:bodyPr/>
          <a:lstStyle/>
          <a:p>
            <a:fld id="{CFF5DD53-1A3B-43C8-A9D2-A62F20151BEF}" type="slidenum">
              <a:rPr lang="en-IN" smtClean="0"/>
              <a:t>‹#›</a:t>
            </a:fld>
            <a:endParaRPr lang="en-IN"/>
          </a:p>
        </p:txBody>
      </p:sp>
    </p:spTree>
    <p:extLst>
      <p:ext uri="{BB962C8B-B14F-4D97-AF65-F5344CB8AC3E}">
        <p14:creationId xmlns:p14="http://schemas.microsoft.com/office/powerpoint/2010/main" val="550861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6DCA9D-788E-4E03-D73D-D13C181745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53B853-63E1-5028-D2F0-D4559315B6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176922-4FCC-2DBB-9DFF-66C4F37A9B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593258-4875-4C0E-996E-84F137CD4C39}" type="datetimeFigureOut">
              <a:rPr lang="en-IN" smtClean="0"/>
              <a:t>31-05-2023</a:t>
            </a:fld>
            <a:endParaRPr lang="en-IN"/>
          </a:p>
        </p:txBody>
      </p:sp>
      <p:sp>
        <p:nvSpPr>
          <p:cNvPr id="5" name="Footer Placeholder 4">
            <a:extLst>
              <a:ext uri="{FF2B5EF4-FFF2-40B4-BE49-F238E27FC236}">
                <a16:creationId xmlns:a16="http://schemas.microsoft.com/office/drawing/2014/main" id="{5572DB91-4FE0-B8C5-F944-659186C6A5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769AE0-7913-1F35-CB94-A61D1C50C4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F5DD53-1A3B-43C8-A9D2-A62F20151BEF}" type="slidenum">
              <a:rPr lang="en-IN" smtClean="0"/>
              <a:t>‹#›</a:t>
            </a:fld>
            <a:endParaRPr lang="en-IN"/>
          </a:p>
        </p:txBody>
      </p:sp>
    </p:spTree>
    <p:extLst>
      <p:ext uri="{BB962C8B-B14F-4D97-AF65-F5344CB8AC3E}">
        <p14:creationId xmlns:p14="http://schemas.microsoft.com/office/powerpoint/2010/main" val="228753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ieeexplore.ieee.org/document/1008995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ieeexplore.ieee.org/abstract/document/934467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78FD3-1805-535E-BC60-041E1B66C2C6}"/>
              </a:ext>
            </a:extLst>
          </p:cNvPr>
          <p:cNvSpPr>
            <a:spLocks noGrp="1"/>
          </p:cNvSpPr>
          <p:nvPr>
            <p:ph type="ctrTitle"/>
          </p:nvPr>
        </p:nvSpPr>
        <p:spPr>
          <a:xfrm>
            <a:off x="1524000" y="1122363"/>
            <a:ext cx="9891562" cy="2387600"/>
          </a:xfrm>
        </p:spPr>
        <p:txBody>
          <a:bodyPr>
            <a:normAutofit fontScale="90000"/>
          </a:bodyPr>
          <a:lstStyle/>
          <a:p>
            <a:r>
              <a:rPr lang="en-IN" dirty="0">
                <a:latin typeface="Bahnschrift Light SemiCondensed" panose="020B0502040204020203" pitchFamily="34" charset="0"/>
              </a:rPr>
              <a:t>Lightweight Approximate Multiplier with Improved Accuracy in FPGA for Error Resilient Application</a:t>
            </a:r>
            <a:endParaRPr lang="en-IN" dirty="0"/>
          </a:p>
        </p:txBody>
      </p:sp>
      <p:sp>
        <p:nvSpPr>
          <p:cNvPr id="3" name="Subtitle 2">
            <a:extLst>
              <a:ext uri="{FF2B5EF4-FFF2-40B4-BE49-F238E27FC236}">
                <a16:creationId xmlns:a16="http://schemas.microsoft.com/office/drawing/2014/main" id="{88424B12-224E-5989-3CA3-6616A8B21D86}"/>
              </a:ext>
            </a:extLst>
          </p:cNvPr>
          <p:cNvSpPr>
            <a:spLocks noGrp="1"/>
          </p:cNvSpPr>
          <p:nvPr>
            <p:ph type="subTitle" idx="1"/>
          </p:nvPr>
        </p:nvSpPr>
        <p:spPr/>
        <p:txBody>
          <a:bodyPr>
            <a:normAutofit lnSpcReduction="10000"/>
          </a:bodyPr>
          <a:lstStyle/>
          <a:p>
            <a:r>
              <a:rPr lang="en-IN" i="1" dirty="0"/>
              <a:t>Mr. Apurba Prasad </a:t>
            </a:r>
            <a:r>
              <a:rPr lang="en-IN" i="1" dirty="0" err="1"/>
              <a:t>Padhy</a:t>
            </a:r>
            <a:r>
              <a:rPr lang="en-IN" i="1" dirty="0"/>
              <a:t>, </a:t>
            </a:r>
            <a:r>
              <a:rPr lang="en-IN" i="1" dirty="0" err="1"/>
              <a:t>Dr.</a:t>
            </a:r>
            <a:r>
              <a:rPr lang="en-IN" i="1" dirty="0"/>
              <a:t> Bishnu Prasad Das</a:t>
            </a:r>
          </a:p>
          <a:p>
            <a:r>
              <a:rPr lang="en-IN" i="1" dirty="0">
                <a:hlinkClick r:id="rId2"/>
              </a:rPr>
              <a:t>https://ieeexplore.ieee.org/document/10089951</a:t>
            </a:r>
            <a:endParaRPr lang="en-IN" i="1" dirty="0"/>
          </a:p>
          <a:p>
            <a:endParaRPr lang="en-IN" i="1" dirty="0"/>
          </a:p>
          <a:p>
            <a:r>
              <a:rPr lang="en-IN" dirty="0"/>
              <a:t>Presented By: Akarshi Roy Choudhury</a:t>
            </a:r>
          </a:p>
        </p:txBody>
      </p:sp>
    </p:spTree>
    <p:extLst>
      <p:ext uri="{BB962C8B-B14F-4D97-AF65-F5344CB8AC3E}">
        <p14:creationId xmlns:p14="http://schemas.microsoft.com/office/powerpoint/2010/main" val="315486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10CD6-EC8D-6615-6798-EA9B5FA37C2F}"/>
              </a:ext>
            </a:extLst>
          </p:cNvPr>
          <p:cNvSpPr>
            <a:spLocks noGrp="1"/>
          </p:cNvSpPr>
          <p:nvPr>
            <p:ph type="title"/>
          </p:nvPr>
        </p:nvSpPr>
        <p:spPr/>
        <p:txBody>
          <a:bodyPr/>
          <a:lstStyle/>
          <a:p>
            <a:pPr algn="ctr"/>
            <a:r>
              <a:rPr lang="en-IN" dirty="0"/>
              <a:t>ANALYSIS OF FINAL STAGE</a:t>
            </a:r>
          </a:p>
        </p:txBody>
      </p:sp>
      <p:sp>
        <p:nvSpPr>
          <p:cNvPr id="3" name="Content Placeholder 2">
            <a:extLst>
              <a:ext uri="{FF2B5EF4-FFF2-40B4-BE49-F238E27FC236}">
                <a16:creationId xmlns:a16="http://schemas.microsoft.com/office/drawing/2014/main" id="{DF8F4228-F62B-C160-7E26-1EB0C5F628B6}"/>
              </a:ext>
            </a:extLst>
          </p:cNvPr>
          <p:cNvSpPr>
            <a:spLocks noGrp="1"/>
          </p:cNvSpPr>
          <p:nvPr>
            <p:ph idx="1"/>
          </p:nvPr>
        </p:nvSpPr>
        <p:spPr>
          <a:xfrm>
            <a:off x="838200" y="1347537"/>
            <a:ext cx="10515600" cy="4829426"/>
          </a:xfrm>
        </p:spPr>
        <p:txBody>
          <a:bodyPr/>
          <a:lstStyle/>
          <a:p>
            <a:pPr algn="just"/>
            <a:r>
              <a:rPr lang="en-IN" dirty="0"/>
              <a:t>The proposed design uses 8-bit binary adder, instead of 8-bit ternary adder, thereby decreasing latency by 37%. </a:t>
            </a:r>
          </a:p>
          <a:p>
            <a:pPr algn="just"/>
            <a:r>
              <a:rPr lang="en-IN" dirty="0"/>
              <a:t>Thus, the final stage is implemented using 3 LUTs and a carry chain as binary adder with G</a:t>
            </a:r>
            <a:r>
              <a:rPr lang="en-IN" baseline="-25000" dirty="0"/>
              <a:t>2</a:t>
            </a:r>
            <a:r>
              <a:rPr lang="en-IN" dirty="0"/>
              <a:t> as </a:t>
            </a:r>
            <a:r>
              <a:rPr lang="en-IN" dirty="0" err="1"/>
              <a:t>C</a:t>
            </a:r>
            <a:r>
              <a:rPr lang="en-IN" baseline="-25000" dirty="0" err="1"/>
              <a:t>in</a:t>
            </a:r>
            <a:r>
              <a:rPr lang="en-IN" dirty="0"/>
              <a:t>.</a:t>
            </a:r>
          </a:p>
          <a:p>
            <a:endParaRPr lang="en-IN" dirty="0"/>
          </a:p>
        </p:txBody>
      </p:sp>
      <p:pic>
        <p:nvPicPr>
          <p:cNvPr id="4" name="image6.jpeg">
            <a:extLst>
              <a:ext uri="{FF2B5EF4-FFF2-40B4-BE49-F238E27FC236}">
                <a16:creationId xmlns:a16="http://schemas.microsoft.com/office/drawing/2014/main" id="{CB21786D-16AC-E00D-EA84-6BE310319511}"/>
              </a:ext>
            </a:extLst>
          </p:cNvPr>
          <p:cNvPicPr>
            <a:picLocks noChangeAspect="1"/>
          </p:cNvPicPr>
          <p:nvPr/>
        </p:nvPicPr>
        <p:blipFill>
          <a:blip r:embed="rId2" cstate="print"/>
          <a:stretch>
            <a:fillRect/>
          </a:stretch>
        </p:blipFill>
        <p:spPr>
          <a:xfrm>
            <a:off x="1517009" y="3132513"/>
            <a:ext cx="9157982" cy="1006349"/>
          </a:xfrm>
          <a:prstGeom prst="rect">
            <a:avLst/>
          </a:prstGeom>
          <a:ln>
            <a:solidFill>
              <a:schemeClr val="tx1"/>
            </a:solidFill>
          </a:ln>
        </p:spPr>
      </p:pic>
      <p:sp>
        <p:nvSpPr>
          <p:cNvPr id="5" name="TextBox 4">
            <a:extLst>
              <a:ext uri="{FF2B5EF4-FFF2-40B4-BE49-F238E27FC236}">
                <a16:creationId xmlns:a16="http://schemas.microsoft.com/office/drawing/2014/main" id="{05156F8E-D2EA-8FD5-0CC5-9A42875C5A18}"/>
              </a:ext>
            </a:extLst>
          </p:cNvPr>
          <p:cNvSpPr txBox="1"/>
          <p:nvPr/>
        </p:nvSpPr>
        <p:spPr>
          <a:xfrm>
            <a:off x="838200" y="3850105"/>
            <a:ext cx="9577136" cy="923330"/>
          </a:xfrm>
          <a:prstGeom prst="rect">
            <a:avLst/>
          </a:prstGeom>
          <a:noFill/>
        </p:spPr>
        <p:txBody>
          <a:bodyPr wrap="square" rtlCol="0">
            <a:spAutoFit/>
          </a:bodyPr>
          <a:lstStyle/>
          <a:p>
            <a:pPr>
              <a:spcBef>
                <a:spcPts val="5"/>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567690"/>
            <a:r>
              <a:rPr lang="en-US" sz="1600" dirty="0">
                <a:solidFill>
                  <a:srgbClr val="231F20"/>
                </a:solidFill>
                <a:effectLst/>
                <a:latin typeface="Times New Roman" panose="02020603050405020304" pitchFamily="18" charset="0"/>
                <a:ea typeface="Times New Roman" panose="02020603050405020304" pitchFamily="18" charset="0"/>
              </a:rPr>
              <a:t>Fig.3</a:t>
            </a:r>
            <a:r>
              <a:rPr lang="en-US" sz="1600" spc="45" dirty="0">
                <a:solidFill>
                  <a:srgbClr val="231F20"/>
                </a:solidFill>
                <a:effectLst/>
                <a:latin typeface="Times New Roman" panose="02020603050405020304" pitchFamily="18" charset="0"/>
                <a:ea typeface="Times New Roman" panose="02020603050405020304" pitchFamily="18" charset="0"/>
              </a:rPr>
              <a:t> </a:t>
            </a:r>
            <a:r>
              <a:rPr lang="en-US" sz="1600" dirty="0">
                <a:solidFill>
                  <a:srgbClr val="231F20"/>
                </a:solidFill>
                <a:effectLst/>
                <a:latin typeface="Times New Roman" panose="02020603050405020304" pitchFamily="18" charset="0"/>
                <a:ea typeface="Times New Roman" panose="02020603050405020304" pitchFamily="18" charset="0"/>
              </a:rPr>
              <a:t>LUT-based</a:t>
            </a:r>
            <a:r>
              <a:rPr lang="en-US" sz="1600" spc="55" dirty="0">
                <a:solidFill>
                  <a:srgbClr val="231F20"/>
                </a:solidFill>
                <a:effectLst/>
                <a:latin typeface="Times New Roman" panose="02020603050405020304" pitchFamily="18" charset="0"/>
                <a:ea typeface="Times New Roman" panose="02020603050405020304" pitchFamily="18" charset="0"/>
              </a:rPr>
              <a:t> </a:t>
            </a:r>
            <a:r>
              <a:rPr lang="en-US" sz="1600" dirty="0">
                <a:solidFill>
                  <a:srgbClr val="231F20"/>
                </a:solidFill>
                <a:effectLst/>
                <a:latin typeface="Times New Roman" panose="02020603050405020304" pitchFamily="18" charset="0"/>
                <a:ea typeface="Times New Roman" panose="02020603050405020304" pitchFamily="18" charset="0"/>
              </a:rPr>
              <a:t>implementation</a:t>
            </a:r>
            <a:r>
              <a:rPr lang="en-US" sz="1600" spc="50" dirty="0">
                <a:solidFill>
                  <a:srgbClr val="231F20"/>
                </a:solidFill>
                <a:effectLst/>
                <a:latin typeface="Times New Roman" panose="02020603050405020304" pitchFamily="18" charset="0"/>
                <a:ea typeface="Times New Roman" panose="02020603050405020304" pitchFamily="18" charset="0"/>
              </a:rPr>
              <a:t> </a:t>
            </a:r>
            <a:r>
              <a:rPr lang="en-US" sz="1600" dirty="0">
                <a:solidFill>
                  <a:srgbClr val="231F20"/>
                </a:solidFill>
                <a:effectLst/>
                <a:latin typeface="Times New Roman" panose="02020603050405020304" pitchFamily="18" charset="0"/>
                <a:ea typeface="Times New Roman" panose="02020603050405020304" pitchFamily="18" charset="0"/>
              </a:rPr>
              <a:t>of</a:t>
            </a:r>
            <a:r>
              <a:rPr lang="en-US" sz="1600" spc="40" dirty="0">
                <a:solidFill>
                  <a:srgbClr val="231F20"/>
                </a:solidFill>
                <a:effectLst/>
                <a:latin typeface="Times New Roman" panose="02020603050405020304" pitchFamily="18" charset="0"/>
                <a:ea typeface="Times New Roman" panose="02020603050405020304" pitchFamily="18" charset="0"/>
              </a:rPr>
              <a:t> </a:t>
            </a:r>
            <a:r>
              <a:rPr lang="en-US" sz="1600" dirty="0">
                <a:solidFill>
                  <a:srgbClr val="231F20"/>
                </a:solidFill>
                <a:effectLst/>
                <a:latin typeface="Times New Roman" panose="02020603050405020304" pitchFamily="18" charset="0"/>
                <a:ea typeface="Times New Roman" panose="02020603050405020304" pitchFamily="18" charset="0"/>
              </a:rPr>
              <a:t>Part</a:t>
            </a:r>
            <a:r>
              <a:rPr lang="en-US" sz="1600" spc="50" dirty="0">
                <a:solidFill>
                  <a:srgbClr val="231F20"/>
                </a:solidFill>
                <a:effectLst/>
                <a:latin typeface="Times New Roman" panose="02020603050405020304" pitchFamily="18" charset="0"/>
                <a:ea typeface="Times New Roman" panose="02020603050405020304" pitchFamily="18" charset="0"/>
              </a:rPr>
              <a:t> </a:t>
            </a:r>
            <a:r>
              <a:rPr lang="en-US" sz="1600" dirty="0">
                <a:solidFill>
                  <a:srgbClr val="231F20"/>
                </a:solidFill>
                <a:effectLst/>
                <a:latin typeface="Times New Roman" panose="02020603050405020304" pitchFamily="18" charset="0"/>
                <a:ea typeface="Times New Roman" panose="02020603050405020304" pitchFamily="18" charset="0"/>
              </a:rPr>
              <a:t>I</a:t>
            </a:r>
            <a:r>
              <a:rPr lang="en-US" sz="1600" spc="10" dirty="0">
                <a:solidFill>
                  <a:srgbClr val="231F20"/>
                </a:solidFill>
                <a:effectLst/>
                <a:latin typeface="Times New Roman" panose="02020603050405020304" pitchFamily="18" charset="0"/>
                <a:ea typeface="Times New Roman" panose="02020603050405020304" pitchFamily="18" charset="0"/>
              </a:rPr>
              <a:t> </a:t>
            </a:r>
            <a:r>
              <a:rPr lang="en-US" sz="1600" dirty="0">
                <a:solidFill>
                  <a:srgbClr val="231F20"/>
                </a:solidFill>
                <a:effectLst/>
                <a:latin typeface="Times New Roman" panose="02020603050405020304" pitchFamily="18" charset="0"/>
                <a:ea typeface="Times New Roman" panose="02020603050405020304" pitchFamily="18" charset="0"/>
              </a:rPr>
              <a:t>and</a:t>
            </a:r>
            <a:r>
              <a:rPr lang="en-US" sz="1600" spc="50" dirty="0">
                <a:solidFill>
                  <a:srgbClr val="231F20"/>
                </a:solidFill>
                <a:effectLst/>
                <a:latin typeface="Times New Roman" panose="02020603050405020304" pitchFamily="18" charset="0"/>
                <a:ea typeface="Times New Roman" panose="02020603050405020304" pitchFamily="18" charset="0"/>
              </a:rPr>
              <a:t> </a:t>
            </a:r>
            <a:r>
              <a:rPr lang="en-US" sz="1600" dirty="0">
                <a:solidFill>
                  <a:srgbClr val="231F20"/>
                </a:solidFill>
                <a:effectLst/>
                <a:latin typeface="Times New Roman" panose="02020603050405020304" pitchFamily="18" charset="0"/>
                <a:ea typeface="Times New Roman" panose="02020603050405020304" pitchFamily="18" charset="0"/>
              </a:rPr>
              <a:t>Part</a:t>
            </a:r>
            <a:r>
              <a:rPr lang="en-US" sz="1600" spc="50" dirty="0">
                <a:solidFill>
                  <a:srgbClr val="231F20"/>
                </a:solidFill>
                <a:effectLst/>
                <a:latin typeface="Times New Roman" panose="02020603050405020304" pitchFamily="18" charset="0"/>
                <a:ea typeface="Times New Roman" panose="02020603050405020304" pitchFamily="18" charset="0"/>
              </a:rPr>
              <a:t> </a:t>
            </a:r>
            <a:r>
              <a:rPr lang="en-US" sz="1600" dirty="0">
                <a:solidFill>
                  <a:srgbClr val="231F20"/>
                </a:solidFill>
                <a:effectLst/>
                <a:latin typeface="Times New Roman" panose="02020603050405020304" pitchFamily="18" charset="0"/>
                <a:ea typeface="Times New Roman" panose="02020603050405020304" pitchFamily="18" charset="0"/>
              </a:rPr>
              <a:t>II</a:t>
            </a:r>
            <a:r>
              <a:rPr lang="en-US" sz="1600" spc="25" dirty="0">
                <a:solidFill>
                  <a:srgbClr val="231F20"/>
                </a:solidFill>
                <a:effectLst/>
                <a:latin typeface="Times New Roman" panose="02020603050405020304" pitchFamily="18" charset="0"/>
                <a:ea typeface="Times New Roman" panose="02020603050405020304" pitchFamily="18" charset="0"/>
              </a:rPr>
              <a:t> </a:t>
            </a:r>
            <a:r>
              <a:rPr lang="en-US" sz="1600" dirty="0">
                <a:solidFill>
                  <a:srgbClr val="231F20"/>
                </a:solidFill>
                <a:effectLst/>
                <a:latin typeface="Times New Roman" panose="02020603050405020304" pitchFamily="18" charset="0"/>
                <a:ea typeface="Times New Roman" panose="02020603050405020304" pitchFamily="18" charset="0"/>
              </a:rPr>
              <a:t>for</a:t>
            </a:r>
            <a:r>
              <a:rPr lang="en-US" sz="1600" spc="40" dirty="0">
                <a:solidFill>
                  <a:srgbClr val="231F20"/>
                </a:solidFill>
                <a:effectLst/>
                <a:latin typeface="Times New Roman" panose="02020603050405020304" pitchFamily="18" charset="0"/>
                <a:ea typeface="Times New Roman" panose="02020603050405020304" pitchFamily="18" charset="0"/>
              </a:rPr>
              <a:t> </a:t>
            </a:r>
            <a:r>
              <a:rPr lang="en-US" sz="1600" dirty="0">
                <a:solidFill>
                  <a:srgbClr val="231F20"/>
                </a:solidFill>
                <a:effectLst/>
                <a:latin typeface="Times New Roman" panose="02020603050405020304" pitchFamily="18" charset="0"/>
                <a:ea typeface="Times New Roman" panose="02020603050405020304" pitchFamily="18" charset="0"/>
              </a:rPr>
              <a:t>proposed</a:t>
            </a:r>
            <a:r>
              <a:rPr lang="en-US" sz="1600" spc="55" dirty="0">
                <a:solidFill>
                  <a:srgbClr val="231F20"/>
                </a:solidFill>
                <a:effectLst/>
                <a:latin typeface="Times New Roman" panose="02020603050405020304" pitchFamily="18" charset="0"/>
                <a:ea typeface="Times New Roman" panose="02020603050405020304" pitchFamily="18" charset="0"/>
              </a:rPr>
              <a:t> </a:t>
            </a:r>
            <a:r>
              <a:rPr lang="en-US" sz="1600" dirty="0">
                <a:solidFill>
                  <a:srgbClr val="231F20"/>
                </a:solidFill>
                <a:effectLst/>
                <a:latin typeface="Times New Roman" panose="02020603050405020304" pitchFamily="18" charset="0"/>
                <a:ea typeface="Times New Roman" panose="02020603050405020304" pitchFamily="18" charset="0"/>
              </a:rPr>
              <a:t>4×4</a:t>
            </a:r>
            <a:r>
              <a:rPr lang="en-US" sz="1600" spc="35" dirty="0">
                <a:solidFill>
                  <a:srgbClr val="231F20"/>
                </a:solidFill>
                <a:effectLst/>
                <a:latin typeface="Times New Roman" panose="02020603050405020304" pitchFamily="18" charset="0"/>
                <a:ea typeface="Times New Roman" panose="02020603050405020304" pitchFamily="18" charset="0"/>
              </a:rPr>
              <a:t> </a:t>
            </a:r>
            <a:r>
              <a:rPr lang="en-US" sz="1600" dirty="0">
                <a:solidFill>
                  <a:srgbClr val="231F20"/>
                </a:solidFill>
                <a:effectLst/>
                <a:latin typeface="Times New Roman" panose="02020603050405020304" pitchFamily="18" charset="0"/>
                <a:ea typeface="Times New Roman" panose="02020603050405020304" pitchFamily="18" charset="0"/>
              </a:rPr>
              <a:t>approximate</a:t>
            </a:r>
            <a:r>
              <a:rPr lang="en-US" sz="1600" spc="40" dirty="0">
                <a:solidFill>
                  <a:srgbClr val="231F20"/>
                </a:solidFill>
                <a:effectLst/>
                <a:latin typeface="Times New Roman" panose="02020603050405020304" pitchFamily="18" charset="0"/>
                <a:ea typeface="Times New Roman" panose="02020603050405020304" pitchFamily="18" charset="0"/>
              </a:rPr>
              <a:t> </a:t>
            </a:r>
            <a:r>
              <a:rPr lang="en-US" sz="1600" dirty="0">
                <a:solidFill>
                  <a:srgbClr val="231F20"/>
                </a:solidFill>
                <a:effectLst/>
                <a:latin typeface="Times New Roman" panose="02020603050405020304" pitchFamily="18" charset="0"/>
                <a:ea typeface="Times New Roman" panose="02020603050405020304" pitchFamily="18" charset="0"/>
              </a:rPr>
              <a:t>multiplier</a:t>
            </a:r>
            <a:endParaRPr lang="en-IN" sz="1600" dirty="0">
              <a:effectLst/>
              <a:latin typeface="Times New Roman" panose="02020603050405020304" pitchFamily="18" charset="0"/>
              <a:ea typeface="Times New Roman" panose="02020603050405020304" pitchFamily="18" charset="0"/>
            </a:endParaRPr>
          </a:p>
          <a:p>
            <a:endParaRPr lang="en-IN" dirty="0"/>
          </a:p>
        </p:txBody>
      </p:sp>
      <p:pic>
        <p:nvPicPr>
          <p:cNvPr id="6" name="image7.jpeg">
            <a:extLst>
              <a:ext uri="{FF2B5EF4-FFF2-40B4-BE49-F238E27FC236}">
                <a16:creationId xmlns:a16="http://schemas.microsoft.com/office/drawing/2014/main" id="{F2314EE6-BEEF-2D7D-8E91-1771CCC6F2BA}"/>
              </a:ext>
            </a:extLst>
          </p:cNvPr>
          <p:cNvPicPr>
            <a:picLocks noChangeAspect="1"/>
          </p:cNvPicPr>
          <p:nvPr/>
        </p:nvPicPr>
        <p:blipFill>
          <a:blip r:embed="rId3" cstate="print"/>
          <a:stretch>
            <a:fillRect/>
          </a:stretch>
        </p:blipFill>
        <p:spPr>
          <a:xfrm>
            <a:off x="6834170" y="4555212"/>
            <a:ext cx="4403746" cy="1543780"/>
          </a:xfrm>
          <a:prstGeom prst="rect">
            <a:avLst/>
          </a:prstGeom>
        </p:spPr>
      </p:pic>
      <p:sp>
        <p:nvSpPr>
          <p:cNvPr id="7" name="TextBox 6">
            <a:extLst>
              <a:ext uri="{FF2B5EF4-FFF2-40B4-BE49-F238E27FC236}">
                <a16:creationId xmlns:a16="http://schemas.microsoft.com/office/drawing/2014/main" id="{486C497A-820D-C55D-A896-BCC81885A05C}"/>
              </a:ext>
            </a:extLst>
          </p:cNvPr>
          <p:cNvSpPr txBox="1"/>
          <p:nvPr/>
        </p:nvSpPr>
        <p:spPr>
          <a:xfrm>
            <a:off x="6630202" y="6077362"/>
            <a:ext cx="6169794" cy="615553"/>
          </a:xfrm>
          <a:prstGeom prst="rect">
            <a:avLst/>
          </a:prstGeom>
          <a:noFill/>
        </p:spPr>
        <p:txBody>
          <a:bodyPr wrap="square" rtlCol="0">
            <a:spAutoFit/>
          </a:bodyPr>
          <a:lstStyle/>
          <a:p>
            <a:r>
              <a:rPr lang="en-US" sz="1600" spc="-5" dirty="0">
                <a:solidFill>
                  <a:srgbClr val="231F20"/>
                </a:solidFill>
                <a:effectLst/>
                <a:latin typeface="Times New Roman" panose="02020603050405020304" pitchFamily="18" charset="0"/>
                <a:ea typeface="Times New Roman" panose="02020603050405020304" pitchFamily="18" charset="0"/>
              </a:rPr>
              <a:t>Fig.5</a:t>
            </a:r>
            <a:r>
              <a:rPr lang="en-US" sz="1600" spc="-30" dirty="0">
                <a:solidFill>
                  <a:srgbClr val="231F20"/>
                </a:solidFill>
                <a:effectLst/>
                <a:latin typeface="Times New Roman" panose="02020603050405020304" pitchFamily="18" charset="0"/>
                <a:ea typeface="Times New Roman" panose="02020603050405020304" pitchFamily="18" charset="0"/>
              </a:rPr>
              <a:t> </a:t>
            </a:r>
            <a:r>
              <a:rPr lang="en-US" sz="1600" spc="-5" dirty="0">
                <a:solidFill>
                  <a:srgbClr val="231F20"/>
                </a:solidFill>
                <a:effectLst/>
                <a:latin typeface="Times New Roman" panose="02020603050405020304" pitchFamily="18" charset="0"/>
                <a:ea typeface="Times New Roman" panose="02020603050405020304" pitchFamily="18" charset="0"/>
              </a:rPr>
              <a:t>Final</a:t>
            </a:r>
            <a:r>
              <a:rPr lang="en-US" sz="1600" spc="-40" dirty="0">
                <a:solidFill>
                  <a:srgbClr val="231F20"/>
                </a:solidFill>
                <a:effectLst/>
                <a:latin typeface="Times New Roman" panose="02020603050405020304" pitchFamily="18" charset="0"/>
                <a:ea typeface="Times New Roman" panose="02020603050405020304" pitchFamily="18" charset="0"/>
              </a:rPr>
              <a:t> </a:t>
            </a:r>
            <a:r>
              <a:rPr lang="en-US" sz="1600" spc="-5" dirty="0">
                <a:solidFill>
                  <a:srgbClr val="231F20"/>
                </a:solidFill>
                <a:effectLst/>
                <a:latin typeface="Times New Roman" panose="02020603050405020304" pitchFamily="18" charset="0"/>
                <a:ea typeface="Times New Roman" panose="02020603050405020304" pitchFamily="18" charset="0"/>
              </a:rPr>
              <a:t>Stage</a:t>
            </a:r>
            <a:r>
              <a:rPr lang="en-US" sz="1600" spc="-35" dirty="0">
                <a:solidFill>
                  <a:srgbClr val="231F20"/>
                </a:solidFill>
                <a:effectLst/>
                <a:latin typeface="Times New Roman" panose="02020603050405020304" pitchFamily="18" charset="0"/>
                <a:ea typeface="Times New Roman" panose="02020603050405020304" pitchFamily="18" charset="0"/>
              </a:rPr>
              <a:t> </a:t>
            </a:r>
            <a:r>
              <a:rPr lang="en-US" sz="1600" spc="-5" dirty="0">
                <a:solidFill>
                  <a:srgbClr val="231F20"/>
                </a:solidFill>
                <a:effectLst/>
                <a:latin typeface="Times New Roman" panose="02020603050405020304" pitchFamily="18" charset="0"/>
                <a:ea typeface="Times New Roman" panose="02020603050405020304" pitchFamily="18" charset="0"/>
              </a:rPr>
              <a:t>architecture</a:t>
            </a:r>
            <a:r>
              <a:rPr lang="en-US" sz="1600" spc="-40" dirty="0">
                <a:solidFill>
                  <a:srgbClr val="231F20"/>
                </a:solidFill>
                <a:effectLst/>
                <a:latin typeface="Times New Roman" panose="02020603050405020304" pitchFamily="18" charset="0"/>
                <a:ea typeface="Times New Roman" panose="02020603050405020304" pitchFamily="18" charset="0"/>
              </a:rPr>
              <a:t> </a:t>
            </a:r>
            <a:r>
              <a:rPr lang="en-US" sz="1600" spc="-5" dirty="0">
                <a:solidFill>
                  <a:srgbClr val="231F20"/>
                </a:solidFill>
                <a:effectLst/>
                <a:latin typeface="Times New Roman" panose="02020603050405020304" pitchFamily="18" charset="0"/>
                <a:ea typeface="Times New Roman" panose="02020603050405020304" pitchFamily="18" charset="0"/>
              </a:rPr>
              <a:t>of</a:t>
            </a:r>
            <a:r>
              <a:rPr lang="en-US" sz="1600" spc="-35" dirty="0">
                <a:solidFill>
                  <a:srgbClr val="231F20"/>
                </a:solidFill>
                <a:effectLst/>
                <a:latin typeface="Times New Roman" panose="02020603050405020304" pitchFamily="18" charset="0"/>
                <a:ea typeface="Times New Roman" panose="02020603050405020304" pitchFamily="18" charset="0"/>
              </a:rPr>
              <a:t> </a:t>
            </a:r>
            <a:r>
              <a:rPr lang="en-US" sz="1600" spc="-5" dirty="0">
                <a:solidFill>
                  <a:srgbClr val="231F20"/>
                </a:solidFill>
                <a:effectLst/>
                <a:latin typeface="Times New Roman" panose="02020603050405020304" pitchFamily="18" charset="0"/>
                <a:ea typeface="Times New Roman" panose="02020603050405020304" pitchFamily="18" charset="0"/>
              </a:rPr>
              <a:t>proposed</a:t>
            </a:r>
            <a:r>
              <a:rPr lang="en-US" sz="1600" spc="-30" dirty="0">
                <a:solidFill>
                  <a:srgbClr val="231F20"/>
                </a:solidFill>
                <a:effectLst/>
                <a:latin typeface="Times New Roman" panose="02020603050405020304" pitchFamily="18" charset="0"/>
                <a:ea typeface="Times New Roman" panose="02020603050405020304" pitchFamily="18" charset="0"/>
              </a:rPr>
              <a:t> </a:t>
            </a:r>
            <a:r>
              <a:rPr lang="en-US" sz="1600" spc="-5" dirty="0">
                <a:solidFill>
                  <a:srgbClr val="231F20"/>
                </a:solidFill>
                <a:effectLst/>
                <a:latin typeface="Times New Roman" panose="02020603050405020304" pitchFamily="18" charset="0"/>
                <a:ea typeface="Times New Roman" panose="02020603050405020304" pitchFamily="18" charset="0"/>
              </a:rPr>
              <a:t>approximate</a:t>
            </a:r>
            <a:r>
              <a:rPr lang="en-US" sz="1600" spc="-40" dirty="0">
                <a:solidFill>
                  <a:srgbClr val="231F20"/>
                </a:solidFill>
                <a:effectLst/>
                <a:latin typeface="Times New Roman" panose="02020603050405020304" pitchFamily="18" charset="0"/>
                <a:ea typeface="Times New Roman" panose="02020603050405020304" pitchFamily="18" charset="0"/>
              </a:rPr>
              <a:t> </a:t>
            </a:r>
            <a:r>
              <a:rPr lang="en-US" sz="1600" dirty="0">
                <a:solidFill>
                  <a:srgbClr val="231F20"/>
                </a:solidFill>
                <a:effectLst/>
                <a:latin typeface="Times New Roman" panose="02020603050405020304" pitchFamily="18" charset="0"/>
                <a:ea typeface="Times New Roman" panose="02020603050405020304" pitchFamily="18" charset="0"/>
              </a:rPr>
              <a:t>multiplier</a:t>
            </a:r>
            <a:endParaRPr lang="en-IN" sz="1600" dirty="0">
              <a:effectLst/>
              <a:latin typeface="Times New Roman" panose="02020603050405020304" pitchFamily="18" charset="0"/>
              <a:ea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E304539C-96D9-AD1A-7E58-82A72B4042E2}"/>
              </a:ext>
            </a:extLst>
          </p:cNvPr>
          <p:cNvPicPr>
            <a:picLocks noChangeAspect="1"/>
          </p:cNvPicPr>
          <p:nvPr/>
        </p:nvPicPr>
        <p:blipFill>
          <a:blip r:embed="rId4"/>
          <a:stretch>
            <a:fillRect/>
          </a:stretch>
        </p:blipFill>
        <p:spPr>
          <a:xfrm>
            <a:off x="1517008" y="4712983"/>
            <a:ext cx="3480261" cy="1364379"/>
          </a:xfrm>
          <a:prstGeom prst="rect">
            <a:avLst/>
          </a:prstGeom>
          <a:ln>
            <a:solidFill>
              <a:schemeClr val="tx1"/>
            </a:solidFill>
          </a:ln>
        </p:spPr>
      </p:pic>
      <p:sp>
        <p:nvSpPr>
          <p:cNvPr id="10" name="TextBox 9">
            <a:extLst>
              <a:ext uri="{FF2B5EF4-FFF2-40B4-BE49-F238E27FC236}">
                <a16:creationId xmlns:a16="http://schemas.microsoft.com/office/drawing/2014/main" id="{1E6BD4A9-F528-49C6-C2B0-7534E8B64E26}"/>
              </a:ext>
            </a:extLst>
          </p:cNvPr>
          <p:cNvSpPr txBox="1"/>
          <p:nvPr/>
        </p:nvSpPr>
        <p:spPr>
          <a:xfrm>
            <a:off x="1440582" y="6015756"/>
            <a:ext cx="6169794" cy="338554"/>
          </a:xfrm>
          <a:prstGeom prst="rect">
            <a:avLst/>
          </a:prstGeom>
          <a:noFill/>
        </p:spPr>
        <p:txBody>
          <a:bodyPr wrap="square" rtlCol="0">
            <a:spAutoFit/>
          </a:bodyPr>
          <a:lstStyle/>
          <a:p>
            <a:r>
              <a:rPr lang="en-US" sz="1600" spc="-5" dirty="0">
                <a:solidFill>
                  <a:srgbClr val="231F20"/>
                </a:solidFill>
                <a:effectLst/>
                <a:latin typeface="Times New Roman" panose="02020603050405020304" pitchFamily="18" charset="0"/>
                <a:ea typeface="Times New Roman" panose="02020603050405020304" pitchFamily="18" charset="0"/>
              </a:rPr>
              <a:t>Fig.4</a:t>
            </a:r>
            <a:r>
              <a:rPr lang="en-US" sz="1600" spc="-30" dirty="0">
                <a:solidFill>
                  <a:srgbClr val="231F20"/>
                </a:solidFill>
                <a:effectLst/>
                <a:latin typeface="Times New Roman" panose="02020603050405020304" pitchFamily="18" charset="0"/>
                <a:ea typeface="Times New Roman" panose="02020603050405020304" pitchFamily="18" charset="0"/>
              </a:rPr>
              <a:t> </a:t>
            </a:r>
            <a:r>
              <a:rPr lang="en-US" sz="1600" spc="-5" dirty="0">
                <a:solidFill>
                  <a:srgbClr val="231F20"/>
                </a:solidFill>
                <a:effectLst/>
                <a:latin typeface="Times New Roman" panose="02020603050405020304" pitchFamily="18" charset="0"/>
                <a:ea typeface="Times New Roman" panose="02020603050405020304" pitchFamily="18" charset="0"/>
              </a:rPr>
              <a:t>Final</a:t>
            </a:r>
            <a:r>
              <a:rPr lang="en-US" sz="1600" spc="-40" dirty="0">
                <a:solidFill>
                  <a:srgbClr val="231F20"/>
                </a:solidFill>
                <a:effectLst/>
                <a:latin typeface="Times New Roman" panose="02020603050405020304" pitchFamily="18" charset="0"/>
                <a:ea typeface="Times New Roman" panose="02020603050405020304" pitchFamily="18" charset="0"/>
              </a:rPr>
              <a:t> </a:t>
            </a:r>
            <a:r>
              <a:rPr lang="en-US" sz="1600" spc="-5" dirty="0">
                <a:solidFill>
                  <a:srgbClr val="231F20"/>
                </a:solidFill>
                <a:effectLst/>
                <a:latin typeface="Times New Roman" panose="02020603050405020304" pitchFamily="18" charset="0"/>
                <a:ea typeface="Times New Roman" panose="02020603050405020304" pitchFamily="18" charset="0"/>
              </a:rPr>
              <a:t>Stage</a:t>
            </a:r>
            <a:r>
              <a:rPr lang="en-US" sz="1600" spc="-35" dirty="0">
                <a:solidFill>
                  <a:srgbClr val="231F20"/>
                </a:solidFill>
                <a:effectLst/>
                <a:latin typeface="Times New Roman" panose="02020603050405020304" pitchFamily="18" charset="0"/>
                <a:ea typeface="Times New Roman" panose="02020603050405020304" pitchFamily="18" charset="0"/>
              </a:rPr>
              <a:t> </a:t>
            </a:r>
            <a:r>
              <a:rPr lang="en-US" sz="1600" spc="-5" dirty="0">
                <a:solidFill>
                  <a:srgbClr val="231F20"/>
                </a:solidFill>
                <a:latin typeface="Times New Roman" panose="02020603050405020304" pitchFamily="18" charset="0"/>
                <a:ea typeface="Times New Roman" panose="02020603050405020304" pitchFamily="18" charset="0"/>
              </a:rPr>
              <a:t>representation</a:t>
            </a:r>
            <a:endParaRPr lang="en-IN" dirty="0"/>
          </a:p>
        </p:txBody>
      </p:sp>
    </p:spTree>
    <p:extLst>
      <p:ext uri="{BB962C8B-B14F-4D97-AF65-F5344CB8AC3E}">
        <p14:creationId xmlns:p14="http://schemas.microsoft.com/office/powerpoint/2010/main" val="56023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631DD-C5EE-07F4-82CF-817319FD902E}"/>
              </a:ext>
            </a:extLst>
          </p:cNvPr>
          <p:cNvSpPr>
            <a:spLocks noGrp="1"/>
          </p:cNvSpPr>
          <p:nvPr>
            <p:ph type="title"/>
          </p:nvPr>
        </p:nvSpPr>
        <p:spPr/>
        <p:txBody>
          <a:bodyPr/>
          <a:lstStyle/>
          <a:p>
            <a:pPr algn="ctr"/>
            <a:r>
              <a:rPr lang="en-IN" dirty="0"/>
              <a:t>APPROXIMATION</a:t>
            </a:r>
          </a:p>
        </p:txBody>
      </p:sp>
      <p:sp>
        <p:nvSpPr>
          <p:cNvPr id="3" name="Content Placeholder 2">
            <a:extLst>
              <a:ext uri="{FF2B5EF4-FFF2-40B4-BE49-F238E27FC236}">
                <a16:creationId xmlns:a16="http://schemas.microsoft.com/office/drawing/2014/main" id="{8AF1C109-825D-52F2-9C5D-66B016371F23}"/>
              </a:ext>
            </a:extLst>
          </p:cNvPr>
          <p:cNvSpPr>
            <a:spLocks noGrp="1"/>
          </p:cNvSpPr>
          <p:nvPr>
            <p:ph idx="1"/>
          </p:nvPr>
        </p:nvSpPr>
        <p:spPr/>
        <p:txBody>
          <a:bodyPr/>
          <a:lstStyle/>
          <a:p>
            <a:pPr algn="just"/>
            <a:r>
              <a:rPr lang="en-IN" dirty="0"/>
              <a:t>Removal of T</a:t>
            </a:r>
            <a:r>
              <a:rPr lang="en-IN" baseline="-25000" dirty="0"/>
              <a:t>2</a:t>
            </a:r>
            <a:r>
              <a:rPr lang="en-IN" dirty="0"/>
              <a:t> in the final stage calculation improves speed of the design by eliminating 1 LUT. Therefore, 11 LUTs are required for implementing the proposed 4x4 approximate multiplier.</a:t>
            </a:r>
          </a:p>
          <a:p>
            <a:pPr algn="just"/>
            <a:r>
              <a:rPr lang="en-IN" dirty="0"/>
              <a:t>However, when A</a:t>
            </a:r>
            <a:r>
              <a:rPr lang="en-IN" baseline="-25000" dirty="0"/>
              <a:t>0</a:t>
            </a:r>
            <a:r>
              <a:rPr lang="en-IN" dirty="0"/>
              <a:t>, B</a:t>
            </a:r>
            <a:r>
              <a:rPr lang="en-IN" baseline="-25000" dirty="0"/>
              <a:t>0</a:t>
            </a:r>
            <a:r>
              <a:rPr lang="en-IN" dirty="0"/>
              <a:t>, A</a:t>
            </a:r>
            <a:r>
              <a:rPr lang="en-IN" baseline="-25000" dirty="0"/>
              <a:t>1</a:t>
            </a:r>
            <a:r>
              <a:rPr lang="en-IN" dirty="0"/>
              <a:t>, B</a:t>
            </a:r>
            <a:r>
              <a:rPr lang="en-IN" baseline="-25000" dirty="0"/>
              <a:t>1</a:t>
            </a:r>
            <a:r>
              <a:rPr lang="en-IN" dirty="0"/>
              <a:t>, A</a:t>
            </a:r>
            <a:r>
              <a:rPr lang="en-IN" baseline="-25000" dirty="0"/>
              <a:t>2</a:t>
            </a:r>
            <a:r>
              <a:rPr lang="en-IN" dirty="0"/>
              <a:t> and B</a:t>
            </a:r>
            <a:r>
              <a:rPr lang="en-IN" baseline="-25000" dirty="0"/>
              <a:t>2</a:t>
            </a:r>
            <a:r>
              <a:rPr lang="en-IN" dirty="0"/>
              <a:t> all are fed logic 1 simultaneously, the output obtained is 10001. Since T2 had been truncated, hence an error of magnitude 16(10001-0001) is generated as a 5-bit output(T</a:t>
            </a:r>
            <a:r>
              <a:rPr lang="en-IN" baseline="-25000" dirty="0"/>
              <a:t>2</a:t>
            </a:r>
            <a:r>
              <a:rPr lang="en-IN" dirty="0"/>
              <a:t>G</a:t>
            </a:r>
            <a:r>
              <a:rPr lang="en-IN" baseline="-25000" dirty="0"/>
              <a:t>2</a:t>
            </a:r>
            <a:r>
              <a:rPr lang="en-IN" dirty="0"/>
              <a:t>P</a:t>
            </a:r>
            <a:r>
              <a:rPr lang="en-IN" baseline="-25000" dirty="0"/>
              <a:t>2</a:t>
            </a:r>
            <a:r>
              <a:rPr lang="en-IN" dirty="0"/>
              <a:t>P</a:t>
            </a:r>
            <a:r>
              <a:rPr lang="en-IN" baseline="-25000" dirty="0"/>
              <a:t>1</a:t>
            </a:r>
            <a:r>
              <a:rPr lang="en-IN" dirty="0"/>
              <a:t>P</a:t>
            </a:r>
            <a:r>
              <a:rPr lang="en-IN" baseline="-25000" dirty="0"/>
              <a:t>0</a:t>
            </a:r>
            <a:r>
              <a:rPr lang="en-IN" dirty="0"/>
              <a:t>) can’t be represented accurately by a 4-bit output(G</a:t>
            </a:r>
            <a:r>
              <a:rPr lang="en-IN" baseline="-25000" dirty="0"/>
              <a:t>2</a:t>
            </a:r>
            <a:r>
              <a:rPr lang="en-IN" dirty="0"/>
              <a:t>P</a:t>
            </a:r>
            <a:r>
              <a:rPr lang="en-IN" baseline="-25000" dirty="0"/>
              <a:t>2</a:t>
            </a:r>
            <a:r>
              <a:rPr lang="en-IN" dirty="0"/>
              <a:t>P</a:t>
            </a:r>
            <a:r>
              <a:rPr lang="en-IN" baseline="-25000" dirty="0"/>
              <a:t>1</a:t>
            </a:r>
            <a:r>
              <a:rPr lang="en-IN" dirty="0"/>
              <a:t>P</a:t>
            </a:r>
            <a:r>
              <a:rPr lang="en-IN" baseline="-25000" dirty="0"/>
              <a:t>0</a:t>
            </a:r>
            <a:r>
              <a:rPr lang="en-IN" dirty="0"/>
              <a:t>). </a:t>
            </a:r>
          </a:p>
          <a:p>
            <a:pPr algn="just"/>
            <a:r>
              <a:rPr lang="en-IN" dirty="0"/>
              <a:t>To mitigate this problem, values of G</a:t>
            </a:r>
            <a:r>
              <a:rPr lang="en-IN" baseline="-25000" dirty="0"/>
              <a:t>2</a:t>
            </a:r>
            <a:r>
              <a:rPr lang="en-IN" dirty="0"/>
              <a:t> and P</a:t>
            </a:r>
            <a:r>
              <a:rPr lang="en-IN" baseline="-25000" dirty="0"/>
              <a:t>2</a:t>
            </a:r>
            <a:r>
              <a:rPr lang="en-IN" dirty="0"/>
              <a:t> have been reassigned as 1, instead of 0, when T</a:t>
            </a:r>
            <a:r>
              <a:rPr lang="en-IN" baseline="-25000" dirty="0"/>
              <a:t>2</a:t>
            </a:r>
            <a:r>
              <a:rPr lang="en-IN" dirty="0"/>
              <a:t> is 1, thus, minimising the error.</a:t>
            </a:r>
          </a:p>
          <a:p>
            <a:pPr algn="just"/>
            <a:endParaRPr lang="en-IN" dirty="0"/>
          </a:p>
        </p:txBody>
      </p:sp>
    </p:spTree>
    <p:extLst>
      <p:ext uri="{BB962C8B-B14F-4D97-AF65-F5344CB8AC3E}">
        <p14:creationId xmlns:p14="http://schemas.microsoft.com/office/powerpoint/2010/main" val="1091135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BFB73-0913-002D-20B4-B43B7A712D62}"/>
              </a:ext>
            </a:extLst>
          </p:cNvPr>
          <p:cNvSpPr>
            <a:spLocks noGrp="1"/>
          </p:cNvSpPr>
          <p:nvPr>
            <p:ph type="title"/>
          </p:nvPr>
        </p:nvSpPr>
        <p:spPr/>
        <p:txBody>
          <a:bodyPr/>
          <a:lstStyle/>
          <a:p>
            <a:r>
              <a:rPr lang="en-IN" dirty="0"/>
              <a:t>MODIFICATION IN EXPRESSION OF P</a:t>
            </a:r>
            <a:r>
              <a:rPr lang="en-IN" baseline="-25000" dirty="0"/>
              <a:t>2</a:t>
            </a:r>
            <a:r>
              <a:rPr lang="en-IN" dirty="0"/>
              <a:t> AND G</a:t>
            </a:r>
            <a:r>
              <a:rPr lang="en-IN" baseline="-25000" dirty="0"/>
              <a:t>2</a:t>
            </a:r>
          </a:p>
        </p:txBody>
      </p:sp>
      <p:sp>
        <p:nvSpPr>
          <p:cNvPr id="3" name="Content Placeholder 2">
            <a:extLst>
              <a:ext uri="{FF2B5EF4-FFF2-40B4-BE49-F238E27FC236}">
                <a16:creationId xmlns:a16="http://schemas.microsoft.com/office/drawing/2014/main" id="{463DF210-CF06-1F66-3C64-FE45CFEE3728}"/>
              </a:ext>
            </a:extLst>
          </p:cNvPr>
          <p:cNvSpPr>
            <a:spLocks noGrp="1"/>
          </p:cNvSpPr>
          <p:nvPr>
            <p:ph idx="1"/>
          </p:nvPr>
        </p:nvSpPr>
        <p:spPr>
          <a:xfrm>
            <a:off x="838200" y="1424539"/>
            <a:ext cx="10515600" cy="4752424"/>
          </a:xfrm>
        </p:spPr>
        <p:txBody>
          <a:bodyPr/>
          <a:lstStyle/>
          <a:p>
            <a:pPr algn="just"/>
            <a:r>
              <a:rPr lang="en-IN" dirty="0"/>
              <a:t>The Boolean expressions of P2 and G2 have been modified as follows:</a:t>
            </a:r>
          </a:p>
          <a:p>
            <a:pPr algn="just"/>
            <a:endParaRPr lang="en-IN" dirty="0"/>
          </a:p>
          <a:p>
            <a:pPr algn="just"/>
            <a:endParaRPr lang="en-IN" dirty="0"/>
          </a:p>
          <a:p>
            <a:pPr algn="just"/>
            <a:r>
              <a:rPr lang="en-IN" dirty="0"/>
              <a:t>The error magnitude gets reduced from 16 to 4(10001-1101).</a:t>
            </a:r>
          </a:p>
          <a:p>
            <a:pPr algn="just"/>
            <a:r>
              <a:rPr lang="en-IN" dirty="0"/>
              <a:t>This completes the entire design for the 4x4 approximate multiplier. On testing against all the 16x16=256 cases, error of magnitude 4 was found only in 4 cases, as shown in table I.</a:t>
            </a:r>
          </a:p>
          <a:p>
            <a:endParaRPr lang="en-IN" dirty="0"/>
          </a:p>
          <a:p>
            <a:endParaRPr lang="en-IN" dirty="0"/>
          </a:p>
        </p:txBody>
      </p:sp>
      <p:pic>
        <p:nvPicPr>
          <p:cNvPr id="5" name="Picture 4">
            <a:extLst>
              <a:ext uri="{FF2B5EF4-FFF2-40B4-BE49-F238E27FC236}">
                <a16:creationId xmlns:a16="http://schemas.microsoft.com/office/drawing/2014/main" id="{15EB8B99-C3AC-E7D8-1F8E-19AB73244590}"/>
              </a:ext>
            </a:extLst>
          </p:cNvPr>
          <p:cNvPicPr>
            <a:picLocks noChangeAspect="1"/>
          </p:cNvPicPr>
          <p:nvPr/>
        </p:nvPicPr>
        <p:blipFill>
          <a:blip r:embed="rId2"/>
          <a:stretch>
            <a:fillRect/>
          </a:stretch>
        </p:blipFill>
        <p:spPr>
          <a:xfrm>
            <a:off x="2360692" y="1919538"/>
            <a:ext cx="6975814" cy="956859"/>
          </a:xfrm>
          <a:prstGeom prst="rect">
            <a:avLst/>
          </a:prstGeom>
          <a:ln>
            <a:solidFill>
              <a:schemeClr val="tx1"/>
            </a:solidFill>
          </a:ln>
        </p:spPr>
      </p:pic>
      <p:pic>
        <p:nvPicPr>
          <p:cNvPr id="7" name="Picture 6">
            <a:extLst>
              <a:ext uri="{FF2B5EF4-FFF2-40B4-BE49-F238E27FC236}">
                <a16:creationId xmlns:a16="http://schemas.microsoft.com/office/drawing/2014/main" id="{6B8FB574-8EA0-BC80-CBC3-782592FC9250}"/>
              </a:ext>
            </a:extLst>
          </p:cNvPr>
          <p:cNvPicPr>
            <a:picLocks noChangeAspect="1"/>
          </p:cNvPicPr>
          <p:nvPr/>
        </p:nvPicPr>
        <p:blipFill>
          <a:blip r:embed="rId3"/>
          <a:stretch>
            <a:fillRect/>
          </a:stretch>
        </p:blipFill>
        <p:spPr>
          <a:xfrm>
            <a:off x="3112011" y="4571815"/>
            <a:ext cx="5967977" cy="2028848"/>
          </a:xfrm>
          <a:prstGeom prst="rect">
            <a:avLst/>
          </a:prstGeom>
        </p:spPr>
      </p:pic>
    </p:spTree>
    <p:extLst>
      <p:ext uri="{BB962C8B-B14F-4D97-AF65-F5344CB8AC3E}">
        <p14:creationId xmlns:p14="http://schemas.microsoft.com/office/powerpoint/2010/main" val="3325483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17DE-4F19-9A71-644A-65E4881CA6D7}"/>
              </a:ext>
            </a:extLst>
          </p:cNvPr>
          <p:cNvSpPr>
            <a:spLocks noGrp="1"/>
          </p:cNvSpPr>
          <p:nvPr>
            <p:ph type="title"/>
          </p:nvPr>
        </p:nvSpPr>
        <p:spPr/>
        <p:txBody>
          <a:bodyPr/>
          <a:lstStyle/>
          <a:p>
            <a:pPr algn="ctr"/>
            <a:r>
              <a:rPr lang="en-IN" dirty="0"/>
              <a:t>DESIGN OF HIGHER ORDER APPROXIMATE MULTIPLIER</a:t>
            </a:r>
          </a:p>
        </p:txBody>
      </p:sp>
      <p:sp>
        <p:nvSpPr>
          <p:cNvPr id="3" name="Content Placeholder 2">
            <a:extLst>
              <a:ext uri="{FF2B5EF4-FFF2-40B4-BE49-F238E27FC236}">
                <a16:creationId xmlns:a16="http://schemas.microsoft.com/office/drawing/2014/main" id="{23A8518D-5C22-86E4-DCB3-2F228AA6F631}"/>
              </a:ext>
            </a:extLst>
          </p:cNvPr>
          <p:cNvSpPr>
            <a:spLocks noGrp="1"/>
          </p:cNvSpPr>
          <p:nvPr>
            <p:ph idx="1"/>
          </p:nvPr>
        </p:nvSpPr>
        <p:spPr/>
        <p:txBody>
          <a:bodyPr>
            <a:normAutofit lnSpcReduction="10000"/>
          </a:bodyPr>
          <a:lstStyle/>
          <a:p>
            <a:r>
              <a:rPr lang="en-IN" dirty="0"/>
              <a:t>Modular approach has been used to design higher order approximate multipliers.</a:t>
            </a:r>
          </a:p>
          <a:p>
            <a:endParaRPr lang="en-IN" dirty="0"/>
          </a:p>
          <a:p>
            <a:r>
              <a:rPr lang="en-IN" dirty="0"/>
              <a:t>This paper has discussed the design of 8x8 approximate multipliers, followed by their error analysis and implementation of image sharpening application.</a:t>
            </a:r>
          </a:p>
          <a:p>
            <a:pPr marL="0" indent="0">
              <a:buNone/>
            </a:pPr>
            <a:endParaRPr lang="en-IN" dirty="0"/>
          </a:p>
          <a:p>
            <a:r>
              <a:rPr lang="en-IN" dirty="0"/>
              <a:t>Three approaches have been proposed for the design of 8x8 approximate multipliers, using the proposed 4x4 approximate multiplier.</a:t>
            </a:r>
          </a:p>
          <a:p>
            <a:pPr marL="0" indent="0">
              <a:buNone/>
            </a:pPr>
            <a:endParaRPr lang="en-IN" dirty="0"/>
          </a:p>
        </p:txBody>
      </p:sp>
    </p:spTree>
    <p:extLst>
      <p:ext uri="{BB962C8B-B14F-4D97-AF65-F5344CB8AC3E}">
        <p14:creationId xmlns:p14="http://schemas.microsoft.com/office/powerpoint/2010/main" val="3728520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E24A7-C337-5A59-1975-3BFB50423794}"/>
              </a:ext>
            </a:extLst>
          </p:cNvPr>
          <p:cNvSpPr>
            <a:spLocks noGrp="1"/>
          </p:cNvSpPr>
          <p:nvPr>
            <p:ph type="title"/>
          </p:nvPr>
        </p:nvSpPr>
        <p:spPr/>
        <p:txBody>
          <a:bodyPr/>
          <a:lstStyle/>
          <a:p>
            <a:pPr algn="ctr"/>
            <a:r>
              <a:rPr lang="en-IN" dirty="0"/>
              <a:t>APPROACH 1</a:t>
            </a:r>
          </a:p>
        </p:txBody>
      </p:sp>
      <p:sp>
        <p:nvSpPr>
          <p:cNvPr id="3" name="Content Placeholder 2">
            <a:extLst>
              <a:ext uri="{FF2B5EF4-FFF2-40B4-BE49-F238E27FC236}">
                <a16:creationId xmlns:a16="http://schemas.microsoft.com/office/drawing/2014/main" id="{F3EEDA85-2179-62C7-6AE2-113F0105532B}"/>
              </a:ext>
            </a:extLst>
          </p:cNvPr>
          <p:cNvSpPr>
            <a:spLocks noGrp="1"/>
          </p:cNvSpPr>
          <p:nvPr>
            <p:ph idx="1"/>
          </p:nvPr>
        </p:nvSpPr>
        <p:spPr/>
        <p:txBody>
          <a:bodyPr/>
          <a:lstStyle/>
          <a:p>
            <a:r>
              <a:rPr lang="en-IN" dirty="0"/>
              <a:t>4 instances of the proposed 4x4 approximate multiplier </a:t>
            </a:r>
          </a:p>
          <a:p>
            <a:endParaRPr lang="en-IN" dirty="0"/>
          </a:p>
          <a:p>
            <a:r>
              <a:rPr lang="en-IN" dirty="0"/>
              <a:t>2 instances of accurate 4-bit tertiary adder</a:t>
            </a:r>
          </a:p>
          <a:p>
            <a:endParaRPr lang="en-IN" dirty="0"/>
          </a:p>
          <a:p>
            <a:r>
              <a:rPr lang="en-IN" dirty="0"/>
              <a:t>Utilises 53 LUTs</a:t>
            </a:r>
          </a:p>
          <a:p>
            <a:endParaRPr lang="en-IN" dirty="0"/>
          </a:p>
          <a:p>
            <a:r>
              <a:rPr lang="en-IN" dirty="0"/>
              <a:t>Better performance than Ca [1], which uses 57 LUTs (4 instances of 4x4 multiplier proposed in [1] and accurate ternary adder)</a:t>
            </a:r>
          </a:p>
        </p:txBody>
      </p:sp>
    </p:spTree>
    <p:extLst>
      <p:ext uri="{BB962C8B-B14F-4D97-AF65-F5344CB8AC3E}">
        <p14:creationId xmlns:p14="http://schemas.microsoft.com/office/powerpoint/2010/main" val="303962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371A-FAAB-93B0-C2EE-8E9AA71D71E2}"/>
              </a:ext>
            </a:extLst>
          </p:cNvPr>
          <p:cNvSpPr>
            <a:spLocks noGrp="1"/>
          </p:cNvSpPr>
          <p:nvPr>
            <p:ph type="title"/>
          </p:nvPr>
        </p:nvSpPr>
        <p:spPr/>
        <p:txBody>
          <a:bodyPr/>
          <a:lstStyle/>
          <a:p>
            <a:pPr algn="ctr"/>
            <a:r>
              <a:rPr lang="en-IN" dirty="0"/>
              <a:t>APPROACH 2</a:t>
            </a:r>
          </a:p>
        </p:txBody>
      </p:sp>
      <p:sp>
        <p:nvSpPr>
          <p:cNvPr id="3" name="Content Placeholder 2">
            <a:extLst>
              <a:ext uri="{FF2B5EF4-FFF2-40B4-BE49-F238E27FC236}">
                <a16:creationId xmlns:a16="http://schemas.microsoft.com/office/drawing/2014/main" id="{DC4F3423-9740-4EB7-7683-B02A38451FE2}"/>
              </a:ext>
            </a:extLst>
          </p:cNvPr>
          <p:cNvSpPr>
            <a:spLocks noGrp="1"/>
          </p:cNvSpPr>
          <p:nvPr>
            <p:ph idx="1"/>
          </p:nvPr>
        </p:nvSpPr>
        <p:spPr/>
        <p:txBody>
          <a:bodyPr/>
          <a:lstStyle/>
          <a:p>
            <a:r>
              <a:rPr lang="en-IN" dirty="0"/>
              <a:t>Novel approximate adder has been used, to add the output of sub-multipliers.</a:t>
            </a:r>
          </a:p>
          <a:p>
            <a:r>
              <a:rPr lang="en-IN" dirty="0"/>
              <a:t>The approximate adder, implemented using OR gates, adds the terms of same bit location into a 1-bit result without considering the carry-out from the previous bit location.</a:t>
            </a:r>
          </a:p>
          <a:p>
            <a:r>
              <a:rPr lang="en-IN" dirty="0"/>
              <a:t>4 instances of proposed 4x4 approximate multiplier (11x4=44LUTs)</a:t>
            </a:r>
          </a:p>
          <a:p>
            <a:r>
              <a:rPr lang="en-IN" dirty="0"/>
              <a:t>8 instances of novel approximate adder (1x8=8LUTs)</a:t>
            </a:r>
          </a:p>
          <a:p>
            <a:r>
              <a:rPr lang="en-IN" dirty="0"/>
              <a:t>Utilises 52 LUTs</a:t>
            </a:r>
          </a:p>
          <a:p>
            <a:r>
              <a:rPr lang="en-IN" dirty="0"/>
              <a:t>Better performance in comparison to Cc [1], which utilises 56 LUTs</a:t>
            </a:r>
          </a:p>
        </p:txBody>
      </p:sp>
    </p:spTree>
    <p:extLst>
      <p:ext uri="{BB962C8B-B14F-4D97-AF65-F5344CB8AC3E}">
        <p14:creationId xmlns:p14="http://schemas.microsoft.com/office/powerpoint/2010/main" val="1536768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CD475-2EAF-B09F-9384-93E9BE5AC056}"/>
              </a:ext>
            </a:extLst>
          </p:cNvPr>
          <p:cNvSpPr>
            <a:spLocks noGrp="1"/>
          </p:cNvSpPr>
          <p:nvPr>
            <p:ph type="title"/>
          </p:nvPr>
        </p:nvSpPr>
        <p:spPr/>
        <p:txBody>
          <a:bodyPr/>
          <a:lstStyle/>
          <a:p>
            <a:pPr algn="ctr"/>
            <a:r>
              <a:rPr lang="en-IN" dirty="0"/>
              <a:t>APPROACH 3</a:t>
            </a:r>
          </a:p>
        </p:txBody>
      </p:sp>
      <p:sp>
        <p:nvSpPr>
          <p:cNvPr id="5" name="TextBox 4">
            <a:extLst>
              <a:ext uri="{FF2B5EF4-FFF2-40B4-BE49-F238E27FC236}">
                <a16:creationId xmlns:a16="http://schemas.microsoft.com/office/drawing/2014/main" id="{EE411B16-FF3A-E99B-87E2-38A12F062FD7}"/>
              </a:ext>
            </a:extLst>
          </p:cNvPr>
          <p:cNvSpPr txBox="1"/>
          <p:nvPr/>
        </p:nvSpPr>
        <p:spPr>
          <a:xfrm>
            <a:off x="838200" y="5622245"/>
            <a:ext cx="6343048" cy="615553"/>
          </a:xfrm>
          <a:prstGeom prst="rect">
            <a:avLst/>
          </a:prstGeom>
          <a:noFill/>
        </p:spPr>
        <p:txBody>
          <a:bodyPr wrap="square" rtlCol="0">
            <a:spAutoFit/>
          </a:bodyPr>
          <a:lstStyle/>
          <a:p>
            <a:r>
              <a:rPr lang="en-US" sz="1600" spc="-5" dirty="0">
                <a:solidFill>
                  <a:srgbClr val="231F20"/>
                </a:solidFill>
                <a:effectLst/>
                <a:latin typeface="Times New Roman" panose="02020603050405020304" pitchFamily="18" charset="0"/>
                <a:ea typeface="Times New Roman" panose="02020603050405020304" pitchFamily="18" charset="0"/>
              </a:rPr>
              <a:t>Fig.5</a:t>
            </a:r>
            <a:r>
              <a:rPr lang="en-US" sz="1600" spc="-35" dirty="0">
                <a:solidFill>
                  <a:srgbClr val="231F20"/>
                </a:solidFill>
                <a:effectLst/>
                <a:latin typeface="Times New Roman" panose="02020603050405020304" pitchFamily="18" charset="0"/>
                <a:ea typeface="Times New Roman" panose="02020603050405020304" pitchFamily="18" charset="0"/>
              </a:rPr>
              <a:t> </a:t>
            </a:r>
            <a:r>
              <a:rPr lang="en-US" sz="1600" spc="-5" dirty="0">
                <a:solidFill>
                  <a:srgbClr val="231F20"/>
                </a:solidFill>
                <a:effectLst/>
                <a:latin typeface="Times New Roman" panose="02020603050405020304" pitchFamily="18" charset="0"/>
                <a:ea typeface="Times New Roman" panose="02020603050405020304" pitchFamily="18" charset="0"/>
              </a:rPr>
              <a:t>8</a:t>
            </a:r>
            <a:r>
              <a:rPr lang="en-US" sz="1600" spc="-40" dirty="0">
                <a:solidFill>
                  <a:srgbClr val="231F20"/>
                </a:solidFill>
                <a:effectLst/>
                <a:latin typeface="Times New Roman" panose="02020603050405020304" pitchFamily="18" charset="0"/>
                <a:ea typeface="Times New Roman" panose="02020603050405020304" pitchFamily="18" charset="0"/>
              </a:rPr>
              <a:t> </a:t>
            </a:r>
            <a:r>
              <a:rPr lang="en-US" sz="1600" spc="-5" dirty="0">
                <a:solidFill>
                  <a:srgbClr val="231F20"/>
                </a:solidFill>
                <a:effectLst/>
                <a:latin typeface="Times New Roman" panose="02020603050405020304" pitchFamily="18" charset="0"/>
                <a:ea typeface="Times New Roman" panose="02020603050405020304" pitchFamily="18" charset="0"/>
              </a:rPr>
              <a:t>×</a:t>
            </a:r>
            <a:r>
              <a:rPr lang="en-US" sz="1600" spc="-35" dirty="0">
                <a:solidFill>
                  <a:srgbClr val="231F20"/>
                </a:solidFill>
                <a:effectLst/>
                <a:latin typeface="Times New Roman" panose="02020603050405020304" pitchFamily="18" charset="0"/>
                <a:ea typeface="Times New Roman" panose="02020603050405020304" pitchFamily="18" charset="0"/>
              </a:rPr>
              <a:t> </a:t>
            </a:r>
            <a:r>
              <a:rPr lang="en-US" sz="1600" spc="-5" dirty="0">
                <a:solidFill>
                  <a:srgbClr val="231F20"/>
                </a:solidFill>
                <a:effectLst/>
                <a:latin typeface="Times New Roman" panose="02020603050405020304" pitchFamily="18" charset="0"/>
                <a:ea typeface="Times New Roman" panose="02020603050405020304" pitchFamily="18" charset="0"/>
              </a:rPr>
              <a:t>8</a:t>
            </a:r>
            <a:r>
              <a:rPr lang="en-US" sz="1600" spc="-40" dirty="0">
                <a:solidFill>
                  <a:srgbClr val="231F20"/>
                </a:solidFill>
                <a:effectLst/>
                <a:latin typeface="Times New Roman" panose="02020603050405020304" pitchFamily="18" charset="0"/>
                <a:ea typeface="Times New Roman" panose="02020603050405020304" pitchFamily="18" charset="0"/>
              </a:rPr>
              <a:t> </a:t>
            </a:r>
            <a:r>
              <a:rPr lang="en-US" sz="1600" spc="-5" dirty="0">
                <a:solidFill>
                  <a:srgbClr val="231F20"/>
                </a:solidFill>
                <a:effectLst/>
                <a:latin typeface="Times New Roman" panose="02020603050405020304" pitchFamily="18" charset="0"/>
                <a:ea typeface="Times New Roman" panose="02020603050405020304" pitchFamily="18" charset="0"/>
              </a:rPr>
              <a:t>approximate</a:t>
            </a:r>
            <a:r>
              <a:rPr lang="en-US" sz="1600" spc="-40" dirty="0">
                <a:solidFill>
                  <a:srgbClr val="231F20"/>
                </a:solidFill>
                <a:effectLst/>
                <a:latin typeface="Times New Roman" panose="02020603050405020304" pitchFamily="18" charset="0"/>
                <a:ea typeface="Times New Roman" panose="02020603050405020304" pitchFamily="18" charset="0"/>
              </a:rPr>
              <a:t> </a:t>
            </a:r>
            <a:r>
              <a:rPr lang="en-US" sz="1600" spc="-5" dirty="0">
                <a:solidFill>
                  <a:srgbClr val="231F20"/>
                </a:solidFill>
                <a:effectLst/>
                <a:latin typeface="Times New Roman" panose="02020603050405020304" pitchFamily="18" charset="0"/>
                <a:ea typeface="Times New Roman" panose="02020603050405020304" pitchFamily="18" charset="0"/>
              </a:rPr>
              <a:t>multiplier</a:t>
            </a:r>
            <a:r>
              <a:rPr lang="en-US" sz="1600" spc="-35" dirty="0">
                <a:solidFill>
                  <a:srgbClr val="231F20"/>
                </a:solidFill>
                <a:effectLst/>
                <a:latin typeface="Times New Roman" panose="02020603050405020304" pitchFamily="18" charset="0"/>
                <a:ea typeface="Times New Roman" panose="02020603050405020304" pitchFamily="18" charset="0"/>
              </a:rPr>
              <a:t> </a:t>
            </a:r>
            <a:r>
              <a:rPr lang="en-US" sz="1600" spc="-5" dirty="0">
                <a:solidFill>
                  <a:srgbClr val="231F20"/>
                </a:solidFill>
                <a:effectLst/>
                <a:latin typeface="Times New Roman" panose="02020603050405020304" pitchFamily="18" charset="0"/>
                <a:ea typeface="Times New Roman" panose="02020603050405020304" pitchFamily="18" charset="0"/>
              </a:rPr>
              <a:t>with</a:t>
            </a:r>
            <a:r>
              <a:rPr lang="en-US" sz="1600" spc="-30" dirty="0">
                <a:solidFill>
                  <a:srgbClr val="231F20"/>
                </a:solidFill>
                <a:effectLst/>
                <a:latin typeface="Times New Roman" panose="02020603050405020304" pitchFamily="18" charset="0"/>
                <a:ea typeface="Times New Roman" panose="02020603050405020304" pitchFamily="18" charset="0"/>
              </a:rPr>
              <a:t> </a:t>
            </a:r>
            <a:r>
              <a:rPr lang="en-US" sz="1600" spc="-5" dirty="0">
                <a:solidFill>
                  <a:srgbClr val="231F20"/>
                </a:solidFill>
                <a:effectLst/>
                <a:latin typeface="Times New Roman" panose="02020603050405020304" pitchFamily="18" charset="0"/>
                <a:ea typeface="Times New Roman" panose="02020603050405020304" pitchFamily="18" charset="0"/>
              </a:rPr>
              <a:t>estimated</a:t>
            </a:r>
            <a:r>
              <a:rPr lang="en-US" sz="1600" spc="-40" dirty="0">
                <a:solidFill>
                  <a:srgbClr val="231F20"/>
                </a:solidFill>
                <a:effectLst/>
                <a:latin typeface="Times New Roman" panose="02020603050405020304" pitchFamily="18" charset="0"/>
                <a:ea typeface="Times New Roman" panose="02020603050405020304" pitchFamily="18" charset="0"/>
              </a:rPr>
              <a:t> </a:t>
            </a:r>
            <a:r>
              <a:rPr lang="en-US" sz="1600" dirty="0">
                <a:solidFill>
                  <a:srgbClr val="231F20"/>
                </a:solidFill>
                <a:effectLst/>
                <a:latin typeface="Times New Roman" panose="02020603050405020304" pitchFamily="18" charset="0"/>
                <a:ea typeface="Times New Roman" panose="02020603050405020304" pitchFamily="18" charset="0"/>
              </a:rPr>
              <a:t>addition</a:t>
            </a:r>
            <a:r>
              <a:rPr lang="en-US" sz="1600" spc="-30" dirty="0">
                <a:solidFill>
                  <a:srgbClr val="231F20"/>
                </a:solidFill>
                <a:effectLst/>
                <a:latin typeface="Times New Roman" panose="02020603050405020304" pitchFamily="18" charset="0"/>
                <a:ea typeface="Times New Roman" panose="02020603050405020304" pitchFamily="18" charset="0"/>
              </a:rPr>
              <a:t> </a:t>
            </a:r>
            <a:r>
              <a:rPr lang="en-US" sz="1600" dirty="0">
                <a:solidFill>
                  <a:srgbClr val="231F20"/>
                </a:solidFill>
                <a:effectLst/>
                <a:latin typeface="Times New Roman" panose="02020603050405020304" pitchFamily="18" charset="0"/>
                <a:ea typeface="Times New Roman" panose="02020603050405020304" pitchFamily="18" charset="0"/>
              </a:rPr>
              <a:t>of</a:t>
            </a:r>
            <a:r>
              <a:rPr lang="en-US" sz="1600" spc="-35" dirty="0">
                <a:solidFill>
                  <a:srgbClr val="231F20"/>
                </a:solidFill>
                <a:effectLst/>
                <a:latin typeface="Times New Roman" panose="02020603050405020304" pitchFamily="18" charset="0"/>
                <a:ea typeface="Times New Roman" panose="02020603050405020304" pitchFamily="18" charset="0"/>
              </a:rPr>
              <a:t> </a:t>
            </a:r>
            <a:r>
              <a:rPr lang="en-US" sz="1600" dirty="0">
                <a:solidFill>
                  <a:srgbClr val="231F20"/>
                </a:solidFill>
                <a:effectLst/>
                <a:latin typeface="Times New Roman" panose="02020603050405020304" pitchFamily="18" charset="0"/>
                <a:ea typeface="Times New Roman" panose="02020603050405020304" pitchFamily="18" charset="0"/>
              </a:rPr>
              <a:t>sub-products.</a:t>
            </a:r>
            <a:endParaRPr lang="en-IN" sz="1600" dirty="0">
              <a:effectLst/>
              <a:latin typeface="Times New Roman" panose="02020603050405020304" pitchFamily="18" charset="0"/>
              <a:ea typeface="Times New Roman" panose="02020603050405020304" pitchFamily="18" charset="0"/>
            </a:endParaRPr>
          </a:p>
          <a:p>
            <a:endParaRPr lang="en-IN" dirty="0"/>
          </a:p>
        </p:txBody>
      </p:sp>
      <p:sp>
        <p:nvSpPr>
          <p:cNvPr id="9" name="Content Placeholder 8">
            <a:extLst>
              <a:ext uri="{FF2B5EF4-FFF2-40B4-BE49-F238E27FC236}">
                <a16:creationId xmlns:a16="http://schemas.microsoft.com/office/drawing/2014/main" id="{69AA4303-9050-13DE-DC37-F6044045DC85}"/>
              </a:ext>
            </a:extLst>
          </p:cNvPr>
          <p:cNvSpPr>
            <a:spLocks noGrp="1"/>
          </p:cNvSpPr>
          <p:nvPr>
            <p:ph idx="1"/>
          </p:nvPr>
        </p:nvSpPr>
        <p:spPr>
          <a:xfrm>
            <a:off x="838200" y="1788574"/>
            <a:ext cx="11600848" cy="4351338"/>
          </a:xfrm>
        </p:spPr>
        <p:txBody>
          <a:bodyPr/>
          <a:lstStyle/>
          <a:p>
            <a:r>
              <a:rPr lang="en-IN" dirty="0"/>
              <a:t>Approach 3(a): Utilises 45 LUTs</a:t>
            </a:r>
          </a:p>
          <a:p>
            <a:r>
              <a:rPr lang="en-IN" dirty="0"/>
              <a:t>Approach 3(b): Utilises 44 LUTs</a:t>
            </a:r>
          </a:p>
          <a:p>
            <a:r>
              <a:rPr lang="en-IN" dirty="0"/>
              <a:t>Most area-efficient approximate multiplier</a:t>
            </a:r>
          </a:p>
          <a:p>
            <a:endParaRPr lang="en-IN" dirty="0"/>
          </a:p>
          <a:p>
            <a:endParaRPr lang="en-IN" dirty="0"/>
          </a:p>
        </p:txBody>
      </p:sp>
      <p:pic>
        <p:nvPicPr>
          <p:cNvPr id="10" name="image8.jpeg">
            <a:extLst>
              <a:ext uri="{FF2B5EF4-FFF2-40B4-BE49-F238E27FC236}">
                <a16:creationId xmlns:a16="http://schemas.microsoft.com/office/drawing/2014/main" id="{BD6837E0-13F9-ECD7-B798-9D6B6B4B7B20}"/>
              </a:ext>
            </a:extLst>
          </p:cNvPr>
          <p:cNvPicPr>
            <a:picLocks noChangeAspect="1"/>
          </p:cNvPicPr>
          <p:nvPr/>
        </p:nvPicPr>
        <p:blipFill>
          <a:blip r:embed="rId2" cstate="print"/>
          <a:stretch>
            <a:fillRect/>
          </a:stretch>
        </p:blipFill>
        <p:spPr>
          <a:xfrm>
            <a:off x="905577" y="3429000"/>
            <a:ext cx="10515600" cy="2178675"/>
          </a:xfrm>
          <a:prstGeom prst="rect">
            <a:avLst/>
          </a:prstGeom>
          <a:ln>
            <a:solidFill>
              <a:schemeClr val="tx1"/>
            </a:solidFill>
          </a:ln>
        </p:spPr>
      </p:pic>
    </p:spTree>
    <p:extLst>
      <p:ext uri="{BB962C8B-B14F-4D97-AF65-F5344CB8AC3E}">
        <p14:creationId xmlns:p14="http://schemas.microsoft.com/office/powerpoint/2010/main" val="2349747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41BF-06B4-CD84-FE40-46AF2AA1B2F4}"/>
              </a:ext>
            </a:extLst>
          </p:cNvPr>
          <p:cNvSpPr>
            <a:spLocks noGrp="1"/>
          </p:cNvSpPr>
          <p:nvPr>
            <p:ph type="title"/>
          </p:nvPr>
        </p:nvSpPr>
        <p:spPr/>
        <p:txBody>
          <a:bodyPr/>
          <a:lstStyle/>
          <a:p>
            <a:pPr algn="ctr"/>
            <a:r>
              <a:rPr lang="en-IN" dirty="0"/>
              <a:t>ERROR ANALYSIS</a:t>
            </a:r>
          </a:p>
        </p:txBody>
      </p:sp>
      <p:sp>
        <p:nvSpPr>
          <p:cNvPr id="3" name="Content Placeholder 2">
            <a:extLst>
              <a:ext uri="{FF2B5EF4-FFF2-40B4-BE49-F238E27FC236}">
                <a16:creationId xmlns:a16="http://schemas.microsoft.com/office/drawing/2014/main" id="{0AF6744A-4F24-6153-E861-DB997D4A1DF2}"/>
              </a:ext>
            </a:extLst>
          </p:cNvPr>
          <p:cNvSpPr>
            <a:spLocks noGrp="1"/>
          </p:cNvSpPr>
          <p:nvPr>
            <p:ph idx="1"/>
          </p:nvPr>
        </p:nvSpPr>
        <p:spPr>
          <a:xfrm>
            <a:off x="838200" y="1289785"/>
            <a:ext cx="10515600" cy="5332396"/>
          </a:xfrm>
        </p:spPr>
        <p:txBody>
          <a:bodyPr>
            <a:normAutofit/>
          </a:bodyPr>
          <a:lstStyle/>
          <a:p>
            <a:r>
              <a:rPr lang="en-IN" dirty="0"/>
              <a:t>Error analysis has been performed on the proposed 4x4 and 8x8 approximate multipliers based on following parameters.</a:t>
            </a:r>
          </a:p>
          <a:p>
            <a:r>
              <a:rPr lang="en-IN" b="1" dirty="0"/>
              <a:t>Average Relative Error (ARE): </a:t>
            </a:r>
          </a:p>
          <a:p>
            <a:endParaRPr lang="en-IN" dirty="0"/>
          </a:p>
          <a:p>
            <a:r>
              <a:rPr lang="en-IN" b="1" dirty="0"/>
              <a:t>Average Error (AE): </a:t>
            </a:r>
          </a:p>
          <a:p>
            <a:endParaRPr lang="en-IN" dirty="0"/>
          </a:p>
          <a:p>
            <a:r>
              <a:rPr lang="en-IN" b="1" dirty="0"/>
              <a:t>Error Occurrences:  </a:t>
            </a:r>
            <a:r>
              <a:rPr lang="en-IN" dirty="0"/>
              <a:t>Total number of inaccurate test cases</a:t>
            </a:r>
          </a:p>
          <a:p>
            <a:r>
              <a:rPr lang="en-IN" b="1" dirty="0"/>
              <a:t>Maximum Error Magnitude: </a:t>
            </a:r>
            <a:r>
              <a:rPr lang="en-IN" dirty="0"/>
              <a:t>Maximum magnitude of error among all the error occurrences</a:t>
            </a:r>
          </a:p>
          <a:p>
            <a:r>
              <a:rPr lang="en-IN" b="1" dirty="0"/>
              <a:t>Maximum Error Occurrences: </a:t>
            </a:r>
            <a:r>
              <a:rPr lang="en-IN" dirty="0"/>
              <a:t>Number of times the maximum error magnitude occurs</a:t>
            </a:r>
          </a:p>
        </p:txBody>
      </p:sp>
      <p:pic>
        <p:nvPicPr>
          <p:cNvPr id="5" name="Picture 4">
            <a:extLst>
              <a:ext uri="{FF2B5EF4-FFF2-40B4-BE49-F238E27FC236}">
                <a16:creationId xmlns:a16="http://schemas.microsoft.com/office/drawing/2014/main" id="{B97DCE56-B105-4915-48CC-EFC937F5256D}"/>
              </a:ext>
            </a:extLst>
          </p:cNvPr>
          <p:cNvPicPr>
            <a:picLocks noChangeAspect="1"/>
          </p:cNvPicPr>
          <p:nvPr/>
        </p:nvPicPr>
        <p:blipFill>
          <a:blip r:embed="rId2"/>
          <a:stretch>
            <a:fillRect/>
          </a:stretch>
        </p:blipFill>
        <p:spPr>
          <a:xfrm>
            <a:off x="2931435" y="2640666"/>
            <a:ext cx="5349420" cy="611733"/>
          </a:xfrm>
          <a:prstGeom prst="rect">
            <a:avLst/>
          </a:prstGeom>
        </p:spPr>
      </p:pic>
      <p:pic>
        <p:nvPicPr>
          <p:cNvPr id="7" name="Picture 6">
            <a:extLst>
              <a:ext uri="{FF2B5EF4-FFF2-40B4-BE49-F238E27FC236}">
                <a16:creationId xmlns:a16="http://schemas.microsoft.com/office/drawing/2014/main" id="{E2A28757-BDFB-32D1-72C0-B030903E297E}"/>
              </a:ext>
            </a:extLst>
          </p:cNvPr>
          <p:cNvPicPr>
            <a:picLocks noChangeAspect="1"/>
          </p:cNvPicPr>
          <p:nvPr/>
        </p:nvPicPr>
        <p:blipFill>
          <a:blip r:embed="rId3"/>
          <a:stretch>
            <a:fillRect/>
          </a:stretch>
        </p:blipFill>
        <p:spPr>
          <a:xfrm>
            <a:off x="3691830" y="3605602"/>
            <a:ext cx="3550057" cy="611733"/>
          </a:xfrm>
          <a:prstGeom prst="rect">
            <a:avLst/>
          </a:prstGeom>
        </p:spPr>
      </p:pic>
    </p:spTree>
    <p:extLst>
      <p:ext uri="{BB962C8B-B14F-4D97-AF65-F5344CB8AC3E}">
        <p14:creationId xmlns:p14="http://schemas.microsoft.com/office/powerpoint/2010/main" val="1638843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18C18-16A7-CDCF-1C41-5ACF492ADF5A}"/>
              </a:ext>
            </a:extLst>
          </p:cNvPr>
          <p:cNvSpPr>
            <a:spLocks noGrp="1"/>
          </p:cNvSpPr>
          <p:nvPr>
            <p:ph type="title"/>
          </p:nvPr>
        </p:nvSpPr>
        <p:spPr/>
        <p:txBody>
          <a:bodyPr/>
          <a:lstStyle/>
          <a:p>
            <a:pPr algn="ctr"/>
            <a:r>
              <a:rPr lang="en-IN" dirty="0"/>
              <a:t>ERROR ANALYSIS OF PROPOSED 4X4 APPROXIMATE MULTIPLIER</a:t>
            </a:r>
          </a:p>
        </p:txBody>
      </p:sp>
      <p:sp>
        <p:nvSpPr>
          <p:cNvPr id="3" name="Content Placeholder 2">
            <a:extLst>
              <a:ext uri="{FF2B5EF4-FFF2-40B4-BE49-F238E27FC236}">
                <a16:creationId xmlns:a16="http://schemas.microsoft.com/office/drawing/2014/main" id="{40680A04-7FE8-CDAC-7928-07141911255B}"/>
              </a:ext>
            </a:extLst>
          </p:cNvPr>
          <p:cNvSpPr>
            <a:spLocks noGrp="1"/>
          </p:cNvSpPr>
          <p:nvPr>
            <p:ph idx="1"/>
          </p:nvPr>
        </p:nvSpPr>
        <p:spPr>
          <a:ln>
            <a:solidFill>
              <a:schemeClr val="bg1"/>
            </a:solidFill>
          </a:ln>
        </p:spPr>
        <p:txBody>
          <a:bodyPr/>
          <a:lstStyle/>
          <a:p>
            <a:pPr algn="just"/>
            <a:r>
              <a:rPr lang="en-IN" dirty="0"/>
              <a:t>Table II shows the error analysis of the proposed 4x4 approximate multiplier, in comparison with 4x4_approx[1].</a:t>
            </a:r>
          </a:p>
          <a:p>
            <a:pPr algn="just"/>
            <a:endParaRPr lang="en-IN" dirty="0"/>
          </a:p>
          <a:p>
            <a:endParaRPr lang="en-IN" dirty="0"/>
          </a:p>
          <a:p>
            <a:endParaRPr lang="en-IN" dirty="0"/>
          </a:p>
          <a:p>
            <a:endParaRPr lang="en-IN" dirty="0"/>
          </a:p>
          <a:p>
            <a:endParaRPr lang="en-IN" dirty="0"/>
          </a:p>
          <a:p>
            <a:pPr marL="0" indent="0">
              <a:buNone/>
            </a:pPr>
            <a:r>
              <a:rPr lang="en-IN" dirty="0"/>
              <a:t> </a:t>
            </a:r>
          </a:p>
          <a:p>
            <a:endParaRPr lang="en-IN" dirty="0"/>
          </a:p>
        </p:txBody>
      </p:sp>
      <p:pic>
        <p:nvPicPr>
          <p:cNvPr id="5" name="Picture 4">
            <a:extLst>
              <a:ext uri="{FF2B5EF4-FFF2-40B4-BE49-F238E27FC236}">
                <a16:creationId xmlns:a16="http://schemas.microsoft.com/office/drawing/2014/main" id="{016E372A-65C2-A26D-A1B2-BC74E1C1A0BE}"/>
              </a:ext>
            </a:extLst>
          </p:cNvPr>
          <p:cNvPicPr>
            <a:picLocks noChangeAspect="1"/>
          </p:cNvPicPr>
          <p:nvPr/>
        </p:nvPicPr>
        <p:blipFill rotWithShape="1">
          <a:blip r:embed="rId2"/>
          <a:srcRect t="8844"/>
          <a:stretch/>
        </p:blipFill>
        <p:spPr>
          <a:xfrm>
            <a:off x="2767625" y="3178122"/>
            <a:ext cx="5885486" cy="2652331"/>
          </a:xfrm>
          <a:prstGeom prst="rect">
            <a:avLst/>
          </a:prstGeom>
        </p:spPr>
      </p:pic>
      <p:sp>
        <p:nvSpPr>
          <p:cNvPr id="6" name="Rectangle 5">
            <a:extLst>
              <a:ext uri="{FF2B5EF4-FFF2-40B4-BE49-F238E27FC236}">
                <a16:creationId xmlns:a16="http://schemas.microsoft.com/office/drawing/2014/main" id="{72A242AA-399F-3997-8EFA-06FA76918A9D}"/>
              </a:ext>
            </a:extLst>
          </p:cNvPr>
          <p:cNvSpPr/>
          <p:nvPr/>
        </p:nvSpPr>
        <p:spPr>
          <a:xfrm>
            <a:off x="5861785" y="2993456"/>
            <a:ext cx="234215" cy="1978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6ADD144-72B7-5FCA-2DA9-ED9B5A08DDBF}"/>
              </a:ext>
            </a:extLst>
          </p:cNvPr>
          <p:cNvSpPr txBox="1"/>
          <p:nvPr/>
        </p:nvSpPr>
        <p:spPr>
          <a:xfrm>
            <a:off x="5146488" y="2925988"/>
            <a:ext cx="1127759" cy="369332"/>
          </a:xfrm>
          <a:prstGeom prst="rect">
            <a:avLst/>
          </a:prstGeom>
          <a:noFill/>
        </p:spPr>
        <p:txBody>
          <a:bodyPr wrap="square" rtlCol="0">
            <a:spAutoFit/>
          </a:bodyPr>
          <a:lstStyle/>
          <a:p>
            <a:r>
              <a:rPr lang="en-IN" dirty="0"/>
              <a:t>TABLE II</a:t>
            </a:r>
          </a:p>
        </p:txBody>
      </p:sp>
    </p:spTree>
    <p:extLst>
      <p:ext uri="{BB962C8B-B14F-4D97-AF65-F5344CB8AC3E}">
        <p14:creationId xmlns:p14="http://schemas.microsoft.com/office/powerpoint/2010/main" val="3419115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A6A20-5515-3373-1C96-BC2D155E1279}"/>
              </a:ext>
            </a:extLst>
          </p:cNvPr>
          <p:cNvSpPr>
            <a:spLocks noGrp="1"/>
          </p:cNvSpPr>
          <p:nvPr>
            <p:ph type="title"/>
          </p:nvPr>
        </p:nvSpPr>
        <p:spPr/>
        <p:txBody>
          <a:bodyPr/>
          <a:lstStyle/>
          <a:p>
            <a:pPr algn="ctr"/>
            <a:r>
              <a:rPr lang="en-IN" dirty="0"/>
              <a:t>ERROR ANALYSIS OF APPROXIMATE 8X8 MULTIPLIERS</a:t>
            </a:r>
          </a:p>
        </p:txBody>
      </p:sp>
      <p:sp>
        <p:nvSpPr>
          <p:cNvPr id="3" name="Content Placeholder 2">
            <a:extLst>
              <a:ext uri="{FF2B5EF4-FFF2-40B4-BE49-F238E27FC236}">
                <a16:creationId xmlns:a16="http://schemas.microsoft.com/office/drawing/2014/main" id="{E5CB8F3A-5392-48FD-6654-E169FB088BBF}"/>
              </a:ext>
            </a:extLst>
          </p:cNvPr>
          <p:cNvSpPr>
            <a:spLocks noGrp="1"/>
          </p:cNvSpPr>
          <p:nvPr>
            <p:ph idx="1"/>
          </p:nvPr>
        </p:nvSpPr>
        <p:spPr/>
        <p:txBody>
          <a:bodyPr/>
          <a:lstStyle/>
          <a:p>
            <a:r>
              <a:rPr lang="en-IN" dirty="0"/>
              <a:t>Table III shows the error analysis of the proposed three approaches of the 8x8 approximate multipliers.</a:t>
            </a:r>
          </a:p>
          <a:p>
            <a:endParaRPr lang="en-IN" dirty="0"/>
          </a:p>
        </p:txBody>
      </p:sp>
      <p:pic>
        <p:nvPicPr>
          <p:cNvPr id="5" name="Picture 4">
            <a:extLst>
              <a:ext uri="{FF2B5EF4-FFF2-40B4-BE49-F238E27FC236}">
                <a16:creationId xmlns:a16="http://schemas.microsoft.com/office/drawing/2014/main" id="{79F98D36-E640-4DEF-6B59-2251CCA41FA0}"/>
              </a:ext>
            </a:extLst>
          </p:cNvPr>
          <p:cNvPicPr>
            <a:picLocks noChangeAspect="1"/>
          </p:cNvPicPr>
          <p:nvPr/>
        </p:nvPicPr>
        <p:blipFill rotWithShape="1">
          <a:blip r:embed="rId2"/>
          <a:srcRect t="9397"/>
          <a:stretch/>
        </p:blipFill>
        <p:spPr>
          <a:xfrm>
            <a:off x="762575" y="3118585"/>
            <a:ext cx="10666849" cy="2827372"/>
          </a:xfrm>
          <a:prstGeom prst="rect">
            <a:avLst/>
          </a:prstGeom>
        </p:spPr>
      </p:pic>
      <p:sp>
        <p:nvSpPr>
          <p:cNvPr id="6" name="TextBox 5">
            <a:extLst>
              <a:ext uri="{FF2B5EF4-FFF2-40B4-BE49-F238E27FC236}">
                <a16:creationId xmlns:a16="http://schemas.microsoft.com/office/drawing/2014/main" id="{8A19D7AB-FFD6-6E8F-231A-A7858D155E01}"/>
              </a:ext>
            </a:extLst>
          </p:cNvPr>
          <p:cNvSpPr txBox="1"/>
          <p:nvPr/>
        </p:nvSpPr>
        <p:spPr>
          <a:xfrm>
            <a:off x="5532119" y="2798982"/>
            <a:ext cx="1127759" cy="369332"/>
          </a:xfrm>
          <a:prstGeom prst="rect">
            <a:avLst/>
          </a:prstGeom>
          <a:noFill/>
        </p:spPr>
        <p:txBody>
          <a:bodyPr wrap="square" rtlCol="0">
            <a:spAutoFit/>
          </a:bodyPr>
          <a:lstStyle/>
          <a:p>
            <a:r>
              <a:rPr lang="en-IN" dirty="0"/>
              <a:t>TABLE III</a:t>
            </a:r>
          </a:p>
        </p:txBody>
      </p:sp>
    </p:spTree>
    <p:extLst>
      <p:ext uri="{BB962C8B-B14F-4D97-AF65-F5344CB8AC3E}">
        <p14:creationId xmlns:p14="http://schemas.microsoft.com/office/powerpoint/2010/main" val="2822134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EDF80-F38C-DEA8-6D7F-4CA927256566}"/>
              </a:ext>
            </a:extLst>
          </p:cNvPr>
          <p:cNvSpPr>
            <a:spLocks noGrp="1"/>
          </p:cNvSpPr>
          <p:nvPr>
            <p:ph type="title"/>
          </p:nvPr>
        </p:nvSpPr>
        <p:spPr/>
        <p:txBody>
          <a:bodyPr/>
          <a:lstStyle/>
          <a:p>
            <a:pPr algn="ctr"/>
            <a:r>
              <a:rPr lang="en-IN" dirty="0"/>
              <a:t>APPROXIMATE COMPUTING</a:t>
            </a:r>
          </a:p>
        </p:txBody>
      </p:sp>
      <p:sp>
        <p:nvSpPr>
          <p:cNvPr id="4" name="Cloud 3">
            <a:extLst>
              <a:ext uri="{FF2B5EF4-FFF2-40B4-BE49-F238E27FC236}">
                <a16:creationId xmlns:a16="http://schemas.microsoft.com/office/drawing/2014/main" id="{FA61ECCF-9C9E-6257-63B2-A09F8C671B1C}"/>
              </a:ext>
            </a:extLst>
          </p:cNvPr>
          <p:cNvSpPr/>
          <p:nvPr/>
        </p:nvSpPr>
        <p:spPr>
          <a:xfrm>
            <a:off x="385813" y="1569155"/>
            <a:ext cx="4166937" cy="272059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Achieve high performance and efficiency</a:t>
            </a:r>
          </a:p>
          <a:p>
            <a:pPr algn="ctr"/>
            <a:endParaRPr lang="en-IN" dirty="0"/>
          </a:p>
        </p:txBody>
      </p:sp>
      <p:sp>
        <p:nvSpPr>
          <p:cNvPr id="5" name="Cloud 4">
            <a:extLst>
              <a:ext uri="{FF2B5EF4-FFF2-40B4-BE49-F238E27FC236}">
                <a16:creationId xmlns:a16="http://schemas.microsoft.com/office/drawing/2014/main" id="{C672C9CB-6511-CD96-DCBC-9DE595AA59CD}"/>
              </a:ext>
            </a:extLst>
          </p:cNvPr>
          <p:cNvSpPr/>
          <p:nvPr/>
        </p:nvSpPr>
        <p:spPr>
          <a:xfrm>
            <a:off x="6795437" y="1292766"/>
            <a:ext cx="5226518" cy="321390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dirty="0"/>
          </a:p>
          <a:p>
            <a:pPr algn="ctr"/>
            <a:r>
              <a:rPr lang="en-IN" sz="3200" dirty="0"/>
              <a:t>Used in error resilient operations like signal processing, image processing</a:t>
            </a:r>
          </a:p>
          <a:p>
            <a:pPr algn="ctr"/>
            <a:endParaRPr lang="en-IN" sz="2800" dirty="0"/>
          </a:p>
        </p:txBody>
      </p:sp>
      <p:sp>
        <p:nvSpPr>
          <p:cNvPr id="6" name="Cloud 5">
            <a:extLst>
              <a:ext uri="{FF2B5EF4-FFF2-40B4-BE49-F238E27FC236}">
                <a16:creationId xmlns:a16="http://schemas.microsoft.com/office/drawing/2014/main" id="{F387250B-E651-4A54-6E02-D53167E1D948}"/>
              </a:ext>
            </a:extLst>
          </p:cNvPr>
          <p:cNvSpPr/>
          <p:nvPr/>
        </p:nvSpPr>
        <p:spPr>
          <a:xfrm>
            <a:off x="2841859" y="3928549"/>
            <a:ext cx="4797393" cy="272059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sz="3200" dirty="0"/>
              <a:t>Multiplication - a fundamental operation in such applications</a:t>
            </a:r>
          </a:p>
          <a:p>
            <a:pPr algn="ctr"/>
            <a:endParaRPr lang="en-IN" dirty="0"/>
          </a:p>
        </p:txBody>
      </p:sp>
    </p:spTree>
    <p:extLst>
      <p:ext uri="{BB962C8B-B14F-4D97-AF65-F5344CB8AC3E}">
        <p14:creationId xmlns:p14="http://schemas.microsoft.com/office/powerpoint/2010/main" val="2874070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A6EDF-01E8-59BD-3E12-2622596DE220}"/>
              </a:ext>
            </a:extLst>
          </p:cNvPr>
          <p:cNvSpPr>
            <a:spLocks noGrp="1"/>
          </p:cNvSpPr>
          <p:nvPr>
            <p:ph type="title"/>
          </p:nvPr>
        </p:nvSpPr>
        <p:spPr/>
        <p:txBody>
          <a:bodyPr/>
          <a:lstStyle/>
          <a:p>
            <a:pPr algn="ctr"/>
            <a:r>
              <a:rPr lang="en-IN" dirty="0"/>
              <a:t>PERFORMANCE ANALYSIS</a:t>
            </a:r>
          </a:p>
        </p:txBody>
      </p:sp>
      <p:sp>
        <p:nvSpPr>
          <p:cNvPr id="3" name="Content Placeholder 2">
            <a:extLst>
              <a:ext uri="{FF2B5EF4-FFF2-40B4-BE49-F238E27FC236}">
                <a16:creationId xmlns:a16="http://schemas.microsoft.com/office/drawing/2014/main" id="{9076F77E-4414-E781-2AFC-EFF6CE5312C8}"/>
              </a:ext>
            </a:extLst>
          </p:cNvPr>
          <p:cNvSpPr>
            <a:spLocks noGrp="1"/>
          </p:cNvSpPr>
          <p:nvPr>
            <p:ph idx="1"/>
          </p:nvPr>
        </p:nvSpPr>
        <p:spPr/>
        <p:txBody>
          <a:bodyPr/>
          <a:lstStyle/>
          <a:p>
            <a:r>
              <a:rPr lang="en-IN" dirty="0"/>
              <a:t>Performance analysis has been performed on the proposed 4x4 and 8x8 approximate multipliers based on performance parameters such as:</a:t>
            </a:r>
          </a:p>
          <a:p>
            <a:r>
              <a:rPr lang="en-IN" dirty="0"/>
              <a:t>LUT utilisation</a:t>
            </a:r>
          </a:p>
          <a:p>
            <a:r>
              <a:rPr lang="en-IN" dirty="0"/>
              <a:t>Power</a:t>
            </a:r>
          </a:p>
          <a:p>
            <a:r>
              <a:rPr lang="en-IN" dirty="0"/>
              <a:t>Latency</a:t>
            </a:r>
          </a:p>
          <a:p>
            <a:endParaRPr lang="en-IN" dirty="0"/>
          </a:p>
        </p:txBody>
      </p:sp>
    </p:spTree>
    <p:extLst>
      <p:ext uri="{BB962C8B-B14F-4D97-AF65-F5344CB8AC3E}">
        <p14:creationId xmlns:p14="http://schemas.microsoft.com/office/powerpoint/2010/main" val="2111772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20605-739E-0408-56CE-9DE4AFE12C1D}"/>
              </a:ext>
            </a:extLst>
          </p:cNvPr>
          <p:cNvSpPr>
            <a:spLocks noGrp="1"/>
          </p:cNvSpPr>
          <p:nvPr>
            <p:ph type="title"/>
          </p:nvPr>
        </p:nvSpPr>
        <p:spPr/>
        <p:txBody>
          <a:bodyPr/>
          <a:lstStyle/>
          <a:p>
            <a:pPr algn="ctr"/>
            <a:r>
              <a:rPr lang="en-IN" dirty="0"/>
              <a:t>PERFORMANCE ANALYSIS OF 4X4 APPROXIMATE MULTIPLIER</a:t>
            </a:r>
          </a:p>
        </p:txBody>
      </p:sp>
      <p:sp>
        <p:nvSpPr>
          <p:cNvPr id="3" name="Content Placeholder 2">
            <a:extLst>
              <a:ext uri="{FF2B5EF4-FFF2-40B4-BE49-F238E27FC236}">
                <a16:creationId xmlns:a16="http://schemas.microsoft.com/office/drawing/2014/main" id="{543CE787-2546-59A9-20F3-75DA86EF55CB}"/>
              </a:ext>
            </a:extLst>
          </p:cNvPr>
          <p:cNvSpPr>
            <a:spLocks noGrp="1"/>
          </p:cNvSpPr>
          <p:nvPr>
            <p:ph idx="1"/>
          </p:nvPr>
        </p:nvSpPr>
        <p:spPr/>
        <p:txBody>
          <a:bodyPr/>
          <a:lstStyle/>
          <a:p>
            <a:pPr algn="just"/>
            <a:r>
              <a:rPr lang="en-IN" dirty="0"/>
              <a:t>Table IV shows the performance analysis of the proposed 4x4 approximate multiplier, in comparison with 4x4_approx[1].</a:t>
            </a:r>
          </a:p>
          <a:p>
            <a:pPr algn="just"/>
            <a:r>
              <a:rPr lang="en-IN" dirty="0"/>
              <a:t>The proposed 4x4 approximate multiplier has 26.7% LUT saving, 57.6% power saving and 60.1% latency improvement in comparison to Xilinx multiplier IP.</a:t>
            </a:r>
          </a:p>
        </p:txBody>
      </p:sp>
      <p:pic>
        <p:nvPicPr>
          <p:cNvPr id="5" name="Picture 4">
            <a:extLst>
              <a:ext uri="{FF2B5EF4-FFF2-40B4-BE49-F238E27FC236}">
                <a16:creationId xmlns:a16="http://schemas.microsoft.com/office/drawing/2014/main" id="{399347D7-025B-1292-4E4E-D179946C8F02}"/>
              </a:ext>
            </a:extLst>
          </p:cNvPr>
          <p:cNvPicPr>
            <a:picLocks noChangeAspect="1"/>
          </p:cNvPicPr>
          <p:nvPr/>
        </p:nvPicPr>
        <p:blipFill rotWithShape="1">
          <a:blip r:embed="rId2"/>
          <a:srcRect t="7148"/>
          <a:stretch/>
        </p:blipFill>
        <p:spPr>
          <a:xfrm>
            <a:off x="4070309" y="4032985"/>
            <a:ext cx="4996689" cy="2459890"/>
          </a:xfrm>
          <a:prstGeom prst="rect">
            <a:avLst/>
          </a:prstGeom>
        </p:spPr>
      </p:pic>
      <p:sp>
        <p:nvSpPr>
          <p:cNvPr id="6" name="TextBox 5">
            <a:extLst>
              <a:ext uri="{FF2B5EF4-FFF2-40B4-BE49-F238E27FC236}">
                <a16:creationId xmlns:a16="http://schemas.microsoft.com/office/drawing/2014/main" id="{26449C56-7C81-44E7-A7AD-718A2C2FBFE1}"/>
              </a:ext>
            </a:extLst>
          </p:cNvPr>
          <p:cNvSpPr txBox="1"/>
          <p:nvPr/>
        </p:nvSpPr>
        <p:spPr>
          <a:xfrm>
            <a:off x="6096000" y="3716592"/>
            <a:ext cx="1127759" cy="369332"/>
          </a:xfrm>
          <a:prstGeom prst="rect">
            <a:avLst/>
          </a:prstGeom>
          <a:noFill/>
        </p:spPr>
        <p:txBody>
          <a:bodyPr wrap="square" rtlCol="0">
            <a:spAutoFit/>
          </a:bodyPr>
          <a:lstStyle/>
          <a:p>
            <a:r>
              <a:rPr lang="en-IN" dirty="0"/>
              <a:t>TABLE IV</a:t>
            </a:r>
          </a:p>
        </p:txBody>
      </p:sp>
    </p:spTree>
    <p:extLst>
      <p:ext uri="{BB962C8B-B14F-4D97-AF65-F5344CB8AC3E}">
        <p14:creationId xmlns:p14="http://schemas.microsoft.com/office/powerpoint/2010/main" val="1115464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2FD7-383C-6502-37EF-94C0D4FA6DEE}"/>
              </a:ext>
            </a:extLst>
          </p:cNvPr>
          <p:cNvSpPr>
            <a:spLocks noGrp="1"/>
          </p:cNvSpPr>
          <p:nvPr>
            <p:ph type="title"/>
          </p:nvPr>
        </p:nvSpPr>
        <p:spPr/>
        <p:txBody>
          <a:bodyPr/>
          <a:lstStyle/>
          <a:p>
            <a:pPr algn="ctr"/>
            <a:r>
              <a:rPr lang="en-IN" dirty="0"/>
              <a:t>PERFORMANCE ANALYSIS OF 8X8 APPROXIMATE MULTIPLIERS</a:t>
            </a:r>
          </a:p>
        </p:txBody>
      </p:sp>
      <p:sp>
        <p:nvSpPr>
          <p:cNvPr id="3" name="Content Placeholder 2">
            <a:extLst>
              <a:ext uri="{FF2B5EF4-FFF2-40B4-BE49-F238E27FC236}">
                <a16:creationId xmlns:a16="http://schemas.microsoft.com/office/drawing/2014/main" id="{ED511CBE-0108-B4D1-C903-FC49156B4356}"/>
              </a:ext>
            </a:extLst>
          </p:cNvPr>
          <p:cNvSpPr>
            <a:spLocks noGrp="1"/>
          </p:cNvSpPr>
          <p:nvPr>
            <p:ph idx="1"/>
          </p:nvPr>
        </p:nvSpPr>
        <p:spPr/>
        <p:txBody>
          <a:bodyPr/>
          <a:lstStyle/>
          <a:p>
            <a:pPr algn="just"/>
            <a:r>
              <a:rPr lang="en-IN" dirty="0"/>
              <a:t>Table V shows the performance analysis of the proposed 4x4 approximate multipliers.</a:t>
            </a:r>
          </a:p>
          <a:p>
            <a:endParaRPr lang="en-IN" dirty="0"/>
          </a:p>
        </p:txBody>
      </p:sp>
      <p:pic>
        <p:nvPicPr>
          <p:cNvPr id="5" name="Picture 4">
            <a:extLst>
              <a:ext uri="{FF2B5EF4-FFF2-40B4-BE49-F238E27FC236}">
                <a16:creationId xmlns:a16="http://schemas.microsoft.com/office/drawing/2014/main" id="{2BB4A24E-8113-A1BF-173F-821973D64109}"/>
              </a:ext>
            </a:extLst>
          </p:cNvPr>
          <p:cNvPicPr>
            <a:picLocks noChangeAspect="1"/>
          </p:cNvPicPr>
          <p:nvPr/>
        </p:nvPicPr>
        <p:blipFill rotWithShape="1">
          <a:blip r:embed="rId2"/>
          <a:srcRect t="7106"/>
          <a:stretch/>
        </p:blipFill>
        <p:spPr>
          <a:xfrm>
            <a:off x="1141244" y="3108960"/>
            <a:ext cx="10212556" cy="2704699"/>
          </a:xfrm>
          <a:prstGeom prst="rect">
            <a:avLst/>
          </a:prstGeom>
        </p:spPr>
      </p:pic>
      <p:sp>
        <p:nvSpPr>
          <p:cNvPr id="6" name="TextBox 5">
            <a:extLst>
              <a:ext uri="{FF2B5EF4-FFF2-40B4-BE49-F238E27FC236}">
                <a16:creationId xmlns:a16="http://schemas.microsoft.com/office/drawing/2014/main" id="{88D9E074-8E24-3638-30A7-E10688B89D49}"/>
              </a:ext>
            </a:extLst>
          </p:cNvPr>
          <p:cNvSpPr txBox="1"/>
          <p:nvPr/>
        </p:nvSpPr>
        <p:spPr>
          <a:xfrm>
            <a:off x="5932370" y="2856826"/>
            <a:ext cx="1127759" cy="369332"/>
          </a:xfrm>
          <a:prstGeom prst="rect">
            <a:avLst/>
          </a:prstGeom>
          <a:noFill/>
        </p:spPr>
        <p:txBody>
          <a:bodyPr wrap="square" rtlCol="0">
            <a:spAutoFit/>
          </a:bodyPr>
          <a:lstStyle/>
          <a:p>
            <a:r>
              <a:rPr lang="en-IN" dirty="0"/>
              <a:t>TABLE V</a:t>
            </a:r>
          </a:p>
        </p:txBody>
      </p:sp>
    </p:spTree>
    <p:extLst>
      <p:ext uri="{BB962C8B-B14F-4D97-AF65-F5344CB8AC3E}">
        <p14:creationId xmlns:p14="http://schemas.microsoft.com/office/powerpoint/2010/main" val="39589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51C6-842F-C519-68FF-4D62CE4915C5}"/>
              </a:ext>
            </a:extLst>
          </p:cNvPr>
          <p:cNvSpPr>
            <a:spLocks noGrp="1"/>
          </p:cNvSpPr>
          <p:nvPr>
            <p:ph type="title"/>
          </p:nvPr>
        </p:nvSpPr>
        <p:spPr/>
        <p:txBody>
          <a:bodyPr/>
          <a:lstStyle/>
          <a:p>
            <a:pPr algn="ctr"/>
            <a:r>
              <a:rPr lang="en-IN" dirty="0"/>
              <a:t>IMAGE SHARPENING ANALYSIS</a:t>
            </a:r>
          </a:p>
        </p:txBody>
      </p:sp>
      <p:sp>
        <p:nvSpPr>
          <p:cNvPr id="3" name="Content Placeholder 2">
            <a:extLst>
              <a:ext uri="{FF2B5EF4-FFF2-40B4-BE49-F238E27FC236}">
                <a16:creationId xmlns:a16="http://schemas.microsoft.com/office/drawing/2014/main" id="{5385EA74-023A-DFA5-E322-5B0BE8BEB511}"/>
              </a:ext>
            </a:extLst>
          </p:cNvPr>
          <p:cNvSpPr>
            <a:spLocks noGrp="1"/>
          </p:cNvSpPr>
          <p:nvPr>
            <p:ph idx="1"/>
          </p:nvPr>
        </p:nvSpPr>
        <p:spPr>
          <a:xfrm>
            <a:off x="838200" y="1337912"/>
            <a:ext cx="10515600" cy="5154963"/>
          </a:xfrm>
        </p:spPr>
        <p:txBody>
          <a:bodyPr>
            <a:normAutofit lnSpcReduction="10000"/>
          </a:bodyPr>
          <a:lstStyle/>
          <a:p>
            <a:r>
              <a:rPr lang="en-IN" dirty="0"/>
              <a:t>To further evaluate the quality of the proposed 8x8 multipliers, image sharpening application has been implemented. The PSNR(peak signal to noise ratio) has been evaluated and compared. The results are shown in table VI. value are shown in table VI.</a:t>
            </a:r>
          </a:p>
          <a:p>
            <a:endParaRPr lang="en-IN" dirty="0"/>
          </a:p>
          <a:p>
            <a:endParaRPr lang="en-IN" dirty="0"/>
          </a:p>
          <a:p>
            <a:endParaRPr lang="en-IN" dirty="0"/>
          </a:p>
          <a:p>
            <a:endParaRPr lang="en-IN" dirty="0"/>
          </a:p>
          <a:p>
            <a:endParaRPr lang="en-IN" dirty="0"/>
          </a:p>
          <a:p>
            <a:r>
              <a:rPr lang="en-IN" dirty="0"/>
              <a:t>The PSNR values of the proposed approximate multipliers are well within the acceptable range. Higher the PSNR, better the image quality.</a:t>
            </a:r>
          </a:p>
        </p:txBody>
      </p:sp>
      <p:pic>
        <p:nvPicPr>
          <p:cNvPr id="5" name="Picture 4">
            <a:extLst>
              <a:ext uri="{FF2B5EF4-FFF2-40B4-BE49-F238E27FC236}">
                <a16:creationId xmlns:a16="http://schemas.microsoft.com/office/drawing/2014/main" id="{F3926493-9DAE-8B92-9C16-E62F051E27F0}"/>
              </a:ext>
            </a:extLst>
          </p:cNvPr>
          <p:cNvPicPr>
            <a:picLocks noChangeAspect="1"/>
          </p:cNvPicPr>
          <p:nvPr/>
        </p:nvPicPr>
        <p:blipFill rotWithShape="1">
          <a:blip r:embed="rId2"/>
          <a:srcRect t="9298" b="5700"/>
          <a:stretch/>
        </p:blipFill>
        <p:spPr>
          <a:xfrm>
            <a:off x="2862578" y="3032807"/>
            <a:ext cx="6093007" cy="2155863"/>
          </a:xfrm>
          <a:prstGeom prst="rect">
            <a:avLst/>
          </a:prstGeom>
        </p:spPr>
      </p:pic>
      <p:sp>
        <p:nvSpPr>
          <p:cNvPr id="6" name="TextBox 5">
            <a:extLst>
              <a:ext uri="{FF2B5EF4-FFF2-40B4-BE49-F238E27FC236}">
                <a16:creationId xmlns:a16="http://schemas.microsoft.com/office/drawing/2014/main" id="{D82B4A24-C6E1-1D2A-06CA-001D9AAF7B3A}"/>
              </a:ext>
            </a:extLst>
          </p:cNvPr>
          <p:cNvSpPr txBox="1"/>
          <p:nvPr/>
        </p:nvSpPr>
        <p:spPr>
          <a:xfrm>
            <a:off x="5229697" y="2769352"/>
            <a:ext cx="1127759" cy="369332"/>
          </a:xfrm>
          <a:prstGeom prst="rect">
            <a:avLst/>
          </a:prstGeom>
          <a:noFill/>
        </p:spPr>
        <p:txBody>
          <a:bodyPr wrap="square" rtlCol="0">
            <a:spAutoFit/>
          </a:bodyPr>
          <a:lstStyle/>
          <a:p>
            <a:r>
              <a:rPr lang="en-IN" dirty="0"/>
              <a:t>TABLE VI</a:t>
            </a:r>
          </a:p>
        </p:txBody>
      </p:sp>
    </p:spTree>
    <p:extLst>
      <p:ext uri="{BB962C8B-B14F-4D97-AF65-F5344CB8AC3E}">
        <p14:creationId xmlns:p14="http://schemas.microsoft.com/office/powerpoint/2010/main" val="2284679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05ACC-6A06-1E49-3E19-BB6C54C46152}"/>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42EC95E4-67B7-2CEB-F8F0-16D69031F851}"/>
              </a:ext>
            </a:extLst>
          </p:cNvPr>
          <p:cNvSpPr>
            <a:spLocks noGrp="1"/>
          </p:cNvSpPr>
          <p:nvPr>
            <p:ph idx="1"/>
          </p:nvPr>
        </p:nvSpPr>
        <p:spPr>
          <a:xfrm>
            <a:off x="838200" y="1478932"/>
            <a:ext cx="10515600" cy="4825432"/>
          </a:xfrm>
        </p:spPr>
        <p:txBody>
          <a:bodyPr/>
          <a:lstStyle/>
          <a:p>
            <a:pPr algn="just"/>
            <a:r>
              <a:rPr lang="en-IN" dirty="0"/>
              <a:t>A 4x4 approximate multiplier has been proposed, which utilises 11 LUTs.</a:t>
            </a:r>
          </a:p>
          <a:p>
            <a:pPr algn="just"/>
            <a:r>
              <a:rPr lang="en-IN" dirty="0"/>
              <a:t>Higher order multipliers (8x8) have been implemented using the proposed 4x4 approximate multiplier. </a:t>
            </a:r>
          </a:p>
          <a:p>
            <a:pPr algn="just"/>
            <a:r>
              <a:rPr lang="en-IN" dirty="0"/>
              <a:t>Error analysis showed that the proposed approximate multipliers are successful in reducing the error magnitude.</a:t>
            </a:r>
          </a:p>
          <a:p>
            <a:pPr algn="just"/>
            <a:r>
              <a:rPr lang="en-IN" dirty="0"/>
              <a:t>Performance analysis showed that the proposed approximate multiplier out performed the state-of-the-art multipliers, in terms of LUT utilisation, power and latency.</a:t>
            </a:r>
          </a:p>
          <a:p>
            <a:pPr algn="just"/>
            <a:r>
              <a:rPr lang="en-IN" dirty="0"/>
              <a:t>The computation of PSNR values validated that the proposed approximate multipliers can be used for error-resilient applications.</a:t>
            </a:r>
          </a:p>
        </p:txBody>
      </p:sp>
    </p:spTree>
    <p:extLst>
      <p:ext uri="{BB962C8B-B14F-4D97-AF65-F5344CB8AC3E}">
        <p14:creationId xmlns:p14="http://schemas.microsoft.com/office/powerpoint/2010/main" val="1052475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F648-6BFA-D8E2-56D2-754D0B22C82D}"/>
              </a:ext>
            </a:extLst>
          </p:cNvPr>
          <p:cNvSpPr>
            <a:spLocks noGrp="1"/>
          </p:cNvSpPr>
          <p:nvPr>
            <p:ph type="title"/>
          </p:nvPr>
        </p:nvSpPr>
        <p:spPr/>
        <p:txBody>
          <a:bodyPr/>
          <a:lstStyle/>
          <a:p>
            <a:pPr algn="ctr"/>
            <a:r>
              <a:rPr lang="en-IN" dirty="0"/>
              <a:t>REFERENCE</a:t>
            </a:r>
          </a:p>
        </p:txBody>
      </p:sp>
      <p:sp>
        <p:nvSpPr>
          <p:cNvPr id="3" name="Content Placeholder 2">
            <a:extLst>
              <a:ext uri="{FF2B5EF4-FFF2-40B4-BE49-F238E27FC236}">
                <a16:creationId xmlns:a16="http://schemas.microsoft.com/office/drawing/2014/main" id="{58850188-A20B-3274-F20F-67334F01BA25}"/>
              </a:ext>
            </a:extLst>
          </p:cNvPr>
          <p:cNvSpPr>
            <a:spLocks noGrp="1"/>
          </p:cNvSpPr>
          <p:nvPr>
            <p:ph idx="1"/>
          </p:nvPr>
        </p:nvSpPr>
        <p:spPr/>
        <p:txBody>
          <a:bodyPr/>
          <a:lstStyle/>
          <a:p>
            <a:r>
              <a:rPr lang="en-IN" dirty="0"/>
              <a:t>[1] </a:t>
            </a:r>
            <a:r>
              <a:rPr lang="en-IN" dirty="0">
                <a:hlinkClick r:id="rId2"/>
              </a:rPr>
              <a:t>https://ieeexplore.ieee.org/abstract/document/9344673</a:t>
            </a:r>
            <a:endParaRPr lang="en-IN" dirty="0"/>
          </a:p>
        </p:txBody>
      </p:sp>
    </p:spTree>
    <p:extLst>
      <p:ext uri="{BB962C8B-B14F-4D97-AF65-F5344CB8AC3E}">
        <p14:creationId xmlns:p14="http://schemas.microsoft.com/office/powerpoint/2010/main" val="3716277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F90F-8BCC-97A6-4B70-AA0D1D0FA535}"/>
              </a:ext>
            </a:extLst>
          </p:cNvPr>
          <p:cNvSpPr>
            <a:spLocks noGrp="1"/>
          </p:cNvSpPr>
          <p:nvPr>
            <p:ph type="title"/>
          </p:nvPr>
        </p:nvSpPr>
        <p:spPr/>
        <p:txBody>
          <a:bodyPr/>
          <a:lstStyle/>
          <a:p>
            <a:pPr algn="ctr"/>
            <a:r>
              <a:rPr lang="en-IN" dirty="0"/>
              <a:t>LACUNAE AND PROBABLE SOLUTION</a:t>
            </a:r>
          </a:p>
        </p:txBody>
      </p:sp>
      <p:sp>
        <p:nvSpPr>
          <p:cNvPr id="4" name="Flowchart: Alternate Process 3">
            <a:extLst>
              <a:ext uri="{FF2B5EF4-FFF2-40B4-BE49-F238E27FC236}">
                <a16:creationId xmlns:a16="http://schemas.microsoft.com/office/drawing/2014/main" id="{B3507D25-2E62-7AEF-BB64-2FAC01C1617D}"/>
              </a:ext>
            </a:extLst>
          </p:cNvPr>
          <p:cNvSpPr/>
          <p:nvPr/>
        </p:nvSpPr>
        <p:spPr>
          <a:xfrm>
            <a:off x="693019" y="1690688"/>
            <a:ext cx="2569945" cy="1559293"/>
          </a:xfrm>
          <a:prstGeom prst="flowChartAlternateProces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Machine learning and image processing applications work on large-scale multiplication.</a:t>
            </a:r>
          </a:p>
          <a:p>
            <a:pPr algn="ctr"/>
            <a:endParaRPr lang="en-IN" dirty="0"/>
          </a:p>
        </p:txBody>
      </p:sp>
      <p:sp>
        <p:nvSpPr>
          <p:cNvPr id="5" name="Flowchart: Alternate Process 4">
            <a:extLst>
              <a:ext uri="{FF2B5EF4-FFF2-40B4-BE49-F238E27FC236}">
                <a16:creationId xmlns:a16="http://schemas.microsoft.com/office/drawing/2014/main" id="{01219A9B-5AAA-5246-1E58-33E784CDCB24}"/>
              </a:ext>
            </a:extLst>
          </p:cNvPr>
          <p:cNvSpPr/>
          <p:nvPr/>
        </p:nvSpPr>
        <p:spPr>
          <a:xfrm>
            <a:off x="693018" y="4933582"/>
            <a:ext cx="2569945" cy="1559293"/>
          </a:xfrm>
          <a:prstGeom prst="flowChartAlternateProces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DSP(digital signal processing) blocks in FPGA are employed for fast multiplication.</a:t>
            </a:r>
          </a:p>
          <a:p>
            <a:pPr algn="ctr"/>
            <a:endParaRPr lang="en-IN" dirty="0"/>
          </a:p>
        </p:txBody>
      </p:sp>
      <p:sp>
        <p:nvSpPr>
          <p:cNvPr id="6" name="Flowchart: Alternate Process 5">
            <a:extLst>
              <a:ext uri="{FF2B5EF4-FFF2-40B4-BE49-F238E27FC236}">
                <a16:creationId xmlns:a16="http://schemas.microsoft.com/office/drawing/2014/main" id="{19A6FFFF-5D92-4920-8207-0EB9ECC67C9A}"/>
              </a:ext>
            </a:extLst>
          </p:cNvPr>
          <p:cNvSpPr/>
          <p:nvPr/>
        </p:nvSpPr>
        <p:spPr>
          <a:xfrm>
            <a:off x="3388093" y="3249981"/>
            <a:ext cx="2707907" cy="1828315"/>
          </a:xfrm>
          <a:prstGeom prst="flowChartAlternateProces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The DSP-based multipliers are unable to provide such high speed and latency. Thus, they can’t provide as much efficiency as expected.</a:t>
            </a:r>
          </a:p>
          <a:p>
            <a:pPr algn="ctr"/>
            <a:endParaRPr lang="en-IN" dirty="0"/>
          </a:p>
        </p:txBody>
      </p:sp>
      <p:sp>
        <p:nvSpPr>
          <p:cNvPr id="7" name="Arrow: Right 6">
            <a:extLst>
              <a:ext uri="{FF2B5EF4-FFF2-40B4-BE49-F238E27FC236}">
                <a16:creationId xmlns:a16="http://schemas.microsoft.com/office/drawing/2014/main" id="{181AEFE6-C8C7-AED9-B64A-DA83043CD416}"/>
              </a:ext>
            </a:extLst>
          </p:cNvPr>
          <p:cNvSpPr/>
          <p:nvPr/>
        </p:nvSpPr>
        <p:spPr>
          <a:xfrm>
            <a:off x="6221129" y="3638349"/>
            <a:ext cx="2707907" cy="750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SOLUTION</a:t>
            </a:r>
          </a:p>
        </p:txBody>
      </p:sp>
      <p:sp>
        <p:nvSpPr>
          <p:cNvPr id="8" name="Flowchart: Connector 7">
            <a:extLst>
              <a:ext uri="{FF2B5EF4-FFF2-40B4-BE49-F238E27FC236}">
                <a16:creationId xmlns:a16="http://schemas.microsoft.com/office/drawing/2014/main" id="{77F02CDF-4480-A658-9534-24F065B6CE17}"/>
              </a:ext>
            </a:extLst>
          </p:cNvPr>
          <p:cNvSpPr/>
          <p:nvPr/>
        </p:nvSpPr>
        <p:spPr>
          <a:xfrm>
            <a:off x="9054164" y="2877954"/>
            <a:ext cx="3044791" cy="205562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APPROXIMATE MULTIPLIER</a:t>
            </a:r>
          </a:p>
        </p:txBody>
      </p:sp>
    </p:spTree>
    <p:extLst>
      <p:ext uri="{BB962C8B-B14F-4D97-AF65-F5344CB8AC3E}">
        <p14:creationId xmlns:p14="http://schemas.microsoft.com/office/powerpoint/2010/main" val="332862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0A842-5283-B8FF-753F-FDEEB1013E60}"/>
              </a:ext>
            </a:extLst>
          </p:cNvPr>
          <p:cNvSpPr>
            <a:spLocks noGrp="1"/>
          </p:cNvSpPr>
          <p:nvPr>
            <p:ph type="title"/>
          </p:nvPr>
        </p:nvSpPr>
        <p:spPr/>
        <p:txBody>
          <a:bodyPr/>
          <a:lstStyle/>
          <a:p>
            <a:pPr algn="ctr"/>
            <a:r>
              <a:rPr lang="en-IN" dirty="0"/>
              <a:t>APPROXIMATE MULTIPLIER</a:t>
            </a:r>
          </a:p>
        </p:txBody>
      </p:sp>
      <p:sp>
        <p:nvSpPr>
          <p:cNvPr id="3" name="Content Placeholder 2">
            <a:extLst>
              <a:ext uri="{FF2B5EF4-FFF2-40B4-BE49-F238E27FC236}">
                <a16:creationId xmlns:a16="http://schemas.microsoft.com/office/drawing/2014/main" id="{4FDFD02C-AC75-F45D-7FBA-98D08A3F6A61}"/>
              </a:ext>
            </a:extLst>
          </p:cNvPr>
          <p:cNvSpPr>
            <a:spLocks noGrp="1"/>
          </p:cNvSpPr>
          <p:nvPr>
            <p:ph idx="1"/>
          </p:nvPr>
        </p:nvSpPr>
        <p:spPr/>
        <p:txBody>
          <a:bodyPr>
            <a:normAutofit lnSpcReduction="10000"/>
          </a:bodyPr>
          <a:lstStyle/>
          <a:p>
            <a:pPr algn="just"/>
            <a:r>
              <a:rPr lang="en-IN" dirty="0"/>
              <a:t>For applications requiring fast multiplication, high performance and area efficient approximate multipliers can be used, instead of accurate multipliers.</a:t>
            </a:r>
          </a:p>
          <a:p>
            <a:pPr algn="just"/>
            <a:endParaRPr lang="en-IN" dirty="0"/>
          </a:p>
          <a:p>
            <a:pPr algn="just"/>
            <a:r>
              <a:rPr lang="en-IN" dirty="0"/>
              <a:t>FPGA-based 4x4 approximate multiplier using 12 LUTs and one carry chain, has been proposed earlier. </a:t>
            </a:r>
          </a:p>
          <a:p>
            <a:pPr algn="just"/>
            <a:endParaRPr lang="en-IN" dirty="0"/>
          </a:p>
          <a:p>
            <a:pPr algn="just"/>
            <a:r>
              <a:rPr lang="en-IN" dirty="0"/>
              <a:t>However, there are many error cases, which lead to a significant decrease in accuracy in the subsequent higher order multipliers designs </a:t>
            </a:r>
          </a:p>
        </p:txBody>
      </p:sp>
    </p:spTree>
    <p:extLst>
      <p:ext uri="{BB962C8B-B14F-4D97-AF65-F5344CB8AC3E}">
        <p14:creationId xmlns:p14="http://schemas.microsoft.com/office/powerpoint/2010/main" val="2869673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DCB32-9349-0451-69B7-5C5A047782C6}"/>
              </a:ext>
            </a:extLst>
          </p:cNvPr>
          <p:cNvSpPr>
            <a:spLocks noGrp="1"/>
          </p:cNvSpPr>
          <p:nvPr>
            <p:ph type="title"/>
          </p:nvPr>
        </p:nvSpPr>
        <p:spPr/>
        <p:txBody>
          <a:bodyPr/>
          <a:lstStyle/>
          <a:p>
            <a:pPr algn="ctr"/>
            <a:r>
              <a:rPr lang="en-IN" dirty="0"/>
              <a:t>IMPROVED PROPOSITIONS</a:t>
            </a:r>
          </a:p>
        </p:txBody>
      </p:sp>
      <p:sp>
        <p:nvSpPr>
          <p:cNvPr id="4" name="Rectangle 3">
            <a:extLst>
              <a:ext uri="{FF2B5EF4-FFF2-40B4-BE49-F238E27FC236}">
                <a16:creationId xmlns:a16="http://schemas.microsoft.com/office/drawing/2014/main" id="{3989FEA5-F490-0A20-DA68-77871845F36C}"/>
              </a:ext>
            </a:extLst>
          </p:cNvPr>
          <p:cNvSpPr/>
          <p:nvPr/>
        </p:nvSpPr>
        <p:spPr>
          <a:xfrm>
            <a:off x="548640" y="1790298"/>
            <a:ext cx="5547360" cy="17902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1.) The proposed 4x4 approximate multiplier has been optimised for the 6-input LUTs, available in modern FPGAs. </a:t>
            </a:r>
          </a:p>
          <a:p>
            <a:pPr algn="ctr"/>
            <a:endParaRPr lang="en-IN" dirty="0"/>
          </a:p>
        </p:txBody>
      </p:sp>
      <p:sp>
        <p:nvSpPr>
          <p:cNvPr id="5" name="Rectangle 4">
            <a:extLst>
              <a:ext uri="{FF2B5EF4-FFF2-40B4-BE49-F238E27FC236}">
                <a16:creationId xmlns:a16="http://schemas.microsoft.com/office/drawing/2014/main" id="{13166B67-476B-B4B9-B34F-6742E55862FA}"/>
              </a:ext>
            </a:extLst>
          </p:cNvPr>
          <p:cNvSpPr/>
          <p:nvPr/>
        </p:nvSpPr>
        <p:spPr>
          <a:xfrm>
            <a:off x="6400800" y="2646946"/>
            <a:ext cx="5547360" cy="186730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2.) The partial product matrix is divided into two parts and the computation is approximated, resulting in requirement of only 11 LUTs. </a:t>
            </a:r>
          </a:p>
          <a:p>
            <a:pPr algn="ctr"/>
            <a:endParaRPr lang="en-IN" dirty="0"/>
          </a:p>
        </p:txBody>
      </p:sp>
      <p:sp>
        <p:nvSpPr>
          <p:cNvPr id="6" name="Rectangle 5">
            <a:extLst>
              <a:ext uri="{FF2B5EF4-FFF2-40B4-BE49-F238E27FC236}">
                <a16:creationId xmlns:a16="http://schemas.microsoft.com/office/drawing/2014/main" id="{81A79874-EA73-414E-CC7C-C76F9B57C21A}"/>
              </a:ext>
            </a:extLst>
          </p:cNvPr>
          <p:cNvSpPr/>
          <p:nvPr/>
        </p:nvSpPr>
        <p:spPr>
          <a:xfrm>
            <a:off x="548640" y="4138862"/>
            <a:ext cx="5547360" cy="213263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3.) The 4x4 multiplier is scalable to higher order multipliers. Three methods of implementation of 8x8 multipliers from 4x4 multipliers have been proposed, and their power, area and latency have been compared.</a:t>
            </a:r>
          </a:p>
          <a:p>
            <a:pPr algn="ctr"/>
            <a:endParaRPr lang="en-IN" dirty="0"/>
          </a:p>
        </p:txBody>
      </p:sp>
      <p:sp>
        <p:nvSpPr>
          <p:cNvPr id="7" name="Rectangle 6">
            <a:extLst>
              <a:ext uri="{FF2B5EF4-FFF2-40B4-BE49-F238E27FC236}">
                <a16:creationId xmlns:a16="http://schemas.microsoft.com/office/drawing/2014/main" id="{963DF451-EBA3-35FB-EFBF-18140534AB56}"/>
              </a:ext>
            </a:extLst>
          </p:cNvPr>
          <p:cNvSpPr/>
          <p:nvPr/>
        </p:nvSpPr>
        <p:spPr>
          <a:xfrm>
            <a:off x="6400800" y="4985886"/>
            <a:ext cx="5547360" cy="169885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4.) Further, the 8x8 multiplier has been employed in image sharpening applications.</a:t>
            </a:r>
          </a:p>
        </p:txBody>
      </p:sp>
    </p:spTree>
    <p:extLst>
      <p:ext uri="{BB962C8B-B14F-4D97-AF65-F5344CB8AC3E}">
        <p14:creationId xmlns:p14="http://schemas.microsoft.com/office/powerpoint/2010/main" val="2140629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CD166-69B1-2BA1-8639-491094B77A5D}"/>
              </a:ext>
            </a:extLst>
          </p:cNvPr>
          <p:cNvSpPr>
            <a:spLocks noGrp="1"/>
          </p:cNvSpPr>
          <p:nvPr>
            <p:ph type="title"/>
          </p:nvPr>
        </p:nvSpPr>
        <p:spPr/>
        <p:txBody>
          <a:bodyPr/>
          <a:lstStyle/>
          <a:p>
            <a:pPr algn="ctr"/>
            <a:r>
              <a:rPr lang="en-IN" dirty="0"/>
              <a:t>DESIGN OF 4X4 APPROXIMATE MULITPLIER</a:t>
            </a:r>
          </a:p>
        </p:txBody>
      </p:sp>
      <p:sp>
        <p:nvSpPr>
          <p:cNvPr id="3" name="Content Placeholder 2">
            <a:extLst>
              <a:ext uri="{FF2B5EF4-FFF2-40B4-BE49-F238E27FC236}">
                <a16:creationId xmlns:a16="http://schemas.microsoft.com/office/drawing/2014/main" id="{27407764-0E24-9AEC-452D-C4E45F163917}"/>
              </a:ext>
            </a:extLst>
          </p:cNvPr>
          <p:cNvSpPr>
            <a:spLocks noGrp="1"/>
          </p:cNvSpPr>
          <p:nvPr>
            <p:ph idx="1"/>
          </p:nvPr>
        </p:nvSpPr>
        <p:spPr/>
        <p:txBody>
          <a:bodyPr/>
          <a:lstStyle/>
          <a:p>
            <a:r>
              <a:rPr lang="en-IN" dirty="0"/>
              <a:t>Consider two 4-bit numbers: A(A</a:t>
            </a:r>
            <a:r>
              <a:rPr lang="en-IN" baseline="-25000" dirty="0"/>
              <a:t>3</a:t>
            </a:r>
            <a:r>
              <a:rPr lang="en-IN" dirty="0"/>
              <a:t>A</a:t>
            </a:r>
            <a:r>
              <a:rPr lang="en-IN" baseline="-25000" dirty="0"/>
              <a:t>2</a:t>
            </a:r>
            <a:r>
              <a:rPr lang="en-IN" dirty="0"/>
              <a:t>A</a:t>
            </a:r>
            <a:r>
              <a:rPr lang="en-IN" baseline="-25000" dirty="0"/>
              <a:t>1</a:t>
            </a:r>
            <a:r>
              <a:rPr lang="en-IN" dirty="0"/>
              <a:t>A</a:t>
            </a:r>
            <a:r>
              <a:rPr lang="en-IN" baseline="-25000" dirty="0"/>
              <a:t>0</a:t>
            </a:r>
            <a:r>
              <a:rPr lang="en-IN" dirty="0"/>
              <a:t>) and B(B</a:t>
            </a:r>
            <a:r>
              <a:rPr lang="en-IN" baseline="-25000" dirty="0"/>
              <a:t>3</a:t>
            </a:r>
            <a:r>
              <a:rPr lang="en-IN" dirty="0"/>
              <a:t>B</a:t>
            </a:r>
            <a:r>
              <a:rPr lang="en-IN" baseline="-25000" dirty="0"/>
              <a:t>2</a:t>
            </a:r>
            <a:r>
              <a:rPr lang="en-IN" dirty="0"/>
              <a:t>B</a:t>
            </a:r>
            <a:r>
              <a:rPr lang="en-IN" baseline="-25000" dirty="0"/>
              <a:t>1</a:t>
            </a:r>
            <a:r>
              <a:rPr lang="en-IN" dirty="0"/>
              <a:t>B</a:t>
            </a:r>
            <a:r>
              <a:rPr lang="en-IN" baseline="-25000" dirty="0"/>
              <a:t>0</a:t>
            </a:r>
            <a:r>
              <a:rPr lang="en-IN" dirty="0"/>
              <a:t>)</a:t>
            </a:r>
          </a:p>
          <a:p>
            <a:r>
              <a:rPr lang="en-IN" dirty="0"/>
              <a:t>The partial product matrix is as follows:</a:t>
            </a:r>
          </a:p>
          <a:p>
            <a:endParaRPr lang="en-IN" dirty="0"/>
          </a:p>
          <a:p>
            <a:endParaRPr lang="en-IN" dirty="0"/>
          </a:p>
          <a:p>
            <a:endParaRPr lang="en-IN" dirty="0"/>
          </a:p>
          <a:p>
            <a:endParaRPr lang="en-IN" dirty="0"/>
          </a:p>
          <a:p>
            <a:endParaRPr lang="en-IN" dirty="0"/>
          </a:p>
          <a:p>
            <a:r>
              <a:rPr lang="en-IN" dirty="0"/>
              <a:t>Four partial products, each of length 4-bit, are produced.</a:t>
            </a:r>
          </a:p>
        </p:txBody>
      </p:sp>
      <p:pic>
        <p:nvPicPr>
          <p:cNvPr id="6" name="image2.png">
            <a:extLst>
              <a:ext uri="{FF2B5EF4-FFF2-40B4-BE49-F238E27FC236}">
                <a16:creationId xmlns:a16="http://schemas.microsoft.com/office/drawing/2014/main" id="{F1A6C7B7-34F7-94EA-764B-B69937BBF4ED}"/>
              </a:ext>
            </a:extLst>
          </p:cNvPr>
          <p:cNvPicPr>
            <a:picLocks noChangeAspect="1"/>
          </p:cNvPicPr>
          <p:nvPr/>
        </p:nvPicPr>
        <p:blipFill>
          <a:blip r:embed="rId2" cstate="print"/>
          <a:stretch>
            <a:fillRect/>
          </a:stretch>
        </p:blipFill>
        <p:spPr>
          <a:xfrm>
            <a:off x="3120038" y="2733867"/>
            <a:ext cx="5635616" cy="2280894"/>
          </a:xfrm>
          <a:prstGeom prst="rect">
            <a:avLst/>
          </a:prstGeom>
          <a:ln>
            <a:solidFill>
              <a:schemeClr val="tx1"/>
            </a:solidFill>
          </a:ln>
        </p:spPr>
      </p:pic>
      <p:sp>
        <p:nvSpPr>
          <p:cNvPr id="7" name="TextBox 6">
            <a:extLst>
              <a:ext uri="{FF2B5EF4-FFF2-40B4-BE49-F238E27FC236}">
                <a16:creationId xmlns:a16="http://schemas.microsoft.com/office/drawing/2014/main" id="{A0B723EB-0011-1D8E-C041-C5FD09F4065B}"/>
              </a:ext>
            </a:extLst>
          </p:cNvPr>
          <p:cNvSpPr txBox="1"/>
          <p:nvPr/>
        </p:nvSpPr>
        <p:spPr>
          <a:xfrm>
            <a:off x="3120038" y="4941756"/>
            <a:ext cx="4995512" cy="646331"/>
          </a:xfrm>
          <a:prstGeom prst="rect">
            <a:avLst/>
          </a:prstGeom>
          <a:noFill/>
        </p:spPr>
        <p:txBody>
          <a:bodyPr wrap="square" rtlCol="0">
            <a:spAutoFit/>
          </a:bodyPr>
          <a:lstStyle/>
          <a:p>
            <a:r>
              <a:rPr lang="en-US" sz="1800" spc="-5" dirty="0">
                <a:solidFill>
                  <a:srgbClr val="231F20"/>
                </a:solidFill>
                <a:effectLst/>
                <a:latin typeface="Times New Roman" panose="02020603050405020304" pitchFamily="18" charset="0"/>
                <a:ea typeface="Times New Roman" panose="02020603050405020304" pitchFamily="18" charset="0"/>
              </a:rPr>
              <a:t>Fig.1</a:t>
            </a:r>
            <a:r>
              <a:rPr lang="en-US" sz="1800" spc="-4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Partial</a:t>
            </a:r>
            <a:r>
              <a:rPr lang="en-US" sz="1800" spc="-4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product</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matrix</a:t>
            </a:r>
            <a:r>
              <a:rPr lang="en-US" sz="1800" spc="-4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of</a:t>
            </a:r>
            <a:r>
              <a:rPr lang="en-US" sz="1800" spc="-4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4</a:t>
            </a:r>
            <a:r>
              <a:rPr lang="en-US" sz="1800" spc="-4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a:t>
            </a:r>
            <a:r>
              <a:rPr lang="en-US" sz="1800" spc="-4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4</a:t>
            </a:r>
            <a:r>
              <a:rPr lang="en-US" sz="1800" spc="-4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multiplication</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45381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D4885-FAE1-A53E-F239-397FD8449414}"/>
              </a:ext>
            </a:extLst>
          </p:cNvPr>
          <p:cNvSpPr>
            <a:spLocks noGrp="1"/>
          </p:cNvSpPr>
          <p:nvPr>
            <p:ph type="title"/>
          </p:nvPr>
        </p:nvSpPr>
        <p:spPr/>
        <p:txBody>
          <a:bodyPr/>
          <a:lstStyle/>
          <a:p>
            <a:pPr algn="ctr"/>
            <a:r>
              <a:rPr lang="en-IN" dirty="0"/>
              <a:t>DIVISION OF PARTIAL PRODUCT MATRIX</a:t>
            </a:r>
          </a:p>
        </p:txBody>
      </p:sp>
      <p:sp>
        <p:nvSpPr>
          <p:cNvPr id="3" name="Content Placeholder 2">
            <a:extLst>
              <a:ext uri="{FF2B5EF4-FFF2-40B4-BE49-F238E27FC236}">
                <a16:creationId xmlns:a16="http://schemas.microsoft.com/office/drawing/2014/main" id="{FAE6CCED-78A0-82F5-E3E3-E0F7E05F415F}"/>
              </a:ext>
            </a:extLst>
          </p:cNvPr>
          <p:cNvSpPr>
            <a:spLocks noGrp="1"/>
          </p:cNvSpPr>
          <p:nvPr>
            <p:ph idx="1"/>
          </p:nvPr>
        </p:nvSpPr>
        <p:spPr>
          <a:xfrm>
            <a:off x="838200" y="1825625"/>
            <a:ext cx="10515600" cy="4315293"/>
          </a:xfrm>
          <a:ln>
            <a:solidFill>
              <a:schemeClr val="bg1"/>
            </a:solidFill>
          </a:ln>
        </p:spPr>
        <p:txBody>
          <a:bodyPr>
            <a:normAutofit/>
          </a:bodyPr>
          <a:lstStyle/>
          <a:p>
            <a:pPr algn="just"/>
            <a:r>
              <a:rPr lang="en-IN" dirty="0"/>
              <a:t>The partial products matrix is divided into two parts, namely Part I and Part II, as shown below.</a:t>
            </a:r>
          </a:p>
          <a:p>
            <a:endParaRPr lang="en-IN" dirty="0"/>
          </a:p>
          <a:p>
            <a:endParaRPr lang="en-IN" dirty="0"/>
          </a:p>
          <a:p>
            <a:endParaRPr lang="en-IN" dirty="0"/>
          </a:p>
          <a:p>
            <a:endParaRPr lang="en-IN" dirty="0"/>
          </a:p>
          <a:p>
            <a:endParaRPr lang="en-IN" dirty="0"/>
          </a:p>
        </p:txBody>
      </p:sp>
      <p:pic>
        <p:nvPicPr>
          <p:cNvPr id="6" name="Picture 5">
            <a:extLst>
              <a:ext uri="{FF2B5EF4-FFF2-40B4-BE49-F238E27FC236}">
                <a16:creationId xmlns:a16="http://schemas.microsoft.com/office/drawing/2014/main" id="{2E43B07B-7B3D-8DD0-3423-C0BB9C6EBE78}"/>
              </a:ext>
            </a:extLst>
          </p:cNvPr>
          <p:cNvPicPr>
            <a:picLocks noChangeAspect="1"/>
          </p:cNvPicPr>
          <p:nvPr/>
        </p:nvPicPr>
        <p:blipFill rotWithShape="1">
          <a:blip r:embed="rId2"/>
          <a:srcRect t="8620" b="11858"/>
          <a:stretch/>
        </p:blipFill>
        <p:spPr>
          <a:xfrm>
            <a:off x="2268683" y="2909491"/>
            <a:ext cx="7654634" cy="2585096"/>
          </a:xfrm>
          <a:prstGeom prst="rect">
            <a:avLst/>
          </a:prstGeom>
          <a:ln>
            <a:solidFill>
              <a:schemeClr val="tx1"/>
            </a:solidFill>
          </a:ln>
        </p:spPr>
      </p:pic>
      <p:sp>
        <p:nvSpPr>
          <p:cNvPr id="11" name="TextBox 10">
            <a:extLst>
              <a:ext uri="{FF2B5EF4-FFF2-40B4-BE49-F238E27FC236}">
                <a16:creationId xmlns:a16="http://schemas.microsoft.com/office/drawing/2014/main" id="{EA51495B-06F1-9B3E-6203-098071D6A78F}"/>
              </a:ext>
            </a:extLst>
          </p:cNvPr>
          <p:cNvSpPr txBox="1"/>
          <p:nvPr/>
        </p:nvSpPr>
        <p:spPr>
          <a:xfrm>
            <a:off x="2964582" y="5629524"/>
            <a:ext cx="4995512" cy="646331"/>
          </a:xfrm>
          <a:prstGeom prst="rect">
            <a:avLst/>
          </a:prstGeom>
          <a:noFill/>
        </p:spPr>
        <p:txBody>
          <a:bodyPr wrap="square" rtlCol="0">
            <a:spAutoFit/>
          </a:bodyPr>
          <a:lstStyle/>
          <a:p>
            <a:r>
              <a:rPr lang="en-US" sz="1800" spc="-5" dirty="0">
                <a:solidFill>
                  <a:srgbClr val="231F20"/>
                </a:solidFill>
                <a:effectLst/>
                <a:latin typeface="Times New Roman" panose="02020603050405020304" pitchFamily="18" charset="0"/>
                <a:ea typeface="Times New Roman" panose="02020603050405020304" pitchFamily="18" charset="0"/>
              </a:rPr>
              <a:t>Fig.2</a:t>
            </a:r>
            <a:r>
              <a:rPr lang="en-US" sz="1800" spc="-40" dirty="0">
                <a:solidFill>
                  <a:srgbClr val="231F20"/>
                </a:solidFill>
                <a:effectLst/>
                <a:latin typeface="Times New Roman" panose="02020603050405020304" pitchFamily="18" charset="0"/>
                <a:ea typeface="Times New Roman" panose="02020603050405020304" pitchFamily="18" charset="0"/>
              </a:rPr>
              <a:t> </a:t>
            </a:r>
            <a:r>
              <a:rPr lang="en-US" spc="-40" dirty="0">
                <a:solidFill>
                  <a:srgbClr val="231F20"/>
                </a:solidFill>
                <a:latin typeface="Times New Roman" panose="02020603050405020304" pitchFamily="18" charset="0"/>
                <a:ea typeface="Times New Roman" panose="02020603050405020304" pitchFamily="18" charset="0"/>
              </a:rPr>
              <a:t>Part I and Part II of the p</a:t>
            </a:r>
            <a:r>
              <a:rPr lang="en-US" sz="1800" dirty="0">
                <a:solidFill>
                  <a:srgbClr val="231F20"/>
                </a:solidFill>
                <a:effectLst/>
                <a:latin typeface="Times New Roman" panose="02020603050405020304" pitchFamily="18" charset="0"/>
                <a:ea typeface="Times New Roman" panose="02020603050405020304" pitchFamily="18" charset="0"/>
              </a:rPr>
              <a:t>artial</a:t>
            </a:r>
            <a:r>
              <a:rPr lang="en-US" sz="1800" spc="-4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product</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matrix</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592338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06AF3-4C6D-27B4-D9E8-5418BFF4FB44}"/>
              </a:ext>
            </a:extLst>
          </p:cNvPr>
          <p:cNvSpPr>
            <a:spLocks noGrp="1"/>
          </p:cNvSpPr>
          <p:nvPr>
            <p:ph type="title"/>
          </p:nvPr>
        </p:nvSpPr>
        <p:spPr/>
        <p:txBody>
          <a:bodyPr/>
          <a:lstStyle/>
          <a:p>
            <a:pPr algn="ctr"/>
            <a:r>
              <a:rPr lang="en-IN" dirty="0"/>
              <a:t>ANALYSIS OF PART I</a:t>
            </a:r>
          </a:p>
        </p:txBody>
      </p:sp>
      <p:sp>
        <p:nvSpPr>
          <p:cNvPr id="3" name="Content Placeholder 2">
            <a:extLst>
              <a:ext uri="{FF2B5EF4-FFF2-40B4-BE49-F238E27FC236}">
                <a16:creationId xmlns:a16="http://schemas.microsoft.com/office/drawing/2014/main" id="{49080AA3-E786-4A44-0A8A-8E9C7D88119E}"/>
              </a:ext>
            </a:extLst>
          </p:cNvPr>
          <p:cNvSpPr>
            <a:spLocks noGrp="1"/>
          </p:cNvSpPr>
          <p:nvPr>
            <p:ph idx="1"/>
          </p:nvPr>
        </p:nvSpPr>
        <p:spPr>
          <a:xfrm>
            <a:off x="838200" y="1405288"/>
            <a:ext cx="10515600" cy="5197643"/>
          </a:xfrm>
        </p:spPr>
        <p:txBody>
          <a:bodyPr>
            <a:normAutofit/>
          </a:bodyPr>
          <a:lstStyle/>
          <a:p>
            <a:pPr algn="just"/>
            <a:r>
              <a:rPr lang="en-IN" dirty="0"/>
              <a:t>The input variables in Part I are A</a:t>
            </a:r>
            <a:r>
              <a:rPr lang="en-IN" baseline="-25000" dirty="0"/>
              <a:t>0</a:t>
            </a:r>
            <a:r>
              <a:rPr lang="en-IN" dirty="0"/>
              <a:t>, B</a:t>
            </a:r>
            <a:r>
              <a:rPr lang="en-IN" baseline="-25000" dirty="0"/>
              <a:t>0</a:t>
            </a:r>
            <a:r>
              <a:rPr lang="en-IN" dirty="0"/>
              <a:t>, A</a:t>
            </a:r>
            <a:r>
              <a:rPr lang="en-IN" baseline="-25000" dirty="0"/>
              <a:t>1</a:t>
            </a:r>
            <a:r>
              <a:rPr lang="en-IN" dirty="0"/>
              <a:t>, B</a:t>
            </a:r>
            <a:r>
              <a:rPr lang="en-IN" baseline="-25000" dirty="0"/>
              <a:t>1</a:t>
            </a:r>
            <a:r>
              <a:rPr lang="en-IN" dirty="0"/>
              <a:t>, A</a:t>
            </a:r>
            <a:r>
              <a:rPr lang="en-IN" baseline="-25000" dirty="0"/>
              <a:t>2</a:t>
            </a:r>
            <a:r>
              <a:rPr lang="en-IN" dirty="0"/>
              <a:t> and B</a:t>
            </a:r>
            <a:r>
              <a:rPr lang="en-IN" baseline="-25000" dirty="0"/>
              <a:t>2</a:t>
            </a:r>
            <a:r>
              <a:rPr lang="en-IN" dirty="0"/>
              <a:t>.</a:t>
            </a:r>
          </a:p>
          <a:p>
            <a:pPr algn="just"/>
            <a:r>
              <a:rPr lang="en-IN" dirty="0"/>
              <a:t>The corresponding six terms are used to generate the intermediate sum [T</a:t>
            </a:r>
            <a:r>
              <a:rPr lang="en-IN" baseline="-25000" dirty="0"/>
              <a:t>2</a:t>
            </a:r>
            <a:r>
              <a:rPr lang="en-IN" dirty="0"/>
              <a:t>G</a:t>
            </a:r>
            <a:r>
              <a:rPr lang="en-IN" baseline="-25000" dirty="0"/>
              <a:t>2</a:t>
            </a:r>
            <a:r>
              <a:rPr lang="en-IN" dirty="0"/>
              <a:t>P</a:t>
            </a:r>
            <a:r>
              <a:rPr lang="en-IN" baseline="-25000" dirty="0"/>
              <a:t>2</a:t>
            </a:r>
            <a:r>
              <a:rPr lang="en-IN" dirty="0"/>
              <a:t>P</a:t>
            </a:r>
            <a:r>
              <a:rPr lang="en-IN" baseline="-25000" dirty="0"/>
              <a:t>1</a:t>
            </a:r>
            <a:r>
              <a:rPr lang="en-IN" dirty="0"/>
              <a:t>P</a:t>
            </a:r>
            <a:r>
              <a:rPr lang="en-IN" baseline="-25000" dirty="0"/>
              <a:t>0</a:t>
            </a:r>
            <a:r>
              <a:rPr lang="en-IN" dirty="0"/>
              <a:t>], as shown in Fig.2(a).</a:t>
            </a:r>
          </a:p>
          <a:p>
            <a:endParaRPr lang="en-IN" dirty="0"/>
          </a:p>
          <a:p>
            <a:endParaRPr lang="en-IN" dirty="0"/>
          </a:p>
          <a:p>
            <a:endParaRPr lang="en-IN" dirty="0"/>
          </a:p>
          <a:p>
            <a:endParaRPr lang="en-IN" dirty="0"/>
          </a:p>
          <a:p>
            <a:endParaRPr lang="en-IN" dirty="0"/>
          </a:p>
          <a:p>
            <a:endParaRPr lang="en-IN" dirty="0"/>
          </a:p>
          <a:p>
            <a:r>
              <a:rPr lang="en-IN" dirty="0"/>
              <a:t>Thus, Part I requires 3 LUTs.</a:t>
            </a:r>
          </a:p>
          <a:p>
            <a:endParaRPr lang="en-IN" dirty="0"/>
          </a:p>
          <a:p>
            <a:endParaRPr lang="en-IN" dirty="0"/>
          </a:p>
          <a:p>
            <a:endParaRPr lang="en-IN" dirty="0"/>
          </a:p>
          <a:p>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165FEF13-069E-D1F2-1828-B27093C36A29}"/>
              </a:ext>
            </a:extLst>
          </p:cNvPr>
          <p:cNvPicPr>
            <a:picLocks noChangeAspect="1"/>
          </p:cNvPicPr>
          <p:nvPr/>
        </p:nvPicPr>
        <p:blipFill>
          <a:blip r:embed="rId2"/>
          <a:stretch>
            <a:fillRect/>
          </a:stretch>
        </p:blipFill>
        <p:spPr>
          <a:xfrm>
            <a:off x="3053506" y="2781806"/>
            <a:ext cx="5375387" cy="1464940"/>
          </a:xfrm>
          <a:prstGeom prst="rect">
            <a:avLst/>
          </a:prstGeom>
          <a:ln>
            <a:solidFill>
              <a:schemeClr val="tx1"/>
            </a:solidFill>
          </a:ln>
        </p:spPr>
      </p:pic>
      <p:sp>
        <p:nvSpPr>
          <p:cNvPr id="6" name="TextBox 5">
            <a:extLst>
              <a:ext uri="{FF2B5EF4-FFF2-40B4-BE49-F238E27FC236}">
                <a16:creationId xmlns:a16="http://schemas.microsoft.com/office/drawing/2014/main" id="{3140A4EF-1EA3-5821-84B9-970A0B9148EB}"/>
              </a:ext>
            </a:extLst>
          </p:cNvPr>
          <p:cNvSpPr txBox="1"/>
          <p:nvPr/>
        </p:nvSpPr>
        <p:spPr>
          <a:xfrm>
            <a:off x="3053506" y="4390395"/>
            <a:ext cx="5375387" cy="1200329"/>
          </a:xfrm>
          <a:prstGeom prst="rect">
            <a:avLst/>
          </a:prstGeom>
          <a:noFill/>
          <a:ln>
            <a:solidFill>
              <a:schemeClr val="tx1"/>
            </a:solidFill>
          </a:ln>
        </p:spPr>
        <p:txBody>
          <a:bodyPr wrap="square" rtlCol="0">
            <a:spAutoFit/>
          </a:bodyPr>
          <a:lstStyle/>
          <a:p>
            <a:r>
              <a:rPr lang="en-IN" dirty="0"/>
              <a:t>P</a:t>
            </a:r>
            <a:r>
              <a:rPr lang="en-IN" baseline="-25000" dirty="0"/>
              <a:t>0</a:t>
            </a:r>
            <a:r>
              <a:rPr lang="en-IN" dirty="0"/>
              <a:t>,P</a:t>
            </a:r>
            <a:r>
              <a:rPr lang="en-IN" baseline="-25000" dirty="0"/>
              <a:t>1</a:t>
            </a:r>
            <a:r>
              <a:rPr lang="en-IN" dirty="0"/>
              <a:t> (4 shared variables): 1 LUT</a:t>
            </a:r>
          </a:p>
          <a:p>
            <a:r>
              <a:rPr lang="en-IN" dirty="0"/>
              <a:t>P</a:t>
            </a:r>
            <a:r>
              <a:rPr lang="en-IN" baseline="-25000" dirty="0"/>
              <a:t>2</a:t>
            </a:r>
            <a:r>
              <a:rPr lang="en-IN" dirty="0"/>
              <a:t> (6 variables): 1 LUT</a:t>
            </a:r>
          </a:p>
          <a:p>
            <a:r>
              <a:rPr lang="en-IN" dirty="0"/>
              <a:t>G</a:t>
            </a:r>
            <a:r>
              <a:rPr lang="en-IN" baseline="-25000" dirty="0"/>
              <a:t>2</a:t>
            </a:r>
            <a:r>
              <a:rPr lang="en-IN" dirty="0"/>
              <a:t> (6 variables): 1 LUT</a:t>
            </a:r>
          </a:p>
          <a:p>
            <a:r>
              <a:rPr lang="en-IN" b="1" dirty="0"/>
              <a:t>T</a:t>
            </a:r>
            <a:r>
              <a:rPr lang="en-IN" b="1" baseline="-25000" dirty="0"/>
              <a:t>2</a:t>
            </a:r>
            <a:r>
              <a:rPr lang="en-IN" b="1" dirty="0"/>
              <a:t> (6 variables): 1 LUT =&gt; can be truncated</a:t>
            </a:r>
          </a:p>
        </p:txBody>
      </p:sp>
    </p:spTree>
    <p:extLst>
      <p:ext uri="{BB962C8B-B14F-4D97-AF65-F5344CB8AC3E}">
        <p14:creationId xmlns:p14="http://schemas.microsoft.com/office/powerpoint/2010/main" val="4031259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D8E4A-7649-0F64-845D-2F65C08D9376}"/>
              </a:ext>
            </a:extLst>
          </p:cNvPr>
          <p:cNvSpPr>
            <a:spLocks noGrp="1"/>
          </p:cNvSpPr>
          <p:nvPr>
            <p:ph type="title"/>
          </p:nvPr>
        </p:nvSpPr>
        <p:spPr/>
        <p:txBody>
          <a:bodyPr/>
          <a:lstStyle/>
          <a:p>
            <a:pPr algn="ctr"/>
            <a:r>
              <a:rPr lang="en-IN" dirty="0"/>
              <a:t>ANALYSIS OF PART II</a:t>
            </a:r>
          </a:p>
        </p:txBody>
      </p:sp>
      <p:sp>
        <p:nvSpPr>
          <p:cNvPr id="3" name="Content Placeholder 2">
            <a:extLst>
              <a:ext uri="{FF2B5EF4-FFF2-40B4-BE49-F238E27FC236}">
                <a16:creationId xmlns:a16="http://schemas.microsoft.com/office/drawing/2014/main" id="{06C28B14-E837-5ED5-7F20-43A303BD9DBC}"/>
              </a:ext>
            </a:extLst>
          </p:cNvPr>
          <p:cNvSpPr>
            <a:spLocks noGrp="1"/>
          </p:cNvSpPr>
          <p:nvPr>
            <p:ph idx="1"/>
          </p:nvPr>
        </p:nvSpPr>
        <p:spPr>
          <a:xfrm>
            <a:off x="838200" y="1357162"/>
            <a:ext cx="10515600" cy="4822257"/>
          </a:xfrm>
        </p:spPr>
        <p:txBody>
          <a:bodyPr>
            <a:normAutofit/>
          </a:bodyPr>
          <a:lstStyle/>
          <a:p>
            <a:pPr algn="just"/>
            <a:r>
              <a:rPr lang="en-IN" dirty="0"/>
              <a:t>The input variables in Part II are A</a:t>
            </a:r>
            <a:r>
              <a:rPr lang="en-IN" baseline="-25000" dirty="0"/>
              <a:t>1</a:t>
            </a:r>
            <a:r>
              <a:rPr lang="en-IN" dirty="0"/>
              <a:t>, B</a:t>
            </a:r>
            <a:r>
              <a:rPr lang="en-IN" baseline="-25000" dirty="0"/>
              <a:t>1</a:t>
            </a:r>
            <a:r>
              <a:rPr lang="en-IN" dirty="0"/>
              <a:t>, A</a:t>
            </a:r>
            <a:r>
              <a:rPr lang="en-IN" baseline="-25000" dirty="0"/>
              <a:t>2</a:t>
            </a:r>
            <a:r>
              <a:rPr lang="en-IN" dirty="0"/>
              <a:t>, B</a:t>
            </a:r>
            <a:r>
              <a:rPr lang="en-IN" baseline="-25000" dirty="0"/>
              <a:t>2</a:t>
            </a:r>
            <a:r>
              <a:rPr lang="en-IN" dirty="0"/>
              <a:t>, A</a:t>
            </a:r>
            <a:r>
              <a:rPr lang="en-IN" baseline="-25000" dirty="0"/>
              <a:t>3</a:t>
            </a:r>
            <a:r>
              <a:rPr lang="en-IN" dirty="0"/>
              <a:t> and B</a:t>
            </a:r>
            <a:r>
              <a:rPr lang="en-IN" baseline="-25000" dirty="0"/>
              <a:t>3</a:t>
            </a:r>
            <a:r>
              <a:rPr lang="en-IN" dirty="0"/>
              <a:t> for the outputs [px</a:t>
            </a:r>
            <a:r>
              <a:rPr lang="en-IN" baseline="-25000" dirty="0"/>
              <a:t>4</a:t>
            </a:r>
            <a:r>
              <a:rPr lang="en-IN" dirty="0"/>
              <a:t>px</a:t>
            </a:r>
            <a:r>
              <a:rPr lang="en-IN" baseline="-25000" dirty="0"/>
              <a:t>3</a:t>
            </a:r>
            <a:r>
              <a:rPr lang="en-IN" dirty="0"/>
              <a:t>px</a:t>
            </a:r>
            <a:r>
              <a:rPr lang="en-IN" baseline="-25000" dirty="0"/>
              <a:t>2</a:t>
            </a:r>
            <a:r>
              <a:rPr lang="en-IN" dirty="0"/>
              <a:t>px</a:t>
            </a:r>
            <a:r>
              <a:rPr lang="en-IN" baseline="-25000" dirty="0"/>
              <a:t>1</a:t>
            </a:r>
            <a:r>
              <a:rPr lang="en-IN" dirty="0"/>
              <a:t>px</a:t>
            </a:r>
            <a:r>
              <a:rPr lang="en-IN" baseline="-25000" dirty="0"/>
              <a:t>0</a:t>
            </a:r>
            <a:r>
              <a:rPr lang="en-IN" dirty="0"/>
              <a:t>] and A</a:t>
            </a:r>
            <a:r>
              <a:rPr lang="en-IN" baseline="-25000" dirty="0"/>
              <a:t>0</a:t>
            </a:r>
            <a:r>
              <a:rPr lang="en-IN" dirty="0"/>
              <a:t>, A</a:t>
            </a:r>
            <a:r>
              <a:rPr lang="en-IN" baseline="-25000" dirty="0"/>
              <a:t>3</a:t>
            </a:r>
            <a:r>
              <a:rPr lang="en-IN" dirty="0"/>
              <a:t>, B</a:t>
            </a:r>
            <a:r>
              <a:rPr lang="en-IN" baseline="-25000" dirty="0"/>
              <a:t>0</a:t>
            </a:r>
            <a:r>
              <a:rPr lang="en-IN" dirty="0"/>
              <a:t>, B</a:t>
            </a:r>
            <a:r>
              <a:rPr lang="en-IN" baseline="-25000" dirty="0"/>
              <a:t>1</a:t>
            </a:r>
            <a:r>
              <a:rPr lang="en-IN" dirty="0"/>
              <a:t> and B</a:t>
            </a:r>
            <a:r>
              <a:rPr lang="en-IN" baseline="-25000" dirty="0"/>
              <a:t>3</a:t>
            </a:r>
            <a:r>
              <a:rPr lang="en-IN" dirty="0"/>
              <a:t> for</a:t>
            </a:r>
            <a:r>
              <a:rPr lang="en-IN" baseline="-25000" dirty="0"/>
              <a:t> </a:t>
            </a:r>
            <a:r>
              <a:rPr lang="en-IN" dirty="0"/>
              <a:t>the outputs [py</a:t>
            </a:r>
            <a:r>
              <a:rPr lang="en-IN" baseline="-25000" dirty="0"/>
              <a:t>2</a:t>
            </a:r>
            <a:r>
              <a:rPr lang="en-IN" dirty="0"/>
              <a:t>py</a:t>
            </a:r>
            <a:r>
              <a:rPr lang="en-IN" baseline="-25000" dirty="0"/>
              <a:t>1</a:t>
            </a:r>
            <a:r>
              <a:rPr lang="en-IN" dirty="0"/>
              <a:t>py</a:t>
            </a:r>
            <a:r>
              <a:rPr lang="en-IN" baseline="-25000" dirty="0"/>
              <a:t>0</a:t>
            </a:r>
            <a:r>
              <a:rPr lang="en-IN" dirty="0"/>
              <a:t>].</a:t>
            </a:r>
          </a:p>
          <a:p>
            <a:endParaRPr lang="en-IN" dirty="0"/>
          </a:p>
          <a:p>
            <a:endParaRPr lang="en-IN" dirty="0"/>
          </a:p>
          <a:p>
            <a:endParaRPr lang="en-IN" dirty="0"/>
          </a:p>
          <a:p>
            <a:endParaRPr lang="en-IN" dirty="0"/>
          </a:p>
          <a:p>
            <a:endParaRPr lang="en-IN" dirty="0"/>
          </a:p>
          <a:p>
            <a:endParaRPr lang="en-IN" dirty="0"/>
          </a:p>
          <a:p>
            <a:r>
              <a:rPr lang="en-IN" dirty="0"/>
              <a:t>Thus, Part II requires 5 LUTs.</a:t>
            </a:r>
          </a:p>
          <a:p>
            <a:endParaRPr lang="en-IN" dirty="0"/>
          </a:p>
          <a:p>
            <a:endParaRPr lang="en-IN" dirty="0"/>
          </a:p>
        </p:txBody>
      </p:sp>
      <p:pic>
        <p:nvPicPr>
          <p:cNvPr id="5" name="Picture 4">
            <a:extLst>
              <a:ext uri="{FF2B5EF4-FFF2-40B4-BE49-F238E27FC236}">
                <a16:creationId xmlns:a16="http://schemas.microsoft.com/office/drawing/2014/main" id="{4A0FC38E-A37F-9779-95BC-965F7292268D}"/>
              </a:ext>
            </a:extLst>
          </p:cNvPr>
          <p:cNvPicPr>
            <a:picLocks noChangeAspect="1"/>
          </p:cNvPicPr>
          <p:nvPr/>
        </p:nvPicPr>
        <p:blipFill>
          <a:blip r:embed="rId2"/>
          <a:stretch>
            <a:fillRect/>
          </a:stretch>
        </p:blipFill>
        <p:spPr>
          <a:xfrm>
            <a:off x="3300689" y="2245773"/>
            <a:ext cx="4655594" cy="1846008"/>
          </a:xfrm>
          <a:prstGeom prst="rect">
            <a:avLst/>
          </a:prstGeom>
          <a:ln>
            <a:solidFill>
              <a:schemeClr val="tx1"/>
            </a:solidFill>
          </a:ln>
        </p:spPr>
      </p:pic>
      <p:sp>
        <p:nvSpPr>
          <p:cNvPr id="6" name="TextBox 5">
            <a:extLst>
              <a:ext uri="{FF2B5EF4-FFF2-40B4-BE49-F238E27FC236}">
                <a16:creationId xmlns:a16="http://schemas.microsoft.com/office/drawing/2014/main" id="{1776F192-B8BD-BF5B-B7F9-60F33FAD0378}"/>
              </a:ext>
            </a:extLst>
          </p:cNvPr>
          <p:cNvSpPr txBox="1"/>
          <p:nvPr/>
        </p:nvSpPr>
        <p:spPr>
          <a:xfrm>
            <a:off x="3300689" y="4201255"/>
            <a:ext cx="4655594" cy="1477328"/>
          </a:xfrm>
          <a:prstGeom prst="rect">
            <a:avLst/>
          </a:prstGeom>
          <a:noFill/>
          <a:ln>
            <a:solidFill>
              <a:schemeClr val="tx1"/>
            </a:solidFill>
          </a:ln>
        </p:spPr>
        <p:txBody>
          <a:bodyPr wrap="square" rtlCol="0">
            <a:spAutoFit/>
          </a:bodyPr>
          <a:lstStyle/>
          <a:p>
            <a:r>
              <a:rPr lang="en-IN" dirty="0"/>
              <a:t>py</a:t>
            </a:r>
            <a:r>
              <a:rPr lang="en-IN" baseline="-25000" dirty="0"/>
              <a:t>1</a:t>
            </a:r>
            <a:r>
              <a:rPr lang="en-IN" dirty="0"/>
              <a:t>,py</a:t>
            </a:r>
            <a:r>
              <a:rPr lang="en-IN" baseline="-25000" dirty="0"/>
              <a:t>2</a:t>
            </a:r>
            <a:r>
              <a:rPr lang="en-IN" dirty="0"/>
              <a:t> (5 shared variables): 1 LUT</a:t>
            </a:r>
          </a:p>
          <a:p>
            <a:r>
              <a:rPr lang="en-IN" dirty="0"/>
              <a:t>px</a:t>
            </a:r>
            <a:r>
              <a:rPr lang="en-IN" baseline="-25000" dirty="0"/>
              <a:t>0</a:t>
            </a:r>
            <a:r>
              <a:rPr lang="en-IN" dirty="0"/>
              <a:t>,px</a:t>
            </a:r>
            <a:r>
              <a:rPr lang="en-IN" baseline="-25000" dirty="0"/>
              <a:t>1</a:t>
            </a:r>
            <a:r>
              <a:rPr lang="en-IN" dirty="0"/>
              <a:t> (5 shared variables): 1 LUT</a:t>
            </a:r>
          </a:p>
          <a:p>
            <a:r>
              <a:rPr lang="en-IN" dirty="0"/>
              <a:t>px</a:t>
            </a:r>
            <a:r>
              <a:rPr lang="en-IN" baseline="-25000" dirty="0"/>
              <a:t>2</a:t>
            </a:r>
            <a:r>
              <a:rPr lang="en-IN" dirty="0"/>
              <a:t> (6 variables): 1 LUT</a:t>
            </a:r>
          </a:p>
          <a:p>
            <a:r>
              <a:rPr lang="en-IN" dirty="0"/>
              <a:t>px</a:t>
            </a:r>
            <a:r>
              <a:rPr lang="en-IN" baseline="-25000" dirty="0"/>
              <a:t>3</a:t>
            </a:r>
            <a:r>
              <a:rPr lang="en-IN" dirty="0"/>
              <a:t> (6 variables): 1 LUT</a:t>
            </a:r>
          </a:p>
          <a:p>
            <a:r>
              <a:rPr lang="en-IN" dirty="0"/>
              <a:t>px</a:t>
            </a:r>
            <a:r>
              <a:rPr lang="en-IN" baseline="-25000" dirty="0"/>
              <a:t>3</a:t>
            </a:r>
            <a:r>
              <a:rPr lang="en-IN" dirty="0"/>
              <a:t> (6 variables): 1 LUT</a:t>
            </a:r>
            <a:endParaRPr lang="en-IN" b="1" dirty="0"/>
          </a:p>
        </p:txBody>
      </p:sp>
    </p:spTree>
    <p:extLst>
      <p:ext uri="{BB962C8B-B14F-4D97-AF65-F5344CB8AC3E}">
        <p14:creationId xmlns:p14="http://schemas.microsoft.com/office/powerpoint/2010/main" val="1191962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1459</Words>
  <Application>Microsoft Office PowerPoint</Application>
  <PresentationFormat>Widescreen</PresentationFormat>
  <Paragraphs>174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Bahnschrift Light SemiCondensed</vt:lpstr>
      <vt:lpstr>Calibri</vt:lpstr>
      <vt:lpstr>Calibri Light</vt:lpstr>
      <vt:lpstr>Times New Roman</vt:lpstr>
      <vt:lpstr>Office Theme</vt:lpstr>
      <vt:lpstr>Lightweight Approximate Multiplier with Improved Accuracy in FPGA for Error Resilient Application</vt:lpstr>
      <vt:lpstr>APPROXIMATE COMPUTING</vt:lpstr>
      <vt:lpstr>LACUNAE AND PROBABLE SOLUTION</vt:lpstr>
      <vt:lpstr>APPROXIMATE MULTIPLIER</vt:lpstr>
      <vt:lpstr>IMPROVED PROPOSITIONS</vt:lpstr>
      <vt:lpstr>DESIGN OF 4X4 APPROXIMATE MULITPLIER</vt:lpstr>
      <vt:lpstr>DIVISION OF PARTIAL PRODUCT MATRIX</vt:lpstr>
      <vt:lpstr>ANALYSIS OF PART I</vt:lpstr>
      <vt:lpstr>ANALYSIS OF PART II</vt:lpstr>
      <vt:lpstr>ANALYSIS OF FINAL STAGE</vt:lpstr>
      <vt:lpstr>APPROXIMATION</vt:lpstr>
      <vt:lpstr>MODIFICATION IN EXPRESSION OF P2 AND G2</vt:lpstr>
      <vt:lpstr>DESIGN OF HIGHER ORDER APPROXIMATE MULTIPLIER</vt:lpstr>
      <vt:lpstr>APPROACH 1</vt:lpstr>
      <vt:lpstr>APPROACH 2</vt:lpstr>
      <vt:lpstr>APPROACH 3</vt:lpstr>
      <vt:lpstr>ERROR ANALYSIS</vt:lpstr>
      <vt:lpstr>ERROR ANALYSIS OF PROPOSED 4X4 APPROXIMATE MULTIPLIER</vt:lpstr>
      <vt:lpstr>ERROR ANALYSIS OF APPROXIMATE 8X8 MULTIPLIERS</vt:lpstr>
      <vt:lpstr>PERFORMANCE ANALYSIS</vt:lpstr>
      <vt:lpstr>PERFORMANCE ANALYSIS OF 4X4 APPROXIMATE MULTIPLIER</vt:lpstr>
      <vt:lpstr>PERFORMANCE ANALYSIS OF 8X8 APPROXIMATE MULTIPLIERS</vt:lpstr>
      <vt:lpstr>IMAGE SHARPENING ANALYSIS</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Lightweight Approximate Multiplier with Improved Accuracy in FPGA for Error Resilient Application</dc:title>
  <dc:creator>Akarshi Roy Choudhury</dc:creator>
  <cp:lastModifiedBy>Akarshi Roy Choudhury</cp:lastModifiedBy>
  <cp:revision>56</cp:revision>
  <dcterms:created xsi:type="dcterms:W3CDTF">2023-05-30T09:47:42Z</dcterms:created>
  <dcterms:modified xsi:type="dcterms:W3CDTF">2023-05-31T06:43:21Z</dcterms:modified>
</cp:coreProperties>
</file>