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Now" charset="1" panose="00000500000000000000"/>
      <p:regular r:id="rId20"/>
    </p:embeddedFont>
    <p:embeddedFont>
      <p:font typeface="Now Bold" charset="1" panose="00000800000000000000"/>
      <p:regular r:id="rId21"/>
    </p:embeddedFont>
    <p:embeddedFont>
      <p:font typeface="Now Thin" charset="1" panose="00000300000000000000"/>
      <p:regular r:id="rId22"/>
    </p:embeddedFont>
    <p:embeddedFont>
      <p:font typeface="Now Light" charset="1" panose="00000400000000000000"/>
      <p:regular r:id="rId23"/>
    </p:embeddedFont>
    <p:embeddedFont>
      <p:font typeface="Now Medium" charset="1" panose="00000600000000000000"/>
      <p:regular r:id="rId24"/>
    </p:embeddedFont>
    <p:embeddedFont>
      <p:font typeface="Now Heavy"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https://elector-x.vercel.app"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444420" y="669088"/>
            <a:ext cx="9815307" cy="4474412"/>
            <a:chOff x="0" y="0"/>
            <a:chExt cx="1895495" cy="864082"/>
          </a:xfrm>
        </p:grpSpPr>
        <p:sp>
          <p:nvSpPr>
            <p:cNvPr name="Freeform 6" id="6"/>
            <p:cNvSpPr/>
            <p:nvPr/>
          </p:nvSpPr>
          <p:spPr>
            <a:xfrm flipH="false" flipV="false" rot="0">
              <a:off x="0" y="0"/>
              <a:ext cx="1895495" cy="864082"/>
            </a:xfrm>
            <a:custGeom>
              <a:avLst/>
              <a:gdLst/>
              <a:ahLst/>
              <a:cxnLst/>
              <a:rect r="r" b="b" t="t" l="l"/>
              <a:pathLst>
                <a:path h="864082" w="1895495">
                  <a:moveTo>
                    <a:pt x="0" y="0"/>
                  </a:moveTo>
                  <a:lnTo>
                    <a:pt x="1895495" y="0"/>
                  </a:lnTo>
                  <a:lnTo>
                    <a:pt x="1895495" y="864082"/>
                  </a:lnTo>
                  <a:lnTo>
                    <a:pt x="0" y="864082"/>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28575"/>
              <a:ext cx="1895495" cy="892657"/>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568404" y="411139"/>
            <a:ext cx="1235122" cy="1235122"/>
          </a:xfrm>
          <a:custGeom>
            <a:avLst/>
            <a:gdLst/>
            <a:ahLst/>
            <a:cxnLst/>
            <a:rect r="r" b="b" t="t" l="l"/>
            <a:pathLst>
              <a:path h="1235122" w="1235122">
                <a:moveTo>
                  <a:pt x="0" y="0"/>
                </a:moveTo>
                <a:lnTo>
                  <a:pt x="1235122" y="0"/>
                </a:lnTo>
                <a:lnTo>
                  <a:pt x="1235122" y="1235122"/>
                </a:lnTo>
                <a:lnTo>
                  <a:pt x="0" y="1235122"/>
                </a:lnTo>
                <a:lnTo>
                  <a:pt x="0" y="0"/>
                </a:lnTo>
                <a:close/>
              </a:path>
            </a:pathLst>
          </a:custGeom>
          <a:blipFill>
            <a:blip r:embed="rId5"/>
            <a:stretch>
              <a:fillRect l="0" t="0" r="0" b="0"/>
            </a:stretch>
          </a:blipFill>
        </p:spPr>
      </p:sp>
      <p:sp>
        <p:nvSpPr>
          <p:cNvPr name="TextBox 9" id="9"/>
          <p:cNvSpPr txBox="true"/>
          <p:nvPr/>
        </p:nvSpPr>
        <p:spPr>
          <a:xfrm rot="0">
            <a:off x="4236347" y="2567288"/>
            <a:ext cx="9815307" cy="2743834"/>
          </a:xfrm>
          <a:prstGeom prst="rect">
            <a:avLst/>
          </a:prstGeom>
        </p:spPr>
        <p:txBody>
          <a:bodyPr anchor="t" rtlCol="false" tIns="0" lIns="0" bIns="0" rIns="0">
            <a:spAutoFit/>
          </a:bodyPr>
          <a:lstStyle/>
          <a:p>
            <a:pPr algn="ctr">
              <a:lnSpc>
                <a:spcPts val="22258"/>
              </a:lnSpc>
            </a:pPr>
            <a:r>
              <a:rPr lang="en-US" sz="16129">
                <a:solidFill>
                  <a:srgbClr val="051D40"/>
                </a:solidFill>
                <a:latin typeface="Now Bold"/>
              </a:rPr>
              <a:t>PROJECT</a:t>
            </a:r>
          </a:p>
        </p:txBody>
      </p:sp>
      <p:sp>
        <p:nvSpPr>
          <p:cNvPr name="TextBox 10" id="10"/>
          <p:cNvSpPr txBox="true"/>
          <p:nvPr/>
        </p:nvSpPr>
        <p:spPr>
          <a:xfrm rot="0">
            <a:off x="4236347" y="545263"/>
            <a:ext cx="9815307" cy="3648522"/>
          </a:xfrm>
          <a:prstGeom prst="rect">
            <a:avLst/>
          </a:prstGeom>
        </p:spPr>
        <p:txBody>
          <a:bodyPr anchor="t" rtlCol="false" tIns="0" lIns="0" bIns="0" rIns="0">
            <a:spAutoFit/>
          </a:bodyPr>
          <a:lstStyle/>
          <a:p>
            <a:pPr algn="ctr">
              <a:lnSpc>
                <a:spcPts val="9748"/>
              </a:lnSpc>
            </a:pPr>
            <a:r>
              <a:rPr lang="en-US" sz="7063" spc="692">
                <a:solidFill>
                  <a:srgbClr val="051D40"/>
                </a:solidFill>
                <a:latin typeface="DM Sans"/>
              </a:rPr>
              <a:t>FRONTEND ENGINEERING</a:t>
            </a:r>
          </a:p>
          <a:p>
            <a:pPr algn="ctr">
              <a:lnSpc>
                <a:spcPts val="9748"/>
              </a:lnSpc>
            </a:pPr>
          </a:p>
        </p:txBody>
      </p:sp>
      <p:sp>
        <p:nvSpPr>
          <p:cNvPr name="TextBox 11" id="11"/>
          <p:cNvSpPr txBox="true"/>
          <p:nvPr/>
        </p:nvSpPr>
        <p:spPr>
          <a:xfrm rot="0">
            <a:off x="2719596" y="5854703"/>
            <a:ext cx="12848809" cy="3655241"/>
          </a:xfrm>
          <a:prstGeom prst="rect">
            <a:avLst/>
          </a:prstGeom>
        </p:spPr>
        <p:txBody>
          <a:bodyPr anchor="t" rtlCol="false" tIns="0" lIns="0" bIns="0" rIns="0">
            <a:spAutoFit/>
          </a:bodyPr>
          <a:lstStyle/>
          <a:p>
            <a:pPr algn="ctr">
              <a:lnSpc>
                <a:spcPts val="4167"/>
              </a:lnSpc>
            </a:pPr>
            <a:r>
              <a:rPr lang="en-US" sz="3019">
                <a:solidFill>
                  <a:srgbClr val="051D40"/>
                </a:solidFill>
                <a:latin typeface="DM Sans Bold"/>
              </a:rPr>
              <a:t>By - Akarshit Batra</a:t>
            </a:r>
          </a:p>
          <a:p>
            <a:pPr algn="ctr">
              <a:lnSpc>
                <a:spcPts val="4167"/>
              </a:lnSpc>
            </a:pPr>
            <a:r>
              <a:rPr lang="en-US" sz="3019">
                <a:solidFill>
                  <a:srgbClr val="051D40"/>
                </a:solidFill>
                <a:latin typeface="DM Sans Bold"/>
              </a:rPr>
              <a:t>2110990113</a:t>
            </a:r>
          </a:p>
          <a:p>
            <a:pPr algn="ctr">
              <a:lnSpc>
                <a:spcPts val="4167"/>
              </a:lnSpc>
            </a:pPr>
            <a:r>
              <a:rPr lang="en-US" sz="3019">
                <a:solidFill>
                  <a:srgbClr val="051D40"/>
                </a:solidFill>
                <a:latin typeface="DM Sans Bold"/>
              </a:rPr>
              <a:t>Group No - 5</a:t>
            </a:r>
          </a:p>
          <a:p>
            <a:pPr algn="ctr">
              <a:lnSpc>
                <a:spcPts val="4167"/>
              </a:lnSpc>
            </a:pPr>
            <a:r>
              <a:rPr lang="en-US" sz="3019">
                <a:solidFill>
                  <a:srgbClr val="051D40"/>
                </a:solidFill>
                <a:latin typeface="DM Sans Bold"/>
              </a:rPr>
              <a:t>year- 3rd year student(2021 batch)</a:t>
            </a:r>
          </a:p>
          <a:p>
            <a:pPr algn="ctr">
              <a:lnSpc>
                <a:spcPts val="4167"/>
              </a:lnSpc>
            </a:pPr>
            <a:r>
              <a:rPr lang="en-US" sz="3019">
                <a:solidFill>
                  <a:srgbClr val="051D40"/>
                </a:solidFill>
                <a:latin typeface="DM Sans Bold"/>
              </a:rPr>
              <a:t>Live Link - </a:t>
            </a:r>
            <a:r>
              <a:rPr lang="en-US" sz="3019" u="sng">
                <a:solidFill>
                  <a:srgbClr val="051D40"/>
                </a:solidFill>
                <a:latin typeface="DM Sans Bold"/>
                <a:hlinkClick r:id="rId6" tooltip="https://elector-x.vercel.app"/>
              </a:rPr>
              <a:t>https://elector-x.vercel.app/</a:t>
            </a:r>
          </a:p>
          <a:p>
            <a:pPr algn="ctr">
              <a:lnSpc>
                <a:spcPts val="4167"/>
              </a:lnSpc>
            </a:pPr>
            <a:r>
              <a:rPr lang="en-US" sz="3019">
                <a:solidFill>
                  <a:srgbClr val="051D40"/>
                </a:solidFill>
                <a:latin typeface="DM Sans Bold"/>
              </a:rPr>
              <a:t> </a:t>
            </a:r>
          </a:p>
          <a:p>
            <a:pPr algn="ctr">
              <a:lnSpc>
                <a:spcPts val="4167"/>
              </a:lnSpc>
            </a:pPr>
            <a:r>
              <a:rPr lang="en-US" sz="3019">
                <a:solidFill>
                  <a:srgbClr val="051D40"/>
                </a:solidFill>
                <a:latin typeface="DM Sans Bold"/>
              </a:rPr>
              <a:t>Submitted to - Lavish Arora Sir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77004" y="3370771"/>
            <a:ext cx="8097687" cy="1578072"/>
          </a:xfrm>
          <a:prstGeom prst="rect">
            <a:avLst/>
          </a:prstGeom>
        </p:spPr>
        <p:txBody>
          <a:bodyPr anchor="t" rtlCol="false" tIns="0" lIns="0" bIns="0" rIns="0">
            <a:spAutoFit/>
          </a:bodyPr>
          <a:lstStyle/>
          <a:p>
            <a:pPr marL="0" indent="0" lvl="0">
              <a:lnSpc>
                <a:spcPts val="12771"/>
              </a:lnSpc>
              <a:spcBef>
                <a:spcPct val="0"/>
              </a:spcBef>
            </a:pPr>
            <a:r>
              <a:rPr lang="en-US" sz="9255">
                <a:solidFill>
                  <a:srgbClr val="051D40"/>
                </a:solidFill>
                <a:latin typeface="Now Bold"/>
              </a:rPr>
              <a:t>THANK YOU</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628874" y="3180249"/>
            <a:ext cx="2296190" cy="352447"/>
          </a:xfrm>
          <a:prstGeom prst="rect">
            <a:avLst/>
          </a:prstGeom>
        </p:spPr>
        <p:txBody>
          <a:bodyPr anchor="t" rtlCol="false" tIns="0" lIns="0" bIns="0" rIns="0">
            <a:spAutoFit/>
          </a:bodyPr>
          <a:lstStyle/>
          <a:p>
            <a:pPr algn="ctr" marL="0" indent="0" lvl="0">
              <a:lnSpc>
                <a:spcPts val="2873"/>
              </a:lnSpc>
              <a:spcBef>
                <a:spcPct val="0"/>
              </a:spcBef>
            </a:pPr>
            <a:r>
              <a:rPr lang="en-US" sz="2082" spc="204">
                <a:solidFill>
                  <a:srgbClr val="FFFFFF"/>
                </a:solidFill>
                <a:latin typeface="DM Sans"/>
              </a:rPr>
              <a:t>Larana, Inc.</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FFFFFF"/>
            </a:solidFill>
          </p:spPr>
        </p:sp>
        <p:sp>
          <p:nvSpPr>
            <p:cNvPr name="TextBox 5" id="5"/>
            <p:cNvSpPr txBox="true"/>
            <p:nvPr/>
          </p:nvSpPr>
          <p:spPr>
            <a:xfrm>
              <a:off x="0" y="-28575"/>
              <a:ext cx="368852" cy="173871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70512"/>
          </a:xfrm>
          <a:prstGeom prst="rect">
            <a:avLst/>
          </a:prstGeom>
        </p:spPr>
        <p:txBody>
          <a:bodyPr anchor="t" rtlCol="false" tIns="0" lIns="0" bIns="0" rIns="0">
            <a:spAutoFit/>
          </a:bodyPr>
          <a:lstStyle/>
          <a:p>
            <a:pPr algn="ctr">
              <a:lnSpc>
                <a:spcPts val="13516"/>
              </a:lnSpc>
            </a:pPr>
            <a:r>
              <a:rPr lang="en-US" sz="9794">
                <a:solidFill>
                  <a:srgbClr val="FFFFFF"/>
                </a:solidFill>
                <a:latin typeface="Now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34710"/>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01</a:t>
            </a:r>
          </a:p>
        </p:txBody>
      </p:sp>
      <p:sp>
        <p:nvSpPr>
          <p:cNvPr name="TextBox 9" id="9"/>
          <p:cNvSpPr txBox="true"/>
          <p:nvPr/>
        </p:nvSpPr>
        <p:spPr>
          <a:xfrm rot="0">
            <a:off x="5231353" y="4031829"/>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02</a:t>
            </a:r>
          </a:p>
        </p:txBody>
      </p:sp>
      <p:sp>
        <p:nvSpPr>
          <p:cNvPr name="TextBox 10" id="10"/>
          <p:cNvSpPr txBox="true"/>
          <p:nvPr/>
        </p:nvSpPr>
        <p:spPr>
          <a:xfrm rot="0">
            <a:off x="5231353" y="4912986"/>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03</a:t>
            </a:r>
          </a:p>
        </p:txBody>
      </p:sp>
      <p:sp>
        <p:nvSpPr>
          <p:cNvPr name="TextBox 11" id="11"/>
          <p:cNvSpPr txBox="true"/>
          <p:nvPr/>
        </p:nvSpPr>
        <p:spPr>
          <a:xfrm rot="0">
            <a:off x="5231353" y="5710105"/>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04</a:t>
            </a:r>
          </a:p>
        </p:txBody>
      </p:sp>
      <p:sp>
        <p:nvSpPr>
          <p:cNvPr name="TextBox 12" id="12"/>
          <p:cNvSpPr txBox="true"/>
          <p:nvPr/>
        </p:nvSpPr>
        <p:spPr>
          <a:xfrm rot="0">
            <a:off x="5250954" y="6502482"/>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05</a:t>
            </a:r>
          </a:p>
        </p:txBody>
      </p:sp>
      <p:sp>
        <p:nvSpPr>
          <p:cNvPr name="TextBox 13" id="13"/>
          <p:cNvSpPr txBox="true"/>
          <p:nvPr/>
        </p:nvSpPr>
        <p:spPr>
          <a:xfrm rot="0">
            <a:off x="5250954" y="7333446"/>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06</a:t>
            </a:r>
          </a:p>
        </p:txBody>
      </p:sp>
      <p:sp>
        <p:nvSpPr>
          <p:cNvPr name="TextBox 14" id="14"/>
          <p:cNvSpPr txBox="true"/>
          <p:nvPr/>
        </p:nvSpPr>
        <p:spPr>
          <a:xfrm rot="0">
            <a:off x="5250954" y="8183739"/>
            <a:ext cx="937219" cy="647700"/>
          </a:xfrm>
          <a:prstGeom prst="rect">
            <a:avLst/>
          </a:prstGeom>
        </p:spPr>
        <p:txBody>
          <a:bodyPr anchor="t" rtlCol="false" tIns="0" lIns="0" bIns="0" rIns="0">
            <a:spAutoFit/>
          </a:bodyPr>
          <a:lstStyle/>
          <a:p>
            <a:pPr algn="ctr">
              <a:lnSpc>
                <a:spcPts val="5126"/>
              </a:lnSpc>
            </a:pPr>
            <a:r>
              <a:rPr lang="en-US" sz="4271" spc="418">
                <a:solidFill>
                  <a:srgbClr val="051D40"/>
                </a:solidFill>
                <a:latin typeface="DM Sans"/>
              </a:rPr>
              <a:t>07</a:t>
            </a:r>
          </a:p>
        </p:txBody>
      </p:sp>
      <p:sp>
        <p:nvSpPr>
          <p:cNvPr name="TextBox 15" id="15"/>
          <p:cNvSpPr txBox="true"/>
          <p:nvPr/>
        </p:nvSpPr>
        <p:spPr>
          <a:xfrm rot="0">
            <a:off x="6607430" y="3304562"/>
            <a:ext cx="5183675" cy="612478"/>
          </a:xfrm>
          <a:prstGeom prst="rect">
            <a:avLst/>
          </a:prstGeom>
        </p:spPr>
        <p:txBody>
          <a:bodyPr anchor="t" rtlCol="false" tIns="0" lIns="0" bIns="0" rIns="0">
            <a:spAutoFit/>
          </a:bodyPr>
          <a:lstStyle/>
          <a:p>
            <a:pPr>
              <a:lnSpc>
                <a:spcPts val="5001"/>
              </a:lnSpc>
            </a:pPr>
            <a:r>
              <a:rPr lang="en-US" sz="3624">
                <a:solidFill>
                  <a:srgbClr val="FFFFFF"/>
                </a:solidFill>
                <a:latin typeface="DM Sans"/>
              </a:rPr>
              <a:t>INTRODUCTION</a:t>
            </a:r>
          </a:p>
        </p:txBody>
      </p:sp>
      <p:sp>
        <p:nvSpPr>
          <p:cNvPr name="TextBox 16" id="16"/>
          <p:cNvSpPr txBox="true"/>
          <p:nvPr/>
        </p:nvSpPr>
        <p:spPr>
          <a:xfrm rot="0">
            <a:off x="6607430" y="4108305"/>
            <a:ext cx="6076629" cy="562186"/>
          </a:xfrm>
          <a:prstGeom prst="rect">
            <a:avLst/>
          </a:prstGeom>
        </p:spPr>
        <p:txBody>
          <a:bodyPr anchor="t" rtlCol="false" tIns="0" lIns="0" bIns="0" rIns="0">
            <a:spAutoFit/>
          </a:bodyPr>
          <a:lstStyle/>
          <a:p>
            <a:pPr>
              <a:lnSpc>
                <a:spcPts val="4587"/>
              </a:lnSpc>
            </a:pPr>
            <a:r>
              <a:rPr lang="en-US" sz="3324">
                <a:solidFill>
                  <a:srgbClr val="FFFFFF"/>
                </a:solidFill>
                <a:latin typeface="DM Sans"/>
              </a:rPr>
              <a:t>ROLE IN E-COMMERCE</a:t>
            </a:r>
          </a:p>
        </p:txBody>
      </p:sp>
      <p:sp>
        <p:nvSpPr>
          <p:cNvPr name="TextBox 17" id="17"/>
          <p:cNvSpPr txBox="true"/>
          <p:nvPr/>
        </p:nvSpPr>
        <p:spPr>
          <a:xfrm rot="0">
            <a:off x="6607430" y="5028395"/>
            <a:ext cx="5790503" cy="562186"/>
          </a:xfrm>
          <a:prstGeom prst="rect">
            <a:avLst/>
          </a:prstGeom>
        </p:spPr>
        <p:txBody>
          <a:bodyPr anchor="t" rtlCol="false" tIns="0" lIns="0" bIns="0" rIns="0">
            <a:spAutoFit/>
          </a:bodyPr>
          <a:lstStyle/>
          <a:p>
            <a:pPr algn="l" marL="0" indent="0" lvl="0">
              <a:lnSpc>
                <a:spcPts val="4587"/>
              </a:lnSpc>
              <a:spcBef>
                <a:spcPct val="0"/>
              </a:spcBef>
            </a:pPr>
            <a:r>
              <a:rPr lang="en-US" sz="3324">
                <a:solidFill>
                  <a:srgbClr val="FFFFFF"/>
                </a:solidFill>
                <a:latin typeface="DM Sans"/>
              </a:rPr>
              <a:t>KEY FEATURES</a:t>
            </a:r>
          </a:p>
        </p:txBody>
      </p:sp>
      <p:sp>
        <p:nvSpPr>
          <p:cNvPr name="TextBox 18" id="18"/>
          <p:cNvSpPr txBox="true"/>
          <p:nvPr/>
        </p:nvSpPr>
        <p:spPr>
          <a:xfrm rot="0">
            <a:off x="6607430" y="5822613"/>
            <a:ext cx="6076629" cy="562186"/>
          </a:xfrm>
          <a:prstGeom prst="rect">
            <a:avLst/>
          </a:prstGeom>
        </p:spPr>
        <p:txBody>
          <a:bodyPr anchor="t" rtlCol="false" tIns="0" lIns="0" bIns="0" rIns="0">
            <a:spAutoFit/>
          </a:bodyPr>
          <a:lstStyle/>
          <a:p>
            <a:pPr algn="l" marL="0" indent="0" lvl="0">
              <a:lnSpc>
                <a:spcPts val="4587"/>
              </a:lnSpc>
              <a:spcBef>
                <a:spcPct val="0"/>
              </a:spcBef>
            </a:pPr>
            <a:r>
              <a:rPr lang="en-US" sz="3324">
                <a:solidFill>
                  <a:srgbClr val="FFFFFF"/>
                </a:solidFill>
                <a:latin typeface="DM Sans"/>
              </a:rPr>
              <a:t>PROJECT TIMELINE</a:t>
            </a:r>
          </a:p>
        </p:txBody>
      </p:sp>
      <p:sp>
        <p:nvSpPr>
          <p:cNvPr name="TextBox 19" id="19"/>
          <p:cNvSpPr txBox="true"/>
          <p:nvPr/>
        </p:nvSpPr>
        <p:spPr>
          <a:xfrm rot="0">
            <a:off x="6607430" y="6623457"/>
            <a:ext cx="6076629" cy="562186"/>
          </a:xfrm>
          <a:prstGeom prst="rect">
            <a:avLst/>
          </a:prstGeom>
        </p:spPr>
        <p:txBody>
          <a:bodyPr anchor="t" rtlCol="false" tIns="0" lIns="0" bIns="0" rIns="0">
            <a:spAutoFit/>
          </a:bodyPr>
          <a:lstStyle/>
          <a:p>
            <a:pPr algn="l" marL="0" indent="0" lvl="0">
              <a:lnSpc>
                <a:spcPts val="4587"/>
              </a:lnSpc>
              <a:spcBef>
                <a:spcPct val="0"/>
              </a:spcBef>
            </a:pPr>
            <a:r>
              <a:rPr lang="en-US" sz="3324">
                <a:solidFill>
                  <a:srgbClr val="FFFFFF"/>
                </a:solidFill>
                <a:latin typeface="DM Sans"/>
              </a:rPr>
              <a:t>TECHNOLOGY STACK</a:t>
            </a:r>
          </a:p>
        </p:txBody>
      </p:sp>
      <p:sp>
        <p:nvSpPr>
          <p:cNvPr name="TextBox 20" id="20"/>
          <p:cNvSpPr txBox="true"/>
          <p:nvPr/>
        </p:nvSpPr>
        <p:spPr>
          <a:xfrm rot="0">
            <a:off x="6607430" y="7415834"/>
            <a:ext cx="6076629" cy="562186"/>
          </a:xfrm>
          <a:prstGeom prst="rect">
            <a:avLst/>
          </a:prstGeom>
        </p:spPr>
        <p:txBody>
          <a:bodyPr anchor="t" rtlCol="false" tIns="0" lIns="0" bIns="0" rIns="0">
            <a:spAutoFit/>
          </a:bodyPr>
          <a:lstStyle/>
          <a:p>
            <a:pPr algn="l" marL="0" indent="0" lvl="0">
              <a:lnSpc>
                <a:spcPts val="4587"/>
              </a:lnSpc>
              <a:spcBef>
                <a:spcPct val="0"/>
              </a:spcBef>
            </a:pPr>
            <a:r>
              <a:rPr lang="en-US" sz="3324">
                <a:solidFill>
                  <a:srgbClr val="FFFFFF"/>
                </a:solidFill>
                <a:latin typeface="DM Sans"/>
              </a:rPr>
              <a:t>CHALLENGES AND SOLUTION</a:t>
            </a:r>
          </a:p>
        </p:txBody>
      </p:sp>
      <p:sp>
        <p:nvSpPr>
          <p:cNvPr name="TextBox 21" id="21"/>
          <p:cNvSpPr txBox="true"/>
          <p:nvPr/>
        </p:nvSpPr>
        <p:spPr>
          <a:xfrm rot="0">
            <a:off x="6607430" y="8260215"/>
            <a:ext cx="6076629" cy="562186"/>
          </a:xfrm>
          <a:prstGeom prst="rect">
            <a:avLst/>
          </a:prstGeom>
        </p:spPr>
        <p:txBody>
          <a:bodyPr anchor="t" rtlCol="false" tIns="0" lIns="0" bIns="0" rIns="0">
            <a:spAutoFit/>
          </a:bodyPr>
          <a:lstStyle/>
          <a:p>
            <a:pPr algn="l" marL="0" indent="0" lvl="0">
              <a:lnSpc>
                <a:spcPts val="4587"/>
              </a:lnSpc>
              <a:spcBef>
                <a:spcPct val="0"/>
              </a:spcBef>
            </a:pPr>
            <a:r>
              <a:rPr lang="en-US" sz="3324">
                <a:solidFill>
                  <a:srgbClr val="FFFFFF"/>
                </a:solidFill>
                <a:latin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145DA0"/>
            </a:solidFill>
          </p:spPr>
        </p:sp>
        <p:sp>
          <p:nvSpPr>
            <p:cNvPr name="TextBox 5" id="5"/>
            <p:cNvSpPr txBox="true"/>
            <p:nvPr/>
          </p:nvSpPr>
          <p:spPr>
            <a:xfrm>
              <a:off x="0" y="-28575"/>
              <a:ext cx="1131601" cy="2549134"/>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0" y="-198399"/>
            <a:ext cx="18809642" cy="10485399"/>
          </a:xfrm>
          <a:custGeom>
            <a:avLst/>
            <a:gdLst/>
            <a:ahLst/>
            <a:cxnLst/>
            <a:rect r="r" b="b" t="t" l="l"/>
            <a:pathLst>
              <a:path h="10485399" w="18809642">
                <a:moveTo>
                  <a:pt x="0" y="0"/>
                </a:moveTo>
                <a:lnTo>
                  <a:pt x="18809642" y="0"/>
                </a:lnTo>
                <a:lnTo>
                  <a:pt x="18809642" y="10485399"/>
                </a:lnTo>
                <a:lnTo>
                  <a:pt x="0" y="10485399"/>
                </a:lnTo>
                <a:lnTo>
                  <a:pt x="0" y="0"/>
                </a:lnTo>
                <a:close/>
              </a:path>
            </a:pathLst>
          </a:custGeom>
          <a:blipFill>
            <a:blip r:embed="rId3"/>
            <a:stretch>
              <a:fillRect l="-6468" t="0" r="-6468" b="0"/>
            </a:stretch>
          </a:blipFill>
        </p:spPr>
      </p:sp>
      <p:grpSp>
        <p:nvGrpSpPr>
          <p:cNvPr name="Group 7" id="7"/>
          <p:cNvGrpSpPr/>
          <p:nvPr/>
        </p:nvGrpSpPr>
        <p:grpSpPr>
          <a:xfrm rot="0">
            <a:off x="0" y="-106939"/>
            <a:ext cx="18288000" cy="10500878"/>
            <a:chOff x="0" y="0"/>
            <a:chExt cx="4816593" cy="2765663"/>
          </a:xfrm>
        </p:grpSpPr>
        <p:sp>
          <p:nvSpPr>
            <p:cNvPr name="Freeform 8" id="8"/>
            <p:cNvSpPr/>
            <p:nvPr/>
          </p:nvSpPr>
          <p:spPr>
            <a:xfrm flipH="false" flipV="false" rot="0">
              <a:off x="0" y="0"/>
              <a:ext cx="4816592" cy="2765663"/>
            </a:xfrm>
            <a:custGeom>
              <a:avLst/>
              <a:gdLst/>
              <a:ahLst/>
              <a:cxnLst/>
              <a:rect r="r" b="b" t="t" l="l"/>
              <a:pathLst>
                <a:path h="2765663" w="4816592">
                  <a:moveTo>
                    <a:pt x="0" y="0"/>
                  </a:moveTo>
                  <a:lnTo>
                    <a:pt x="4816592" y="0"/>
                  </a:lnTo>
                  <a:lnTo>
                    <a:pt x="4816592" y="2765663"/>
                  </a:lnTo>
                  <a:lnTo>
                    <a:pt x="0" y="2765663"/>
                  </a:lnTo>
                  <a:close/>
                </a:path>
              </a:pathLst>
            </a:custGeom>
            <a:solidFill>
              <a:srgbClr val="000000">
                <a:alpha val="52941"/>
              </a:srgbClr>
            </a:solidFill>
          </p:spPr>
        </p:sp>
        <p:sp>
          <p:nvSpPr>
            <p:cNvPr name="TextBox 9" id="9"/>
            <p:cNvSpPr txBox="true"/>
            <p:nvPr/>
          </p:nvSpPr>
          <p:spPr>
            <a:xfrm>
              <a:off x="0" y="-28575"/>
              <a:ext cx="4816593" cy="2794238"/>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985473" y="8790915"/>
            <a:ext cx="12139165" cy="1285548"/>
          </a:xfrm>
          <a:custGeom>
            <a:avLst/>
            <a:gdLst/>
            <a:ahLst/>
            <a:cxnLst/>
            <a:rect r="r" b="b" t="t" l="l"/>
            <a:pathLst>
              <a:path h="1285548" w="12139165">
                <a:moveTo>
                  <a:pt x="0" y="0"/>
                </a:moveTo>
                <a:lnTo>
                  <a:pt x="12139165" y="0"/>
                </a:lnTo>
                <a:lnTo>
                  <a:pt x="12139165" y="1285548"/>
                </a:lnTo>
                <a:lnTo>
                  <a:pt x="0" y="1285548"/>
                </a:lnTo>
                <a:lnTo>
                  <a:pt x="0" y="0"/>
                </a:lnTo>
                <a:close/>
              </a:path>
            </a:pathLst>
          </a:custGeom>
          <a:blipFill>
            <a:blip r:embed="rId6"/>
            <a:stretch>
              <a:fillRect l="0" t="-86495" r="0" b="0"/>
            </a:stretch>
          </a:blipFill>
        </p:spPr>
      </p:sp>
      <p:grpSp>
        <p:nvGrpSpPr>
          <p:cNvPr name="Group 12" id="12"/>
          <p:cNvGrpSpPr/>
          <p:nvPr/>
        </p:nvGrpSpPr>
        <p:grpSpPr>
          <a:xfrm rot="0">
            <a:off x="3163362" y="3986492"/>
            <a:ext cx="11961276" cy="4804423"/>
            <a:chOff x="0" y="0"/>
            <a:chExt cx="812800" cy="326473"/>
          </a:xfrm>
        </p:grpSpPr>
        <p:sp>
          <p:nvSpPr>
            <p:cNvPr name="Freeform 13" id="13"/>
            <p:cNvSpPr/>
            <p:nvPr/>
          </p:nvSpPr>
          <p:spPr>
            <a:xfrm flipH="false" flipV="false" rot="0">
              <a:off x="0" y="0"/>
              <a:ext cx="812800" cy="326473"/>
            </a:xfrm>
            <a:custGeom>
              <a:avLst/>
              <a:gdLst/>
              <a:ahLst/>
              <a:cxnLst/>
              <a:rect r="r" b="b" t="t" l="l"/>
              <a:pathLst>
                <a:path h="326473" w="812800">
                  <a:moveTo>
                    <a:pt x="0" y="0"/>
                  </a:moveTo>
                  <a:lnTo>
                    <a:pt x="812800" y="0"/>
                  </a:lnTo>
                  <a:lnTo>
                    <a:pt x="812800" y="326473"/>
                  </a:lnTo>
                  <a:lnTo>
                    <a:pt x="0" y="326473"/>
                  </a:lnTo>
                  <a:close/>
                </a:path>
              </a:pathLst>
            </a:custGeom>
            <a:solidFill>
              <a:srgbClr val="CFF4FF"/>
            </a:solidFill>
          </p:spPr>
        </p:sp>
        <p:sp>
          <p:nvSpPr>
            <p:cNvPr name="TextBox 14" id="14"/>
            <p:cNvSpPr txBox="true"/>
            <p:nvPr/>
          </p:nvSpPr>
          <p:spPr>
            <a:xfrm>
              <a:off x="0" y="-28575"/>
              <a:ext cx="812800" cy="355048"/>
            </a:xfrm>
            <a:prstGeom prst="rect">
              <a:avLst/>
            </a:prstGeom>
          </p:spPr>
          <p:txBody>
            <a:bodyPr anchor="ctr" rtlCol="false" tIns="63229" lIns="63229" bIns="63229" rIns="63229"/>
            <a:lstStyle/>
            <a:p>
              <a:pPr algn="ctr">
                <a:lnSpc>
                  <a:spcPts val="2859"/>
                </a:lnSpc>
              </a:pPr>
            </a:p>
          </p:txBody>
        </p:sp>
      </p:grpSp>
      <p:sp>
        <p:nvSpPr>
          <p:cNvPr name="TextBox 15" id="15"/>
          <p:cNvSpPr txBox="true"/>
          <p:nvPr/>
        </p:nvSpPr>
        <p:spPr>
          <a:xfrm rot="0">
            <a:off x="3336926" y="4652057"/>
            <a:ext cx="11614149" cy="3416144"/>
          </a:xfrm>
          <a:prstGeom prst="rect">
            <a:avLst/>
          </a:prstGeom>
        </p:spPr>
        <p:txBody>
          <a:bodyPr anchor="t" rtlCol="false" tIns="0" lIns="0" bIns="0" rIns="0">
            <a:spAutoFit/>
          </a:bodyPr>
          <a:lstStyle/>
          <a:p>
            <a:pPr algn="ctr">
              <a:lnSpc>
                <a:spcPts val="4655"/>
              </a:lnSpc>
            </a:pPr>
            <a:r>
              <a:rPr lang="en-US" sz="3373">
                <a:solidFill>
                  <a:srgbClr val="051D40"/>
                </a:solidFill>
                <a:latin typeface="DM Sans Bold"/>
              </a:rPr>
              <a:t>Welcome to Electro-X</a:t>
            </a:r>
            <a:r>
              <a:rPr lang="en-US" sz="3373">
                <a:solidFill>
                  <a:srgbClr val="051D40"/>
                </a:solidFill>
                <a:latin typeface="DM Sans Bold"/>
              </a:rPr>
              <a:t>, a pioneering e-commerce platform tailored to the world of electronic products. Electro-X is not just another e-commerce website; it represents a new era in online shopping, specifically designed to meet the needs of electronics enthusiasts.</a:t>
            </a:r>
          </a:p>
          <a:p>
            <a:pPr algn="l" marL="0" indent="0" lvl="0">
              <a:lnSpc>
                <a:spcPts val="3796"/>
              </a:lnSpc>
              <a:spcBef>
                <a:spcPct val="0"/>
              </a:spcBef>
            </a:pPr>
          </a:p>
        </p:txBody>
      </p:sp>
      <p:sp>
        <p:nvSpPr>
          <p:cNvPr name="TextBox 16" id="16"/>
          <p:cNvSpPr txBox="true"/>
          <p:nvPr/>
        </p:nvSpPr>
        <p:spPr>
          <a:xfrm rot="0">
            <a:off x="4136463" y="1574455"/>
            <a:ext cx="10536715" cy="1688137"/>
          </a:xfrm>
          <a:prstGeom prst="rect">
            <a:avLst/>
          </a:prstGeom>
        </p:spPr>
        <p:txBody>
          <a:bodyPr anchor="t" rtlCol="false" tIns="0" lIns="0" bIns="0" rIns="0">
            <a:spAutoFit/>
          </a:bodyPr>
          <a:lstStyle/>
          <a:p>
            <a:pPr>
              <a:lnSpc>
                <a:spcPts val="13602"/>
              </a:lnSpc>
            </a:pPr>
            <a:r>
              <a:rPr lang="en-US" sz="9856">
                <a:solidFill>
                  <a:srgbClr val="051D40"/>
                </a:solidFill>
                <a:latin typeface="Now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6019369" y="1979442"/>
            <a:ext cx="6249262" cy="647719"/>
            <a:chOff x="0" y="0"/>
            <a:chExt cx="1645896" cy="170593"/>
          </a:xfrm>
        </p:grpSpPr>
        <p:sp>
          <p:nvSpPr>
            <p:cNvPr name="Freeform 11" id="11"/>
            <p:cNvSpPr/>
            <p:nvPr/>
          </p:nvSpPr>
          <p:spPr>
            <a:xfrm flipH="false" flipV="false" rot="0">
              <a:off x="0" y="0"/>
              <a:ext cx="1645896" cy="170593"/>
            </a:xfrm>
            <a:custGeom>
              <a:avLst/>
              <a:gdLst/>
              <a:ahLst/>
              <a:cxnLst/>
              <a:rect r="r" b="b" t="t" l="l"/>
              <a:pathLst>
                <a:path h="170593" w="1645896">
                  <a:moveTo>
                    <a:pt x="0" y="0"/>
                  </a:moveTo>
                  <a:lnTo>
                    <a:pt x="1645896" y="0"/>
                  </a:lnTo>
                  <a:lnTo>
                    <a:pt x="1645896" y="170593"/>
                  </a:lnTo>
                  <a:lnTo>
                    <a:pt x="0" y="170593"/>
                  </a:lnTo>
                  <a:close/>
                </a:path>
              </a:pathLst>
            </a:custGeom>
            <a:solidFill>
              <a:srgbClr val="051D40"/>
            </a:solidFill>
          </p:spPr>
        </p:sp>
        <p:sp>
          <p:nvSpPr>
            <p:cNvPr name="TextBox 12" id="12"/>
            <p:cNvSpPr txBox="true"/>
            <p:nvPr/>
          </p:nvSpPr>
          <p:spPr>
            <a:xfrm>
              <a:off x="0" y="-57150"/>
              <a:ext cx="1645896" cy="227743"/>
            </a:xfrm>
            <a:prstGeom prst="rect">
              <a:avLst/>
            </a:prstGeom>
          </p:spPr>
          <p:txBody>
            <a:bodyPr anchor="ctr" rtlCol="false" tIns="50800" lIns="50800" bIns="50800" rIns="50800"/>
            <a:lstStyle/>
            <a:p>
              <a:pPr algn="ctr" marL="0" indent="0" lvl="0">
                <a:lnSpc>
                  <a:spcPts val="4114"/>
                </a:lnSpc>
                <a:spcBef>
                  <a:spcPct val="0"/>
                </a:spcBef>
              </a:pPr>
              <a:r>
                <a:rPr lang="en-US" sz="2981" spc="292">
                  <a:solidFill>
                    <a:srgbClr val="FFFFFF"/>
                  </a:solidFill>
                  <a:latin typeface="DM Sans"/>
                </a:rPr>
                <a:t>Electro-X's Unique Position</a:t>
              </a:r>
            </a:p>
          </p:txBody>
        </p:sp>
      </p:grpSp>
      <p:sp>
        <p:nvSpPr>
          <p:cNvPr name="TextBox 13" id="13"/>
          <p:cNvSpPr txBox="true"/>
          <p:nvPr/>
        </p:nvSpPr>
        <p:spPr>
          <a:xfrm rot="0">
            <a:off x="3179318" y="420852"/>
            <a:ext cx="11552977" cy="1175612"/>
          </a:xfrm>
          <a:prstGeom prst="rect">
            <a:avLst/>
          </a:prstGeom>
        </p:spPr>
        <p:txBody>
          <a:bodyPr anchor="t" rtlCol="false" tIns="0" lIns="0" bIns="0" rIns="0">
            <a:spAutoFit/>
          </a:bodyPr>
          <a:lstStyle/>
          <a:p>
            <a:pPr algn="ctr">
              <a:lnSpc>
                <a:spcPts val="9467"/>
              </a:lnSpc>
            </a:pPr>
            <a:r>
              <a:rPr lang="en-US" sz="6860">
                <a:solidFill>
                  <a:srgbClr val="051D40"/>
                </a:solidFill>
                <a:latin typeface="Now Bold"/>
              </a:rPr>
              <a:t>ROLE IN E-COMMERCE</a:t>
            </a:r>
          </a:p>
        </p:txBody>
      </p:sp>
      <p:sp>
        <p:nvSpPr>
          <p:cNvPr name="TextBox 14" id="14"/>
          <p:cNvSpPr txBox="true"/>
          <p:nvPr/>
        </p:nvSpPr>
        <p:spPr>
          <a:xfrm rot="0">
            <a:off x="4037539" y="2962513"/>
            <a:ext cx="10212923" cy="2180987"/>
          </a:xfrm>
          <a:prstGeom prst="rect">
            <a:avLst/>
          </a:prstGeom>
        </p:spPr>
        <p:txBody>
          <a:bodyPr anchor="t" rtlCol="false" tIns="0" lIns="0" bIns="0" rIns="0">
            <a:spAutoFit/>
          </a:bodyPr>
          <a:lstStyle/>
          <a:p>
            <a:pPr algn="ctr" marL="0" indent="0" lvl="0">
              <a:lnSpc>
                <a:spcPts val="3464"/>
              </a:lnSpc>
              <a:spcBef>
                <a:spcPct val="0"/>
              </a:spcBef>
            </a:pPr>
            <a:r>
              <a:rPr lang="en-US" sz="2510">
                <a:solidFill>
                  <a:srgbClr val="051D40"/>
                </a:solidFill>
                <a:latin typeface="DM Sans"/>
              </a:rPr>
              <a:t>Electro-X occupies a vital role within the broader e-commerce landscape. What sets it apart is its dedicated specialization in electronic products. It's not just an e-commerce platform; it's a one-of-a-kind destination that caters exclusively to the diverse and evolving world of electronics.</a:t>
            </a:r>
          </a:p>
        </p:txBody>
      </p:sp>
      <p:sp>
        <p:nvSpPr>
          <p:cNvPr name="Freeform 15" id="1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152960"/>
            <a:chOff x="0" y="0"/>
            <a:chExt cx="4816593" cy="567035"/>
          </a:xfrm>
        </p:grpSpPr>
        <p:sp>
          <p:nvSpPr>
            <p:cNvPr name="Freeform 4" id="4"/>
            <p:cNvSpPr/>
            <p:nvPr/>
          </p:nvSpPr>
          <p:spPr>
            <a:xfrm flipH="false" flipV="false" rot="0">
              <a:off x="0" y="0"/>
              <a:ext cx="4816592" cy="567035"/>
            </a:xfrm>
            <a:custGeom>
              <a:avLst/>
              <a:gdLst/>
              <a:ahLst/>
              <a:cxnLst/>
              <a:rect r="r" b="b" t="t" l="l"/>
              <a:pathLst>
                <a:path h="567035" w="4816592">
                  <a:moveTo>
                    <a:pt x="0" y="0"/>
                  </a:moveTo>
                  <a:lnTo>
                    <a:pt x="4816592" y="0"/>
                  </a:lnTo>
                  <a:lnTo>
                    <a:pt x="4816592" y="567035"/>
                  </a:lnTo>
                  <a:lnTo>
                    <a:pt x="0" y="567035"/>
                  </a:lnTo>
                  <a:close/>
                </a:path>
              </a:pathLst>
            </a:custGeom>
            <a:solidFill>
              <a:srgbClr val="051D40"/>
            </a:solidFill>
          </p:spPr>
        </p:sp>
        <p:sp>
          <p:nvSpPr>
            <p:cNvPr name="TextBox 5" id="5"/>
            <p:cNvSpPr txBox="true"/>
            <p:nvPr/>
          </p:nvSpPr>
          <p:spPr>
            <a:xfrm>
              <a:off x="0" y="-28575"/>
              <a:ext cx="4816593" cy="59561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61783" y="3014366"/>
            <a:ext cx="6393560" cy="636748"/>
            <a:chOff x="0" y="0"/>
            <a:chExt cx="1683901" cy="167703"/>
          </a:xfrm>
        </p:grpSpPr>
        <p:sp>
          <p:nvSpPr>
            <p:cNvPr name="Freeform 9" id="9"/>
            <p:cNvSpPr/>
            <p:nvPr/>
          </p:nvSpPr>
          <p:spPr>
            <a:xfrm flipH="false" flipV="false" rot="0">
              <a:off x="0" y="0"/>
              <a:ext cx="1683901" cy="167703"/>
            </a:xfrm>
            <a:custGeom>
              <a:avLst/>
              <a:gdLst/>
              <a:ahLst/>
              <a:cxnLst/>
              <a:rect r="r" b="b" t="t" l="l"/>
              <a:pathLst>
                <a:path h="167703" w="1683901">
                  <a:moveTo>
                    <a:pt x="0" y="0"/>
                  </a:moveTo>
                  <a:lnTo>
                    <a:pt x="1683901" y="0"/>
                  </a:lnTo>
                  <a:lnTo>
                    <a:pt x="1683901" y="167703"/>
                  </a:lnTo>
                  <a:lnTo>
                    <a:pt x="0" y="167703"/>
                  </a:lnTo>
                  <a:close/>
                </a:path>
              </a:pathLst>
            </a:custGeom>
            <a:solidFill>
              <a:srgbClr val="051D40"/>
            </a:solidFill>
          </p:spPr>
        </p:sp>
        <p:sp>
          <p:nvSpPr>
            <p:cNvPr name="TextBox 10" id="10"/>
            <p:cNvSpPr txBox="true"/>
            <p:nvPr/>
          </p:nvSpPr>
          <p:spPr>
            <a:xfrm>
              <a:off x="0" y="-57150"/>
              <a:ext cx="1683901" cy="224853"/>
            </a:xfrm>
            <a:prstGeom prst="rect">
              <a:avLst/>
            </a:prstGeom>
          </p:spPr>
          <p:txBody>
            <a:bodyPr anchor="ctr" rtlCol="false" tIns="50800" lIns="50800" bIns="50800" rIns="50800"/>
            <a:lstStyle/>
            <a:p>
              <a:pPr algn="ctr" marL="0" indent="0" lvl="0">
                <a:lnSpc>
                  <a:spcPts val="4114"/>
                </a:lnSpc>
                <a:spcBef>
                  <a:spcPct val="0"/>
                </a:spcBef>
              </a:pPr>
              <a:r>
                <a:rPr lang="en-US" sz="2981" spc="292">
                  <a:solidFill>
                    <a:srgbClr val="FFFFFF"/>
                  </a:solidFill>
                  <a:latin typeface="DM Sans"/>
                </a:rPr>
                <a:t>Cart Feature</a:t>
              </a:r>
            </a:p>
          </p:txBody>
        </p:sp>
      </p:grpSp>
      <p:grpSp>
        <p:nvGrpSpPr>
          <p:cNvPr name="Group 11" id="11"/>
          <p:cNvGrpSpPr/>
          <p:nvPr/>
        </p:nvGrpSpPr>
        <p:grpSpPr>
          <a:xfrm rot="0">
            <a:off x="7440788" y="3014366"/>
            <a:ext cx="9034431" cy="3129922"/>
            <a:chOff x="0" y="0"/>
            <a:chExt cx="1744696" cy="604439"/>
          </a:xfrm>
        </p:grpSpPr>
        <p:sp>
          <p:nvSpPr>
            <p:cNvPr name="Freeform 12" id="12"/>
            <p:cNvSpPr/>
            <p:nvPr/>
          </p:nvSpPr>
          <p:spPr>
            <a:xfrm flipH="false" flipV="false" rot="0">
              <a:off x="0" y="0"/>
              <a:ext cx="1744696" cy="604439"/>
            </a:xfrm>
            <a:custGeom>
              <a:avLst/>
              <a:gdLst/>
              <a:ahLst/>
              <a:cxnLst/>
              <a:rect r="r" b="b" t="t" l="l"/>
              <a:pathLst>
                <a:path h="604439" w="1744696">
                  <a:moveTo>
                    <a:pt x="0" y="0"/>
                  </a:moveTo>
                  <a:lnTo>
                    <a:pt x="1744696" y="0"/>
                  </a:lnTo>
                  <a:lnTo>
                    <a:pt x="1744696" y="604439"/>
                  </a:lnTo>
                  <a:lnTo>
                    <a:pt x="0" y="604439"/>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28575"/>
              <a:ext cx="1744696" cy="633014"/>
            </a:xfrm>
            <a:prstGeom prst="rect">
              <a:avLst/>
            </a:prstGeom>
          </p:spPr>
          <p:txBody>
            <a:bodyPr anchor="ctr" rtlCol="false" tIns="50800" lIns="50800" bIns="50800" rIns="50800"/>
            <a:lstStyle/>
            <a:p>
              <a:pPr algn="ctr">
                <a:lnSpc>
                  <a:spcPts val="3639"/>
                </a:lnSpc>
              </a:pPr>
              <a:r>
                <a:rPr lang="en-US" sz="2799">
                  <a:solidFill>
                    <a:srgbClr val="000000"/>
                  </a:solidFill>
                  <a:latin typeface="DM Sans"/>
                </a:rPr>
                <a:t>The cart feature in Electro-X allows users to gather and manage their selected electronic products before proceeding to a secure checkout, enhancing the shopping experience.</a:t>
              </a:r>
            </a:p>
          </p:txBody>
        </p:sp>
      </p:grpSp>
      <p:grpSp>
        <p:nvGrpSpPr>
          <p:cNvPr name="Group 14" id="14"/>
          <p:cNvGrpSpPr/>
          <p:nvPr/>
        </p:nvGrpSpPr>
        <p:grpSpPr>
          <a:xfrm rot="0">
            <a:off x="11410691" y="6504266"/>
            <a:ext cx="6283741" cy="636748"/>
            <a:chOff x="0" y="0"/>
            <a:chExt cx="1654977" cy="167703"/>
          </a:xfrm>
        </p:grpSpPr>
        <p:sp>
          <p:nvSpPr>
            <p:cNvPr name="Freeform 15" id="15"/>
            <p:cNvSpPr/>
            <p:nvPr/>
          </p:nvSpPr>
          <p:spPr>
            <a:xfrm flipH="false" flipV="false" rot="0">
              <a:off x="0" y="0"/>
              <a:ext cx="1654977" cy="167703"/>
            </a:xfrm>
            <a:custGeom>
              <a:avLst/>
              <a:gdLst/>
              <a:ahLst/>
              <a:cxnLst/>
              <a:rect r="r" b="b" t="t" l="l"/>
              <a:pathLst>
                <a:path h="167703" w="1654977">
                  <a:moveTo>
                    <a:pt x="0" y="0"/>
                  </a:moveTo>
                  <a:lnTo>
                    <a:pt x="1654977" y="0"/>
                  </a:lnTo>
                  <a:lnTo>
                    <a:pt x="1654977" y="167703"/>
                  </a:lnTo>
                  <a:lnTo>
                    <a:pt x="0" y="167703"/>
                  </a:lnTo>
                  <a:close/>
                </a:path>
              </a:pathLst>
            </a:custGeom>
            <a:solidFill>
              <a:srgbClr val="051D40"/>
            </a:solidFill>
          </p:spPr>
        </p:sp>
        <p:sp>
          <p:nvSpPr>
            <p:cNvPr name="TextBox 16" id="16"/>
            <p:cNvSpPr txBox="true"/>
            <p:nvPr/>
          </p:nvSpPr>
          <p:spPr>
            <a:xfrm>
              <a:off x="0" y="-57150"/>
              <a:ext cx="1654977" cy="224853"/>
            </a:xfrm>
            <a:prstGeom prst="rect">
              <a:avLst/>
            </a:prstGeom>
          </p:spPr>
          <p:txBody>
            <a:bodyPr anchor="ctr" rtlCol="false" tIns="50800" lIns="50800" bIns="50800" rIns="50800"/>
            <a:lstStyle/>
            <a:p>
              <a:pPr algn="ctr" marL="0" indent="0" lvl="0">
                <a:lnSpc>
                  <a:spcPts val="4114"/>
                </a:lnSpc>
                <a:spcBef>
                  <a:spcPct val="0"/>
                </a:spcBef>
              </a:pPr>
              <a:r>
                <a:rPr lang="en-US" sz="2981" spc="292">
                  <a:solidFill>
                    <a:srgbClr val="FFFFFF"/>
                  </a:solidFill>
                  <a:latin typeface="DM Sans"/>
                </a:rPr>
                <a:t>User DashBoard</a:t>
              </a:r>
            </a:p>
          </p:txBody>
        </p:sp>
      </p:grpSp>
      <p:grpSp>
        <p:nvGrpSpPr>
          <p:cNvPr name="Group 17" id="17"/>
          <p:cNvGrpSpPr/>
          <p:nvPr/>
        </p:nvGrpSpPr>
        <p:grpSpPr>
          <a:xfrm rot="0">
            <a:off x="1728539" y="6504266"/>
            <a:ext cx="9034431" cy="3331744"/>
            <a:chOff x="0" y="0"/>
            <a:chExt cx="1744696" cy="643414"/>
          </a:xfrm>
        </p:grpSpPr>
        <p:sp>
          <p:nvSpPr>
            <p:cNvPr name="Freeform 18" id="18"/>
            <p:cNvSpPr/>
            <p:nvPr/>
          </p:nvSpPr>
          <p:spPr>
            <a:xfrm flipH="false" flipV="false" rot="0">
              <a:off x="0" y="0"/>
              <a:ext cx="1744696" cy="643414"/>
            </a:xfrm>
            <a:custGeom>
              <a:avLst/>
              <a:gdLst/>
              <a:ahLst/>
              <a:cxnLst/>
              <a:rect r="r" b="b" t="t" l="l"/>
              <a:pathLst>
                <a:path h="643414" w="1744696">
                  <a:moveTo>
                    <a:pt x="0" y="0"/>
                  </a:moveTo>
                  <a:lnTo>
                    <a:pt x="1744696" y="0"/>
                  </a:lnTo>
                  <a:lnTo>
                    <a:pt x="1744696" y="643414"/>
                  </a:lnTo>
                  <a:lnTo>
                    <a:pt x="0" y="643414"/>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28575"/>
              <a:ext cx="1744696" cy="671989"/>
            </a:xfrm>
            <a:prstGeom prst="rect">
              <a:avLst/>
            </a:prstGeom>
          </p:spPr>
          <p:txBody>
            <a:bodyPr anchor="ctr" rtlCol="false" tIns="50800" lIns="50800" bIns="50800" rIns="50800"/>
            <a:lstStyle/>
            <a:p>
              <a:pPr algn="ctr">
                <a:lnSpc>
                  <a:spcPts val="3769"/>
                </a:lnSpc>
              </a:pPr>
              <a:r>
                <a:rPr lang="en-US" sz="2899">
                  <a:solidFill>
                    <a:srgbClr val="000000"/>
                  </a:solidFill>
                  <a:latin typeface="DM Sans"/>
                </a:rPr>
                <a:t>Electro-X's user dashboard offers a personalized space for customers to track orders, manage preferences, and access their purchase history, making their interaction with the platform more convenient.</a:t>
              </a:r>
            </a:p>
          </p:txBody>
        </p:sp>
      </p:grpSp>
      <p:sp>
        <p:nvSpPr>
          <p:cNvPr name="Freeform 20" id="20"/>
          <p:cNvSpPr/>
          <p:nvPr/>
        </p:nvSpPr>
        <p:spPr>
          <a:xfrm flipH="false" flipV="false" rot="0">
            <a:off x="661783" y="3651113"/>
            <a:ext cx="6393560" cy="2493174"/>
          </a:xfrm>
          <a:custGeom>
            <a:avLst/>
            <a:gdLst/>
            <a:ahLst/>
            <a:cxnLst/>
            <a:rect r="r" b="b" t="t" l="l"/>
            <a:pathLst>
              <a:path h="2493174" w="6393560">
                <a:moveTo>
                  <a:pt x="0" y="0"/>
                </a:moveTo>
                <a:lnTo>
                  <a:pt x="6393560" y="0"/>
                </a:lnTo>
                <a:lnTo>
                  <a:pt x="6393560" y="2493175"/>
                </a:lnTo>
                <a:lnTo>
                  <a:pt x="0" y="2493175"/>
                </a:lnTo>
                <a:lnTo>
                  <a:pt x="0" y="0"/>
                </a:lnTo>
                <a:close/>
              </a:path>
            </a:pathLst>
          </a:custGeom>
          <a:blipFill>
            <a:blip r:embed="rId5"/>
            <a:stretch>
              <a:fillRect l="0" t="0" r="0" b="0"/>
            </a:stretch>
          </a:blipFill>
        </p:spPr>
      </p:sp>
      <p:sp>
        <p:nvSpPr>
          <p:cNvPr name="Freeform 21" id="21"/>
          <p:cNvSpPr/>
          <p:nvPr/>
        </p:nvSpPr>
        <p:spPr>
          <a:xfrm flipH="false" flipV="false" rot="0">
            <a:off x="11410691" y="7141014"/>
            <a:ext cx="6283741" cy="2694996"/>
          </a:xfrm>
          <a:custGeom>
            <a:avLst/>
            <a:gdLst/>
            <a:ahLst/>
            <a:cxnLst/>
            <a:rect r="r" b="b" t="t" l="l"/>
            <a:pathLst>
              <a:path h="2694996" w="6283741">
                <a:moveTo>
                  <a:pt x="0" y="0"/>
                </a:moveTo>
                <a:lnTo>
                  <a:pt x="6283741" y="0"/>
                </a:lnTo>
                <a:lnTo>
                  <a:pt x="6283741" y="2694996"/>
                </a:lnTo>
                <a:lnTo>
                  <a:pt x="0" y="2694996"/>
                </a:lnTo>
                <a:lnTo>
                  <a:pt x="0" y="0"/>
                </a:lnTo>
                <a:close/>
              </a:path>
            </a:pathLst>
          </a:custGeom>
          <a:blipFill>
            <a:blip r:embed="rId6"/>
            <a:stretch>
              <a:fillRect l="0" t="0" r="0" b="0"/>
            </a:stretch>
          </a:blipFill>
        </p:spPr>
      </p:sp>
      <p:grpSp>
        <p:nvGrpSpPr>
          <p:cNvPr name="Group 22" id="22"/>
          <p:cNvGrpSpPr/>
          <p:nvPr/>
        </p:nvGrpSpPr>
        <p:grpSpPr>
          <a:xfrm rot="0">
            <a:off x="840198" y="4852877"/>
            <a:ext cx="327765" cy="346327"/>
            <a:chOff x="0" y="0"/>
            <a:chExt cx="66719" cy="70498"/>
          </a:xfrm>
        </p:grpSpPr>
        <p:sp>
          <p:nvSpPr>
            <p:cNvPr name="Freeform 23" id="23"/>
            <p:cNvSpPr/>
            <p:nvPr/>
          </p:nvSpPr>
          <p:spPr>
            <a:xfrm flipH="false" flipV="false" rot="0">
              <a:off x="0" y="0"/>
              <a:ext cx="66719" cy="70498"/>
            </a:xfrm>
            <a:custGeom>
              <a:avLst/>
              <a:gdLst/>
              <a:ahLst/>
              <a:cxnLst/>
              <a:rect r="r" b="b" t="t" l="l"/>
              <a:pathLst>
                <a:path h="70498" w="66719">
                  <a:moveTo>
                    <a:pt x="0" y="0"/>
                  </a:moveTo>
                  <a:lnTo>
                    <a:pt x="66719" y="0"/>
                  </a:lnTo>
                  <a:lnTo>
                    <a:pt x="66719" y="70498"/>
                  </a:lnTo>
                  <a:lnTo>
                    <a:pt x="0" y="70498"/>
                  </a:lnTo>
                  <a:close/>
                </a:path>
              </a:pathLst>
            </a:custGeom>
            <a:solidFill>
              <a:srgbClr val="F0F8FF"/>
            </a:solidFill>
          </p:spPr>
        </p:sp>
        <p:sp>
          <p:nvSpPr>
            <p:cNvPr name="TextBox 24" id="24"/>
            <p:cNvSpPr txBox="true"/>
            <p:nvPr/>
          </p:nvSpPr>
          <p:spPr>
            <a:xfrm>
              <a:off x="0" y="-28575"/>
              <a:ext cx="66719" cy="99073"/>
            </a:xfrm>
            <a:prstGeom prst="rect">
              <a:avLst/>
            </a:prstGeom>
          </p:spPr>
          <p:txBody>
            <a:bodyPr anchor="ctr" rtlCol="false" tIns="50800" lIns="50800" bIns="50800" rIns="50800"/>
            <a:lstStyle/>
            <a:p>
              <a:pPr algn="ctr">
                <a:lnSpc>
                  <a:spcPts val="2859"/>
                </a:lnSpc>
              </a:pPr>
            </a:p>
          </p:txBody>
        </p:sp>
      </p:grpSp>
      <p:grpSp>
        <p:nvGrpSpPr>
          <p:cNvPr name="Group 25" id="25"/>
          <p:cNvGrpSpPr/>
          <p:nvPr/>
        </p:nvGrpSpPr>
        <p:grpSpPr>
          <a:xfrm rot="0">
            <a:off x="840198" y="5337061"/>
            <a:ext cx="327765" cy="346327"/>
            <a:chOff x="0" y="0"/>
            <a:chExt cx="66719" cy="70498"/>
          </a:xfrm>
        </p:grpSpPr>
        <p:sp>
          <p:nvSpPr>
            <p:cNvPr name="Freeform 26" id="26"/>
            <p:cNvSpPr/>
            <p:nvPr/>
          </p:nvSpPr>
          <p:spPr>
            <a:xfrm flipH="false" flipV="false" rot="0">
              <a:off x="0" y="0"/>
              <a:ext cx="66719" cy="70498"/>
            </a:xfrm>
            <a:custGeom>
              <a:avLst/>
              <a:gdLst/>
              <a:ahLst/>
              <a:cxnLst/>
              <a:rect r="r" b="b" t="t" l="l"/>
              <a:pathLst>
                <a:path h="70498" w="66719">
                  <a:moveTo>
                    <a:pt x="0" y="0"/>
                  </a:moveTo>
                  <a:lnTo>
                    <a:pt x="66719" y="0"/>
                  </a:lnTo>
                  <a:lnTo>
                    <a:pt x="66719" y="70498"/>
                  </a:lnTo>
                  <a:lnTo>
                    <a:pt x="0" y="70498"/>
                  </a:lnTo>
                  <a:close/>
                </a:path>
              </a:pathLst>
            </a:custGeom>
            <a:solidFill>
              <a:srgbClr val="F0F8FF"/>
            </a:solidFill>
          </p:spPr>
        </p:sp>
        <p:sp>
          <p:nvSpPr>
            <p:cNvPr name="TextBox 27" id="27"/>
            <p:cNvSpPr txBox="true"/>
            <p:nvPr/>
          </p:nvSpPr>
          <p:spPr>
            <a:xfrm>
              <a:off x="0" y="-28575"/>
              <a:ext cx="66719" cy="99073"/>
            </a:xfrm>
            <a:prstGeom prst="rect">
              <a:avLst/>
            </a:prstGeom>
          </p:spPr>
          <p:txBody>
            <a:bodyPr anchor="ctr" rtlCol="false" tIns="50800" lIns="50800" bIns="50800" rIns="50800"/>
            <a:lstStyle/>
            <a:p>
              <a:pPr algn="ctr">
                <a:lnSpc>
                  <a:spcPts val="2859"/>
                </a:lnSpc>
              </a:pPr>
            </a:p>
          </p:txBody>
        </p:sp>
      </p:grpSp>
      <p:sp>
        <p:nvSpPr>
          <p:cNvPr name="Freeform 28" id="28"/>
          <p:cNvSpPr/>
          <p:nvPr/>
        </p:nvSpPr>
        <p:spPr>
          <a:xfrm flipH="false" flipV="false" rot="0">
            <a:off x="851725" y="4817575"/>
            <a:ext cx="353951" cy="325925"/>
          </a:xfrm>
          <a:custGeom>
            <a:avLst/>
            <a:gdLst/>
            <a:ahLst/>
            <a:cxnLst/>
            <a:rect r="r" b="b" t="t" l="l"/>
            <a:pathLst>
              <a:path h="325925" w="353951">
                <a:moveTo>
                  <a:pt x="0" y="0"/>
                </a:moveTo>
                <a:lnTo>
                  <a:pt x="353950" y="0"/>
                </a:lnTo>
                <a:lnTo>
                  <a:pt x="353950" y="325925"/>
                </a:lnTo>
                <a:lnTo>
                  <a:pt x="0" y="325925"/>
                </a:lnTo>
                <a:lnTo>
                  <a:pt x="0" y="0"/>
                </a:lnTo>
                <a:close/>
              </a:path>
            </a:pathLst>
          </a:custGeom>
          <a:blipFill>
            <a:blip r:embed="rId7"/>
            <a:stretch>
              <a:fillRect l="-8233" t="-8769" r="0" b="-8769"/>
            </a:stretch>
          </a:blipFill>
        </p:spPr>
      </p:sp>
      <p:sp>
        <p:nvSpPr>
          <p:cNvPr name="Freeform 29" id="29"/>
          <p:cNvSpPr/>
          <p:nvPr/>
        </p:nvSpPr>
        <p:spPr>
          <a:xfrm flipH="false" flipV="false" rot="0">
            <a:off x="840198" y="5360073"/>
            <a:ext cx="300302" cy="300302"/>
          </a:xfrm>
          <a:custGeom>
            <a:avLst/>
            <a:gdLst/>
            <a:ahLst/>
            <a:cxnLst/>
            <a:rect r="r" b="b" t="t" l="l"/>
            <a:pathLst>
              <a:path h="300302" w="300302">
                <a:moveTo>
                  <a:pt x="0" y="0"/>
                </a:moveTo>
                <a:lnTo>
                  <a:pt x="300303" y="0"/>
                </a:lnTo>
                <a:lnTo>
                  <a:pt x="300303" y="300303"/>
                </a:lnTo>
                <a:lnTo>
                  <a:pt x="0" y="300303"/>
                </a:lnTo>
                <a:lnTo>
                  <a:pt x="0" y="0"/>
                </a:lnTo>
                <a:close/>
              </a:path>
            </a:pathLst>
          </a:custGeom>
          <a:blipFill>
            <a:blip r:embed="rId8"/>
            <a:stretch>
              <a:fillRect l="0" t="0" r="0" b="0"/>
            </a:stretch>
          </a:blipFill>
        </p:spPr>
      </p:sp>
      <p:sp>
        <p:nvSpPr>
          <p:cNvPr name="TextBox 30" id="30"/>
          <p:cNvSpPr txBox="true"/>
          <p:nvPr/>
        </p:nvSpPr>
        <p:spPr>
          <a:xfrm rot="0">
            <a:off x="3690980" y="281626"/>
            <a:ext cx="10906040" cy="1351273"/>
          </a:xfrm>
          <a:prstGeom prst="rect">
            <a:avLst/>
          </a:prstGeom>
        </p:spPr>
        <p:txBody>
          <a:bodyPr anchor="t" rtlCol="false" tIns="0" lIns="0" bIns="0" rIns="0">
            <a:spAutoFit/>
          </a:bodyPr>
          <a:lstStyle/>
          <a:p>
            <a:pPr algn="ctr">
              <a:lnSpc>
                <a:spcPts val="10874"/>
              </a:lnSpc>
            </a:pPr>
            <a:r>
              <a:rPr lang="en-US" sz="7879">
                <a:solidFill>
                  <a:srgbClr val="FFFFFF"/>
                </a:solidFill>
                <a:latin typeface="Now Bold"/>
              </a:rPr>
              <a:t>KEY 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887" y="695096"/>
            <a:ext cx="12057353" cy="1678660"/>
          </a:xfrm>
          <a:prstGeom prst="rect">
            <a:avLst/>
          </a:prstGeom>
        </p:spPr>
        <p:txBody>
          <a:bodyPr anchor="t" rtlCol="false" tIns="0" lIns="0" bIns="0" rIns="0">
            <a:spAutoFit/>
          </a:bodyPr>
          <a:lstStyle/>
          <a:p>
            <a:pPr>
              <a:lnSpc>
                <a:spcPts val="13599"/>
              </a:lnSpc>
            </a:pPr>
            <a:r>
              <a:rPr lang="en-US" sz="9854">
                <a:solidFill>
                  <a:srgbClr val="051D40"/>
                </a:solidFill>
                <a:latin typeface="Now Bold"/>
              </a:rPr>
              <a:t>PROJECT TIMELINE</a:t>
            </a:r>
          </a:p>
        </p:txBody>
      </p:sp>
      <p:sp>
        <p:nvSpPr>
          <p:cNvPr name="Freeform 4" id="4"/>
          <p:cNvSpPr/>
          <p:nvPr/>
        </p:nvSpPr>
        <p:spPr>
          <a:xfrm flipH="false" flipV="false" rot="0">
            <a:off x="15730677" y="-864975"/>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822902" y="2634146"/>
            <a:ext cx="2069726" cy="3144612"/>
          </a:xfrm>
          <a:custGeom>
            <a:avLst/>
            <a:gdLst/>
            <a:ahLst/>
            <a:cxnLst/>
            <a:rect r="r" b="b" t="t" l="l"/>
            <a:pathLst>
              <a:path h="3144612" w="2069726">
                <a:moveTo>
                  <a:pt x="0" y="0"/>
                </a:moveTo>
                <a:lnTo>
                  <a:pt x="2069727" y="0"/>
                </a:lnTo>
                <a:lnTo>
                  <a:pt x="2069727" y="3144613"/>
                </a:lnTo>
                <a:lnTo>
                  <a:pt x="0" y="3144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569458" y="5991095"/>
            <a:ext cx="511506" cy="5115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8" id="8"/>
            <p:cNvSpPr txBox="true"/>
            <p:nvPr/>
          </p:nvSpPr>
          <p:spPr>
            <a:xfrm>
              <a:off x="76200" y="47625"/>
              <a:ext cx="660400" cy="688975"/>
            </a:xfrm>
            <a:prstGeom prst="rect">
              <a:avLst/>
            </a:prstGeom>
          </p:spPr>
          <p:txBody>
            <a:bodyPr anchor="ctr" rtlCol="false" tIns="51857" lIns="51857" bIns="51857" rIns="51857"/>
            <a:lstStyle/>
            <a:p>
              <a:pPr algn="ctr">
                <a:lnSpc>
                  <a:spcPts val="2860"/>
                </a:lnSpc>
              </a:pPr>
            </a:p>
          </p:txBody>
        </p:sp>
      </p:grpSp>
      <p:sp>
        <p:nvSpPr>
          <p:cNvPr name="TextBox 9" id="9"/>
          <p:cNvSpPr txBox="true"/>
          <p:nvPr/>
        </p:nvSpPr>
        <p:spPr>
          <a:xfrm rot="0">
            <a:off x="2830994" y="7347580"/>
            <a:ext cx="4053544" cy="2552449"/>
          </a:xfrm>
          <a:prstGeom prst="rect">
            <a:avLst/>
          </a:prstGeom>
        </p:spPr>
        <p:txBody>
          <a:bodyPr anchor="t" rtlCol="false" tIns="0" lIns="0" bIns="0" rIns="0">
            <a:spAutoFit/>
          </a:bodyPr>
          <a:lstStyle/>
          <a:p>
            <a:pPr algn="ctr">
              <a:lnSpc>
                <a:spcPts val="2598"/>
              </a:lnSpc>
            </a:pPr>
            <a:r>
              <a:rPr lang="en-US" sz="1882">
                <a:solidFill>
                  <a:srgbClr val="051D40"/>
                </a:solidFill>
                <a:latin typeface="DM Sans"/>
              </a:rPr>
              <a:t>August will primarily focus on the initial stages of the project, including design conceptualization, mockup creation, and the development of the HTML structure. The goal is to establish a solid foundation for the website's visual appearance and structure.</a:t>
            </a:r>
          </a:p>
        </p:txBody>
      </p:sp>
      <p:sp>
        <p:nvSpPr>
          <p:cNvPr name="TextBox 10" id="10"/>
          <p:cNvSpPr txBox="true"/>
          <p:nvPr/>
        </p:nvSpPr>
        <p:spPr>
          <a:xfrm rot="0">
            <a:off x="3822902" y="3063782"/>
            <a:ext cx="2069726" cy="1136215"/>
          </a:xfrm>
          <a:prstGeom prst="rect">
            <a:avLst/>
          </a:prstGeom>
        </p:spPr>
        <p:txBody>
          <a:bodyPr anchor="t" rtlCol="false" tIns="0" lIns="0" bIns="0" rIns="0">
            <a:spAutoFit/>
          </a:bodyPr>
          <a:lstStyle/>
          <a:p>
            <a:pPr algn="ctr">
              <a:lnSpc>
                <a:spcPts val="9332"/>
              </a:lnSpc>
            </a:pPr>
            <a:r>
              <a:rPr lang="en-US" sz="6762" spc="662">
                <a:solidFill>
                  <a:srgbClr val="FFFFFF"/>
                </a:solidFill>
                <a:latin typeface="DM Sans"/>
              </a:rPr>
              <a:t>01</a:t>
            </a:r>
          </a:p>
        </p:txBody>
      </p:sp>
      <p:sp>
        <p:nvSpPr>
          <p:cNvPr name="TextBox 11" id="11"/>
          <p:cNvSpPr txBox="true"/>
          <p:nvPr/>
        </p:nvSpPr>
        <p:spPr>
          <a:xfrm rot="0">
            <a:off x="3055620" y="6720438"/>
            <a:ext cx="3539183" cy="504463"/>
          </a:xfrm>
          <a:prstGeom prst="rect">
            <a:avLst/>
          </a:prstGeom>
        </p:spPr>
        <p:txBody>
          <a:bodyPr anchor="t" rtlCol="false" tIns="0" lIns="0" bIns="0" rIns="0">
            <a:spAutoFit/>
          </a:bodyPr>
          <a:lstStyle/>
          <a:p>
            <a:pPr algn="ctr">
              <a:lnSpc>
                <a:spcPts val="4105"/>
              </a:lnSpc>
            </a:pPr>
            <a:r>
              <a:rPr lang="en-US" sz="2975" spc="291">
                <a:solidFill>
                  <a:srgbClr val="051D40"/>
                </a:solidFill>
                <a:latin typeface="DM Sans"/>
              </a:rPr>
              <a:t>August</a:t>
            </a:r>
          </a:p>
        </p:txBody>
      </p:sp>
      <p:sp>
        <p:nvSpPr>
          <p:cNvPr name="Freeform 12" id="12"/>
          <p:cNvSpPr/>
          <p:nvPr/>
        </p:nvSpPr>
        <p:spPr>
          <a:xfrm flipH="false" flipV="false" rot="0">
            <a:off x="8273219" y="2634146"/>
            <a:ext cx="2069726" cy="3144612"/>
          </a:xfrm>
          <a:custGeom>
            <a:avLst/>
            <a:gdLst/>
            <a:ahLst/>
            <a:cxnLst/>
            <a:rect r="r" b="b" t="t" l="l"/>
            <a:pathLst>
              <a:path h="3144612" w="2069726">
                <a:moveTo>
                  <a:pt x="0" y="0"/>
                </a:moveTo>
                <a:lnTo>
                  <a:pt x="2069726" y="0"/>
                </a:lnTo>
                <a:lnTo>
                  <a:pt x="2069726" y="3144613"/>
                </a:lnTo>
                <a:lnTo>
                  <a:pt x="0" y="3144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9052329" y="6023141"/>
            <a:ext cx="511506" cy="51150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5" id="15"/>
            <p:cNvSpPr txBox="true"/>
            <p:nvPr/>
          </p:nvSpPr>
          <p:spPr>
            <a:xfrm>
              <a:off x="76200" y="47625"/>
              <a:ext cx="660400" cy="688975"/>
            </a:xfrm>
            <a:prstGeom prst="rect">
              <a:avLst/>
            </a:prstGeom>
          </p:spPr>
          <p:txBody>
            <a:bodyPr anchor="ctr" rtlCol="false" tIns="51857" lIns="51857" bIns="51857" rIns="51857"/>
            <a:lstStyle/>
            <a:p>
              <a:pPr algn="ctr">
                <a:lnSpc>
                  <a:spcPts val="2860"/>
                </a:lnSpc>
              </a:pPr>
            </a:p>
          </p:txBody>
        </p:sp>
      </p:grpSp>
      <p:sp>
        <p:nvSpPr>
          <p:cNvPr name="TextBox 16" id="16"/>
          <p:cNvSpPr txBox="true"/>
          <p:nvPr/>
        </p:nvSpPr>
        <p:spPr>
          <a:xfrm rot="0">
            <a:off x="8273219" y="3063782"/>
            <a:ext cx="2069726" cy="1136215"/>
          </a:xfrm>
          <a:prstGeom prst="rect">
            <a:avLst/>
          </a:prstGeom>
        </p:spPr>
        <p:txBody>
          <a:bodyPr anchor="t" rtlCol="false" tIns="0" lIns="0" bIns="0" rIns="0">
            <a:spAutoFit/>
          </a:bodyPr>
          <a:lstStyle/>
          <a:p>
            <a:pPr algn="ctr">
              <a:lnSpc>
                <a:spcPts val="9332"/>
              </a:lnSpc>
            </a:pPr>
            <a:r>
              <a:rPr lang="en-US" sz="6762" spc="662">
                <a:solidFill>
                  <a:srgbClr val="FFFFFF"/>
                </a:solidFill>
                <a:latin typeface="DM Sans"/>
              </a:rPr>
              <a:t>02</a:t>
            </a:r>
          </a:p>
        </p:txBody>
      </p:sp>
      <p:sp>
        <p:nvSpPr>
          <p:cNvPr name="Freeform 17" id="17"/>
          <p:cNvSpPr/>
          <p:nvPr/>
        </p:nvSpPr>
        <p:spPr>
          <a:xfrm flipH="false" flipV="false" rot="0">
            <a:off x="12337613" y="2634146"/>
            <a:ext cx="2069726" cy="3144612"/>
          </a:xfrm>
          <a:custGeom>
            <a:avLst/>
            <a:gdLst/>
            <a:ahLst/>
            <a:cxnLst/>
            <a:rect r="r" b="b" t="t" l="l"/>
            <a:pathLst>
              <a:path h="3144612" w="2069726">
                <a:moveTo>
                  <a:pt x="0" y="0"/>
                </a:moveTo>
                <a:lnTo>
                  <a:pt x="2069726" y="0"/>
                </a:lnTo>
                <a:lnTo>
                  <a:pt x="2069726" y="3144613"/>
                </a:lnTo>
                <a:lnTo>
                  <a:pt x="0" y="3144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3116723" y="6023141"/>
            <a:ext cx="511506" cy="51150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20" id="20"/>
            <p:cNvSpPr txBox="true"/>
            <p:nvPr/>
          </p:nvSpPr>
          <p:spPr>
            <a:xfrm>
              <a:off x="76200" y="47625"/>
              <a:ext cx="660400" cy="688975"/>
            </a:xfrm>
            <a:prstGeom prst="rect">
              <a:avLst/>
            </a:prstGeom>
          </p:spPr>
          <p:txBody>
            <a:bodyPr anchor="ctr" rtlCol="false" tIns="51857" lIns="51857" bIns="51857" rIns="51857"/>
            <a:lstStyle/>
            <a:p>
              <a:pPr algn="ctr">
                <a:lnSpc>
                  <a:spcPts val="2860"/>
                </a:lnSpc>
              </a:pPr>
            </a:p>
          </p:txBody>
        </p:sp>
      </p:grpSp>
      <p:sp>
        <p:nvSpPr>
          <p:cNvPr name="TextBox 21" id="21"/>
          <p:cNvSpPr txBox="true"/>
          <p:nvPr/>
        </p:nvSpPr>
        <p:spPr>
          <a:xfrm rot="0">
            <a:off x="12337613" y="3063782"/>
            <a:ext cx="2069726" cy="1136215"/>
          </a:xfrm>
          <a:prstGeom prst="rect">
            <a:avLst/>
          </a:prstGeom>
        </p:spPr>
        <p:txBody>
          <a:bodyPr anchor="t" rtlCol="false" tIns="0" lIns="0" bIns="0" rIns="0">
            <a:spAutoFit/>
          </a:bodyPr>
          <a:lstStyle/>
          <a:p>
            <a:pPr algn="ctr">
              <a:lnSpc>
                <a:spcPts val="9332"/>
              </a:lnSpc>
            </a:pPr>
            <a:r>
              <a:rPr lang="en-US" sz="6762" spc="662">
                <a:solidFill>
                  <a:srgbClr val="FFFFFF"/>
                </a:solidFill>
                <a:latin typeface="DM Sans"/>
              </a:rPr>
              <a:t>03</a:t>
            </a:r>
          </a:p>
        </p:txBody>
      </p:sp>
      <p:sp>
        <p:nvSpPr>
          <p:cNvPr name="TextBox 22" id="22"/>
          <p:cNvSpPr txBox="true"/>
          <p:nvPr/>
        </p:nvSpPr>
        <p:spPr>
          <a:xfrm rot="0">
            <a:off x="7130938" y="7347580"/>
            <a:ext cx="4279484" cy="2552449"/>
          </a:xfrm>
          <a:prstGeom prst="rect">
            <a:avLst/>
          </a:prstGeom>
        </p:spPr>
        <p:txBody>
          <a:bodyPr anchor="t" rtlCol="false" tIns="0" lIns="0" bIns="0" rIns="0">
            <a:spAutoFit/>
          </a:bodyPr>
          <a:lstStyle/>
          <a:p>
            <a:pPr algn="ctr">
              <a:lnSpc>
                <a:spcPts val="2598"/>
              </a:lnSpc>
            </a:pPr>
            <a:r>
              <a:rPr lang="en-US" sz="1882">
                <a:solidFill>
                  <a:srgbClr val="051D40"/>
                </a:solidFill>
                <a:latin typeface="DM Sans"/>
              </a:rPr>
              <a:t>September is dedicated to the integration of CSS into the project. It will involve adding styles to the HTML structure and ensuring a visually appealing and consistent design. Responsive design principles will also be applied to make the website adaptable to various screen sizes.</a:t>
            </a:r>
          </a:p>
        </p:txBody>
      </p:sp>
      <p:sp>
        <p:nvSpPr>
          <p:cNvPr name="TextBox 23" id="23"/>
          <p:cNvSpPr txBox="true"/>
          <p:nvPr/>
        </p:nvSpPr>
        <p:spPr>
          <a:xfrm rot="0">
            <a:off x="7887576" y="6720438"/>
            <a:ext cx="2766208" cy="504463"/>
          </a:xfrm>
          <a:prstGeom prst="rect">
            <a:avLst/>
          </a:prstGeom>
        </p:spPr>
        <p:txBody>
          <a:bodyPr anchor="t" rtlCol="false" tIns="0" lIns="0" bIns="0" rIns="0">
            <a:spAutoFit/>
          </a:bodyPr>
          <a:lstStyle/>
          <a:p>
            <a:pPr algn="ctr">
              <a:lnSpc>
                <a:spcPts val="4105"/>
              </a:lnSpc>
            </a:pPr>
            <a:r>
              <a:rPr lang="en-US" sz="2975" spc="291">
                <a:solidFill>
                  <a:srgbClr val="051D40"/>
                </a:solidFill>
                <a:latin typeface="DM Sans"/>
              </a:rPr>
              <a:t>September</a:t>
            </a:r>
          </a:p>
        </p:txBody>
      </p:sp>
      <p:sp>
        <p:nvSpPr>
          <p:cNvPr name="TextBox 24" id="24"/>
          <p:cNvSpPr txBox="true"/>
          <p:nvPr/>
        </p:nvSpPr>
        <p:spPr>
          <a:xfrm rot="0">
            <a:off x="11475861" y="7347580"/>
            <a:ext cx="4254816" cy="2552449"/>
          </a:xfrm>
          <a:prstGeom prst="rect">
            <a:avLst/>
          </a:prstGeom>
        </p:spPr>
        <p:txBody>
          <a:bodyPr anchor="t" rtlCol="false" tIns="0" lIns="0" bIns="0" rIns="0">
            <a:spAutoFit/>
          </a:bodyPr>
          <a:lstStyle/>
          <a:p>
            <a:pPr algn="ctr">
              <a:lnSpc>
                <a:spcPts val="2598"/>
              </a:lnSpc>
            </a:pPr>
            <a:r>
              <a:rPr lang="en-US" sz="1882">
                <a:solidFill>
                  <a:srgbClr val="051D40"/>
                </a:solidFill>
                <a:latin typeface="DM Sans"/>
              </a:rPr>
              <a:t>October marks the phase where JavaScript integration takes center stage. This month will involve adding interactive elements, enhancing user experience, and creating dynamic features on the website. Extensive testing and debugging will be carried out to ensure functionality.</a:t>
            </a:r>
          </a:p>
        </p:txBody>
      </p:sp>
      <p:sp>
        <p:nvSpPr>
          <p:cNvPr name="TextBox 25" id="25"/>
          <p:cNvSpPr txBox="true"/>
          <p:nvPr/>
        </p:nvSpPr>
        <p:spPr>
          <a:xfrm rot="0">
            <a:off x="11951970" y="6720438"/>
            <a:ext cx="2766208" cy="504463"/>
          </a:xfrm>
          <a:prstGeom prst="rect">
            <a:avLst/>
          </a:prstGeom>
        </p:spPr>
        <p:txBody>
          <a:bodyPr anchor="t" rtlCol="false" tIns="0" lIns="0" bIns="0" rIns="0">
            <a:spAutoFit/>
          </a:bodyPr>
          <a:lstStyle/>
          <a:p>
            <a:pPr algn="ctr">
              <a:lnSpc>
                <a:spcPts val="4105"/>
              </a:lnSpc>
            </a:pPr>
            <a:r>
              <a:rPr lang="en-US" sz="2975" spc="291">
                <a:solidFill>
                  <a:srgbClr val="051D40"/>
                </a:solidFill>
                <a:latin typeface="DM Sans"/>
              </a:rPr>
              <a:t>October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0">
            <a:off x="11007034" y="1171438"/>
            <a:ext cx="5246391" cy="5246370"/>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71695" t="-18540" r="-69453" b="-17146"/>
              </a:stretch>
            </a:blipFill>
          </p:spPr>
        </p:sp>
      </p:grpSp>
      <p:sp>
        <p:nvSpPr>
          <p:cNvPr name="TextBox 6" id="6"/>
          <p:cNvSpPr txBox="true"/>
          <p:nvPr/>
        </p:nvSpPr>
        <p:spPr>
          <a:xfrm rot="0">
            <a:off x="600715" y="348657"/>
            <a:ext cx="10888696" cy="2421638"/>
          </a:xfrm>
          <a:prstGeom prst="rect">
            <a:avLst/>
          </a:prstGeom>
        </p:spPr>
        <p:txBody>
          <a:bodyPr anchor="t" rtlCol="false" tIns="0" lIns="0" bIns="0" rIns="0">
            <a:spAutoFit/>
          </a:bodyPr>
          <a:lstStyle/>
          <a:p>
            <a:pPr>
              <a:lnSpc>
                <a:spcPts val="9284"/>
              </a:lnSpc>
            </a:pPr>
            <a:r>
              <a:rPr lang="en-US" sz="8842">
                <a:solidFill>
                  <a:srgbClr val="051D40"/>
                </a:solidFill>
                <a:latin typeface="Now Bold"/>
              </a:rPr>
              <a:t>TECHNOLOGY </a:t>
            </a:r>
          </a:p>
          <a:p>
            <a:pPr marL="0" indent="0" lvl="0">
              <a:lnSpc>
                <a:spcPts val="9284"/>
              </a:lnSpc>
            </a:pPr>
            <a:r>
              <a:rPr lang="en-US" sz="8842">
                <a:solidFill>
                  <a:srgbClr val="051D40"/>
                </a:solidFill>
                <a:latin typeface="Now Bold"/>
              </a:rPr>
              <a:t>STACK</a:t>
            </a:r>
          </a:p>
        </p:txBody>
      </p:sp>
      <p:sp>
        <p:nvSpPr>
          <p:cNvPr name="TextBox 7" id="7"/>
          <p:cNvSpPr txBox="true"/>
          <p:nvPr/>
        </p:nvSpPr>
        <p:spPr>
          <a:xfrm rot="0">
            <a:off x="1083091" y="4477385"/>
            <a:ext cx="9923943" cy="4780915"/>
          </a:xfrm>
          <a:prstGeom prst="rect">
            <a:avLst/>
          </a:prstGeom>
        </p:spPr>
        <p:txBody>
          <a:bodyPr anchor="t" rtlCol="false" tIns="0" lIns="0" bIns="0" rIns="0">
            <a:spAutoFit/>
          </a:bodyPr>
          <a:lstStyle/>
          <a:p>
            <a:pPr algn="ctr">
              <a:lnSpc>
                <a:spcPts val="4759"/>
              </a:lnSpc>
            </a:pPr>
            <a:r>
              <a:rPr lang="en-US" sz="3399">
                <a:solidFill>
                  <a:srgbClr val="051D40"/>
                </a:solidFill>
                <a:latin typeface="Canva Sans"/>
              </a:rPr>
              <a:t>HTML, CSS, and JavaScript were chosen as the core technologies for Electro-X due to their complementary roles. HTML provides the structural foundation, CSS enhances visual aesthetics and layout, while JavaScript adds dynamic functionality, ensuring a robust, responsive, and user-friendly e-commerce experience for our customers.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99652" y="367797"/>
            <a:ext cx="10888696" cy="2421638"/>
          </a:xfrm>
          <a:prstGeom prst="rect">
            <a:avLst/>
          </a:prstGeom>
        </p:spPr>
        <p:txBody>
          <a:bodyPr anchor="t" rtlCol="false" tIns="0" lIns="0" bIns="0" rIns="0">
            <a:spAutoFit/>
          </a:bodyPr>
          <a:lstStyle/>
          <a:p>
            <a:pPr algn="ctr" marL="0" indent="0" lvl="0">
              <a:lnSpc>
                <a:spcPts val="9284"/>
              </a:lnSpc>
            </a:pPr>
            <a:r>
              <a:rPr lang="en-US" sz="8842">
                <a:solidFill>
                  <a:srgbClr val="051D40"/>
                </a:solidFill>
                <a:latin typeface="Now Bold"/>
              </a:rPr>
              <a:t>CHALLENGES AND SOLUTION</a:t>
            </a:r>
          </a:p>
        </p:txBody>
      </p:sp>
      <p:sp>
        <p:nvSpPr>
          <p:cNvPr name="TextBox 5" id="5"/>
          <p:cNvSpPr txBox="true"/>
          <p:nvPr/>
        </p:nvSpPr>
        <p:spPr>
          <a:xfrm rot="0">
            <a:off x="1559887" y="3419349"/>
            <a:ext cx="15168226" cy="5380990"/>
          </a:xfrm>
          <a:prstGeom prst="rect">
            <a:avLst/>
          </a:prstGeom>
        </p:spPr>
        <p:txBody>
          <a:bodyPr anchor="t" rtlCol="false" tIns="0" lIns="0" bIns="0" rIns="0">
            <a:spAutoFit/>
          </a:bodyPr>
          <a:lstStyle/>
          <a:p>
            <a:pPr algn="ctr">
              <a:lnSpc>
                <a:spcPts val="4759"/>
              </a:lnSpc>
            </a:pPr>
            <a:r>
              <a:rPr lang="en-US" sz="3399">
                <a:solidFill>
                  <a:srgbClr val="051D40"/>
                </a:solidFill>
                <a:latin typeface="Canva Sans"/>
              </a:rPr>
              <a:t>During the creation of Electro-X, we encountered a few hurdles. Keeping our website secure from cyber threats, ensuring it ran smoothly even during busy times, and making it user-friendly were some of our challenges. To tackle them, we used strong security measures, improved website performance, and gathered feedback to make the site easier to use. For example, we noticed that after these changes, more people enjoyed shopping with us, and our website handled a huge number of users during a big sale without any problems. Overcoming these challenges made Electro-X better for everyone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99652" y="367797"/>
            <a:ext cx="10888696" cy="1233130"/>
          </a:xfrm>
          <a:prstGeom prst="rect">
            <a:avLst/>
          </a:prstGeom>
        </p:spPr>
        <p:txBody>
          <a:bodyPr anchor="t" rtlCol="false" tIns="0" lIns="0" bIns="0" rIns="0">
            <a:spAutoFit/>
          </a:bodyPr>
          <a:lstStyle/>
          <a:p>
            <a:pPr algn="ctr" marL="0" indent="0" lvl="0">
              <a:lnSpc>
                <a:spcPts val="9284"/>
              </a:lnSpc>
            </a:pPr>
            <a:r>
              <a:rPr lang="en-US" sz="8842">
                <a:solidFill>
                  <a:srgbClr val="051D40"/>
                </a:solidFill>
                <a:latin typeface="Now Bold"/>
              </a:rPr>
              <a:t>CONCLUSION</a:t>
            </a:r>
          </a:p>
        </p:txBody>
      </p:sp>
      <p:sp>
        <p:nvSpPr>
          <p:cNvPr name="TextBox 5" id="5"/>
          <p:cNvSpPr txBox="true"/>
          <p:nvPr/>
        </p:nvSpPr>
        <p:spPr>
          <a:xfrm rot="0">
            <a:off x="1559887" y="3419349"/>
            <a:ext cx="15168226" cy="4180840"/>
          </a:xfrm>
          <a:prstGeom prst="rect">
            <a:avLst/>
          </a:prstGeom>
        </p:spPr>
        <p:txBody>
          <a:bodyPr anchor="t" rtlCol="false" tIns="0" lIns="0" bIns="0" rIns="0">
            <a:spAutoFit/>
          </a:bodyPr>
          <a:lstStyle/>
          <a:p>
            <a:pPr algn="ctr">
              <a:lnSpc>
                <a:spcPts val="4759"/>
              </a:lnSpc>
            </a:pPr>
            <a:r>
              <a:rPr lang="en-US" sz="3399">
                <a:solidFill>
                  <a:srgbClr val="051D40"/>
                </a:solidFill>
                <a:latin typeface="Canva Sans"/>
              </a:rPr>
              <a:t>In summary, Electro-X isn't merely another e-commerce platform; it represents a revolution in electronics shopping. It embodies innovation, design, and technology, all working in harmony to make the lives of electronics enthusiasts easier and more enjoyable. We firmly believe that Electro-X will redefine the electronics e-commerce landscape, and today, we look forward to sharing more about this exciting project with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DAFxsXA3ppQ</dc:identifier>
  <dcterms:modified xsi:type="dcterms:W3CDTF">2011-08-01T06:04:30Z</dcterms:modified>
  <cp:revision>1</cp:revision>
  <dc:title>FrontEnd enginnering</dc:title>
</cp:coreProperties>
</file>