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7" r:id="rId6"/>
    <p:sldId id="318" r:id="rId7"/>
    <p:sldId id="333" r:id="rId8"/>
    <p:sldId id="334" r:id="rId9"/>
    <p:sldId id="325" r:id="rId10"/>
    <p:sldId id="326" r:id="rId11"/>
    <p:sldId id="329" r:id="rId12"/>
    <p:sldId id="327" r:id="rId13"/>
    <p:sldId id="331" r:id="rId14"/>
    <p:sldId id="332"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FEFEF"/>
    <a:srgbClr val="F5CDCE"/>
    <a:srgbClr val="FDFBF6"/>
    <a:srgbClr val="AAC4E9"/>
    <a:srgbClr val="DF8C8C"/>
    <a:srgbClr val="D4D593"/>
    <a:srgbClr val="E6F0FE"/>
    <a:srgbClr val="CDBE8A"/>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58" d="100"/>
          <a:sy n="58" d="100"/>
        </p:scale>
        <p:origin x="77" y="5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7BAC1-7A71-8510-2286-9484F2A52E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C46FFC-E274-6F6F-091E-836C26B65EB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225EFA8-37E5-733B-AD4C-BDF5AB8780BB}"/>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7397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E284F-C477-F6AA-B9CF-BB5BD98105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8301FE-E8EB-EE86-0D14-AEE086CE598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BEB74EE-D401-935C-8696-E8334E762B9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9741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1" y="295187"/>
            <a:ext cx="12192000" cy="933732"/>
          </a:xfrm>
        </p:spPr>
        <p:txBody>
          <a:bodyPr anchor="ctr"/>
          <a:lstStyle/>
          <a:p>
            <a:r>
              <a:rPr lang="en-US" dirty="0"/>
              <a:t>Arduino BASED Smart dustbin to detect waste level and alert user</a:t>
            </a:r>
          </a:p>
        </p:txBody>
      </p:sp>
      <p:sp>
        <p:nvSpPr>
          <p:cNvPr id="3" name="Freeform 13">
            <a:extLst>
              <a:ext uri="{FF2B5EF4-FFF2-40B4-BE49-F238E27FC236}">
                <a16:creationId xmlns:a16="http://schemas.microsoft.com/office/drawing/2014/main" id="{A937BBAA-8126-0C90-B7B5-32A7941A77A8}"/>
              </a:ext>
            </a:extLst>
          </p:cNvPr>
          <p:cNvSpPr/>
          <p:nvPr/>
        </p:nvSpPr>
        <p:spPr>
          <a:xfrm>
            <a:off x="5195999" y="1358024"/>
            <a:ext cx="1800000" cy="1800000"/>
          </a:xfrm>
          <a:custGeom>
            <a:avLst/>
            <a:gdLst/>
            <a:ahLst/>
            <a:cxnLst/>
            <a:rect l="l" t="t" r="r" b="b"/>
            <a:pathLst>
              <a:path w="3197860" h="3197860">
                <a:moveTo>
                  <a:pt x="0" y="0"/>
                </a:moveTo>
                <a:lnTo>
                  <a:pt x="3197860" y="0"/>
                </a:lnTo>
                <a:lnTo>
                  <a:pt x="3197860" y="3197860"/>
                </a:lnTo>
                <a:lnTo>
                  <a:pt x="0" y="3197860"/>
                </a:lnTo>
                <a:lnTo>
                  <a:pt x="0" y="0"/>
                </a:lnTo>
                <a:close/>
              </a:path>
            </a:pathLst>
          </a:custGeom>
          <a:blipFill>
            <a:blip r:embed="rId3"/>
            <a:stretch>
              <a:fillRect/>
            </a:stretch>
          </a:blipFill>
        </p:spPr>
        <p:txBody>
          <a:bodyPr/>
          <a:lstStyle/>
          <a:p>
            <a:endParaRPr lang="en-IN" dirty="0"/>
          </a:p>
        </p:txBody>
      </p:sp>
      <p:sp>
        <p:nvSpPr>
          <p:cNvPr id="4" name="TextBox 3">
            <a:extLst>
              <a:ext uri="{FF2B5EF4-FFF2-40B4-BE49-F238E27FC236}">
                <a16:creationId xmlns:a16="http://schemas.microsoft.com/office/drawing/2014/main" id="{69A670DC-59CC-C2C9-0910-467191B90A95}"/>
              </a:ext>
            </a:extLst>
          </p:cNvPr>
          <p:cNvSpPr txBox="1"/>
          <p:nvPr/>
        </p:nvSpPr>
        <p:spPr>
          <a:xfrm>
            <a:off x="2282858" y="3158024"/>
            <a:ext cx="7626284" cy="954107"/>
          </a:xfrm>
          <a:prstGeom prst="rect">
            <a:avLst/>
          </a:prstGeom>
          <a:noFill/>
        </p:spPr>
        <p:txBody>
          <a:bodyPr wrap="square" rtlCol="0">
            <a:spAutoFit/>
          </a:bodyPr>
          <a:lstStyle/>
          <a:p>
            <a:pPr algn="ctr"/>
            <a:r>
              <a:rPr lang="en-IN" sz="2800" b="1" dirty="0">
                <a:solidFill>
                  <a:schemeClr val="accent2">
                    <a:lumMod val="75000"/>
                  </a:schemeClr>
                </a:solidFill>
              </a:rPr>
              <a:t>Department of Computer Science &amp; Engineering</a:t>
            </a:r>
          </a:p>
        </p:txBody>
      </p:sp>
      <p:sp>
        <p:nvSpPr>
          <p:cNvPr id="5" name="TextBox 4">
            <a:extLst>
              <a:ext uri="{FF2B5EF4-FFF2-40B4-BE49-F238E27FC236}">
                <a16:creationId xmlns:a16="http://schemas.microsoft.com/office/drawing/2014/main" id="{472EB774-0EFF-229E-00ED-22D229D6DBD9}"/>
              </a:ext>
            </a:extLst>
          </p:cNvPr>
          <p:cNvSpPr txBox="1"/>
          <p:nvPr/>
        </p:nvSpPr>
        <p:spPr>
          <a:xfrm>
            <a:off x="314806" y="4712295"/>
            <a:ext cx="2479250" cy="1200329"/>
          </a:xfrm>
          <a:prstGeom prst="rect">
            <a:avLst/>
          </a:prstGeom>
          <a:noFill/>
        </p:spPr>
        <p:txBody>
          <a:bodyPr wrap="square" rtlCol="0">
            <a:spAutoFit/>
          </a:bodyPr>
          <a:lstStyle/>
          <a:p>
            <a:r>
              <a:rPr lang="en-IN" sz="2400" b="1" dirty="0">
                <a:solidFill>
                  <a:schemeClr val="accent2">
                    <a:lumMod val="75000"/>
                  </a:schemeClr>
                </a:solidFill>
              </a:rPr>
              <a:t>Presented By:</a:t>
            </a:r>
          </a:p>
          <a:p>
            <a:r>
              <a:rPr lang="en-IN" sz="2400" b="1" dirty="0">
                <a:solidFill>
                  <a:schemeClr val="accent2">
                    <a:lumMod val="75000"/>
                  </a:schemeClr>
                </a:solidFill>
              </a:rPr>
              <a:t>Akarshit Verma</a:t>
            </a:r>
          </a:p>
          <a:p>
            <a:r>
              <a:rPr lang="en-IN" sz="2400" b="1" dirty="0">
                <a:solidFill>
                  <a:schemeClr val="accent2">
                    <a:lumMod val="75000"/>
                  </a:schemeClr>
                </a:solidFill>
              </a:rPr>
              <a:t>21DCS008</a:t>
            </a:r>
          </a:p>
        </p:txBody>
      </p:sp>
      <p:sp>
        <p:nvSpPr>
          <p:cNvPr id="6" name="TextBox 5">
            <a:extLst>
              <a:ext uri="{FF2B5EF4-FFF2-40B4-BE49-F238E27FC236}">
                <a16:creationId xmlns:a16="http://schemas.microsoft.com/office/drawing/2014/main" id="{C38B81A4-BE98-3F5F-21D8-B4A8D2E38506}"/>
              </a:ext>
            </a:extLst>
          </p:cNvPr>
          <p:cNvSpPr txBox="1"/>
          <p:nvPr/>
        </p:nvSpPr>
        <p:spPr>
          <a:xfrm>
            <a:off x="8513974" y="4712294"/>
            <a:ext cx="3678025" cy="1200329"/>
          </a:xfrm>
          <a:prstGeom prst="rect">
            <a:avLst/>
          </a:prstGeom>
          <a:noFill/>
        </p:spPr>
        <p:txBody>
          <a:bodyPr wrap="square" rtlCol="0">
            <a:spAutoFit/>
          </a:bodyPr>
          <a:lstStyle/>
          <a:p>
            <a:r>
              <a:rPr lang="en-IN" sz="2400" b="1" dirty="0">
                <a:solidFill>
                  <a:schemeClr val="accent2">
                    <a:lumMod val="75000"/>
                  </a:schemeClr>
                </a:solidFill>
              </a:rPr>
              <a:t>Submitted To:</a:t>
            </a:r>
          </a:p>
          <a:p>
            <a:r>
              <a:rPr lang="en-IN" sz="2400" b="1" dirty="0">
                <a:solidFill>
                  <a:schemeClr val="accent2">
                    <a:lumMod val="75000"/>
                  </a:schemeClr>
                </a:solidFill>
              </a:rPr>
              <a:t>Dr. Robin Singh </a:t>
            </a:r>
            <a:r>
              <a:rPr lang="en-IN" sz="2400" b="1" dirty="0" err="1">
                <a:solidFill>
                  <a:schemeClr val="accent2">
                    <a:lumMod val="75000"/>
                  </a:schemeClr>
                </a:solidFill>
              </a:rPr>
              <a:t>Bhadoria</a:t>
            </a:r>
            <a:endParaRPr lang="en-IN" sz="2400" b="1" dirty="0">
              <a:solidFill>
                <a:schemeClr val="accent2">
                  <a:lumMod val="75000"/>
                </a:schemeClr>
              </a:solidFill>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2AE8-358D-EEDE-5C2C-F0F2FCCE4544}"/>
              </a:ext>
            </a:extLst>
          </p:cNvPr>
          <p:cNvSpPr>
            <a:spLocks noGrp="1"/>
          </p:cNvSpPr>
          <p:nvPr>
            <p:ph type="title"/>
          </p:nvPr>
        </p:nvSpPr>
        <p:spPr/>
        <p:txBody>
          <a:bodyPr/>
          <a:lstStyle/>
          <a:p>
            <a:r>
              <a:rPr lang="en-US" b="1" dirty="0"/>
              <a:t>Conclusion</a:t>
            </a:r>
            <a:br>
              <a:rPr lang="en-US" b="1" dirty="0"/>
            </a:br>
            <a:endParaRPr lang="en-IN" dirty="0"/>
          </a:p>
        </p:txBody>
      </p:sp>
      <p:sp>
        <p:nvSpPr>
          <p:cNvPr id="3" name="Content Placeholder 2">
            <a:extLst>
              <a:ext uri="{FF2B5EF4-FFF2-40B4-BE49-F238E27FC236}">
                <a16:creationId xmlns:a16="http://schemas.microsoft.com/office/drawing/2014/main" id="{A8D69D77-4AA8-E0D0-8853-38382F18CD1E}"/>
              </a:ext>
            </a:extLst>
          </p:cNvPr>
          <p:cNvSpPr>
            <a:spLocks noGrp="1"/>
          </p:cNvSpPr>
          <p:nvPr>
            <p:ph idx="13"/>
          </p:nvPr>
        </p:nvSpPr>
        <p:spPr>
          <a:xfrm>
            <a:off x="914399" y="2070056"/>
            <a:ext cx="7720553" cy="3721817"/>
          </a:xfrm>
        </p:spPr>
        <p:txBody>
          <a:bodyPr/>
          <a:lstStyle/>
          <a:p>
            <a:r>
              <a:rPr lang="en-US" dirty="0"/>
              <a:t>Smart dustbins offer a modern solution to waste management with features like automatic lid opening using sensors and Arduino. They promote hygiene by reducing contact. In the future, they can be enhanced with sensors to detect when full and integrated with IoT for real-time monitoring and smart waste tracking.</a:t>
            </a:r>
            <a:endParaRPr lang="en-IN" dirty="0"/>
          </a:p>
        </p:txBody>
      </p:sp>
      <p:sp>
        <p:nvSpPr>
          <p:cNvPr id="5" name="Slide Number Placeholder 4">
            <a:extLst>
              <a:ext uri="{FF2B5EF4-FFF2-40B4-BE49-F238E27FC236}">
                <a16:creationId xmlns:a16="http://schemas.microsoft.com/office/drawing/2014/main" id="{739E2026-6983-C0B1-3EC5-EB5B15DFCEDF}"/>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406466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32AB-E483-DF16-7AFB-541159010C09}"/>
              </a:ext>
            </a:extLst>
          </p:cNvPr>
          <p:cNvSpPr>
            <a:spLocks noGrp="1"/>
          </p:cNvSpPr>
          <p:nvPr>
            <p:ph type="title"/>
          </p:nvPr>
        </p:nvSpPr>
        <p:spPr>
          <a:xfrm>
            <a:off x="565608" y="309100"/>
            <a:ext cx="7843837" cy="1012782"/>
          </a:xfrm>
        </p:spPr>
        <p:txBody>
          <a:bodyPr/>
          <a:lstStyle/>
          <a:p>
            <a:r>
              <a:rPr lang="en-IN" dirty="0"/>
              <a:t>REFERENCES</a:t>
            </a:r>
          </a:p>
        </p:txBody>
      </p:sp>
      <p:sp>
        <p:nvSpPr>
          <p:cNvPr id="5" name="Slide Number Placeholder 4">
            <a:extLst>
              <a:ext uri="{FF2B5EF4-FFF2-40B4-BE49-F238E27FC236}">
                <a16:creationId xmlns:a16="http://schemas.microsoft.com/office/drawing/2014/main" id="{E1A97C4E-7D32-BFCA-F0BD-6D0DAE5BCCF3}"/>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7" name="TextBox 6">
            <a:extLst>
              <a:ext uri="{FF2B5EF4-FFF2-40B4-BE49-F238E27FC236}">
                <a16:creationId xmlns:a16="http://schemas.microsoft.com/office/drawing/2014/main" id="{6577FDAA-20D7-D10A-DF10-A5BB4A337A0A}"/>
              </a:ext>
            </a:extLst>
          </p:cNvPr>
          <p:cNvSpPr txBox="1"/>
          <p:nvPr/>
        </p:nvSpPr>
        <p:spPr>
          <a:xfrm>
            <a:off x="735291" y="1400306"/>
            <a:ext cx="10476048" cy="4770537"/>
          </a:xfrm>
          <a:prstGeom prst="rect">
            <a:avLst/>
          </a:prstGeom>
          <a:noFill/>
        </p:spPr>
        <p:txBody>
          <a:bodyPr wrap="square">
            <a:spAutoFit/>
          </a:bodyPr>
          <a:lstStyle/>
          <a:p>
            <a:r>
              <a:rPr lang="en-IN" sz="1600" dirty="0">
                <a:solidFill>
                  <a:srgbClr val="222222"/>
                </a:solidFill>
                <a:latin typeface="Arial" panose="020B0604020202020204" pitchFamily="34" charset="0"/>
              </a:rPr>
              <a:t>[</a:t>
            </a:r>
            <a:r>
              <a:rPr lang="en-IN" sz="1600" b="0" i="0" dirty="0">
                <a:solidFill>
                  <a:srgbClr val="222222"/>
                </a:solidFill>
                <a:effectLst/>
                <a:latin typeface="Arial" panose="020B0604020202020204" pitchFamily="34" charset="0"/>
              </a:rPr>
              <a:t>1] A. S. Berger, Embedded Systems Design: An Introduction to Processes, Tools, \&amp; Techniques: CMP </a:t>
            </a:r>
          </a:p>
          <a:p>
            <a:r>
              <a:rPr lang="en-IN" sz="1600" b="0" i="0" dirty="0">
                <a:solidFill>
                  <a:srgbClr val="222222"/>
                </a:solidFill>
                <a:effectLst/>
                <a:latin typeface="Arial" panose="020B0604020202020204" pitchFamily="34" charset="0"/>
              </a:rPr>
              <a:t>Books, 2002.Very practical orientation, low level programming, ICE, JTAG, etc. </a:t>
            </a:r>
          </a:p>
          <a:p>
            <a:r>
              <a:rPr lang="en-IN" sz="1600" b="0" i="0" dirty="0">
                <a:solidFill>
                  <a:srgbClr val="222222"/>
                </a:solidFill>
                <a:effectLst/>
                <a:latin typeface="Arial" panose="020B0604020202020204" pitchFamily="34" charset="0"/>
              </a:rPr>
              <a:t>[2] Edgar H. Callaway, Jr., Wireless Sensor Networks: Architectures and Protocols: CRC Press, </a:t>
            </a:r>
          </a:p>
          <a:p>
            <a:r>
              <a:rPr lang="en-IN" sz="1600" b="0" i="0" dirty="0">
                <a:solidFill>
                  <a:srgbClr val="222222"/>
                </a:solidFill>
                <a:effectLst/>
                <a:latin typeface="Arial" panose="020B0604020202020204" pitchFamily="34" charset="0"/>
              </a:rPr>
              <a:t>2004.Focus on networking technology and power management. </a:t>
            </a:r>
          </a:p>
          <a:p>
            <a:r>
              <a:rPr lang="en-IN" sz="1600" b="0" i="0" dirty="0">
                <a:solidFill>
                  <a:srgbClr val="222222"/>
                </a:solidFill>
                <a:effectLst/>
                <a:latin typeface="Arial" panose="020B0604020202020204" pitchFamily="34" charset="0"/>
              </a:rPr>
              <a:t>[3] S. A. Edwards, Languages for Digital Embedded Systems: Kluwer Academic Publishers, </a:t>
            </a:r>
          </a:p>
          <a:p>
            <a:r>
              <a:rPr lang="en-IN" sz="1600" b="0" i="0" dirty="0">
                <a:solidFill>
                  <a:srgbClr val="222222"/>
                </a:solidFill>
                <a:effectLst/>
                <a:latin typeface="Arial" panose="020B0604020202020204" pitchFamily="34" charset="0"/>
              </a:rPr>
              <a:t>2000.Written by a Berkeley alumnus on the faculty at Columbia who teaches a course on embedded </a:t>
            </a:r>
          </a:p>
          <a:p>
            <a:r>
              <a:rPr lang="en-IN" sz="1600" b="0" i="0" dirty="0">
                <a:solidFill>
                  <a:srgbClr val="222222"/>
                </a:solidFill>
                <a:effectLst/>
                <a:latin typeface="Arial" panose="020B0604020202020204" pitchFamily="34" charset="0"/>
              </a:rPr>
              <a:t>systems. Academic orientation, but translated in real practice in Edwards' Columbia course. </a:t>
            </a:r>
          </a:p>
          <a:p>
            <a:r>
              <a:rPr lang="en-IN" sz="1600" b="0" i="0" dirty="0">
                <a:solidFill>
                  <a:srgbClr val="222222"/>
                </a:solidFill>
                <a:effectLst/>
                <a:latin typeface="Arial" panose="020B0604020202020204" pitchFamily="34" charset="0"/>
              </a:rPr>
              <a:t>[4] Raj Kamal, Embedded Systems: Architecture, Programming, and Design: McGraw Hill, </a:t>
            </a:r>
          </a:p>
          <a:p>
            <a:r>
              <a:rPr lang="en-IN" sz="1600" b="0" i="0" dirty="0">
                <a:solidFill>
                  <a:srgbClr val="222222"/>
                </a:solidFill>
                <a:effectLst/>
                <a:latin typeface="Arial" panose="020B0604020202020204" pitchFamily="34" charset="0"/>
              </a:rPr>
              <a:t>2008.Practical orientation, but without details of real systems. </a:t>
            </a:r>
          </a:p>
          <a:p>
            <a:r>
              <a:rPr lang="en-IN" sz="1600" b="0" i="0" dirty="0">
                <a:solidFill>
                  <a:srgbClr val="222222"/>
                </a:solidFill>
                <a:effectLst/>
                <a:latin typeface="Arial" panose="020B0604020202020204" pitchFamily="34" charset="0"/>
              </a:rPr>
              <a:t>[5] P. </a:t>
            </a:r>
            <a:r>
              <a:rPr lang="en-IN" sz="1600" b="0" i="0" dirty="0" err="1">
                <a:solidFill>
                  <a:srgbClr val="222222"/>
                </a:solidFill>
                <a:effectLst/>
                <a:latin typeface="Arial" panose="020B0604020202020204" pitchFamily="34" charset="0"/>
              </a:rPr>
              <a:t>Marwedel</a:t>
            </a:r>
            <a:r>
              <a:rPr lang="en-IN" sz="1600" b="0" i="0" dirty="0">
                <a:solidFill>
                  <a:srgbClr val="222222"/>
                </a:solidFill>
                <a:effectLst/>
                <a:latin typeface="Arial" panose="020B0604020202020204" pitchFamily="34" charset="0"/>
              </a:rPr>
              <a:t>, Embedded System Design: Kluwer Academic Publishers, 2003.A European </a:t>
            </a:r>
          </a:p>
          <a:p>
            <a:r>
              <a:rPr lang="en-IN" sz="1600" b="0" i="0" dirty="0">
                <a:solidFill>
                  <a:srgbClr val="222222"/>
                </a:solidFill>
                <a:effectLst/>
                <a:latin typeface="Arial" panose="020B0604020202020204" pitchFamily="34" charset="0"/>
              </a:rPr>
              <a:t>perspective, good buzzword-compliance (UML, </a:t>
            </a:r>
            <a:r>
              <a:rPr lang="en-IN" sz="1600" b="0" i="0" dirty="0" err="1">
                <a:solidFill>
                  <a:srgbClr val="222222"/>
                </a:solidFill>
                <a:effectLst/>
                <a:latin typeface="Arial" panose="020B0604020202020204" pitchFamily="34" charset="0"/>
              </a:rPr>
              <a:t>SystemC</a:t>
            </a:r>
            <a:r>
              <a:rPr lang="en-IN" sz="1600" b="0" i="0" dirty="0">
                <a:solidFill>
                  <a:srgbClr val="222222"/>
                </a:solidFill>
                <a:effectLst/>
                <a:latin typeface="Arial" panose="020B0604020202020204" pitchFamily="34" charset="0"/>
              </a:rPr>
              <a:t>, </a:t>
            </a:r>
            <a:r>
              <a:rPr lang="en-IN" sz="1600" b="0" i="0" dirty="0" err="1">
                <a:solidFill>
                  <a:srgbClr val="222222"/>
                </a:solidFill>
                <a:effectLst/>
                <a:latin typeface="Arial" panose="020B0604020202020204" pitchFamily="34" charset="0"/>
              </a:rPr>
              <a:t>statecharts</a:t>
            </a:r>
            <a:r>
              <a:rPr lang="en-IN" sz="1600" b="0" i="0" dirty="0">
                <a:solidFill>
                  <a:srgbClr val="222222"/>
                </a:solidFill>
                <a:effectLst/>
                <a:latin typeface="Arial" panose="020B0604020202020204" pitchFamily="34" charset="0"/>
              </a:rPr>
              <a:t>, </a:t>
            </a:r>
            <a:r>
              <a:rPr lang="en-IN" sz="1600" b="0" i="0" dirty="0" err="1">
                <a:solidFill>
                  <a:srgbClr val="222222"/>
                </a:solidFill>
                <a:effectLst/>
                <a:latin typeface="Arial" panose="020B0604020202020204" pitchFamily="34" charset="0"/>
              </a:rPr>
              <a:t>speccharts</a:t>
            </a:r>
            <a:r>
              <a:rPr lang="en-IN" sz="1600" b="0" i="0" dirty="0">
                <a:solidFill>
                  <a:srgbClr val="222222"/>
                </a:solidFill>
                <a:effectLst/>
                <a:latin typeface="Arial" panose="020B0604020202020204" pitchFamily="34" charset="0"/>
              </a:rPr>
              <a:t>). More oriented </a:t>
            </a:r>
          </a:p>
          <a:p>
            <a:r>
              <a:rPr lang="en-IN" sz="1600" b="0" i="0" dirty="0">
                <a:solidFill>
                  <a:srgbClr val="222222"/>
                </a:solidFill>
                <a:effectLst/>
                <a:latin typeface="Arial" panose="020B0604020202020204" pitchFamily="34" charset="0"/>
              </a:rPr>
              <a:t>towards industry, perhaps, but not as nuts-and-bolts as some of the others. </a:t>
            </a:r>
          </a:p>
          <a:p>
            <a:r>
              <a:rPr lang="en-IN" sz="1600" b="0" i="0" dirty="0">
                <a:solidFill>
                  <a:srgbClr val="222222"/>
                </a:solidFill>
                <a:effectLst/>
                <a:latin typeface="Arial" panose="020B0604020202020204" pitchFamily="34" charset="0"/>
              </a:rPr>
              <a:t>[6] T. Noergaard, Embedded Systems Architecture: A Comprehensive Guide for Engineers and </a:t>
            </a:r>
          </a:p>
          <a:p>
            <a:r>
              <a:rPr lang="en-IN" sz="1600" b="0" i="0" dirty="0">
                <a:solidFill>
                  <a:srgbClr val="222222"/>
                </a:solidFill>
                <a:effectLst/>
                <a:latin typeface="Arial" panose="020B0604020202020204" pitchFamily="34" charset="0"/>
              </a:rPr>
              <a:t>Programmers: Elsevier, 2005.Practical book oriented towards industrial practice. More emphasis on </a:t>
            </a:r>
          </a:p>
          <a:p>
            <a:r>
              <a:rPr lang="en-IN" sz="1600" b="0" i="0" dirty="0">
                <a:solidFill>
                  <a:srgbClr val="222222"/>
                </a:solidFill>
                <a:effectLst/>
                <a:latin typeface="Arial" panose="020B0604020202020204" pitchFamily="34" charset="0"/>
              </a:rPr>
              <a:t>hardware. </a:t>
            </a:r>
          </a:p>
          <a:p>
            <a:r>
              <a:rPr lang="en-IN" sz="1600" b="0" i="0" dirty="0">
                <a:solidFill>
                  <a:srgbClr val="222222"/>
                </a:solidFill>
                <a:effectLst/>
                <a:latin typeface="Arial" panose="020B0604020202020204" pitchFamily="34" charset="0"/>
              </a:rPr>
              <a:t>[7] J. S. Parab, V. G. </a:t>
            </a:r>
            <a:r>
              <a:rPr lang="en-IN" sz="1600" b="0" i="0" dirty="0" err="1">
                <a:solidFill>
                  <a:srgbClr val="222222"/>
                </a:solidFill>
                <a:effectLst/>
                <a:latin typeface="Arial" panose="020B0604020202020204" pitchFamily="34" charset="0"/>
              </a:rPr>
              <a:t>Shelake</a:t>
            </a:r>
            <a:r>
              <a:rPr lang="en-IN" sz="1600" b="0" i="0" dirty="0">
                <a:solidFill>
                  <a:srgbClr val="222222"/>
                </a:solidFill>
                <a:effectLst/>
                <a:latin typeface="Arial" panose="020B0604020202020204" pitchFamily="34" charset="0"/>
              </a:rPr>
              <a:t>, R. K. Kamat, G. M. Naik, Exploring C for Microcontrollers, Springer, </a:t>
            </a:r>
          </a:p>
          <a:p>
            <a:r>
              <a:rPr lang="en-IN" sz="1600" b="0" i="0" dirty="0">
                <a:solidFill>
                  <a:srgbClr val="222222"/>
                </a:solidFill>
                <a:effectLst/>
                <a:latin typeface="Arial" panose="020B0604020202020204" pitchFamily="34" charset="0"/>
              </a:rPr>
              <a:t>2007.Hands-on book, tutorial on C programming for MCS-51 using Keil IDE. </a:t>
            </a:r>
          </a:p>
          <a:p>
            <a:r>
              <a:rPr lang="en-IN" sz="1600" b="0" i="0" dirty="0">
                <a:solidFill>
                  <a:srgbClr val="222222"/>
                </a:solidFill>
                <a:effectLst/>
                <a:latin typeface="Arial" panose="020B0604020202020204" pitchFamily="34" charset="0"/>
              </a:rPr>
              <a:t>[8] Gregory </a:t>
            </a:r>
            <a:r>
              <a:rPr lang="en-IN" sz="1600" b="0" i="0" dirty="0" err="1">
                <a:solidFill>
                  <a:srgbClr val="222222"/>
                </a:solidFill>
                <a:effectLst/>
                <a:latin typeface="Arial" panose="020B0604020202020204" pitchFamily="34" charset="0"/>
              </a:rPr>
              <a:t>Pottie</a:t>
            </a:r>
            <a:r>
              <a:rPr lang="en-IN" sz="1600" b="0" i="0" dirty="0">
                <a:solidFill>
                  <a:srgbClr val="222222"/>
                </a:solidFill>
                <a:effectLst/>
                <a:latin typeface="Arial" panose="020B0604020202020204" pitchFamily="34" charset="0"/>
              </a:rPr>
              <a:t> and William Kaiser, Principles of Embedded Networked Systems Design: Cambridge </a:t>
            </a:r>
          </a:p>
          <a:p>
            <a:r>
              <a:rPr lang="en-IN" sz="1600" b="0" i="0" dirty="0">
                <a:solidFill>
                  <a:srgbClr val="222222"/>
                </a:solidFill>
                <a:effectLst/>
                <a:latin typeface="Arial" panose="020B0604020202020204" pitchFamily="34" charset="0"/>
              </a:rPr>
              <a:t>University Press, 2005.</a:t>
            </a:r>
            <a:endParaRPr lang="en-IN" sz="1600" dirty="0"/>
          </a:p>
        </p:txBody>
      </p:sp>
    </p:spTree>
    <p:extLst>
      <p:ext uri="{BB962C8B-B14F-4D97-AF65-F5344CB8AC3E}">
        <p14:creationId xmlns:p14="http://schemas.microsoft.com/office/powerpoint/2010/main" val="302030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252663" y="1985211"/>
            <a:ext cx="11173364" cy="3815516"/>
          </a:xfrm>
        </p:spPr>
        <p:txBody>
          <a:bodyPr/>
          <a:lstStyle/>
          <a:p>
            <a:pPr>
              <a:buNone/>
            </a:pPr>
            <a:br>
              <a:rPr lang="en-US" sz="1100" b="1" dirty="0">
                <a:latin typeface="+mn-lt"/>
              </a:rPr>
            </a:br>
            <a:br>
              <a:rPr lang="en-US" sz="1100" dirty="0">
                <a:latin typeface="+mn-lt"/>
              </a:rPr>
            </a:br>
            <a:endParaRPr lang="en-US" sz="1100" dirty="0">
              <a:latin typeface="+mn-lt"/>
            </a:endParaRPr>
          </a:p>
        </p:txBody>
      </p:sp>
      <p:sp>
        <p:nvSpPr>
          <p:cNvPr id="6" name="TextBox 5">
            <a:extLst>
              <a:ext uri="{FF2B5EF4-FFF2-40B4-BE49-F238E27FC236}">
                <a16:creationId xmlns:a16="http://schemas.microsoft.com/office/drawing/2014/main" id="{9A92B380-3E9A-4849-43D5-CBADE9D0CC07}"/>
              </a:ext>
            </a:extLst>
          </p:cNvPr>
          <p:cNvSpPr txBox="1"/>
          <p:nvPr/>
        </p:nvSpPr>
        <p:spPr>
          <a:xfrm>
            <a:off x="430128" y="408409"/>
            <a:ext cx="9712493" cy="584775"/>
          </a:xfrm>
          <a:prstGeom prst="rect">
            <a:avLst/>
          </a:prstGeom>
          <a:noFill/>
        </p:spPr>
        <p:txBody>
          <a:bodyPr wrap="square">
            <a:spAutoFit/>
          </a:bodyPr>
          <a:lstStyle/>
          <a:p>
            <a:r>
              <a:rPr lang="en-US" sz="3200" b="1" dirty="0">
                <a:solidFill>
                  <a:srgbClr val="202C8F"/>
                </a:solidFill>
                <a:latin typeface="+mj-lt"/>
              </a:rPr>
              <a:t>INTRODUCTION</a:t>
            </a:r>
            <a:endParaRPr lang="en-IN" sz="3200" dirty="0">
              <a:solidFill>
                <a:srgbClr val="202C8F"/>
              </a:solidFill>
              <a:latin typeface="+mj-lt"/>
            </a:endParaRPr>
          </a:p>
        </p:txBody>
      </p:sp>
      <p:sp>
        <p:nvSpPr>
          <p:cNvPr id="9" name="TextBox 8">
            <a:extLst>
              <a:ext uri="{FF2B5EF4-FFF2-40B4-BE49-F238E27FC236}">
                <a16:creationId xmlns:a16="http://schemas.microsoft.com/office/drawing/2014/main" id="{C6D4F657-D61A-6C52-3963-62075905F4C9}"/>
              </a:ext>
            </a:extLst>
          </p:cNvPr>
          <p:cNvSpPr txBox="1"/>
          <p:nvPr/>
        </p:nvSpPr>
        <p:spPr>
          <a:xfrm>
            <a:off x="430128" y="1351508"/>
            <a:ext cx="9351546" cy="4154984"/>
          </a:xfrm>
          <a:prstGeom prst="rect">
            <a:avLst/>
          </a:prstGeom>
          <a:noFill/>
        </p:spPr>
        <p:txBody>
          <a:bodyPr wrap="square">
            <a:spAutoFit/>
          </a:bodyPr>
          <a:lstStyle/>
          <a:p>
            <a:r>
              <a:rPr lang="en-US" sz="2400" dirty="0">
                <a:solidFill>
                  <a:schemeClr val="accent2">
                    <a:lumMod val="75000"/>
                  </a:schemeClr>
                </a:solidFill>
                <a:latin typeface="+mn-lt"/>
              </a:rPr>
              <a:t>With the rise in population, the amount of waste generated daily is also increasing, posing serious challenges to cleanliness and hygiene. Traditional dustbins often require manual contact, which can spread germs and lead to an unhealthy environment. To address this issue and support the goals of the Swachh Bharat Mission, we have developed a smart dustbin system using Arduino. This system uses an ultrasonic sensor and servo motor to automatically open and close the lid when someone approaches, ensuring a hands-free and hygienic experience. The aim is to promote eco-friendly waste management through automation, while keeping the design simple, user-friendly, and cost-effective.</a:t>
            </a:r>
          </a:p>
        </p:txBody>
      </p:sp>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550883"/>
            <a:ext cx="7843837" cy="1012782"/>
          </a:xfrm>
        </p:spPr>
        <p:txBody>
          <a:bodyPr/>
          <a:lstStyle/>
          <a:p>
            <a:pPr>
              <a:buNone/>
            </a:pPr>
            <a:r>
              <a:rPr lang="en-IN" b="1" dirty="0"/>
              <a:t>Components Required</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52191" y="1723203"/>
            <a:ext cx="6903076" cy="3721817"/>
          </a:xfrm>
        </p:spPr>
        <p:txBody>
          <a:bodyPr>
            <a:normAutofit/>
          </a:bodyPr>
          <a:lstStyle/>
          <a:p>
            <a:r>
              <a:rPr lang="en-IN" b="1" dirty="0"/>
              <a:t>• Hardware Requirements</a:t>
            </a:r>
          </a:p>
          <a:p>
            <a:r>
              <a:rPr lang="en-IN" dirty="0">
                <a:solidFill>
                  <a:srgbClr val="202C8F"/>
                </a:solidFill>
              </a:rPr>
              <a:t>Arduino Uno :</a:t>
            </a:r>
          </a:p>
          <a:p>
            <a:pPr marL="342900" indent="-342900">
              <a:buFont typeface="Arial" panose="020B0604020202020204" pitchFamily="34" charset="0"/>
              <a:buChar char="•"/>
            </a:pPr>
            <a:r>
              <a:rPr lang="en-IN" dirty="0">
                <a:solidFill>
                  <a:srgbClr val="C00000"/>
                </a:solidFill>
              </a:rPr>
              <a:t>Arduino Nano is a microcontroller from Arduino Family, a friendly board based on the ATmega328. </a:t>
            </a:r>
          </a:p>
          <a:p>
            <a:pPr marL="342900" indent="-342900">
              <a:buFont typeface="Arial" panose="020B0604020202020204" pitchFamily="34" charset="0"/>
              <a:buChar char="•"/>
            </a:pPr>
            <a:endParaRPr lang="en-IN" dirty="0">
              <a:solidFill>
                <a:srgbClr val="C00000"/>
              </a:solidFill>
            </a:endParaRPr>
          </a:p>
          <a:p>
            <a:pPr marL="342900" indent="-342900">
              <a:buFont typeface="Arial" panose="020B0604020202020204" pitchFamily="34" charset="0"/>
              <a:buChar char="•"/>
            </a:pPr>
            <a:r>
              <a:rPr lang="en-IN" dirty="0">
                <a:solidFill>
                  <a:srgbClr val="C00000"/>
                </a:solidFill>
              </a:rPr>
              <a:t>Nano has 22 Input/Output pins. 14 are digital pins and 8 are </a:t>
            </a:r>
            <a:r>
              <a:rPr lang="en-IN" dirty="0" err="1">
                <a:solidFill>
                  <a:srgbClr val="C00000"/>
                </a:solidFill>
              </a:rPr>
              <a:t>analog</a:t>
            </a:r>
            <a:r>
              <a:rPr lang="en-IN" dirty="0">
                <a:solidFill>
                  <a:srgbClr val="C00000"/>
                </a:solidFill>
              </a:rPr>
              <a:t> pins.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a:t>
            </a:fld>
            <a:endParaRPr lang="en-US" dirty="0"/>
          </a:p>
        </p:txBody>
      </p:sp>
      <p:pic>
        <p:nvPicPr>
          <p:cNvPr id="7" name="Picture 6">
            <a:extLst>
              <a:ext uri="{FF2B5EF4-FFF2-40B4-BE49-F238E27FC236}">
                <a16:creationId xmlns:a16="http://schemas.microsoft.com/office/drawing/2014/main" id="{11C2229A-539F-1F52-AEE5-E8F1A3E766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2482" y="4386678"/>
            <a:ext cx="4447035" cy="1920439"/>
          </a:xfrm>
          <a:prstGeom prst="rect">
            <a:avLst/>
          </a:prstGeom>
          <a:noFill/>
          <a:ln>
            <a:noFill/>
          </a:ln>
        </p:spPr>
      </p:pic>
    </p:spTree>
    <p:extLst>
      <p:ext uri="{BB962C8B-B14F-4D97-AF65-F5344CB8AC3E}">
        <p14:creationId xmlns:p14="http://schemas.microsoft.com/office/powerpoint/2010/main" val="40721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D0BB-C86C-8237-316F-45F66F5A6FD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3012B69-9B29-27F4-D8A9-DDADE43C274A}"/>
              </a:ext>
            </a:extLst>
          </p:cNvPr>
          <p:cNvSpPr>
            <a:spLocks noGrp="1"/>
          </p:cNvSpPr>
          <p:nvPr>
            <p:ph type="title"/>
          </p:nvPr>
        </p:nvSpPr>
        <p:spPr>
          <a:xfrm>
            <a:off x="914400" y="550883"/>
            <a:ext cx="7843837" cy="1012782"/>
          </a:xfrm>
        </p:spPr>
        <p:txBody>
          <a:bodyPr/>
          <a:lstStyle/>
          <a:p>
            <a:pPr>
              <a:buNone/>
            </a:pPr>
            <a:r>
              <a:rPr lang="en-IN" b="1" dirty="0"/>
              <a:t>Components Required</a:t>
            </a:r>
          </a:p>
        </p:txBody>
      </p:sp>
      <p:sp>
        <p:nvSpPr>
          <p:cNvPr id="4" name="Content Placeholder 3">
            <a:extLst>
              <a:ext uri="{FF2B5EF4-FFF2-40B4-BE49-F238E27FC236}">
                <a16:creationId xmlns:a16="http://schemas.microsoft.com/office/drawing/2014/main" id="{7E7535CC-0EF4-CD1C-D8E0-501B35CC0113}"/>
              </a:ext>
            </a:extLst>
          </p:cNvPr>
          <p:cNvSpPr>
            <a:spLocks noGrp="1"/>
          </p:cNvSpPr>
          <p:nvPr>
            <p:ph idx="13"/>
          </p:nvPr>
        </p:nvSpPr>
        <p:spPr>
          <a:xfrm>
            <a:off x="952190" y="1723203"/>
            <a:ext cx="8642383" cy="4969145"/>
          </a:xfrm>
        </p:spPr>
        <p:txBody>
          <a:bodyPr>
            <a:normAutofit/>
          </a:bodyPr>
          <a:lstStyle/>
          <a:p>
            <a:r>
              <a:rPr lang="en-IN" b="1" dirty="0"/>
              <a:t>• Hardware Requirements</a:t>
            </a:r>
          </a:p>
          <a:p>
            <a:r>
              <a:rPr lang="en-US" dirty="0">
                <a:solidFill>
                  <a:srgbClr val="202C8F"/>
                </a:solidFill>
              </a:rPr>
              <a:t>Ultrasonic sensor (HC-SR04):</a:t>
            </a:r>
          </a:p>
          <a:p>
            <a:r>
              <a:rPr lang="en-US" dirty="0">
                <a:solidFill>
                  <a:srgbClr val="C00000"/>
                </a:solidFill>
              </a:rPr>
              <a:t>It is a SONAR-based distance measurement sensor. It provides excellent non-contact range detection from 2 cm to 400 cm with high accuracy and reliable readings.</a:t>
            </a:r>
          </a:p>
          <a:p>
            <a:endParaRPr lang="en-US" dirty="0">
              <a:solidFill>
                <a:srgbClr val="C00000"/>
              </a:solidFill>
            </a:endParaRPr>
          </a:p>
          <a:p>
            <a:r>
              <a:rPr lang="en-US" dirty="0" err="1">
                <a:solidFill>
                  <a:srgbClr val="202C8F"/>
                </a:solidFill>
              </a:rPr>
              <a:t>xServo</a:t>
            </a:r>
            <a:r>
              <a:rPr lang="en-US" dirty="0">
                <a:solidFill>
                  <a:srgbClr val="202C8F"/>
                </a:solidFill>
              </a:rPr>
              <a:t> Motor – SG90:</a:t>
            </a:r>
            <a:r>
              <a:rPr lang="en-US" dirty="0">
                <a:solidFill>
                  <a:srgbClr val="C00000"/>
                </a:solidFill>
              </a:rPr>
              <a:t> </a:t>
            </a:r>
          </a:p>
          <a:p>
            <a:r>
              <a:rPr lang="en-US" dirty="0">
                <a:solidFill>
                  <a:srgbClr val="C00000"/>
                </a:solidFill>
              </a:rPr>
              <a:t>It is very small and lightweight with a high-performance servo motor. Works on 5V power supply. The Servo Motor rotates 180 degrees approximately. </a:t>
            </a:r>
            <a:endParaRPr lang="en-IN" dirty="0">
              <a:solidFill>
                <a:srgbClr val="C00000"/>
              </a:solidFill>
            </a:endParaRPr>
          </a:p>
        </p:txBody>
      </p:sp>
      <p:sp>
        <p:nvSpPr>
          <p:cNvPr id="2" name="Slide Number Placeholder 1">
            <a:extLst>
              <a:ext uri="{FF2B5EF4-FFF2-40B4-BE49-F238E27FC236}">
                <a16:creationId xmlns:a16="http://schemas.microsoft.com/office/drawing/2014/main" id="{484B786B-DFB2-8BAE-8C5C-0A3DEA148F16}"/>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39392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12FBF-6DDA-162B-A22C-B9B2B3E2E2F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A356421-2B25-DFAF-DF7E-50CD2A4DF654}"/>
              </a:ext>
            </a:extLst>
          </p:cNvPr>
          <p:cNvSpPr>
            <a:spLocks noGrp="1"/>
          </p:cNvSpPr>
          <p:nvPr>
            <p:ph type="title"/>
          </p:nvPr>
        </p:nvSpPr>
        <p:spPr>
          <a:xfrm>
            <a:off x="914400" y="550883"/>
            <a:ext cx="7843837" cy="1012782"/>
          </a:xfrm>
        </p:spPr>
        <p:txBody>
          <a:bodyPr/>
          <a:lstStyle/>
          <a:p>
            <a:pPr>
              <a:buNone/>
            </a:pPr>
            <a:r>
              <a:rPr lang="en-IN" b="1" dirty="0"/>
              <a:t>Components Required</a:t>
            </a:r>
          </a:p>
        </p:txBody>
      </p:sp>
      <p:sp>
        <p:nvSpPr>
          <p:cNvPr id="4" name="Content Placeholder 3">
            <a:extLst>
              <a:ext uri="{FF2B5EF4-FFF2-40B4-BE49-F238E27FC236}">
                <a16:creationId xmlns:a16="http://schemas.microsoft.com/office/drawing/2014/main" id="{0B3143C6-694D-61FC-1AEE-A9233C05A98B}"/>
              </a:ext>
            </a:extLst>
          </p:cNvPr>
          <p:cNvSpPr>
            <a:spLocks noGrp="1"/>
          </p:cNvSpPr>
          <p:nvPr>
            <p:ph idx="13"/>
          </p:nvPr>
        </p:nvSpPr>
        <p:spPr>
          <a:xfrm>
            <a:off x="952190" y="1723203"/>
            <a:ext cx="8642383" cy="4969145"/>
          </a:xfrm>
        </p:spPr>
        <p:txBody>
          <a:bodyPr>
            <a:normAutofit/>
          </a:bodyPr>
          <a:lstStyle/>
          <a:p>
            <a:r>
              <a:rPr lang="en-US" dirty="0">
                <a:solidFill>
                  <a:srgbClr val="202C8F"/>
                </a:solidFill>
              </a:rPr>
              <a:t>• Software Requirements</a:t>
            </a:r>
          </a:p>
          <a:p>
            <a:r>
              <a:rPr lang="en-US" dirty="0">
                <a:solidFill>
                  <a:srgbClr val="202C8F"/>
                </a:solidFill>
              </a:rPr>
              <a:t>Arduino Ide:</a:t>
            </a:r>
          </a:p>
          <a:p>
            <a:r>
              <a:rPr lang="en-US" dirty="0">
                <a:solidFill>
                  <a:srgbClr val="C00000"/>
                </a:solidFill>
              </a:rPr>
              <a:t>Arduino IDE (Integrated development environment) is software that is used to dump the program into boards. Arduino- IDE’s major use is to build electronics-related projects. Arduino is an open-source platform simple and easy-to-understand platform for coding. </a:t>
            </a:r>
          </a:p>
          <a:p>
            <a:endParaRPr lang="en-IN" dirty="0">
              <a:solidFill>
                <a:srgbClr val="C00000"/>
              </a:solidFill>
            </a:endParaRPr>
          </a:p>
        </p:txBody>
      </p:sp>
      <p:sp>
        <p:nvSpPr>
          <p:cNvPr id="2" name="Slide Number Placeholder 1">
            <a:extLst>
              <a:ext uri="{FF2B5EF4-FFF2-40B4-BE49-F238E27FC236}">
                <a16:creationId xmlns:a16="http://schemas.microsoft.com/office/drawing/2014/main" id="{B7AF2B7B-4684-4D83-7930-86E5F7D3E79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73861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88041-98F8-9BD7-0531-8D3CA533DE97}"/>
              </a:ext>
            </a:extLst>
          </p:cNvPr>
          <p:cNvSpPr>
            <a:spLocks noGrp="1"/>
          </p:cNvSpPr>
          <p:nvPr>
            <p:ph sz="half" idx="2"/>
          </p:nvPr>
        </p:nvSpPr>
        <p:spPr>
          <a:xfrm>
            <a:off x="765972" y="1731393"/>
            <a:ext cx="3900296" cy="4509151"/>
          </a:xfrm>
        </p:spPr>
        <p:txBody>
          <a:bodyPr>
            <a:normAutofit/>
          </a:bodyPr>
          <a:lstStyle/>
          <a:p>
            <a:pPr>
              <a:buFont typeface="Arial" panose="020B0604020202020204" pitchFamily="34" charset="0"/>
              <a:buChar char="•"/>
            </a:pPr>
            <a:r>
              <a:rPr lang="en-US" sz="2000" dirty="0"/>
              <a:t>So as it starts, first, the ultrasonic sensor calculates the distance and checks whether the distance is less than a certain limit or whether a person is near the dustbin or not. If yes, the servo rotates to open the bin, and if no, it goes back to check the distance again and again.</a:t>
            </a:r>
            <a:endParaRPr lang="en-IN" sz="2000" dirty="0"/>
          </a:p>
        </p:txBody>
      </p:sp>
      <p:sp>
        <p:nvSpPr>
          <p:cNvPr id="5" name="Slide Number Placeholder 4">
            <a:extLst>
              <a:ext uri="{FF2B5EF4-FFF2-40B4-BE49-F238E27FC236}">
                <a16:creationId xmlns:a16="http://schemas.microsoft.com/office/drawing/2014/main" id="{9F59A3F8-4800-89EA-F32F-93E86CED133D}"/>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7" name="Title 6">
            <a:extLst>
              <a:ext uri="{FF2B5EF4-FFF2-40B4-BE49-F238E27FC236}">
                <a16:creationId xmlns:a16="http://schemas.microsoft.com/office/drawing/2014/main" id="{83C87130-A76F-B173-5DCB-34C372147066}"/>
              </a:ext>
            </a:extLst>
          </p:cNvPr>
          <p:cNvSpPr>
            <a:spLocks noGrp="1"/>
          </p:cNvSpPr>
          <p:nvPr>
            <p:ph type="title"/>
          </p:nvPr>
        </p:nvSpPr>
        <p:spPr>
          <a:xfrm>
            <a:off x="688158" y="772998"/>
            <a:ext cx="10737870" cy="1284022"/>
          </a:xfrm>
        </p:spPr>
        <p:txBody>
          <a:bodyPr/>
          <a:lstStyle/>
          <a:p>
            <a:r>
              <a:rPr lang="en-IN" sz="2800" b="1" dirty="0"/>
              <a:t>Flow Chart:</a:t>
            </a:r>
            <a:br>
              <a:rPr lang="en-IN" sz="2800" b="1" dirty="0"/>
            </a:br>
            <a:endParaRPr lang="en-IN" sz="2800" dirty="0"/>
          </a:p>
        </p:txBody>
      </p:sp>
      <p:pic>
        <p:nvPicPr>
          <p:cNvPr id="2" name="Picture 1" descr="Smart dustbin Flow chart">
            <a:extLst>
              <a:ext uri="{FF2B5EF4-FFF2-40B4-BE49-F238E27FC236}">
                <a16:creationId xmlns:a16="http://schemas.microsoft.com/office/drawing/2014/main" id="{230D05EC-C1F6-7D94-2735-67F9ADF606B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928688"/>
            <a:ext cx="3439933" cy="5052179"/>
          </a:xfrm>
          <a:prstGeom prst="rect">
            <a:avLst/>
          </a:prstGeom>
          <a:noFill/>
          <a:ln>
            <a:noFill/>
          </a:ln>
        </p:spPr>
      </p:pic>
    </p:spTree>
    <p:extLst>
      <p:ext uri="{BB962C8B-B14F-4D97-AF65-F5344CB8AC3E}">
        <p14:creationId xmlns:p14="http://schemas.microsoft.com/office/powerpoint/2010/main" val="190386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56FD-90F6-55F7-5C69-21195F075F7A}"/>
              </a:ext>
            </a:extLst>
          </p:cNvPr>
          <p:cNvSpPr>
            <a:spLocks noGrp="1"/>
          </p:cNvSpPr>
          <p:nvPr>
            <p:ph type="title"/>
          </p:nvPr>
        </p:nvSpPr>
        <p:spPr>
          <a:xfrm>
            <a:off x="765973" y="1500912"/>
            <a:ext cx="9875463" cy="1206631"/>
          </a:xfrm>
        </p:spPr>
        <p:txBody>
          <a:bodyPr/>
          <a:lstStyle/>
          <a:p>
            <a:r>
              <a:rPr lang="en-IN" sz="3200" dirty="0"/>
              <a:t>Circuit diagram:</a:t>
            </a:r>
            <a:br>
              <a:rPr lang="en-US" sz="3200" b="1" dirty="0"/>
            </a:br>
            <a:br>
              <a:rPr lang="en-IN" sz="2400" b="1" dirty="0"/>
            </a:br>
            <a:br>
              <a:rPr lang="en-IN" sz="2400" dirty="0"/>
            </a:br>
            <a:br>
              <a:rPr lang="en-IN" sz="2400" dirty="0"/>
            </a:br>
            <a:endParaRPr lang="en-IN" sz="2400" dirty="0"/>
          </a:p>
        </p:txBody>
      </p:sp>
      <p:sp>
        <p:nvSpPr>
          <p:cNvPr id="5" name="Slide Number Placeholder 4">
            <a:extLst>
              <a:ext uri="{FF2B5EF4-FFF2-40B4-BE49-F238E27FC236}">
                <a16:creationId xmlns:a16="http://schemas.microsoft.com/office/drawing/2014/main" id="{FC678C0D-0AD8-6C80-E724-7C3A4F539E71}"/>
              </a:ext>
            </a:extLst>
          </p:cNvPr>
          <p:cNvSpPr>
            <a:spLocks noGrp="1"/>
          </p:cNvSpPr>
          <p:nvPr>
            <p:ph type="sldNum" sz="quarter" idx="10"/>
          </p:nvPr>
        </p:nvSpPr>
        <p:spPr/>
        <p:txBody>
          <a:bodyPr/>
          <a:lstStyle/>
          <a:p>
            <a:fld id="{48F63A3B-78C7-47BE-AE5E-E10140E04643}" type="slidenum">
              <a:rPr lang="en-US" smtClean="0"/>
              <a:pPr/>
              <a:t>7</a:t>
            </a:fld>
            <a:endParaRPr lang="en-US" dirty="0"/>
          </a:p>
        </p:txBody>
      </p:sp>
      <p:pic>
        <p:nvPicPr>
          <p:cNvPr id="3" name="Picture 2" descr="smart dustbins circuit diagram">
            <a:extLst>
              <a:ext uri="{FF2B5EF4-FFF2-40B4-BE49-F238E27FC236}">
                <a16:creationId xmlns:a16="http://schemas.microsoft.com/office/drawing/2014/main" id="{FE62B856-1393-7D1A-FF14-104491A619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2870" y="1337745"/>
            <a:ext cx="7457067" cy="4745003"/>
          </a:xfrm>
          <a:prstGeom prst="rect">
            <a:avLst/>
          </a:prstGeom>
          <a:noFill/>
          <a:ln>
            <a:noFill/>
          </a:ln>
        </p:spPr>
      </p:pic>
    </p:spTree>
    <p:extLst>
      <p:ext uri="{BB962C8B-B14F-4D97-AF65-F5344CB8AC3E}">
        <p14:creationId xmlns:p14="http://schemas.microsoft.com/office/powerpoint/2010/main" val="83795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8751-955A-9C13-F36D-C4C43C902E54}"/>
              </a:ext>
            </a:extLst>
          </p:cNvPr>
          <p:cNvSpPr>
            <a:spLocks noGrp="1"/>
          </p:cNvSpPr>
          <p:nvPr>
            <p:ph type="title"/>
          </p:nvPr>
        </p:nvSpPr>
        <p:spPr>
          <a:xfrm>
            <a:off x="914400" y="965393"/>
            <a:ext cx="9737889" cy="1091627"/>
          </a:xfrm>
        </p:spPr>
        <p:txBody>
          <a:bodyPr/>
          <a:lstStyle/>
          <a:p>
            <a:br>
              <a:rPr lang="en-US" b="1" dirty="0"/>
            </a:br>
            <a:endParaRPr lang="en-IN" dirty="0"/>
          </a:p>
        </p:txBody>
      </p:sp>
      <p:sp>
        <p:nvSpPr>
          <p:cNvPr id="3" name="Content Placeholder 2">
            <a:extLst>
              <a:ext uri="{FF2B5EF4-FFF2-40B4-BE49-F238E27FC236}">
                <a16:creationId xmlns:a16="http://schemas.microsoft.com/office/drawing/2014/main" id="{BB0C9CF6-73D4-2E47-1D50-6D608C05A39F}"/>
              </a:ext>
            </a:extLst>
          </p:cNvPr>
          <p:cNvSpPr>
            <a:spLocks noGrp="1"/>
          </p:cNvSpPr>
          <p:nvPr>
            <p:ph sz="half" idx="15"/>
          </p:nvPr>
        </p:nvSpPr>
        <p:spPr>
          <a:xfrm>
            <a:off x="914399" y="1356904"/>
            <a:ext cx="10614991" cy="1585079"/>
          </a:xfrm>
        </p:spPr>
        <p:txBody>
          <a:bodyPr>
            <a:normAutofit/>
          </a:bodyPr>
          <a:lstStyle/>
          <a:p>
            <a:pPr>
              <a:buFont typeface="Arial" panose="020B0604020202020204" pitchFamily="34" charset="0"/>
              <a:buChar char="•"/>
            </a:pPr>
            <a:r>
              <a:rPr lang="en-US" sz="2000" dirty="0"/>
              <a:t>In the following block diagram the ultrasonic sensor is an input device and the servo motor is the output device interfaced with Arduino nano. Here Arduino nano will act as a controller which will send and receive the information. The ultrasonic sensor sends the information to the Arduino nano and the servo motor receives the information from the Arduino Nano.</a:t>
            </a:r>
            <a:endParaRPr lang="en-IN" sz="2000" dirty="0"/>
          </a:p>
        </p:txBody>
      </p:sp>
      <p:sp>
        <p:nvSpPr>
          <p:cNvPr id="6" name="Slide Number Placeholder 5">
            <a:extLst>
              <a:ext uri="{FF2B5EF4-FFF2-40B4-BE49-F238E27FC236}">
                <a16:creationId xmlns:a16="http://schemas.microsoft.com/office/drawing/2014/main" id="{B8DAFE07-39F1-610A-F570-7465E5CC85C6}"/>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7" name="TextBox 6">
            <a:extLst>
              <a:ext uri="{FF2B5EF4-FFF2-40B4-BE49-F238E27FC236}">
                <a16:creationId xmlns:a16="http://schemas.microsoft.com/office/drawing/2014/main" id="{3153CFF0-38D4-62BB-7FF2-3B93487A139A}"/>
              </a:ext>
            </a:extLst>
          </p:cNvPr>
          <p:cNvSpPr txBox="1"/>
          <p:nvPr/>
        </p:nvSpPr>
        <p:spPr>
          <a:xfrm>
            <a:off x="914400" y="774251"/>
            <a:ext cx="6109252" cy="441468"/>
          </a:xfrm>
          <a:prstGeom prst="rect">
            <a:avLst/>
          </a:prstGeom>
          <a:noFill/>
        </p:spPr>
        <p:txBody>
          <a:bodyPr wrap="square">
            <a:spAutoFit/>
          </a:bodyPr>
          <a:lstStyle/>
          <a:p>
            <a:pPr algn="just" fontAlgn="base">
              <a:lnSpc>
                <a:spcPts val="2400"/>
              </a:lnSpc>
              <a:spcAft>
                <a:spcPts val="800"/>
              </a:spcAft>
            </a:pPr>
            <a:r>
              <a:rPr lang="en-IN" sz="3600" b="1" kern="100" dirty="0">
                <a:solidFill>
                  <a:srgbClr val="202C8F"/>
                </a:solidFill>
                <a:effectLst/>
                <a:latin typeface="Arial" panose="020B0604020202020204" pitchFamily="34" charset="0"/>
                <a:ea typeface="Calibri" panose="020F0502020204030204" pitchFamily="34" charset="0"/>
                <a:cs typeface="Times New Roman" panose="02020603050405020304" pitchFamily="18" charset="0"/>
              </a:rPr>
              <a:t>BLOCK DIAGRAM:</a:t>
            </a:r>
            <a:endParaRPr lang="en-IN" sz="3600" b="1" kern="10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smart dustbin block diagram">
            <a:extLst>
              <a:ext uri="{FF2B5EF4-FFF2-40B4-BE49-F238E27FC236}">
                <a16:creationId xmlns:a16="http://schemas.microsoft.com/office/drawing/2014/main" id="{FA59F944-3245-BFE8-A9A6-41EAEB958D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6276" y="2711513"/>
            <a:ext cx="4139448" cy="3631095"/>
          </a:xfrm>
          <a:prstGeom prst="rect">
            <a:avLst/>
          </a:prstGeom>
          <a:noFill/>
          <a:ln>
            <a:noFill/>
          </a:ln>
        </p:spPr>
      </p:pic>
    </p:spTree>
    <p:extLst>
      <p:ext uri="{BB962C8B-B14F-4D97-AF65-F5344CB8AC3E}">
        <p14:creationId xmlns:p14="http://schemas.microsoft.com/office/powerpoint/2010/main" val="225148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75A2-C4AB-1A07-E68F-CDFC4845A235}"/>
              </a:ext>
            </a:extLst>
          </p:cNvPr>
          <p:cNvSpPr>
            <a:spLocks noGrp="1"/>
          </p:cNvSpPr>
          <p:nvPr>
            <p:ph type="title"/>
          </p:nvPr>
        </p:nvSpPr>
        <p:spPr>
          <a:xfrm>
            <a:off x="918968" y="1151542"/>
            <a:ext cx="9875463" cy="999746"/>
          </a:xfrm>
        </p:spPr>
        <p:txBody>
          <a:bodyPr/>
          <a:lstStyle/>
          <a:p>
            <a:r>
              <a:rPr lang="en-IN" b="1" dirty="0"/>
              <a:t>WORKING</a:t>
            </a:r>
            <a:br>
              <a:rPr lang="en-US" b="1" dirty="0"/>
            </a:br>
            <a:endParaRPr lang="en-IN" dirty="0"/>
          </a:p>
        </p:txBody>
      </p:sp>
      <p:sp>
        <p:nvSpPr>
          <p:cNvPr id="3" name="Content Placeholder 2">
            <a:extLst>
              <a:ext uri="{FF2B5EF4-FFF2-40B4-BE49-F238E27FC236}">
                <a16:creationId xmlns:a16="http://schemas.microsoft.com/office/drawing/2014/main" id="{6203E9F9-C4FF-F17D-C476-DB6E3A82DBD7}"/>
              </a:ext>
            </a:extLst>
          </p:cNvPr>
          <p:cNvSpPr>
            <a:spLocks noGrp="1"/>
          </p:cNvSpPr>
          <p:nvPr>
            <p:ph sz="half" idx="2"/>
          </p:nvPr>
        </p:nvSpPr>
        <p:spPr>
          <a:xfrm>
            <a:off x="918968" y="2057020"/>
            <a:ext cx="10239362" cy="3961593"/>
          </a:xfrm>
        </p:spPr>
        <p:txBody>
          <a:bodyPr>
            <a:noAutofit/>
          </a:bodyPr>
          <a:lstStyle/>
          <a:p>
            <a:r>
              <a:rPr lang="en-US" sz="2400" dirty="0"/>
              <a:t>The next step after setting up the connection is to upload code to Arduino Nano and power it. When the system is turned on, Arduino continues to watch for anything that comes within a certain distance of the ultrasonic sensor.</a:t>
            </a:r>
          </a:p>
          <a:p>
            <a:r>
              <a:rPr lang="en-US" sz="2400" dirty="0"/>
              <a:t>When an object is detected by an ultrasonic sensor, such as a hand or another object, Arduino measures its distance; if it is less than a certain value, the servo motor activates and opens the dustbin Lid. </a:t>
            </a:r>
          </a:p>
          <a:p>
            <a:r>
              <a:rPr lang="en-US" sz="2400" dirty="0"/>
              <a:t>The lid will open for a predetermined period of time before closing on its own. </a:t>
            </a:r>
            <a:endParaRPr lang="en-IN" sz="2400" dirty="0"/>
          </a:p>
        </p:txBody>
      </p:sp>
      <p:sp>
        <p:nvSpPr>
          <p:cNvPr id="5" name="Slide Number Placeholder 4">
            <a:extLst>
              <a:ext uri="{FF2B5EF4-FFF2-40B4-BE49-F238E27FC236}">
                <a16:creationId xmlns:a16="http://schemas.microsoft.com/office/drawing/2014/main" id="{B7296A4A-0820-24D5-E24C-0ACFF1CE0B7D}"/>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9049726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{38BEAB39-925F-4A24-AD24-36E10529CE68}tf78438558_win32</Template>
  <TotalTime>254</TotalTime>
  <Words>931</Words>
  <Application>Microsoft Office PowerPoint</Application>
  <PresentationFormat>Widescreen</PresentationFormat>
  <Paragraphs>69</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Sabon Next LT</vt:lpstr>
      <vt:lpstr>Custom</vt:lpstr>
      <vt:lpstr>Arduino BASED Smart dustbin to detect waste level and alert user</vt:lpstr>
      <vt:lpstr>  </vt:lpstr>
      <vt:lpstr>Components Required</vt:lpstr>
      <vt:lpstr>Components Required</vt:lpstr>
      <vt:lpstr>Components Required</vt:lpstr>
      <vt:lpstr>Flow Chart: </vt:lpstr>
      <vt:lpstr>Circuit diagram:    </vt:lpstr>
      <vt:lpstr> </vt:lpstr>
      <vt:lpstr>WORKING </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Akarshit Verma</dc:creator>
  <cp:lastModifiedBy>Akarshit Verma</cp:lastModifiedBy>
  <cp:revision>3</cp:revision>
  <dcterms:created xsi:type="dcterms:W3CDTF">2025-04-03T15:53:53Z</dcterms:created>
  <dcterms:modified xsi:type="dcterms:W3CDTF">2025-04-07T17:41:09Z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