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94" r:id="rId7"/>
    <p:sldId id="261" r:id="rId8"/>
    <p:sldId id="289" r:id="rId9"/>
    <p:sldId id="295" r:id="rId10"/>
    <p:sldId id="262" r:id="rId11"/>
    <p:sldId id="258" r:id="rId12"/>
    <p:sldId id="278" r:id="rId13"/>
    <p:sldId id="296" r:id="rId14"/>
    <p:sldId id="270"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HEALTH INSURANCE LEAD 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AKARSH PV</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4C27-90E2-0D42-74A5-00EA8C3E6301}"/>
              </a:ext>
            </a:extLst>
          </p:cNvPr>
          <p:cNvSpPr>
            <a:spLocks noGrp="1"/>
          </p:cNvSpPr>
          <p:nvPr>
            <p:ph type="ctrTitle"/>
          </p:nvPr>
        </p:nvSpPr>
        <p:spPr>
          <a:xfrm>
            <a:off x="6760530" y="1443771"/>
            <a:ext cx="4179570" cy="857765"/>
          </a:xfrm>
        </p:spPr>
        <p:txBody>
          <a:bodyPr/>
          <a:lstStyle/>
          <a:p>
            <a:r>
              <a:rPr lang="en-IN" dirty="0">
                <a:solidFill>
                  <a:schemeClr val="tx1"/>
                </a:solidFill>
              </a:rPr>
              <a:t>Age</a:t>
            </a:r>
          </a:p>
        </p:txBody>
      </p:sp>
      <p:sp>
        <p:nvSpPr>
          <p:cNvPr id="3" name="TextBox 2">
            <a:extLst>
              <a:ext uri="{FF2B5EF4-FFF2-40B4-BE49-F238E27FC236}">
                <a16:creationId xmlns:a16="http://schemas.microsoft.com/office/drawing/2014/main" id="{4DF8D2D7-C74E-274A-C54D-C634F942C027}"/>
              </a:ext>
            </a:extLst>
          </p:cNvPr>
          <p:cNvSpPr txBox="1"/>
          <p:nvPr/>
        </p:nvSpPr>
        <p:spPr>
          <a:xfrm>
            <a:off x="6760530" y="3105833"/>
            <a:ext cx="4487478" cy="646331"/>
          </a:xfrm>
          <a:prstGeom prst="rect">
            <a:avLst/>
          </a:prstGeom>
          <a:noFill/>
        </p:spPr>
        <p:txBody>
          <a:bodyPr wrap="square" rtlCol="0">
            <a:spAutoFit/>
          </a:bodyPr>
          <a:lstStyle/>
          <a:p>
            <a:pPr marL="285750" indent="-285750">
              <a:buFont typeface="Arial" panose="020B0604020202020204" pitchFamily="34" charset="0"/>
              <a:buChar char="•"/>
            </a:pPr>
            <a:r>
              <a:rPr lang="en-IN" dirty="0"/>
              <a:t>Target the clients with age group of 21-27 and 75.</a:t>
            </a:r>
          </a:p>
        </p:txBody>
      </p:sp>
      <p:pic>
        <p:nvPicPr>
          <p:cNvPr id="5" name="Picture 4">
            <a:extLst>
              <a:ext uri="{FF2B5EF4-FFF2-40B4-BE49-F238E27FC236}">
                <a16:creationId xmlns:a16="http://schemas.microsoft.com/office/drawing/2014/main" id="{30D3F94C-235A-A174-1319-A95A15B0C1E4}"/>
              </a:ext>
            </a:extLst>
          </p:cNvPr>
          <p:cNvPicPr>
            <a:picLocks noChangeAspect="1"/>
          </p:cNvPicPr>
          <p:nvPr/>
        </p:nvPicPr>
        <p:blipFill>
          <a:blip r:embed="rId2"/>
          <a:stretch>
            <a:fillRect/>
          </a:stretch>
        </p:blipFill>
        <p:spPr>
          <a:xfrm>
            <a:off x="223209" y="1805273"/>
            <a:ext cx="6008916" cy="3247453"/>
          </a:xfrm>
          <a:prstGeom prst="rect">
            <a:avLst/>
          </a:prstGeom>
        </p:spPr>
      </p:pic>
    </p:spTree>
    <p:extLst>
      <p:ext uri="{BB962C8B-B14F-4D97-AF65-F5344CB8AC3E}">
        <p14:creationId xmlns:p14="http://schemas.microsoft.com/office/powerpoint/2010/main" val="221843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normAutofit/>
          </a:bodyPr>
          <a:lstStyle/>
          <a:p>
            <a:r>
              <a:rPr lang="en-US" dirty="0"/>
              <a:t>recommendations</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0169" y="2177502"/>
            <a:ext cx="5431971" cy="2332353"/>
          </a:xfrm>
        </p:spPr>
        <p:txBody>
          <a:bodyPr>
            <a:normAutofit/>
          </a:bodyPr>
          <a:lstStyle/>
          <a:p>
            <a:r>
              <a:rPr lang="en-US" dirty="0"/>
              <a:t>The model's top features were: Age, </a:t>
            </a:r>
            <a:r>
              <a:rPr lang="en-US" dirty="0" err="1"/>
              <a:t>Reco</a:t>
            </a:r>
            <a:r>
              <a:rPr lang="en-US" dirty="0"/>
              <a:t> Policy Premium and City Code. </a:t>
            </a:r>
            <a:endParaRPr lang="en-US" dirty="0">
              <a:solidFill>
                <a:srgbClr val="000000"/>
              </a:solidFill>
            </a:endParaRPr>
          </a:p>
          <a:p>
            <a:r>
              <a:rPr lang="en-US" sz="1500" dirty="0"/>
              <a:t>It is recommended to focus on clients in/with : </a:t>
            </a:r>
          </a:p>
          <a:p>
            <a:r>
              <a:rPr lang="en-US" sz="1500" dirty="0"/>
              <a:t>• City Code: C1, C2, C3 </a:t>
            </a:r>
          </a:p>
          <a:p>
            <a:r>
              <a:rPr lang="en-US" sz="1500" dirty="0"/>
              <a:t>• </a:t>
            </a:r>
            <a:r>
              <a:rPr lang="en-US" sz="1500" dirty="0" err="1"/>
              <a:t>Reco</a:t>
            </a:r>
            <a:r>
              <a:rPr lang="en-US" sz="1500" dirty="0"/>
              <a:t> Policy Premiums: Less than 19,999. </a:t>
            </a:r>
          </a:p>
          <a:p>
            <a:r>
              <a:rPr lang="en-US" sz="1500" dirty="0"/>
              <a:t>• Age Groups: 21-27 and 75</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2766218"/>
            <a:ext cx="8421688" cy="1325563"/>
          </a:xfrm>
        </p:spPr>
        <p:txBody>
          <a:bodyPr>
            <a:normAutofit/>
          </a:bodyPr>
          <a:lstStyle/>
          <a:p>
            <a:r>
              <a:rPr lang="en-US" sz="6000" dirty="0"/>
              <a:t>Thank you</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41034" y="1766656"/>
            <a:ext cx="3901642" cy="579352"/>
          </a:xfrm>
        </p:spPr>
        <p:txBody>
          <a:bodyPr>
            <a:normAutofit fontScale="90000"/>
          </a:bodyPr>
          <a:lstStyle/>
          <a:p>
            <a:r>
              <a:rPr lang="en-ZA" dirty="0">
                <a:solidFill>
                  <a:schemeClr val="tx1"/>
                </a:solidFill>
              </a:rPr>
              <a:t>PROBLEM statement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08373" y="2565647"/>
            <a:ext cx="5127932" cy="3271908"/>
          </a:xfrm>
        </p:spPr>
        <p:txBody>
          <a:bodyPr>
            <a:normAutofit/>
          </a:bodyPr>
          <a:lstStyle/>
          <a:p>
            <a:pPr algn="l"/>
            <a:r>
              <a:rPr lang="en-US" b="0" i="0" dirty="0">
                <a:solidFill>
                  <a:schemeClr val="tx1"/>
                </a:solidFill>
                <a:effectLst/>
              </a:rPr>
              <a:t>A Financial Company is looking to leverage their client base by cross selling insurance products to existing customers. Insurance policies are offered to existing clients based on website landing and consumer election to fill out additional information forms. </a:t>
            </a:r>
            <a:r>
              <a:rPr lang="en-US" dirty="0">
                <a:solidFill>
                  <a:schemeClr val="tx1"/>
                </a:solidFill>
              </a:rPr>
              <a:t>The</a:t>
            </a:r>
            <a:r>
              <a:rPr lang="en-US" b="0" i="0" dirty="0">
                <a:solidFill>
                  <a:schemeClr val="tx1"/>
                </a:solidFill>
                <a:effectLst/>
              </a:rPr>
              <a:t> company would like to leverage their acquired information to classify positive leads for outreach programs using machine learning classifiers.</a:t>
            </a:r>
            <a:endParaRPr lang="en-US" dirty="0">
              <a:solidFill>
                <a:schemeClr val="tx1"/>
              </a:solidFill>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5300B5F-258A-D401-1D8E-7AFC67958574}"/>
              </a:ext>
            </a:extLst>
          </p:cNvPr>
          <p:cNvSpPr>
            <a:spLocks noGrp="1"/>
          </p:cNvSpPr>
          <p:nvPr>
            <p:ph type="sldNum" sz="quarter" idx="12"/>
          </p:nvPr>
        </p:nvSpPr>
        <p:spPr/>
        <p:txBody>
          <a:bodyPr/>
          <a:lstStyle/>
          <a:p>
            <a:fld id="{B5CEABB6-07DC-46E8-9B57-56EC44A396E5}" type="slidenum">
              <a:rPr lang="en-US" smtClean="0"/>
              <a:t>3</a:t>
            </a:fld>
            <a:endParaRPr lang="en-US" dirty="0"/>
          </a:p>
        </p:txBody>
      </p:sp>
      <p:pic>
        <p:nvPicPr>
          <p:cNvPr id="13" name="Picture 12">
            <a:extLst>
              <a:ext uri="{FF2B5EF4-FFF2-40B4-BE49-F238E27FC236}">
                <a16:creationId xmlns:a16="http://schemas.microsoft.com/office/drawing/2014/main" id="{96C35AA1-BC62-9DC2-F525-B247B4D718FC}"/>
              </a:ext>
            </a:extLst>
          </p:cNvPr>
          <p:cNvPicPr>
            <a:picLocks noChangeAspect="1"/>
          </p:cNvPicPr>
          <p:nvPr/>
        </p:nvPicPr>
        <p:blipFill>
          <a:blip r:embed="rId2"/>
          <a:stretch>
            <a:fillRect/>
          </a:stretch>
        </p:blipFill>
        <p:spPr>
          <a:xfrm>
            <a:off x="1429305" y="887767"/>
            <a:ext cx="9117367" cy="5246703"/>
          </a:xfrm>
          <a:prstGeom prst="rect">
            <a:avLst/>
          </a:prstGeom>
        </p:spPr>
      </p:pic>
    </p:spTree>
    <p:extLst>
      <p:ext uri="{BB962C8B-B14F-4D97-AF65-F5344CB8AC3E}">
        <p14:creationId xmlns:p14="http://schemas.microsoft.com/office/powerpoint/2010/main" val="67408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22"/>
          </p:nvPr>
        </p:nvSpPr>
        <p:spPr/>
        <p:txBody>
          <a:bodyPr/>
          <a:lstStyle/>
          <a:p>
            <a:fld id="{B5CEABB6-07DC-46E8-9B57-56EC44A396E5}" type="slidenum">
              <a:rPr lang="en-US" smtClean="0"/>
              <a:pPr/>
              <a:t>4</a:t>
            </a:fld>
            <a:endParaRPr lang="en-US" dirty="0"/>
          </a:p>
        </p:txBody>
      </p:sp>
      <p:sp>
        <p:nvSpPr>
          <p:cNvPr id="35" name="TextBox 34">
            <a:extLst>
              <a:ext uri="{FF2B5EF4-FFF2-40B4-BE49-F238E27FC236}">
                <a16:creationId xmlns:a16="http://schemas.microsoft.com/office/drawing/2014/main" id="{1313491E-75CE-3F69-B366-57AB5BFEEBC7}"/>
              </a:ext>
            </a:extLst>
          </p:cNvPr>
          <p:cNvSpPr txBox="1"/>
          <p:nvPr/>
        </p:nvSpPr>
        <p:spPr>
          <a:xfrm>
            <a:off x="4202097" y="656934"/>
            <a:ext cx="3787806" cy="523220"/>
          </a:xfrm>
          <a:prstGeom prst="rect">
            <a:avLst/>
          </a:prstGeom>
          <a:noFill/>
        </p:spPr>
        <p:txBody>
          <a:bodyPr wrap="square" rtlCol="0">
            <a:spAutoFit/>
          </a:bodyPr>
          <a:lstStyle/>
          <a:p>
            <a:r>
              <a:rPr lang="en-IN" sz="2800" dirty="0">
                <a:latin typeface="+mj-lt"/>
              </a:rPr>
              <a:t>MODEL</a:t>
            </a:r>
            <a:r>
              <a:rPr lang="en-IN" sz="2800" dirty="0"/>
              <a:t> SELECTION</a:t>
            </a:r>
          </a:p>
        </p:txBody>
      </p:sp>
      <p:graphicFrame>
        <p:nvGraphicFramePr>
          <p:cNvPr id="39" name="Table 39">
            <a:extLst>
              <a:ext uri="{FF2B5EF4-FFF2-40B4-BE49-F238E27FC236}">
                <a16:creationId xmlns:a16="http://schemas.microsoft.com/office/drawing/2014/main" id="{DF276FB0-CBF1-9F0B-A4B6-86A7FAD2CE21}"/>
              </a:ext>
            </a:extLst>
          </p:cNvPr>
          <p:cNvGraphicFramePr>
            <a:graphicFrameLocks noGrp="1"/>
          </p:cNvGraphicFramePr>
          <p:nvPr>
            <p:extLst>
              <p:ext uri="{D42A27DB-BD31-4B8C-83A1-F6EECF244321}">
                <p14:modId xmlns:p14="http://schemas.microsoft.com/office/powerpoint/2010/main" val="1838132316"/>
              </p:ext>
            </p:extLst>
          </p:nvPr>
        </p:nvGraphicFramePr>
        <p:xfrm>
          <a:off x="2024108" y="1235075"/>
          <a:ext cx="7546020" cy="5486400"/>
        </p:xfrm>
        <a:graphic>
          <a:graphicData uri="http://schemas.openxmlformats.org/drawingml/2006/table">
            <a:tbl>
              <a:tblPr firstRow="1" bandRow="1">
                <a:tableStyleId>{5C22544A-7EE6-4342-B048-85BDC9FD1C3A}</a:tableStyleId>
              </a:tblPr>
              <a:tblGrid>
                <a:gridCol w="1509204">
                  <a:extLst>
                    <a:ext uri="{9D8B030D-6E8A-4147-A177-3AD203B41FA5}">
                      <a16:colId xmlns:a16="http://schemas.microsoft.com/office/drawing/2014/main" val="680745878"/>
                    </a:ext>
                  </a:extLst>
                </a:gridCol>
                <a:gridCol w="1509204">
                  <a:extLst>
                    <a:ext uri="{9D8B030D-6E8A-4147-A177-3AD203B41FA5}">
                      <a16:colId xmlns:a16="http://schemas.microsoft.com/office/drawing/2014/main" val="1613855704"/>
                    </a:ext>
                  </a:extLst>
                </a:gridCol>
                <a:gridCol w="1509204">
                  <a:extLst>
                    <a:ext uri="{9D8B030D-6E8A-4147-A177-3AD203B41FA5}">
                      <a16:colId xmlns:a16="http://schemas.microsoft.com/office/drawing/2014/main" val="526607751"/>
                    </a:ext>
                  </a:extLst>
                </a:gridCol>
                <a:gridCol w="1509204">
                  <a:extLst>
                    <a:ext uri="{9D8B030D-6E8A-4147-A177-3AD203B41FA5}">
                      <a16:colId xmlns:a16="http://schemas.microsoft.com/office/drawing/2014/main" val="1863711675"/>
                    </a:ext>
                  </a:extLst>
                </a:gridCol>
                <a:gridCol w="1509204">
                  <a:extLst>
                    <a:ext uri="{9D8B030D-6E8A-4147-A177-3AD203B41FA5}">
                      <a16:colId xmlns:a16="http://schemas.microsoft.com/office/drawing/2014/main" val="3655349255"/>
                    </a:ext>
                  </a:extLst>
                </a:gridCol>
              </a:tblGrid>
              <a:tr h="363321">
                <a:tc>
                  <a:txBody>
                    <a:bodyPr/>
                    <a:lstStyle/>
                    <a:p>
                      <a:r>
                        <a:rPr lang="en-IN" dirty="0">
                          <a:solidFill>
                            <a:schemeClr val="tx1"/>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IN"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IN" dirty="0">
                          <a:solidFill>
                            <a:schemeClr val="tx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IN" dirty="0">
                          <a:solidFill>
                            <a:schemeClr val="tx1"/>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IN" dirty="0">
                          <a:solidFill>
                            <a:schemeClr val="tx1"/>
                          </a:solidFill>
                        </a:rPr>
                        <a:t>F1-SCORE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532799212"/>
                  </a:ext>
                </a:extLst>
              </a:tr>
              <a:tr h="635811">
                <a:tc>
                  <a:txBody>
                    <a:bodyPr/>
                    <a:lstStyle/>
                    <a:p>
                      <a:r>
                        <a:rPr lang="en-IN"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75.71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IN" dirty="0"/>
                        <a:t>1.00</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0.76</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0.86</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052555"/>
                  </a:ext>
                </a:extLst>
              </a:tr>
              <a:tr h="635811">
                <a:tc>
                  <a:txBody>
                    <a:bodyPr/>
                    <a:lstStyle/>
                    <a:p>
                      <a:r>
                        <a:rPr lang="en-IN"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66.85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0.77</a:t>
                      </a:r>
                    </a:p>
                    <a:p>
                      <a:r>
                        <a:rPr lang="en-IN" dirty="0"/>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0.78</a:t>
                      </a:r>
                    </a:p>
                    <a:p>
                      <a:r>
                        <a:rPr lang="en-IN" dirty="0"/>
                        <a:t>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0.78</a:t>
                      </a:r>
                    </a:p>
                    <a:p>
                      <a:r>
                        <a:rPr lang="en-IN"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803683"/>
                  </a:ext>
                </a:extLst>
              </a:tr>
              <a:tr h="635811">
                <a:tc>
                  <a:txBody>
                    <a:bodyPr/>
                    <a:lstStyle/>
                    <a:p>
                      <a:r>
                        <a:rPr lang="en-IN" dirty="0"/>
                        <a:t>Ada Boost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66.64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0.77</a:t>
                      </a:r>
                    </a:p>
                    <a:p>
                      <a:r>
                        <a:rPr lang="en-IN" dirty="0"/>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0.78</a:t>
                      </a:r>
                    </a:p>
                    <a:p>
                      <a:r>
                        <a:rPr lang="en-IN" dirty="0"/>
                        <a:t>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0.78</a:t>
                      </a:r>
                    </a:p>
                    <a:p>
                      <a:r>
                        <a:rPr lang="en-IN"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656365"/>
                  </a:ext>
                </a:extLst>
              </a:tr>
              <a:tr h="635811">
                <a:tc>
                  <a:txBody>
                    <a:bodyPr/>
                    <a:lstStyle/>
                    <a:p>
                      <a:r>
                        <a:rPr lang="en-IN" dirty="0"/>
                        <a:t>XG Boost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75.65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IN" dirty="0"/>
                        <a:t>0.98</a:t>
                      </a:r>
                    </a:p>
                    <a:p>
                      <a:r>
                        <a:rPr lang="en-IN" dirty="0"/>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0.77</a:t>
                      </a:r>
                    </a:p>
                    <a:p>
                      <a:r>
                        <a:rPr lang="en-IN" dirty="0"/>
                        <a:t>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0.86</a:t>
                      </a:r>
                    </a:p>
                    <a:p>
                      <a:r>
                        <a:rPr lang="en-IN"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264756"/>
                  </a:ext>
                </a:extLst>
              </a:tr>
              <a:tr h="635811">
                <a:tc>
                  <a:txBody>
                    <a:bodyPr/>
                    <a:lstStyle/>
                    <a:p>
                      <a:r>
                        <a:rPr lang="en-IN"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75.40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IN" dirty="0"/>
                        <a:t>0.99</a:t>
                      </a:r>
                    </a:p>
                    <a:p>
                      <a:r>
                        <a:rPr lang="en-IN" dirty="0"/>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0.76</a:t>
                      </a:r>
                    </a:p>
                    <a:p>
                      <a:r>
                        <a:rPr lang="en-IN" dirty="0"/>
                        <a:t>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0.86</a:t>
                      </a:r>
                    </a:p>
                    <a:p>
                      <a:r>
                        <a:rPr lang="en-IN"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374537"/>
                  </a:ext>
                </a:extLst>
              </a:tr>
              <a:tr h="635811">
                <a:tc>
                  <a:txBody>
                    <a:bodyPr/>
                    <a:lstStyle/>
                    <a:p>
                      <a:r>
                        <a:rPr lang="en-IN"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75.70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r>
                        <a:rPr lang="en-IN" dirty="0"/>
                        <a:t>1.00</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0.76</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0.86</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097340"/>
                  </a:ext>
                </a:extLst>
              </a:tr>
              <a:tr h="635811">
                <a:tc>
                  <a:txBody>
                    <a:bodyPr/>
                    <a:lstStyle/>
                    <a:p>
                      <a:r>
                        <a:rPr lang="en-IN" dirty="0"/>
                        <a:t>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49.13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0.48</a:t>
                      </a:r>
                    </a:p>
                    <a:p>
                      <a:r>
                        <a:rPr lang="en-IN" dirty="0"/>
                        <a:t>0.53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0.76</a:t>
                      </a:r>
                    </a:p>
                    <a:p>
                      <a:r>
                        <a:rPr lang="en-IN" dirty="0"/>
                        <a:t>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0.59</a:t>
                      </a:r>
                    </a:p>
                    <a:p>
                      <a:r>
                        <a:rPr lang="en-IN"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581633"/>
                  </a:ext>
                </a:extLst>
              </a:tr>
              <a:tr h="635811">
                <a:tc>
                  <a:txBody>
                    <a:bodyPr/>
                    <a:lstStyle/>
                    <a:p>
                      <a:r>
                        <a:rPr lang="en-IN" dirty="0"/>
                        <a:t>SVM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IN" dirty="0"/>
                        <a:t>75.71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a:t>1.00</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0.76</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0.86</a:t>
                      </a:r>
                    </a:p>
                    <a:p>
                      <a:r>
                        <a:rPr lang="en-IN"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926931"/>
                  </a:ext>
                </a:extLst>
              </a:tr>
            </a:tbl>
          </a:graphicData>
        </a:graphic>
      </p:graphicFrame>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526280" y="230819"/>
            <a:ext cx="4307002" cy="736847"/>
          </a:xfrm>
        </p:spPr>
        <p:txBody>
          <a:bodyPr>
            <a:normAutofit/>
          </a:bodyPr>
          <a:lstStyle/>
          <a:p>
            <a:r>
              <a:rPr lang="en-US" dirty="0"/>
              <a:t>Target column</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31" name="Picture 30">
            <a:extLst>
              <a:ext uri="{FF2B5EF4-FFF2-40B4-BE49-F238E27FC236}">
                <a16:creationId xmlns:a16="http://schemas.microsoft.com/office/drawing/2014/main" id="{8DCBAEAC-6ACD-681C-0BA2-FBF0558B908E}"/>
              </a:ext>
            </a:extLst>
          </p:cNvPr>
          <p:cNvPicPr>
            <a:picLocks noChangeAspect="1"/>
          </p:cNvPicPr>
          <p:nvPr/>
        </p:nvPicPr>
        <p:blipFill>
          <a:blip r:embed="rId2"/>
          <a:stretch>
            <a:fillRect/>
          </a:stretch>
        </p:blipFill>
        <p:spPr>
          <a:xfrm>
            <a:off x="3429741" y="1318311"/>
            <a:ext cx="6289089" cy="5539689"/>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4237-BF1F-5C0E-D3D3-848970B09CBA}"/>
              </a:ext>
            </a:extLst>
          </p:cNvPr>
          <p:cNvSpPr>
            <a:spLocks noGrp="1"/>
          </p:cNvSpPr>
          <p:nvPr>
            <p:ph type="title"/>
          </p:nvPr>
        </p:nvSpPr>
        <p:spPr>
          <a:xfrm>
            <a:off x="2087402" y="565625"/>
            <a:ext cx="6533965" cy="703639"/>
          </a:xfrm>
        </p:spPr>
        <p:txBody>
          <a:bodyPr/>
          <a:lstStyle/>
          <a:p>
            <a:pPr algn="ctr"/>
            <a:r>
              <a:rPr lang="en-IN" dirty="0">
                <a:solidFill>
                  <a:schemeClr val="tx1"/>
                </a:solidFill>
              </a:rPr>
              <a:t>   evaluation</a:t>
            </a:r>
          </a:p>
        </p:txBody>
      </p:sp>
      <p:pic>
        <p:nvPicPr>
          <p:cNvPr id="8" name="Content Placeholder 7">
            <a:extLst>
              <a:ext uri="{FF2B5EF4-FFF2-40B4-BE49-F238E27FC236}">
                <a16:creationId xmlns:a16="http://schemas.microsoft.com/office/drawing/2014/main" id="{138B3357-2FFC-AC9F-E857-3412312596F0}"/>
              </a:ext>
            </a:extLst>
          </p:cNvPr>
          <p:cNvPicPr>
            <a:picLocks noGrp="1" noChangeAspect="1"/>
          </p:cNvPicPr>
          <p:nvPr>
            <p:ph idx="1"/>
          </p:nvPr>
        </p:nvPicPr>
        <p:blipFill>
          <a:blip r:embed="rId2"/>
          <a:stretch>
            <a:fillRect/>
          </a:stretch>
        </p:blipFill>
        <p:spPr>
          <a:xfrm>
            <a:off x="542687" y="2053315"/>
            <a:ext cx="4252404" cy="1626699"/>
          </a:xfrm>
        </p:spPr>
      </p:pic>
      <p:sp>
        <p:nvSpPr>
          <p:cNvPr id="6" name="Slide Number Placeholder 5">
            <a:extLst>
              <a:ext uri="{FF2B5EF4-FFF2-40B4-BE49-F238E27FC236}">
                <a16:creationId xmlns:a16="http://schemas.microsoft.com/office/drawing/2014/main" id="{DD362854-4582-A700-9E55-7BC10AB13C8F}"/>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9" name="TextBox 8">
            <a:extLst>
              <a:ext uri="{FF2B5EF4-FFF2-40B4-BE49-F238E27FC236}">
                <a16:creationId xmlns:a16="http://schemas.microsoft.com/office/drawing/2014/main" id="{617CB5BC-26A2-ACE0-1510-5C761AB27EDB}"/>
              </a:ext>
            </a:extLst>
          </p:cNvPr>
          <p:cNvSpPr txBox="1"/>
          <p:nvPr/>
        </p:nvSpPr>
        <p:spPr>
          <a:xfrm>
            <a:off x="542687" y="1529979"/>
            <a:ext cx="4888235" cy="369332"/>
          </a:xfrm>
          <a:prstGeom prst="rect">
            <a:avLst/>
          </a:prstGeom>
          <a:noFill/>
        </p:spPr>
        <p:txBody>
          <a:bodyPr wrap="square" rtlCol="0">
            <a:spAutoFit/>
          </a:bodyPr>
          <a:lstStyle/>
          <a:p>
            <a:r>
              <a:rPr lang="en-IN" dirty="0"/>
              <a:t>Random Forest Model Scored:</a:t>
            </a:r>
          </a:p>
        </p:txBody>
      </p:sp>
      <p:pic>
        <p:nvPicPr>
          <p:cNvPr id="4" name="Picture 3">
            <a:extLst>
              <a:ext uri="{FF2B5EF4-FFF2-40B4-BE49-F238E27FC236}">
                <a16:creationId xmlns:a16="http://schemas.microsoft.com/office/drawing/2014/main" id="{049098C2-4E38-AF06-5F16-160CBC20F168}"/>
              </a:ext>
            </a:extLst>
          </p:cNvPr>
          <p:cNvPicPr>
            <a:picLocks noChangeAspect="1"/>
          </p:cNvPicPr>
          <p:nvPr/>
        </p:nvPicPr>
        <p:blipFill>
          <a:blip r:embed="rId3"/>
          <a:stretch>
            <a:fillRect/>
          </a:stretch>
        </p:blipFill>
        <p:spPr>
          <a:xfrm>
            <a:off x="542687" y="3932876"/>
            <a:ext cx="3354610" cy="2768902"/>
          </a:xfrm>
          <a:prstGeom prst="rect">
            <a:avLst/>
          </a:prstGeom>
        </p:spPr>
      </p:pic>
      <p:pic>
        <p:nvPicPr>
          <p:cNvPr id="7" name="Picture 6">
            <a:extLst>
              <a:ext uri="{FF2B5EF4-FFF2-40B4-BE49-F238E27FC236}">
                <a16:creationId xmlns:a16="http://schemas.microsoft.com/office/drawing/2014/main" id="{0BE1784C-9A86-5333-C6B5-420AB395C4C5}"/>
              </a:ext>
            </a:extLst>
          </p:cNvPr>
          <p:cNvPicPr>
            <a:picLocks noChangeAspect="1"/>
          </p:cNvPicPr>
          <p:nvPr/>
        </p:nvPicPr>
        <p:blipFill>
          <a:blip r:embed="rId4"/>
          <a:stretch>
            <a:fillRect/>
          </a:stretch>
        </p:blipFill>
        <p:spPr>
          <a:xfrm>
            <a:off x="5536304" y="1805892"/>
            <a:ext cx="6377529" cy="3911327"/>
          </a:xfrm>
          <a:prstGeom prst="rect">
            <a:avLst/>
          </a:prstGeom>
        </p:spPr>
      </p:pic>
    </p:spTree>
    <p:extLst>
      <p:ext uri="{BB962C8B-B14F-4D97-AF65-F5344CB8AC3E}">
        <p14:creationId xmlns:p14="http://schemas.microsoft.com/office/powerpoint/2010/main" val="142870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A8C9E4-FAEF-EE20-9967-1525A1FFC96B}"/>
              </a:ext>
            </a:extLst>
          </p:cNvPr>
          <p:cNvSpPr>
            <a:spLocks noGrp="1"/>
          </p:cNvSpPr>
          <p:nvPr>
            <p:ph type="title"/>
          </p:nvPr>
        </p:nvSpPr>
        <p:spPr/>
        <p:txBody>
          <a:bodyPr>
            <a:normAutofit/>
          </a:bodyPr>
          <a:lstStyle/>
          <a:p>
            <a:r>
              <a:rPr lang="en-IN" sz="3200" dirty="0"/>
              <a:t>Feature engineering</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36" name="TextBox 35">
            <a:extLst>
              <a:ext uri="{FF2B5EF4-FFF2-40B4-BE49-F238E27FC236}">
                <a16:creationId xmlns:a16="http://schemas.microsoft.com/office/drawing/2014/main" id="{8101F1F1-90C9-E0C2-910C-432FBA3DD744}"/>
              </a:ext>
            </a:extLst>
          </p:cNvPr>
          <p:cNvSpPr txBox="1"/>
          <p:nvPr/>
        </p:nvSpPr>
        <p:spPr>
          <a:xfrm>
            <a:off x="275208" y="2413337"/>
            <a:ext cx="3773009" cy="1908215"/>
          </a:xfrm>
          <a:prstGeom prst="rect">
            <a:avLst/>
          </a:prstGeom>
          <a:noFill/>
        </p:spPr>
        <p:txBody>
          <a:bodyPr wrap="square" rtlCol="0">
            <a:spAutoFit/>
          </a:bodyPr>
          <a:lstStyle/>
          <a:p>
            <a:r>
              <a:rPr lang="en-IN" sz="2800" dirty="0"/>
              <a:t>TOP FEATURES</a:t>
            </a:r>
          </a:p>
          <a:p>
            <a:endParaRPr lang="en-IN" dirty="0"/>
          </a:p>
          <a:p>
            <a:pPr marL="285750" indent="-285750">
              <a:buFont typeface="Arial" panose="020B0604020202020204" pitchFamily="34" charset="0"/>
              <a:buChar char="•"/>
            </a:pPr>
            <a:r>
              <a:rPr lang="en-IN" dirty="0"/>
              <a:t>Recommended Policy Premium</a:t>
            </a:r>
          </a:p>
          <a:p>
            <a:pPr marL="285750" indent="-285750">
              <a:buFont typeface="Arial" panose="020B0604020202020204" pitchFamily="34" charset="0"/>
              <a:buChar char="•"/>
            </a:pPr>
            <a:r>
              <a:rPr lang="en-IN" dirty="0"/>
              <a:t>Region Code</a:t>
            </a:r>
          </a:p>
          <a:p>
            <a:pPr marL="285750" indent="-285750">
              <a:buFont typeface="Arial" panose="020B0604020202020204" pitchFamily="34" charset="0"/>
              <a:buChar char="•"/>
            </a:pPr>
            <a:r>
              <a:rPr lang="en-IN" dirty="0"/>
              <a:t>City Code</a:t>
            </a:r>
          </a:p>
          <a:p>
            <a:pPr marL="285750" indent="-285750">
              <a:buFont typeface="Arial" panose="020B0604020202020204" pitchFamily="34" charset="0"/>
              <a:buChar char="•"/>
            </a:pPr>
            <a:r>
              <a:rPr lang="en-IN" dirty="0"/>
              <a:t>Age</a:t>
            </a:r>
          </a:p>
        </p:txBody>
      </p:sp>
      <p:pic>
        <p:nvPicPr>
          <p:cNvPr id="4" name="Picture 3">
            <a:extLst>
              <a:ext uri="{FF2B5EF4-FFF2-40B4-BE49-F238E27FC236}">
                <a16:creationId xmlns:a16="http://schemas.microsoft.com/office/drawing/2014/main" id="{8FABA759-410A-B7E8-1A0B-4B5DF67C4DFF}"/>
              </a:ext>
            </a:extLst>
          </p:cNvPr>
          <p:cNvPicPr>
            <a:picLocks noChangeAspect="1"/>
          </p:cNvPicPr>
          <p:nvPr/>
        </p:nvPicPr>
        <p:blipFill>
          <a:blip r:embed="rId2"/>
          <a:stretch>
            <a:fillRect/>
          </a:stretch>
        </p:blipFill>
        <p:spPr>
          <a:xfrm>
            <a:off x="4048217" y="1690688"/>
            <a:ext cx="6269925" cy="3405095"/>
          </a:xfrm>
          <a:prstGeom prst="rect">
            <a:avLst/>
          </a:prstGeom>
        </p:spPr>
      </p:pic>
      <p:sp>
        <p:nvSpPr>
          <p:cNvPr id="5" name="TextBox 4">
            <a:extLst>
              <a:ext uri="{FF2B5EF4-FFF2-40B4-BE49-F238E27FC236}">
                <a16:creationId xmlns:a16="http://schemas.microsoft.com/office/drawing/2014/main" id="{C7DB39DA-ECF0-DAA8-DFF3-81B2FF3590FA}"/>
              </a:ext>
            </a:extLst>
          </p:cNvPr>
          <p:cNvSpPr txBox="1"/>
          <p:nvPr/>
        </p:nvSpPr>
        <p:spPr>
          <a:xfrm>
            <a:off x="275208" y="4580878"/>
            <a:ext cx="3773009" cy="1169551"/>
          </a:xfrm>
          <a:prstGeom prst="rect">
            <a:avLst/>
          </a:prstGeom>
          <a:noFill/>
        </p:spPr>
        <p:txBody>
          <a:bodyPr wrap="square" rtlCol="0">
            <a:spAutoFit/>
          </a:bodyPr>
          <a:lstStyle/>
          <a:p>
            <a:r>
              <a:rPr lang="en-US" sz="1400" dirty="0"/>
              <a:t>Region Code </a:t>
            </a:r>
            <a:r>
              <a:rPr lang="en-US" sz="1400" b="0" i="0" dirty="0">
                <a:solidFill>
                  <a:srgbClr val="000000"/>
                </a:solidFill>
                <a:effectLst/>
              </a:rPr>
              <a:t>consists of far too many categorical values. So the feature is not using as the data still retains the 'City Code' feature to capture some level of geographical distinction.</a:t>
            </a:r>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434870" y="1113304"/>
            <a:ext cx="4179570" cy="1715531"/>
          </a:xfrm>
        </p:spPr>
        <p:txBody>
          <a:bodyPr/>
          <a:lstStyle/>
          <a:p>
            <a:r>
              <a:rPr lang="en-US" dirty="0">
                <a:solidFill>
                  <a:schemeClr val="tx1"/>
                </a:solidFill>
              </a:rPr>
              <a:t>City code</a:t>
            </a:r>
          </a:p>
        </p:txBody>
      </p:sp>
      <p:pic>
        <p:nvPicPr>
          <p:cNvPr id="4" name="Picture 3">
            <a:extLst>
              <a:ext uri="{FF2B5EF4-FFF2-40B4-BE49-F238E27FC236}">
                <a16:creationId xmlns:a16="http://schemas.microsoft.com/office/drawing/2014/main" id="{60A7A8DB-726B-C4D7-6ECD-26965D2E1F3C}"/>
              </a:ext>
            </a:extLst>
          </p:cNvPr>
          <p:cNvPicPr>
            <a:picLocks noChangeAspect="1"/>
          </p:cNvPicPr>
          <p:nvPr/>
        </p:nvPicPr>
        <p:blipFill>
          <a:blip r:embed="rId2"/>
          <a:stretch>
            <a:fillRect/>
          </a:stretch>
        </p:blipFill>
        <p:spPr>
          <a:xfrm>
            <a:off x="98922" y="1484347"/>
            <a:ext cx="6863303" cy="3797868"/>
          </a:xfrm>
          <a:prstGeom prst="rect">
            <a:avLst/>
          </a:prstGeom>
        </p:spPr>
      </p:pic>
      <p:sp>
        <p:nvSpPr>
          <p:cNvPr id="5" name="TextBox 4">
            <a:extLst>
              <a:ext uri="{FF2B5EF4-FFF2-40B4-BE49-F238E27FC236}">
                <a16:creationId xmlns:a16="http://schemas.microsoft.com/office/drawing/2014/main" id="{677AF643-4107-B515-DA90-13887408B113}"/>
              </a:ext>
            </a:extLst>
          </p:cNvPr>
          <p:cNvSpPr txBox="1"/>
          <p:nvPr/>
        </p:nvSpPr>
        <p:spPr>
          <a:xfrm>
            <a:off x="7352841" y="2828835"/>
            <a:ext cx="4261599" cy="1200329"/>
          </a:xfrm>
          <a:prstGeom prst="rect">
            <a:avLst/>
          </a:prstGeom>
          <a:noFill/>
        </p:spPr>
        <p:txBody>
          <a:bodyPr wrap="square" rtlCol="0">
            <a:spAutoFit/>
          </a:bodyPr>
          <a:lstStyle/>
          <a:p>
            <a:pPr marL="285750" indent="-285750">
              <a:buFont typeface="Arial" panose="020B0604020202020204" pitchFamily="34" charset="0"/>
              <a:buChar char="•"/>
            </a:pPr>
            <a:r>
              <a:rPr lang="en-IN" dirty="0"/>
              <a:t>City Codes C1,C2 and C3 have better positive responses.</a:t>
            </a:r>
          </a:p>
          <a:p>
            <a:endParaRPr lang="en-IN" dirty="0"/>
          </a:p>
          <a:p>
            <a:pPr marL="285750" indent="-285750">
              <a:buFont typeface="Arial" panose="020B0604020202020204" pitchFamily="34" charset="0"/>
              <a:buChar char="•"/>
            </a:pPr>
            <a:r>
              <a:rPr lang="en-IN" dirty="0"/>
              <a:t>So target clients living in these areas.</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1827" y="2231614"/>
            <a:ext cx="5431971" cy="846301"/>
          </a:xfrm>
        </p:spPr>
        <p:txBody>
          <a:bodyPr>
            <a:normAutofit fontScale="90000"/>
          </a:bodyPr>
          <a:lstStyle/>
          <a:p>
            <a:r>
              <a:rPr lang="en-ZA" dirty="0"/>
              <a:t>Recommended Policy premium</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pic>
        <p:nvPicPr>
          <p:cNvPr id="11" name="Picture 10">
            <a:extLst>
              <a:ext uri="{FF2B5EF4-FFF2-40B4-BE49-F238E27FC236}">
                <a16:creationId xmlns:a16="http://schemas.microsoft.com/office/drawing/2014/main" id="{83F6F250-EC00-9BF1-39E4-2A534E543030}"/>
              </a:ext>
            </a:extLst>
          </p:cNvPr>
          <p:cNvPicPr>
            <a:picLocks noChangeAspect="1"/>
          </p:cNvPicPr>
          <p:nvPr/>
        </p:nvPicPr>
        <p:blipFill>
          <a:blip r:embed="rId2"/>
          <a:stretch>
            <a:fillRect/>
          </a:stretch>
        </p:blipFill>
        <p:spPr>
          <a:xfrm>
            <a:off x="121392" y="1655796"/>
            <a:ext cx="5267353" cy="3827030"/>
          </a:xfrm>
          <a:prstGeom prst="rect">
            <a:avLst/>
          </a:prstGeom>
        </p:spPr>
      </p:pic>
      <p:sp>
        <p:nvSpPr>
          <p:cNvPr id="15" name="Text Placeholder 14">
            <a:extLst>
              <a:ext uri="{FF2B5EF4-FFF2-40B4-BE49-F238E27FC236}">
                <a16:creationId xmlns:a16="http://schemas.microsoft.com/office/drawing/2014/main" id="{49EE6D95-AAA7-8DC2-850C-5001F2F4A6AD}"/>
              </a:ext>
            </a:extLst>
          </p:cNvPr>
          <p:cNvSpPr>
            <a:spLocks noGrp="1"/>
          </p:cNvSpPr>
          <p:nvPr>
            <p:ph type="body" sz="quarter" idx="15"/>
          </p:nvPr>
        </p:nvSpPr>
        <p:spPr>
          <a:xfrm>
            <a:off x="6096000" y="3290336"/>
            <a:ext cx="5431971" cy="557950"/>
          </a:xfrm>
        </p:spPr>
        <p:txBody>
          <a:bodyPr>
            <a:normAutofit/>
          </a:bodyPr>
          <a:lstStyle/>
          <a:p>
            <a:pPr marL="285750" indent="-285750">
              <a:buFont typeface="Arial" panose="020B0604020202020204" pitchFamily="34" charset="0"/>
              <a:buChar char="•"/>
            </a:pPr>
            <a:r>
              <a:rPr lang="en-US" sz="1800" b="0" i="0" dirty="0">
                <a:solidFill>
                  <a:srgbClr val="000000"/>
                </a:solidFill>
                <a:effectLst/>
              </a:rPr>
              <a:t>Try to sell the premiums </a:t>
            </a:r>
            <a:r>
              <a:rPr lang="en-US" sz="1800" dirty="0">
                <a:solidFill>
                  <a:srgbClr val="000000"/>
                </a:solidFill>
              </a:rPr>
              <a:t>less than </a:t>
            </a:r>
            <a:r>
              <a:rPr lang="en-US" sz="1800" b="0" i="0" dirty="0">
                <a:solidFill>
                  <a:srgbClr val="000000"/>
                </a:solidFill>
                <a:effectLst/>
              </a:rPr>
              <a:t>19,999.</a:t>
            </a:r>
            <a:endParaRPr lang="en-IN" sz="1800"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10593</TotalTime>
  <Words>310</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Monoline</vt:lpstr>
      <vt:lpstr>HEALTH INSURANCE LEAD PREDICTION</vt:lpstr>
      <vt:lpstr>PROBLEM statement</vt:lpstr>
      <vt:lpstr>PowerPoint Presentation</vt:lpstr>
      <vt:lpstr>PowerPoint Presentation</vt:lpstr>
      <vt:lpstr>Target column</vt:lpstr>
      <vt:lpstr>   evaluation</vt:lpstr>
      <vt:lpstr>Feature engineering</vt:lpstr>
      <vt:lpstr>City code</vt:lpstr>
      <vt:lpstr>Recommended Policy premium</vt:lpstr>
      <vt:lpstr>Age</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LEAD PREDICTION</dc:title>
  <dc:creator>Akarsh P V</dc:creator>
  <cp:lastModifiedBy>Akarsh P V</cp:lastModifiedBy>
  <cp:revision>2</cp:revision>
  <dcterms:created xsi:type="dcterms:W3CDTF">2022-12-16T09:57:34Z</dcterms:created>
  <dcterms:modified xsi:type="dcterms:W3CDTF">2023-01-26T06:46:05Z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