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Heavy" charset="1" panose="00000A00000000000000"/>
      <p:regular r:id="rId13"/>
    </p:embeddedFont>
    <p:embeddedFont>
      <p:font typeface="Poppins" charset="1" panose="00000500000000000000"/>
      <p:regular r:id="rId14"/>
    </p:embeddedFont>
    <p:embeddedFont>
      <p:font typeface="Canva Sans Bold" charset="1" panose="020B0803030501040103"/>
      <p:regular r:id="rId15"/>
    </p:embeddedFont>
    <p:embeddedFont>
      <p:font typeface="Telegraf Bold" charset="1" panose="00000800000000000000"/>
      <p:regular r:id="rId16"/>
    </p:embeddedFont>
    <p:embeddedFont>
      <p:font typeface="Garet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jpeg" Type="http://schemas.openxmlformats.org/officeDocument/2006/relationships/image"/><Relationship Id="rId4" Target="../media/image16.jpe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20566" y="8071439"/>
            <a:ext cx="888295" cy="754243"/>
          </a:xfrm>
          <a:custGeom>
            <a:avLst/>
            <a:gdLst/>
            <a:ahLst/>
            <a:cxnLst/>
            <a:rect r="r" b="b" t="t" l="l"/>
            <a:pathLst>
              <a:path h="754243" w="888295">
                <a:moveTo>
                  <a:pt x="0" y="0"/>
                </a:moveTo>
                <a:lnTo>
                  <a:pt x="888295" y="0"/>
                </a:lnTo>
                <a:lnTo>
                  <a:pt x="888295" y="754243"/>
                </a:lnTo>
                <a:lnTo>
                  <a:pt x="0" y="754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69128" y="314677"/>
            <a:ext cx="459572" cy="714023"/>
            <a:chOff x="0" y="0"/>
            <a:chExt cx="459575" cy="7140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9613" cy="713994"/>
            </a:xfrm>
            <a:custGeom>
              <a:avLst/>
              <a:gdLst/>
              <a:ahLst/>
              <a:cxnLst/>
              <a:rect r="r" b="b" t="t" l="l"/>
              <a:pathLst>
                <a:path h="713994" w="459613">
                  <a:moveTo>
                    <a:pt x="0" y="713994"/>
                  </a:moveTo>
                  <a:lnTo>
                    <a:pt x="459613" y="713994"/>
                  </a:lnTo>
                  <a:lnTo>
                    <a:pt x="4596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96915" y="71486"/>
            <a:ext cx="791411" cy="1343445"/>
          </a:xfrm>
          <a:custGeom>
            <a:avLst/>
            <a:gdLst/>
            <a:ahLst/>
            <a:cxnLst/>
            <a:rect r="r" b="b" t="t" l="l"/>
            <a:pathLst>
              <a:path h="1343445" w="791411">
                <a:moveTo>
                  <a:pt x="0" y="0"/>
                </a:moveTo>
                <a:lnTo>
                  <a:pt x="791411" y="0"/>
                </a:lnTo>
                <a:lnTo>
                  <a:pt x="791411" y="1343446"/>
                </a:lnTo>
                <a:lnTo>
                  <a:pt x="0" y="1343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68169" y="0"/>
            <a:ext cx="3219831" cy="8229600"/>
          </a:xfrm>
          <a:custGeom>
            <a:avLst/>
            <a:gdLst/>
            <a:ahLst/>
            <a:cxnLst/>
            <a:rect r="r" b="b" t="t" l="l"/>
            <a:pathLst>
              <a:path h="8229600" w="3219831">
                <a:moveTo>
                  <a:pt x="0" y="0"/>
                </a:moveTo>
                <a:lnTo>
                  <a:pt x="3219831" y="0"/>
                </a:lnTo>
                <a:lnTo>
                  <a:pt x="32198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6391160"/>
            <a:ext cx="3246951" cy="4114800"/>
          </a:xfrm>
          <a:custGeom>
            <a:avLst/>
            <a:gdLst/>
            <a:ahLst/>
            <a:cxnLst/>
            <a:rect r="r" b="b" t="t" l="l"/>
            <a:pathLst>
              <a:path h="4114800" w="3246951">
                <a:moveTo>
                  <a:pt x="0" y="0"/>
                </a:moveTo>
                <a:lnTo>
                  <a:pt x="3246951" y="0"/>
                </a:lnTo>
                <a:lnTo>
                  <a:pt x="32469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3476" y="7120053"/>
            <a:ext cx="3976175" cy="3000527"/>
          </a:xfrm>
          <a:custGeom>
            <a:avLst/>
            <a:gdLst/>
            <a:ahLst/>
            <a:cxnLst/>
            <a:rect r="r" b="b" t="t" l="l"/>
            <a:pathLst>
              <a:path h="3000527" w="3976175">
                <a:moveTo>
                  <a:pt x="0" y="0"/>
                </a:moveTo>
                <a:lnTo>
                  <a:pt x="3976174" y="0"/>
                </a:lnTo>
                <a:lnTo>
                  <a:pt x="3976174" y="3000526"/>
                </a:lnTo>
                <a:lnTo>
                  <a:pt x="0" y="30005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1293967" y="2411276"/>
            <a:ext cx="15700066" cy="294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b="true" sz="16243">
                <a:solidFill>
                  <a:srgbClr val="53886E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ZenFlora_VR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246705"/>
            <a:ext cx="1623060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ECA406"/>
                </a:solidFill>
                <a:latin typeface="Poppins"/>
                <a:ea typeface="Poppins"/>
                <a:cs typeface="Poppins"/>
                <a:sym typeface="Poppins"/>
              </a:rPr>
              <a:t>D I S C O V E R            L E A R N           I N T E R A C 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7580" y="1348257"/>
            <a:ext cx="1952774" cy="61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3"/>
              </a:lnSpc>
            </a:pPr>
            <a:r>
              <a:rPr lang="en-US" sz="3574" b="true">
                <a:solidFill>
                  <a:srgbClr val="ECA4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ZenFlora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68169" y="0"/>
            <a:ext cx="3219831" cy="8229600"/>
          </a:xfrm>
          <a:custGeom>
            <a:avLst/>
            <a:gdLst/>
            <a:ahLst/>
            <a:cxnLst/>
            <a:rect r="r" b="b" t="t" l="l"/>
            <a:pathLst>
              <a:path h="8229600" w="3219831">
                <a:moveTo>
                  <a:pt x="0" y="0"/>
                </a:moveTo>
                <a:lnTo>
                  <a:pt x="3219831" y="0"/>
                </a:lnTo>
                <a:lnTo>
                  <a:pt x="32198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5058" y="1028700"/>
            <a:ext cx="16230600" cy="3618178"/>
            <a:chOff x="0" y="0"/>
            <a:chExt cx="4274726" cy="9529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952936"/>
            </a:xfrm>
            <a:custGeom>
              <a:avLst/>
              <a:gdLst/>
              <a:ahLst/>
              <a:cxnLst/>
              <a:rect r="r" b="b" t="t" l="l"/>
              <a:pathLst>
                <a:path h="95293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991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143500"/>
            <a:ext cx="3761488" cy="4114800"/>
            <a:chOff x="0" y="0"/>
            <a:chExt cx="2025440" cy="22156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185071" y="5143500"/>
            <a:ext cx="3761488" cy="4114800"/>
            <a:chOff x="0" y="0"/>
            <a:chExt cx="2025440" cy="2215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41441" y="5143500"/>
            <a:ext cx="3761488" cy="4114800"/>
            <a:chOff x="0" y="0"/>
            <a:chExt cx="2025440" cy="221568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497812" y="5143500"/>
            <a:ext cx="3761488" cy="4114800"/>
            <a:chOff x="0" y="0"/>
            <a:chExt cx="2025440" cy="221568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5441" cy="2215688"/>
            </a:xfrm>
            <a:custGeom>
              <a:avLst/>
              <a:gdLst/>
              <a:ahLst/>
              <a:cxnLst/>
              <a:rect r="r" b="b" t="t" l="l"/>
              <a:pathLst>
                <a:path h="2215688" w="2025441">
                  <a:moveTo>
                    <a:pt x="104969" y="0"/>
                  </a:moveTo>
                  <a:lnTo>
                    <a:pt x="1920472" y="0"/>
                  </a:lnTo>
                  <a:cubicBezTo>
                    <a:pt x="1948311" y="0"/>
                    <a:pt x="1975010" y="11059"/>
                    <a:pt x="1994696" y="30745"/>
                  </a:cubicBezTo>
                  <a:cubicBezTo>
                    <a:pt x="2014381" y="50430"/>
                    <a:pt x="2025441" y="77129"/>
                    <a:pt x="2025441" y="104969"/>
                  </a:cubicBezTo>
                  <a:lnTo>
                    <a:pt x="2025441" y="2110719"/>
                  </a:lnTo>
                  <a:cubicBezTo>
                    <a:pt x="2025441" y="2138558"/>
                    <a:pt x="2014381" y="2165258"/>
                    <a:pt x="1994696" y="2184943"/>
                  </a:cubicBezTo>
                  <a:cubicBezTo>
                    <a:pt x="1975010" y="2204628"/>
                    <a:pt x="1948311" y="2215688"/>
                    <a:pt x="1920472" y="2215688"/>
                  </a:cubicBezTo>
                  <a:lnTo>
                    <a:pt x="104969" y="2215688"/>
                  </a:lnTo>
                  <a:cubicBezTo>
                    <a:pt x="77129" y="2215688"/>
                    <a:pt x="50430" y="2204628"/>
                    <a:pt x="30745" y="2184943"/>
                  </a:cubicBezTo>
                  <a:cubicBezTo>
                    <a:pt x="11059" y="2165258"/>
                    <a:pt x="0" y="2138558"/>
                    <a:pt x="0" y="2110719"/>
                  </a:cubicBezTo>
                  <a:lnTo>
                    <a:pt x="0" y="104969"/>
                  </a:lnTo>
                  <a:cubicBezTo>
                    <a:pt x="0" y="77129"/>
                    <a:pt x="11059" y="50430"/>
                    <a:pt x="30745" y="30745"/>
                  </a:cubicBezTo>
                  <a:cubicBezTo>
                    <a:pt x="50430" y="11059"/>
                    <a:pt x="77129" y="0"/>
                    <a:pt x="10496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25440" cy="2253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248350" y="5668047"/>
            <a:ext cx="1322189" cy="1220482"/>
          </a:xfrm>
          <a:custGeom>
            <a:avLst/>
            <a:gdLst/>
            <a:ahLst/>
            <a:cxnLst/>
            <a:rect r="r" b="b" t="t" l="l"/>
            <a:pathLst>
              <a:path h="1220482" w="1322189">
                <a:moveTo>
                  <a:pt x="0" y="0"/>
                </a:moveTo>
                <a:lnTo>
                  <a:pt x="1322188" y="0"/>
                </a:lnTo>
                <a:lnTo>
                  <a:pt x="1322188" y="1220482"/>
                </a:lnTo>
                <a:lnTo>
                  <a:pt x="0" y="12204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154735" y="5610794"/>
            <a:ext cx="1822160" cy="1177586"/>
          </a:xfrm>
          <a:custGeom>
            <a:avLst/>
            <a:gdLst/>
            <a:ahLst/>
            <a:cxnLst/>
            <a:rect r="r" b="b" t="t" l="l"/>
            <a:pathLst>
              <a:path h="1177586" w="1822160">
                <a:moveTo>
                  <a:pt x="0" y="0"/>
                </a:moveTo>
                <a:lnTo>
                  <a:pt x="1822159" y="0"/>
                </a:lnTo>
                <a:lnTo>
                  <a:pt x="1822159" y="1177586"/>
                </a:lnTo>
                <a:lnTo>
                  <a:pt x="0" y="1177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565809" y="5526834"/>
            <a:ext cx="1484218" cy="1345506"/>
          </a:xfrm>
          <a:custGeom>
            <a:avLst/>
            <a:gdLst/>
            <a:ahLst/>
            <a:cxnLst/>
            <a:rect r="r" b="b" t="t" l="l"/>
            <a:pathLst>
              <a:path h="1345506" w="1484218">
                <a:moveTo>
                  <a:pt x="0" y="0"/>
                </a:moveTo>
                <a:lnTo>
                  <a:pt x="1484218" y="0"/>
                </a:lnTo>
                <a:lnTo>
                  <a:pt x="1484218" y="1345506"/>
                </a:lnTo>
                <a:lnTo>
                  <a:pt x="0" y="13455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922793" y="5610794"/>
            <a:ext cx="1162955" cy="1120333"/>
          </a:xfrm>
          <a:custGeom>
            <a:avLst/>
            <a:gdLst/>
            <a:ahLst/>
            <a:cxnLst/>
            <a:rect r="r" b="b" t="t" l="l"/>
            <a:pathLst>
              <a:path h="1120333" w="1162955">
                <a:moveTo>
                  <a:pt x="0" y="0"/>
                </a:moveTo>
                <a:lnTo>
                  <a:pt x="1162955" y="0"/>
                </a:lnTo>
                <a:lnTo>
                  <a:pt x="1162955" y="1120333"/>
                </a:lnTo>
                <a:lnTo>
                  <a:pt x="0" y="11203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64336" y="2311412"/>
            <a:ext cx="14159329" cy="151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</a:pPr>
            <a:r>
              <a:rPr lang="en-US" sz="288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Traditional labs lack immersive experience, which limits students' engagement and understanding, specifically in subjects like biology and botany, where real-time experience is crucial.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5058" y="1279297"/>
            <a:ext cx="5626759" cy="557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64"/>
              </a:lnSpc>
            </a:pPr>
            <a:r>
              <a:rPr lang="en-US" b="true" sz="3864">
                <a:solidFill>
                  <a:srgbClr val="53886E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Problem Statement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8743" y="7134225"/>
            <a:ext cx="3165753" cy="126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Learning about plants is dull and theoretical!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85114" y="7134225"/>
            <a:ext cx="3361402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Textbooks &amp; 2D images fail to provide real-world understanding.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41484" y="7134225"/>
            <a:ext cx="3361402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Virtual labs lack immersive, hands-on experiences for students.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97855" y="7134225"/>
            <a:ext cx="3361402" cy="168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 Existing virtual tools do not offer true hands-on exploration.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2871437">
            <a:off x="6713368" y="186071"/>
            <a:ext cx="3736005" cy="4734569"/>
          </a:xfrm>
          <a:custGeom>
            <a:avLst/>
            <a:gdLst/>
            <a:ahLst/>
            <a:cxnLst/>
            <a:rect r="r" b="b" t="t" l="l"/>
            <a:pathLst>
              <a:path h="4734569" w="3736005">
                <a:moveTo>
                  <a:pt x="0" y="0"/>
                </a:moveTo>
                <a:lnTo>
                  <a:pt x="3736005" y="0"/>
                </a:lnTo>
                <a:lnTo>
                  <a:pt x="3736005" y="4734569"/>
                </a:lnTo>
                <a:lnTo>
                  <a:pt x="0" y="473456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09600" y="771325"/>
            <a:ext cx="5219121" cy="4129217"/>
            <a:chOff x="0" y="0"/>
            <a:chExt cx="1432647" cy="1133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8271" y="771325"/>
            <a:ext cx="10924017" cy="4129217"/>
            <a:chOff x="0" y="0"/>
            <a:chExt cx="2998640" cy="1133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98640" cy="1133469"/>
            </a:xfrm>
            <a:custGeom>
              <a:avLst/>
              <a:gdLst/>
              <a:ahLst/>
              <a:cxnLst/>
              <a:rect r="r" b="b" t="t" l="l"/>
              <a:pathLst>
                <a:path h="1133469" w="2998640">
                  <a:moveTo>
                    <a:pt x="36144" y="0"/>
                  </a:moveTo>
                  <a:lnTo>
                    <a:pt x="2962496" y="0"/>
                  </a:lnTo>
                  <a:cubicBezTo>
                    <a:pt x="2972082" y="0"/>
                    <a:pt x="2981275" y="3808"/>
                    <a:pt x="2988054" y="10586"/>
                  </a:cubicBezTo>
                  <a:cubicBezTo>
                    <a:pt x="2994832" y="17365"/>
                    <a:pt x="2998640" y="26558"/>
                    <a:pt x="2998640" y="36144"/>
                  </a:cubicBezTo>
                  <a:lnTo>
                    <a:pt x="2998640" y="1097325"/>
                  </a:lnTo>
                  <a:cubicBezTo>
                    <a:pt x="2998640" y="1106911"/>
                    <a:pt x="2994832" y="1116104"/>
                    <a:pt x="2988054" y="1122883"/>
                  </a:cubicBezTo>
                  <a:cubicBezTo>
                    <a:pt x="2981275" y="1129661"/>
                    <a:pt x="2972082" y="1133469"/>
                    <a:pt x="2962496" y="1133469"/>
                  </a:cubicBezTo>
                  <a:lnTo>
                    <a:pt x="36144" y="1133469"/>
                  </a:lnTo>
                  <a:cubicBezTo>
                    <a:pt x="26558" y="1133469"/>
                    <a:pt x="17365" y="1129661"/>
                    <a:pt x="10586" y="1122883"/>
                  </a:cubicBezTo>
                  <a:cubicBezTo>
                    <a:pt x="3808" y="1116104"/>
                    <a:pt x="0" y="1106911"/>
                    <a:pt x="0" y="1097325"/>
                  </a:cubicBezTo>
                  <a:lnTo>
                    <a:pt x="0" y="36144"/>
                  </a:lnTo>
                  <a:cubicBezTo>
                    <a:pt x="0" y="26558"/>
                    <a:pt x="3808" y="17365"/>
                    <a:pt x="10586" y="10586"/>
                  </a:cubicBezTo>
                  <a:cubicBezTo>
                    <a:pt x="17365" y="3808"/>
                    <a:pt x="26558" y="0"/>
                    <a:pt x="36144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98640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09600" y="5383810"/>
            <a:ext cx="5219121" cy="4129217"/>
            <a:chOff x="0" y="0"/>
            <a:chExt cx="1432647" cy="11334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03167" y="5383810"/>
            <a:ext cx="5219121" cy="4129217"/>
            <a:chOff x="0" y="0"/>
            <a:chExt cx="1432647" cy="1133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98271" y="5383810"/>
            <a:ext cx="5219121" cy="4129217"/>
            <a:chOff x="0" y="0"/>
            <a:chExt cx="1432647" cy="1133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2647" cy="1133469"/>
            </a:xfrm>
            <a:custGeom>
              <a:avLst/>
              <a:gdLst/>
              <a:ahLst/>
              <a:cxnLst/>
              <a:rect r="r" b="b" t="t" l="l"/>
              <a:pathLst>
                <a:path h="1133469" w="1432647">
                  <a:moveTo>
                    <a:pt x="75652" y="0"/>
                  </a:moveTo>
                  <a:lnTo>
                    <a:pt x="1356995" y="0"/>
                  </a:lnTo>
                  <a:cubicBezTo>
                    <a:pt x="1377059" y="0"/>
                    <a:pt x="1396302" y="7970"/>
                    <a:pt x="1410489" y="22158"/>
                  </a:cubicBezTo>
                  <a:cubicBezTo>
                    <a:pt x="1424677" y="36346"/>
                    <a:pt x="1432647" y="55588"/>
                    <a:pt x="1432647" y="75652"/>
                  </a:cubicBezTo>
                  <a:lnTo>
                    <a:pt x="1432647" y="1057817"/>
                  </a:lnTo>
                  <a:cubicBezTo>
                    <a:pt x="1432647" y="1099598"/>
                    <a:pt x="1398777" y="1133469"/>
                    <a:pt x="1356995" y="1133469"/>
                  </a:cubicBezTo>
                  <a:lnTo>
                    <a:pt x="75652" y="1133469"/>
                  </a:lnTo>
                  <a:cubicBezTo>
                    <a:pt x="33871" y="1133469"/>
                    <a:pt x="0" y="1099598"/>
                    <a:pt x="0" y="1057817"/>
                  </a:cubicBezTo>
                  <a:lnTo>
                    <a:pt x="0" y="75652"/>
                  </a:lnTo>
                  <a:cubicBezTo>
                    <a:pt x="0" y="33871"/>
                    <a:pt x="33871" y="0"/>
                    <a:pt x="75652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32647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3565363" y="6965490"/>
            <a:ext cx="2921167" cy="2298942"/>
          </a:xfrm>
          <a:custGeom>
            <a:avLst/>
            <a:gdLst/>
            <a:ahLst/>
            <a:cxnLst/>
            <a:rect r="r" b="b" t="t" l="l"/>
            <a:pathLst>
              <a:path h="2298942" w="2921167">
                <a:moveTo>
                  <a:pt x="0" y="0"/>
                </a:moveTo>
                <a:lnTo>
                  <a:pt x="2921166" y="0"/>
                </a:lnTo>
                <a:lnTo>
                  <a:pt x="2921166" y="2298942"/>
                </a:lnTo>
                <a:lnTo>
                  <a:pt x="0" y="22989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843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861042" y="6965490"/>
            <a:ext cx="2631299" cy="2091827"/>
          </a:xfrm>
          <a:custGeom>
            <a:avLst/>
            <a:gdLst/>
            <a:ahLst/>
            <a:cxnLst/>
            <a:rect r="r" b="b" t="t" l="l"/>
            <a:pathLst>
              <a:path h="2091827" w="2631299">
                <a:moveTo>
                  <a:pt x="0" y="0"/>
                </a:moveTo>
                <a:lnTo>
                  <a:pt x="2631299" y="0"/>
                </a:lnTo>
                <a:lnTo>
                  <a:pt x="2631299" y="2091827"/>
                </a:lnTo>
                <a:lnTo>
                  <a:pt x="0" y="20918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645" t="-6230" r="-10257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826807" y="6965490"/>
            <a:ext cx="3362048" cy="2096193"/>
          </a:xfrm>
          <a:custGeom>
            <a:avLst/>
            <a:gdLst/>
            <a:ahLst/>
            <a:cxnLst/>
            <a:rect r="r" b="b" t="t" l="l"/>
            <a:pathLst>
              <a:path h="2096193" w="3362048">
                <a:moveTo>
                  <a:pt x="0" y="0"/>
                </a:moveTo>
                <a:lnTo>
                  <a:pt x="3362048" y="0"/>
                </a:lnTo>
                <a:lnTo>
                  <a:pt x="3362048" y="2096192"/>
                </a:lnTo>
                <a:lnTo>
                  <a:pt x="0" y="2096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182" t="0" r="0" b="-17645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88505" y="2487214"/>
            <a:ext cx="4058653" cy="2080060"/>
          </a:xfrm>
          <a:custGeom>
            <a:avLst/>
            <a:gdLst/>
            <a:ahLst/>
            <a:cxnLst/>
            <a:rect r="r" b="b" t="t" l="l"/>
            <a:pathLst>
              <a:path h="2080060" w="4058653">
                <a:moveTo>
                  <a:pt x="0" y="0"/>
                </a:moveTo>
                <a:lnTo>
                  <a:pt x="4058653" y="0"/>
                </a:lnTo>
                <a:lnTo>
                  <a:pt x="4058653" y="2080059"/>
                </a:lnTo>
                <a:lnTo>
                  <a:pt x="0" y="2080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68819" y="2005235"/>
            <a:ext cx="9982920" cy="1699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</a:pPr>
            <a:r>
              <a:rPr lang="en-US" b="true" sz="4284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Zen Flora VR transforms plant science learning into an interactive and immersive experience through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08392" y="990898"/>
            <a:ext cx="5021537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Walkthrough Mode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88505" y="5607533"/>
            <a:ext cx="4560993" cy="1254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65"/>
              </a:lnSpc>
            </a:pPr>
            <a:r>
              <a:rPr lang="en-US" b="true" sz="3971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NCP AI-Powered Lab Assistant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801519" y="5663306"/>
            <a:ext cx="4823953" cy="11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52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Dissection Feature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95855" y="5606156"/>
            <a:ext cx="482395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Grab &amp; Learn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843" y="306004"/>
            <a:ext cx="9408930" cy="9674992"/>
          </a:xfrm>
          <a:custGeom>
            <a:avLst/>
            <a:gdLst/>
            <a:ahLst/>
            <a:cxnLst/>
            <a:rect r="r" b="b" t="t" l="l"/>
            <a:pathLst>
              <a:path h="9674992" w="9408930">
                <a:moveTo>
                  <a:pt x="0" y="0"/>
                </a:moveTo>
                <a:lnTo>
                  <a:pt x="9408930" y="0"/>
                </a:lnTo>
                <a:lnTo>
                  <a:pt x="9408930" y="9674992"/>
                </a:lnTo>
                <a:lnTo>
                  <a:pt x="0" y="967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417507" y="1491175"/>
            <a:ext cx="8870493" cy="4934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8"/>
              </a:lnSpc>
            </a:pPr>
            <a:r>
              <a:rPr lang="en-US" sz="9177" b="true">
                <a:solidFill>
                  <a:srgbClr val="53886E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How</a:t>
            </a:r>
          </a:p>
          <a:p>
            <a:pPr algn="ctr">
              <a:lnSpc>
                <a:spcPts val="12848"/>
              </a:lnSpc>
            </a:pPr>
            <a:r>
              <a:rPr lang="en-US" sz="9177" b="true">
                <a:solidFill>
                  <a:srgbClr val="53886E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it</a:t>
            </a:r>
          </a:p>
          <a:p>
            <a:pPr algn="ctr">
              <a:lnSpc>
                <a:spcPts val="12848"/>
              </a:lnSpc>
            </a:pPr>
            <a:r>
              <a:rPr lang="en-US" b="true" sz="9177">
                <a:solidFill>
                  <a:srgbClr val="53886E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works?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073452" y="-18022"/>
            <a:ext cx="3219831" cy="8229600"/>
          </a:xfrm>
          <a:custGeom>
            <a:avLst/>
            <a:gdLst/>
            <a:ahLst/>
            <a:cxnLst/>
            <a:rect r="r" b="b" t="t" l="l"/>
            <a:pathLst>
              <a:path h="8229600" w="3219831">
                <a:moveTo>
                  <a:pt x="0" y="0"/>
                </a:moveTo>
                <a:lnTo>
                  <a:pt x="3219831" y="0"/>
                </a:lnTo>
                <a:lnTo>
                  <a:pt x="321983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94546">
            <a:off x="14551183" y="7505742"/>
            <a:ext cx="2428451" cy="3077531"/>
          </a:xfrm>
          <a:custGeom>
            <a:avLst/>
            <a:gdLst/>
            <a:ahLst/>
            <a:cxnLst/>
            <a:rect r="r" b="b" t="t" l="l"/>
            <a:pathLst>
              <a:path h="3077531" w="2428451">
                <a:moveTo>
                  <a:pt x="0" y="0"/>
                </a:moveTo>
                <a:lnTo>
                  <a:pt x="2428452" y="0"/>
                </a:lnTo>
                <a:lnTo>
                  <a:pt x="2428452" y="3077531"/>
                </a:lnTo>
                <a:lnTo>
                  <a:pt x="0" y="307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511317">
            <a:off x="15438882" y="6906708"/>
            <a:ext cx="2428451" cy="3077531"/>
          </a:xfrm>
          <a:custGeom>
            <a:avLst/>
            <a:gdLst/>
            <a:ahLst/>
            <a:cxnLst/>
            <a:rect r="r" b="b" t="t" l="l"/>
            <a:pathLst>
              <a:path h="3077531" w="2428451">
                <a:moveTo>
                  <a:pt x="0" y="0"/>
                </a:moveTo>
                <a:lnTo>
                  <a:pt x="2428452" y="0"/>
                </a:lnTo>
                <a:lnTo>
                  <a:pt x="2428452" y="3077530"/>
                </a:lnTo>
                <a:lnTo>
                  <a:pt x="0" y="3077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79982"/>
            <a:ext cx="5066791" cy="6378318"/>
            <a:chOff x="0" y="0"/>
            <a:chExt cx="1334464" cy="1679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10604" y="2879982"/>
            <a:ext cx="5066791" cy="6378318"/>
            <a:chOff x="0" y="0"/>
            <a:chExt cx="1334464" cy="167988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91746" y="2879982"/>
            <a:ext cx="5066791" cy="6378318"/>
            <a:chOff x="0" y="0"/>
            <a:chExt cx="1334464" cy="16798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4464" cy="1679886"/>
            </a:xfrm>
            <a:custGeom>
              <a:avLst/>
              <a:gdLst/>
              <a:ahLst/>
              <a:cxnLst/>
              <a:rect r="r" b="b" t="t" l="l"/>
              <a:pathLst>
                <a:path h="167988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601960"/>
                  </a:lnTo>
                  <a:cubicBezTo>
                    <a:pt x="1334464" y="1622627"/>
                    <a:pt x="1326254" y="1642448"/>
                    <a:pt x="1311639" y="1657062"/>
                  </a:cubicBezTo>
                  <a:cubicBezTo>
                    <a:pt x="1297025" y="1671676"/>
                    <a:pt x="1277204" y="1679886"/>
                    <a:pt x="1256537" y="1679886"/>
                  </a:cubicBezTo>
                  <a:lnTo>
                    <a:pt x="77927" y="1679886"/>
                  </a:lnTo>
                  <a:cubicBezTo>
                    <a:pt x="57259" y="1679886"/>
                    <a:pt x="37438" y="1671676"/>
                    <a:pt x="22824" y="1657062"/>
                  </a:cubicBezTo>
                  <a:cubicBezTo>
                    <a:pt x="8210" y="1642448"/>
                    <a:pt x="0" y="1622627"/>
                    <a:pt x="0" y="160196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4464" cy="1717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18334" y="1938610"/>
            <a:ext cx="1887522" cy="1882744"/>
            <a:chOff x="0" y="0"/>
            <a:chExt cx="406400" cy="4053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00239" y="1938610"/>
            <a:ext cx="1887522" cy="1882744"/>
            <a:chOff x="0" y="0"/>
            <a:chExt cx="406400" cy="4053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81065" y="1938610"/>
            <a:ext cx="1887522" cy="1882744"/>
            <a:chOff x="0" y="0"/>
            <a:chExt cx="406400" cy="405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7856912" y="4220722"/>
            <a:ext cx="2573412" cy="1675935"/>
          </a:xfrm>
          <a:custGeom>
            <a:avLst/>
            <a:gdLst/>
            <a:ahLst/>
            <a:cxnLst/>
            <a:rect r="r" b="b" t="t" l="l"/>
            <a:pathLst>
              <a:path h="1675935" w="2573412">
                <a:moveTo>
                  <a:pt x="0" y="0"/>
                </a:moveTo>
                <a:lnTo>
                  <a:pt x="2573413" y="0"/>
                </a:lnTo>
                <a:lnTo>
                  <a:pt x="2573413" y="1675935"/>
                </a:lnTo>
                <a:lnTo>
                  <a:pt x="0" y="16759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322451" y="4070971"/>
            <a:ext cx="2526028" cy="1765888"/>
          </a:xfrm>
          <a:custGeom>
            <a:avLst/>
            <a:gdLst/>
            <a:ahLst/>
            <a:cxnLst/>
            <a:rect r="r" b="b" t="t" l="l"/>
            <a:pathLst>
              <a:path h="1765888" w="2526028">
                <a:moveTo>
                  <a:pt x="0" y="0"/>
                </a:moveTo>
                <a:lnTo>
                  <a:pt x="2526028" y="0"/>
                </a:lnTo>
                <a:lnTo>
                  <a:pt x="2526028" y="1765887"/>
                </a:lnTo>
                <a:lnTo>
                  <a:pt x="0" y="17658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089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505540" y="3907768"/>
            <a:ext cx="2441129" cy="2178707"/>
          </a:xfrm>
          <a:custGeom>
            <a:avLst/>
            <a:gdLst/>
            <a:ahLst/>
            <a:cxnLst/>
            <a:rect r="r" b="b" t="t" l="l"/>
            <a:pathLst>
              <a:path h="2178707" w="2441129">
                <a:moveTo>
                  <a:pt x="0" y="0"/>
                </a:moveTo>
                <a:lnTo>
                  <a:pt x="2441129" y="0"/>
                </a:lnTo>
                <a:lnTo>
                  <a:pt x="2441129" y="2178707"/>
                </a:lnTo>
                <a:lnTo>
                  <a:pt x="0" y="2178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32586" y="6019800"/>
            <a:ext cx="3659018" cy="335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Unlike traditional Labs simulations, Zen Flora VR allows students to physically interact with plants using hand tracking and VR immersion.</a:t>
            </a:r>
          </a:p>
          <a:p>
            <a:pPr algn="ctr" marL="0" indent="0" lvl="0">
              <a:lnSpc>
                <a:spcPts val="335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7114724" y="6229350"/>
            <a:ext cx="4057789" cy="335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The NCP AI Lab Assistant provides real-time explanations, quizzes, and interactive lessons, making learning more engaging and personalized.</a:t>
            </a:r>
          </a:p>
          <a:p>
            <a:pPr algn="ctr" marL="0" indent="0" lvl="0">
              <a:lnSpc>
                <a:spcPts val="3359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896596" y="6318885"/>
            <a:ext cx="3659018" cy="2939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Unlike static Labs experiments, students can grab, rotate, and dissect plants in a virtual space for deeper understanding.</a:t>
            </a:r>
          </a:p>
          <a:p>
            <a:pPr algn="ctr" marL="0" indent="0" lvl="0">
              <a:lnSpc>
                <a:spcPts val="335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2790571" y="2389445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372475" y="2389445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53301" y="2389445"/>
            <a:ext cx="154305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20"/>
              </a:lnSpc>
            </a:pPr>
            <a:r>
              <a:rPr lang="en-US" b="true" sz="5600">
                <a:solidFill>
                  <a:srgbClr val="F5F5F5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965573" y="312128"/>
            <a:ext cx="11162730" cy="1858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5"/>
              </a:lnSpc>
            </a:pPr>
            <a:r>
              <a:rPr lang="en-US" b="true" sz="4675">
                <a:solidFill>
                  <a:srgbClr val="53886E"/>
                </a:solidFill>
                <a:latin typeface="Telegraf Bold"/>
                <a:ea typeface="Telegraf Bold"/>
                <a:cs typeface="Telegraf Bold"/>
                <a:sym typeface="Telegraf Bold"/>
              </a:rPr>
              <a:t>How Zen Flora VR Enhances the OLabs Platform</a:t>
            </a:r>
          </a:p>
          <a:p>
            <a:pPr algn="ctr" marL="0" indent="0" lvl="0">
              <a:lnSpc>
                <a:spcPts val="467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460" y="1639393"/>
            <a:ext cx="7969230" cy="2473517"/>
            <a:chOff x="0" y="0"/>
            <a:chExt cx="2187552" cy="678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050094" y="1642113"/>
            <a:ext cx="7969230" cy="2473517"/>
            <a:chOff x="0" y="0"/>
            <a:chExt cx="2187552" cy="678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98575" y="4625568"/>
            <a:ext cx="7969230" cy="2473517"/>
            <a:chOff x="0" y="0"/>
            <a:chExt cx="2187552" cy="6789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" y="2149268"/>
            <a:ext cx="1462910" cy="1459207"/>
            <a:chOff x="0" y="0"/>
            <a:chExt cx="406400" cy="4053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79384" y="2146548"/>
            <a:ext cx="1462910" cy="1459207"/>
            <a:chOff x="0" y="0"/>
            <a:chExt cx="406400" cy="4053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7120" y="5132723"/>
            <a:ext cx="1462910" cy="1459207"/>
            <a:chOff x="0" y="0"/>
            <a:chExt cx="406400" cy="405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04050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-398040" y="2243528"/>
            <a:ext cx="2259000" cy="1270687"/>
          </a:xfrm>
          <a:custGeom>
            <a:avLst/>
            <a:gdLst/>
            <a:ahLst/>
            <a:cxnLst/>
            <a:rect r="r" b="b" t="t" l="l"/>
            <a:pathLst>
              <a:path h="1270687" w="2259000">
                <a:moveTo>
                  <a:pt x="0" y="0"/>
                </a:moveTo>
                <a:lnTo>
                  <a:pt x="2259000" y="0"/>
                </a:lnTo>
                <a:lnTo>
                  <a:pt x="2259000" y="1270688"/>
                </a:lnTo>
                <a:lnTo>
                  <a:pt x="0" y="1270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050094" y="4693511"/>
            <a:ext cx="7969230" cy="2473517"/>
            <a:chOff x="0" y="0"/>
            <a:chExt cx="2187552" cy="6789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79384" y="5197945"/>
            <a:ext cx="1462910" cy="1459207"/>
            <a:chOff x="0" y="0"/>
            <a:chExt cx="406400" cy="4053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822173" y="7524080"/>
            <a:ext cx="7969230" cy="2473517"/>
            <a:chOff x="0" y="0"/>
            <a:chExt cx="2187552" cy="6789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951463" y="8028514"/>
            <a:ext cx="1462910" cy="1459207"/>
            <a:chOff x="0" y="0"/>
            <a:chExt cx="406400" cy="4053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EAEAEA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9297136" y="2342627"/>
            <a:ext cx="1227406" cy="1072491"/>
          </a:xfrm>
          <a:custGeom>
            <a:avLst/>
            <a:gdLst/>
            <a:ahLst/>
            <a:cxnLst/>
            <a:rect r="r" b="b" t="t" l="l"/>
            <a:pathLst>
              <a:path h="1072491" w="1227406">
                <a:moveTo>
                  <a:pt x="0" y="0"/>
                </a:moveTo>
                <a:lnTo>
                  <a:pt x="1227406" y="0"/>
                </a:lnTo>
                <a:lnTo>
                  <a:pt x="1227406" y="1072490"/>
                </a:lnTo>
                <a:lnTo>
                  <a:pt x="0" y="1072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-1053103" y="4764507"/>
            <a:ext cx="3903357" cy="2195638"/>
          </a:xfrm>
          <a:custGeom>
            <a:avLst/>
            <a:gdLst/>
            <a:ahLst/>
            <a:cxnLst/>
            <a:rect r="r" b="b" t="t" l="l"/>
            <a:pathLst>
              <a:path h="2195638" w="3903357">
                <a:moveTo>
                  <a:pt x="0" y="0"/>
                </a:moveTo>
                <a:lnTo>
                  <a:pt x="3903357" y="0"/>
                </a:lnTo>
                <a:lnTo>
                  <a:pt x="3903357" y="2195638"/>
                </a:lnTo>
                <a:lnTo>
                  <a:pt x="0" y="2195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06" t="0" r="-1406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179384" y="5253035"/>
            <a:ext cx="1462910" cy="1404117"/>
          </a:xfrm>
          <a:custGeom>
            <a:avLst/>
            <a:gdLst/>
            <a:ahLst/>
            <a:cxnLst/>
            <a:rect r="r" b="b" t="t" l="l"/>
            <a:pathLst>
              <a:path h="1404117" w="1462910">
                <a:moveTo>
                  <a:pt x="0" y="0"/>
                </a:moveTo>
                <a:lnTo>
                  <a:pt x="1462910" y="0"/>
                </a:lnTo>
                <a:lnTo>
                  <a:pt x="1462910" y="1404117"/>
                </a:lnTo>
                <a:lnTo>
                  <a:pt x="0" y="14041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671" t="0" r="-23819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630680" y="8067055"/>
            <a:ext cx="2104476" cy="1387567"/>
          </a:xfrm>
          <a:custGeom>
            <a:avLst/>
            <a:gdLst/>
            <a:ahLst/>
            <a:cxnLst/>
            <a:rect r="r" b="b" t="t" l="l"/>
            <a:pathLst>
              <a:path h="1387567" w="2104476">
                <a:moveTo>
                  <a:pt x="0" y="0"/>
                </a:moveTo>
                <a:lnTo>
                  <a:pt x="2104476" y="0"/>
                </a:lnTo>
                <a:lnTo>
                  <a:pt x="2104476" y="1387567"/>
                </a:lnTo>
                <a:lnTo>
                  <a:pt x="0" y="13875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813493" y="1681136"/>
            <a:ext cx="42759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Unity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33268" y="2271686"/>
            <a:ext cx="6389274" cy="21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4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Unity is a powerful real-time 3D development platform for creating games, simulations, and interactive experiences across multiple devices.</a:t>
            </a:r>
          </a:p>
          <a:p>
            <a:pPr algn="l" marL="0" indent="0" lvl="0">
              <a:lnSpc>
                <a:spcPts val="3380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11042344" y="2483848"/>
            <a:ext cx="6351653" cy="824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3"/>
              </a:lnSpc>
              <a:spcBef>
                <a:spcPct val="0"/>
              </a:spcBef>
            </a:pPr>
            <a:r>
              <a:rPr lang="en-US" sz="2409">
                <a:solidFill>
                  <a:srgbClr val="1A1A1A"/>
                </a:solidFill>
                <a:latin typeface="Garet"/>
                <a:ea typeface="Garet"/>
                <a:cs typeface="Garet"/>
                <a:sym typeface="Garet"/>
              </a:rPr>
              <a:t>Blender is a free and open-source 3D creation software.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33268" y="5435606"/>
            <a:ext cx="5899845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A1A1A"/>
                </a:solidFill>
                <a:latin typeface="Garet"/>
                <a:ea typeface="Garet"/>
                <a:cs typeface="Garet"/>
                <a:sym typeface="Garet"/>
              </a:rPr>
              <a:t>Blender is a free and open-source 3D creation software.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994719" y="1794123"/>
            <a:ext cx="42759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Blender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813493" y="4716882"/>
            <a:ext cx="42759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Oculus SDK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851888" y="5422713"/>
            <a:ext cx="6542110" cy="123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A1A1A"/>
                </a:solidFill>
                <a:latin typeface="Garet"/>
                <a:ea typeface="Garet"/>
                <a:cs typeface="Garet"/>
                <a:sym typeface="Garet"/>
              </a:rPr>
              <a:t>Convai SDK enables AI-powered conversational characters in real-time applications.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788241" y="8527835"/>
            <a:ext cx="6159128" cy="81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1A1A1A"/>
                </a:solidFill>
                <a:latin typeface="Garet"/>
                <a:ea typeface="Garet"/>
                <a:cs typeface="Garet"/>
                <a:sym typeface="Garet"/>
              </a:rPr>
              <a:t>Sketchfab is a platform for publishing, sharing, and viewing 3D models online.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851888" y="4780298"/>
            <a:ext cx="42759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Convai SDK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634900" y="7699160"/>
            <a:ext cx="427593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Sketch Fab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416256"/>
            <a:ext cx="16927436" cy="191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0"/>
              </a:lnSpc>
            </a:pPr>
            <a:r>
              <a:rPr lang="en-US" b="true" sz="7090">
                <a:solidFill>
                  <a:srgbClr val="53886E"/>
                </a:solidFill>
                <a:latin typeface="Telegraf Bold"/>
                <a:ea typeface="Telegraf Bold"/>
                <a:cs typeface="Telegraf Bold"/>
                <a:sym typeface="Telegraf Bold"/>
              </a:rPr>
              <a:t>Ethical Statement</a:t>
            </a:r>
          </a:p>
          <a:p>
            <a:pPr algn="ctr" marL="0" indent="0" lvl="0">
              <a:lnSpc>
                <a:spcPts val="709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0234" y="4274503"/>
            <a:ext cx="692753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53886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DAGgc_tr25o</dc:identifier>
  <dcterms:modified xsi:type="dcterms:W3CDTF">2011-08-01T06:04:30Z</dcterms:modified>
  <cp:revision>1</cp:revision>
  <dc:title>ZenFlora_VR</dc:title>
</cp:coreProperties>
</file>