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8" r:id="rId4"/>
    <p:sldId id="275" r:id="rId5"/>
    <p:sldId id="276" r:id="rId6"/>
    <p:sldId id="286" r:id="rId7"/>
    <p:sldId id="278" r:id="rId8"/>
    <p:sldId id="260" r:id="rId9"/>
    <p:sldId id="261" r:id="rId10"/>
    <p:sldId id="262" r:id="rId11"/>
    <p:sldId id="263" r:id="rId12"/>
    <p:sldId id="265" r:id="rId13"/>
    <p:sldId id="277" r:id="rId14"/>
    <p:sldId id="264" r:id="rId15"/>
    <p:sldId id="266" r:id="rId16"/>
    <p:sldId id="259" r:id="rId17"/>
    <p:sldId id="267" r:id="rId18"/>
    <p:sldId id="281" r:id="rId19"/>
    <p:sldId id="282" r:id="rId20"/>
    <p:sldId id="269" r:id="rId21"/>
    <p:sldId id="283" r:id="rId22"/>
    <p:sldId id="284" r:id="rId23"/>
    <p:sldId id="285" r:id="rId24"/>
    <p:sldId id="270" r:id="rId25"/>
    <p:sldId id="271" r:id="rId26"/>
    <p:sldId id="272" r:id="rId27"/>
    <p:sldId id="273" r:id="rId28"/>
    <p:sldId id="274" r:id="rId29"/>
    <p:sldId id="279"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7" autoAdjust="0"/>
    <p:restoredTop sz="94660"/>
  </p:normalViewPr>
  <p:slideViewPr>
    <p:cSldViewPr snapToGrid="0">
      <p:cViewPr varScale="1">
        <p:scale>
          <a:sx n="82" d="100"/>
          <a:sy n="82" d="100"/>
        </p:scale>
        <p:origin x="54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952C9-6834-4511-BA70-ED4BFC251B5B}"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426851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952C9-6834-4511-BA70-ED4BFC251B5B}"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417625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952C9-6834-4511-BA70-ED4BFC251B5B}"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1569533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952C9-6834-4511-BA70-ED4BFC251B5B}"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B6CAB-F8CA-4CF4-BB15-6CD05F06562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78902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952C9-6834-4511-BA70-ED4BFC251B5B}"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138313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A952C9-6834-4511-BA70-ED4BFC251B5B}" type="datetimeFigureOut">
              <a:rPr lang="en-US" smtClean="0"/>
              <a:t>12/23/2022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2180333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A952C9-6834-4511-BA70-ED4BFC251B5B}" type="datetimeFigureOut">
              <a:rPr lang="en-US" smtClean="0"/>
              <a:t>12/23/2022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460803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952C9-6834-4511-BA70-ED4BFC251B5B}"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2330986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952C9-6834-4511-BA70-ED4BFC251B5B}"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200614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952C9-6834-4511-BA70-ED4BFC251B5B}"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100033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A952C9-6834-4511-BA70-ED4BFC251B5B}"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291359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A952C9-6834-4511-BA70-ED4BFC251B5B}"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3956284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A952C9-6834-4511-BA70-ED4BFC251B5B}" type="datetimeFigureOut">
              <a:rPr lang="en-US" smtClean="0"/>
              <a:t>12/23/2022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128476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A952C9-6834-4511-BA70-ED4BFC251B5B}" type="datetimeFigureOut">
              <a:rPr lang="en-US" smtClean="0"/>
              <a:t>12/23/2022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270063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952C9-6834-4511-BA70-ED4BFC251B5B}" type="datetimeFigureOut">
              <a:rPr lang="en-US" smtClean="0"/>
              <a:t>12/23/2022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2618060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952C9-6834-4511-BA70-ED4BFC251B5B}"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131983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952C9-6834-4511-BA70-ED4BFC251B5B}"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B6CAB-F8CA-4CF4-BB15-6CD05F065624}" type="slidenum">
              <a:rPr lang="en-US" smtClean="0"/>
              <a:t>‹#›</a:t>
            </a:fld>
            <a:endParaRPr lang="en-US"/>
          </a:p>
        </p:txBody>
      </p:sp>
    </p:spTree>
    <p:extLst>
      <p:ext uri="{BB962C8B-B14F-4D97-AF65-F5344CB8AC3E}">
        <p14:creationId xmlns:p14="http://schemas.microsoft.com/office/powerpoint/2010/main" val="417863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DA952C9-6834-4511-BA70-ED4BFC251B5B}" type="datetimeFigureOut">
              <a:rPr lang="en-US" smtClean="0"/>
              <a:t>12/23/2022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38B6CAB-F8CA-4CF4-BB15-6CD05F065624}" type="slidenum">
              <a:rPr lang="en-US" smtClean="0"/>
              <a:t>‹#›</a:t>
            </a:fld>
            <a:endParaRPr lang="en-US"/>
          </a:p>
        </p:txBody>
      </p:sp>
    </p:spTree>
    <p:extLst>
      <p:ext uri="{BB962C8B-B14F-4D97-AF65-F5344CB8AC3E}">
        <p14:creationId xmlns:p14="http://schemas.microsoft.com/office/powerpoint/2010/main" val="3612993406"/>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ailwindcss.com/docs/functions-and-directives#tailwind"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tailwindcss.com/docs/configuration#scaffolding-the-entire-default-configura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tailwindcss.com/docs/adding-custom-styles#customizing-your-theme"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bxmDnn7lrnk&amp;list=PL4cUxeGkcC9gpXORlEHjc5bgnIi5HEGhw" TargetMode="External"/><Relationship Id="rId2" Type="http://schemas.openxmlformats.org/officeDocument/2006/relationships/hyperlink" Target="https://tailwindcss.com/docs/install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heroicons.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ailwindcss.com/docs/functions-and-directives/" TargetMode="External"/><Relationship Id="rId2" Type="http://schemas.openxmlformats.org/officeDocument/2006/relationships/hyperlink" Target="https://github.com/tailwindlabs/tailwindcss-intellisen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ailwindcss.com/blog/automatic-class-sorting-with-prettier#how-classes-are-sorted" TargetMode="External"/><Relationship Id="rId2" Type="http://schemas.openxmlformats.org/officeDocument/2006/relationships/hyperlink" Target="https://github.com/tailwindlabs/prettier-plugin-tailwindcs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ailwindcss.com/docs/configur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ailwindcss.com/docs/configuration#cont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C65C-9523-ABA5-7DC7-397D1F445CF9}"/>
              </a:ext>
            </a:extLst>
          </p:cNvPr>
          <p:cNvSpPr>
            <a:spLocks noGrp="1"/>
          </p:cNvSpPr>
          <p:nvPr>
            <p:ph type="ctrTitle"/>
          </p:nvPr>
        </p:nvSpPr>
        <p:spPr>
          <a:xfrm>
            <a:off x="1595269" y="2235200"/>
            <a:ext cx="9001462" cy="2387600"/>
          </a:xfrm>
        </p:spPr>
        <p:txBody>
          <a:bodyPr anchor="ctr">
            <a:normAutofit/>
          </a:bodyPr>
          <a:lstStyle/>
          <a:p>
            <a:r>
              <a:rPr lang="en-US" sz="6000" b="1" i="0" dirty="0">
                <a:effectLst/>
                <a:latin typeface="Times New Roman" panose="02020603050405020304" pitchFamily="18" charset="0"/>
                <a:cs typeface="Times New Roman" panose="02020603050405020304" pitchFamily="18" charset="0"/>
              </a:rPr>
              <a:t>Tailwind CSS</a:t>
            </a:r>
          </a:p>
        </p:txBody>
      </p:sp>
    </p:spTree>
    <p:extLst>
      <p:ext uri="{BB962C8B-B14F-4D97-AF65-F5344CB8AC3E}">
        <p14:creationId xmlns:p14="http://schemas.microsoft.com/office/powerpoint/2010/main" val="1751009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814F-9470-1C57-C4E4-77D56BE37788}"/>
              </a:ext>
            </a:extLst>
          </p:cNvPr>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Installation</a:t>
            </a:r>
          </a:p>
        </p:txBody>
      </p:sp>
      <p:sp>
        <p:nvSpPr>
          <p:cNvPr id="3" name="Content Placeholder 2">
            <a:extLst>
              <a:ext uri="{FF2B5EF4-FFF2-40B4-BE49-F238E27FC236}">
                <a16:creationId xmlns:a16="http://schemas.microsoft.com/office/drawing/2014/main" id="{E4994372-B832-BE58-7F25-2187E6166FA7}"/>
              </a:ext>
            </a:extLst>
          </p:cNvPr>
          <p:cNvSpPr>
            <a:spLocks noGrp="1"/>
          </p:cNvSpPr>
          <p:nvPr>
            <p:ph idx="1"/>
          </p:nvPr>
        </p:nvSpPr>
        <p:spPr>
          <a:xfrm>
            <a:off x="919119" y="2058741"/>
            <a:ext cx="10353762" cy="3695136"/>
          </a:xfrm>
        </p:spPr>
        <p:txBody>
          <a:bodyPr/>
          <a:lstStyle/>
          <a:p>
            <a:pPr>
              <a:buFont typeface="Wingdings" panose="05000000000000000000" pitchFamily="2" charset="2"/>
              <a:buChar char="v"/>
            </a:pPr>
            <a:r>
              <a:rPr lang="en-US" b="1"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Add the Tailwind directives to your CSS </a:t>
            </a:r>
          </a:p>
          <a:p>
            <a:pPr marL="0" indent="0">
              <a:buNone/>
            </a:pPr>
            <a:r>
              <a:rPr lang="en-US" b="1"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hlinkClick r:id="rId2"/>
              </a:rPr>
              <a:t>https://tailwindcss.com/docs/functions-and-directives#tailwind</a:t>
            </a:r>
            <a:r>
              <a:rPr lang="en-US" b="1" i="0" dirty="0">
                <a:effectLst/>
                <a:latin typeface="Times New Roman" panose="02020603050405020304" pitchFamily="18" charset="0"/>
                <a:cs typeface="Times New Roman" panose="02020603050405020304" pitchFamily="18" charset="0"/>
              </a:rPr>
              <a:t> )</a:t>
            </a:r>
          </a:p>
          <a:p>
            <a:pPr algn="l">
              <a:buFont typeface="Wingdings" panose="05000000000000000000" pitchFamily="2" charset="2"/>
              <a:buChar char="v"/>
            </a:pPr>
            <a:endParaRPr lang="en-US" sz="2400" b="1" i="0" dirty="0">
              <a:effectLst/>
              <a:latin typeface="Times New Roman" panose="02020603050405020304" pitchFamily="18" charset="0"/>
              <a:cs typeface="Times New Roman" panose="02020603050405020304" pitchFamily="18" charset="0"/>
            </a:endParaRPr>
          </a:p>
          <a:p>
            <a:pPr algn="l"/>
            <a:endParaRPr lang="en-US" sz="2400" b="1" i="0" dirty="0">
              <a:effectLst/>
              <a:latin typeface="Times New Roman" panose="02020603050405020304" pitchFamily="18" charset="0"/>
              <a:cs typeface="Times New Roman" panose="02020603050405020304" pitchFamily="18" charset="0"/>
            </a:endParaRPr>
          </a:p>
          <a:p>
            <a:pPr algn="l"/>
            <a:endParaRPr lang="en-US" b="1" i="0" dirty="0">
              <a:effectLst/>
              <a:latin typeface="Inter var"/>
            </a:endParaRPr>
          </a:p>
        </p:txBody>
      </p:sp>
      <p:pic>
        <p:nvPicPr>
          <p:cNvPr id="5" name="Picture 4">
            <a:extLst>
              <a:ext uri="{FF2B5EF4-FFF2-40B4-BE49-F238E27FC236}">
                <a16:creationId xmlns:a16="http://schemas.microsoft.com/office/drawing/2014/main" id="{1FF052CC-64F7-1B73-63AF-57D6EFE01038}"/>
              </a:ext>
            </a:extLst>
          </p:cNvPr>
          <p:cNvPicPr>
            <a:picLocks noChangeAspect="1"/>
          </p:cNvPicPr>
          <p:nvPr/>
        </p:nvPicPr>
        <p:blipFill>
          <a:blip r:embed="rId3"/>
          <a:stretch>
            <a:fillRect/>
          </a:stretch>
        </p:blipFill>
        <p:spPr>
          <a:xfrm>
            <a:off x="1311048" y="3184008"/>
            <a:ext cx="4849735" cy="1444602"/>
          </a:xfrm>
          <a:prstGeom prst="rect">
            <a:avLst/>
          </a:prstGeom>
        </p:spPr>
      </p:pic>
      <p:pic>
        <p:nvPicPr>
          <p:cNvPr id="6" name="Picture 5">
            <a:extLst>
              <a:ext uri="{FF2B5EF4-FFF2-40B4-BE49-F238E27FC236}">
                <a16:creationId xmlns:a16="http://schemas.microsoft.com/office/drawing/2014/main" id="{4952CE9E-1D3E-C8D4-E1D9-01F32CFC1A48}"/>
              </a:ext>
            </a:extLst>
          </p:cNvPr>
          <p:cNvPicPr>
            <a:picLocks noChangeAspect="1"/>
          </p:cNvPicPr>
          <p:nvPr/>
        </p:nvPicPr>
        <p:blipFill>
          <a:blip r:embed="rId4"/>
          <a:stretch>
            <a:fillRect/>
          </a:stretch>
        </p:blipFill>
        <p:spPr>
          <a:xfrm>
            <a:off x="6412753" y="3184008"/>
            <a:ext cx="4034987" cy="3548732"/>
          </a:xfrm>
          <a:prstGeom prst="rect">
            <a:avLst/>
          </a:prstGeom>
        </p:spPr>
      </p:pic>
    </p:spTree>
    <p:extLst>
      <p:ext uri="{BB962C8B-B14F-4D97-AF65-F5344CB8AC3E}">
        <p14:creationId xmlns:p14="http://schemas.microsoft.com/office/powerpoint/2010/main" val="118353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814F-9470-1C57-C4E4-77D56BE37788}"/>
              </a:ext>
            </a:extLst>
          </p:cNvPr>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Installation</a:t>
            </a:r>
          </a:p>
        </p:txBody>
      </p:sp>
      <p:sp>
        <p:nvSpPr>
          <p:cNvPr id="3" name="Content Placeholder 2">
            <a:extLst>
              <a:ext uri="{FF2B5EF4-FFF2-40B4-BE49-F238E27FC236}">
                <a16:creationId xmlns:a16="http://schemas.microsoft.com/office/drawing/2014/main" id="{E4994372-B832-BE58-7F25-2187E6166FA7}"/>
              </a:ext>
            </a:extLst>
          </p:cNvPr>
          <p:cNvSpPr>
            <a:spLocks noGrp="1"/>
          </p:cNvSpPr>
          <p:nvPr>
            <p:ph idx="1"/>
          </p:nvPr>
        </p:nvSpPr>
        <p:spPr>
          <a:xfrm>
            <a:off x="919119" y="2058741"/>
            <a:ext cx="10353762" cy="3695136"/>
          </a:xfrm>
        </p:spPr>
        <p:txBody>
          <a:bodyPr/>
          <a:lstStyle/>
          <a:p>
            <a:pPr algn="l">
              <a:buFont typeface="Wingdings" panose="05000000000000000000" pitchFamily="2" charset="2"/>
              <a:buChar char="v"/>
            </a:pPr>
            <a:r>
              <a:rPr lang="en-US" b="1"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Start the Tailwind CLI build process in terminal</a:t>
            </a:r>
          </a:p>
          <a:p>
            <a:pPr lvl="1"/>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npx</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tailwindcss</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i</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src</a:t>
            </a:r>
            <a:r>
              <a:rPr lang="en-US" i="0" dirty="0">
                <a:effectLst/>
                <a:latin typeface="Times New Roman" panose="02020603050405020304" pitchFamily="18" charset="0"/>
                <a:cs typeface="Times New Roman" panose="02020603050405020304" pitchFamily="18" charset="0"/>
              </a:rPr>
              <a:t>/input.css -o ./</a:t>
            </a:r>
            <a:r>
              <a:rPr lang="en-US" i="0" dirty="0" err="1">
                <a:effectLst/>
                <a:latin typeface="Times New Roman" panose="02020603050405020304" pitchFamily="18" charset="0"/>
                <a:cs typeface="Times New Roman" panose="02020603050405020304" pitchFamily="18" charset="0"/>
              </a:rPr>
              <a:t>dist</a:t>
            </a:r>
            <a:r>
              <a:rPr lang="en-US" i="0" dirty="0">
                <a:effectLst/>
                <a:latin typeface="Times New Roman" panose="02020603050405020304" pitchFamily="18" charset="0"/>
                <a:cs typeface="Times New Roman" panose="02020603050405020304" pitchFamily="18" charset="0"/>
              </a:rPr>
              <a:t>/output.css --watch</a:t>
            </a:r>
          </a:p>
          <a:p>
            <a:pPr algn="l"/>
            <a:endParaRPr lang="en-US" sz="2400" b="1" i="0" dirty="0">
              <a:effectLst/>
              <a:latin typeface="Times New Roman" panose="02020603050405020304" pitchFamily="18" charset="0"/>
              <a:cs typeface="Times New Roman" panose="02020603050405020304" pitchFamily="18" charset="0"/>
            </a:endParaRPr>
          </a:p>
          <a:p>
            <a:pPr algn="l"/>
            <a:endParaRPr lang="en-US" b="1" i="0" dirty="0">
              <a:effectLst/>
              <a:latin typeface="Inter var"/>
            </a:endParaRPr>
          </a:p>
        </p:txBody>
      </p:sp>
      <p:pic>
        <p:nvPicPr>
          <p:cNvPr id="6" name="Picture 5">
            <a:extLst>
              <a:ext uri="{FF2B5EF4-FFF2-40B4-BE49-F238E27FC236}">
                <a16:creationId xmlns:a16="http://schemas.microsoft.com/office/drawing/2014/main" id="{ACF95F0F-42F5-DA4B-874F-7395545AC432}"/>
              </a:ext>
            </a:extLst>
          </p:cNvPr>
          <p:cNvPicPr>
            <a:picLocks noChangeAspect="1"/>
          </p:cNvPicPr>
          <p:nvPr/>
        </p:nvPicPr>
        <p:blipFill>
          <a:blip r:embed="rId2"/>
          <a:stretch>
            <a:fillRect/>
          </a:stretch>
        </p:blipFill>
        <p:spPr>
          <a:xfrm>
            <a:off x="1424180" y="3250358"/>
            <a:ext cx="7496175" cy="1962150"/>
          </a:xfrm>
          <a:prstGeom prst="rect">
            <a:avLst/>
          </a:prstGeom>
        </p:spPr>
      </p:pic>
    </p:spTree>
    <p:extLst>
      <p:ext uri="{BB962C8B-B14F-4D97-AF65-F5344CB8AC3E}">
        <p14:creationId xmlns:p14="http://schemas.microsoft.com/office/powerpoint/2010/main" val="2316937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814F-9470-1C57-C4E4-77D56BE37788}"/>
              </a:ext>
            </a:extLst>
          </p:cNvPr>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Installation</a:t>
            </a:r>
          </a:p>
        </p:txBody>
      </p:sp>
      <p:sp>
        <p:nvSpPr>
          <p:cNvPr id="3" name="Content Placeholder 2">
            <a:extLst>
              <a:ext uri="{FF2B5EF4-FFF2-40B4-BE49-F238E27FC236}">
                <a16:creationId xmlns:a16="http://schemas.microsoft.com/office/drawing/2014/main" id="{E4994372-B832-BE58-7F25-2187E6166FA7}"/>
              </a:ext>
            </a:extLst>
          </p:cNvPr>
          <p:cNvSpPr>
            <a:spLocks noGrp="1"/>
          </p:cNvSpPr>
          <p:nvPr>
            <p:ph idx="1"/>
          </p:nvPr>
        </p:nvSpPr>
        <p:spPr>
          <a:xfrm>
            <a:off x="919119" y="2058740"/>
            <a:ext cx="10353762" cy="4189659"/>
          </a:xfrm>
        </p:spPr>
        <p:txBody>
          <a:bodyPr/>
          <a:lstStyle/>
          <a:p>
            <a:pPr algn="l">
              <a:buFont typeface="Wingdings" panose="05000000000000000000" pitchFamily="2" charset="2"/>
              <a:buChar char="v"/>
            </a:pPr>
            <a:r>
              <a:rPr lang="en-US" sz="2400" b="1"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Start the Tailwind CLI build process in </a:t>
            </a:r>
            <a:r>
              <a:rPr lang="en-US" sz="2400" b="1" i="0" dirty="0" err="1">
                <a:effectLst/>
                <a:latin typeface="Times New Roman" panose="02020603050405020304" pitchFamily="18" charset="0"/>
                <a:cs typeface="Times New Roman" panose="02020603050405020304" pitchFamily="18" charset="0"/>
              </a:rPr>
              <a:t>package.json</a:t>
            </a:r>
            <a:endParaRPr lang="en-US" sz="2400" b="1"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endParaRPr lang="en-US" sz="2400" b="1"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endParaRPr lang="en-US" sz="2400" b="1"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endParaRPr lang="en-US" sz="2400" b="1"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400" b="1" i="0" dirty="0">
                <a:effectLst/>
                <a:latin typeface="Times New Roman" panose="02020603050405020304" pitchFamily="18" charset="0"/>
                <a:cs typeface="Times New Roman" panose="02020603050405020304" pitchFamily="18" charset="0"/>
              </a:rPr>
              <a:t>  Run in Terminal</a:t>
            </a:r>
          </a:p>
          <a:p>
            <a:pPr marL="0" indent="0" algn="l">
              <a:buNone/>
            </a:pPr>
            <a:r>
              <a:rPr lang="en-US" sz="2400" b="1" dirty="0">
                <a:effectLst/>
                <a:latin typeface="Times New Roman" panose="02020603050405020304" pitchFamily="18" charset="0"/>
                <a:cs typeface="Times New Roman" panose="02020603050405020304" pitchFamily="18" charset="0"/>
              </a:rPr>
              <a:t>      </a:t>
            </a:r>
            <a:endParaRPr lang="en-US" sz="2400" b="1"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endParaRPr lang="en-US" sz="2400" b="1"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endParaRPr lang="en-US" sz="2400" b="1" i="0" dirty="0">
              <a:effectLst/>
              <a:latin typeface="Times New Roman" panose="02020603050405020304" pitchFamily="18" charset="0"/>
              <a:cs typeface="Times New Roman" panose="02020603050405020304" pitchFamily="18" charset="0"/>
            </a:endParaRPr>
          </a:p>
          <a:p>
            <a:pPr algn="l"/>
            <a:endParaRPr lang="en-US" sz="2400" b="1" i="0" dirty="0">
              <a:effectLst/>
              <a:latin typeface="Times New Roman" panose="02020603050405020304" pitchFamily="18" charset="0"/>
              <a:cs typeface="Times New Roman" panose="02020603050405020304" pitchFamily="18" charset="0"/>
            </a:endParaRPr>
          </a:p>
          <a:p>
            <a:pPr algn="l"/>
            <a:endParaRPr lang="en-US" b="1" i="0" dirty="0">
              <a:effectLst/>
              <a:latin typeface="Inter var"/>
            </a:endParaRPr>
          </a:p>
        </p:txBody>
      </p:sp>
      <p:pic>
        <p:nvPicPr>
          <p:cNvPr id="5" name="Picture 4">
            <a:extLst>
              <a:ext uri="{FF2B5EF4-FFF2-40B4-BE49-F238E27FC236}">
                <a16:creationId xmlns:a16="http://schemas.microsoft.com/office/drawing/2014/main" id="{06226151-6DE3-02A0-0EF0-8172E80783DE}"/>
              </a:ext>
            </a:extLst>
          </p:cNvPr>
          <p:cNvPicPr>
            <a:picLocks noChangeAspect="1"/>
          </p:cNvPicPr>
          <p:nvPr/>
        </p:nvPicPr>
        <p:blipFill>
          <a:blip r:embed="rId2"/>
          <a:stretch>
            <a:fillRect/>
          </a:stretch>
        </p:blipFill>
        <p:spPr>
          <a:xfrm>
            <a:off x="1384137" y="2741742"/>
            <a:ext cx="8677275" cy="1057275"/>
          </a:xfrm>
          <a:prstGeom prst="rect">
            <a:avLst/>
          </a:prstGeom>
        </p:spPr>
      </p:pic>
      <p:pic>
        <p:nvPicPr>
          <p:cNvPr id="8" name="Picture 7">
            <a:extLst>
              <a:ext uri="{FF2B5EF4-FFF2-40B4-BE49-F238E27FC236}">
                <a16:creationId xmlns:a16="http://schemas.microsoft.com/office/drawing/2014/main" id="{E110F56B-FDE6-4D94-AA4C-5CED7AA44B8A}"/>
              </a:ext>
            </a:extLst>
          </p:cNvPr>
          <p:cNvPicPr>
            <a:picLocks noChangeAspect="1"/>
          </p:cNvPicPr>
          <p:nvPr/>
        </p:nvPicPr>
        <p:blipFill>
          <a:blip r:embed="rId3"/>
          <a:stretch>
            <a:fillRect/>
          </a:stretch>
        </p:blipFill>
        <p:spPr>
          <a:xfrm>
            <a:off x="1384137" y="4933949"/>
            <a:ext cx="7696200" cy="1314450"/>
          </a:xfrm>
          <a:prstGeom prst="rect">
            <a:avLst/>
          </a:prstGeom>
        </p:spPr>
      </p:pic>
    </p:spTree>
    <p:extLst>
      <p:ext uri="{BB962C8B-B14F-4D97-AF65-F5344CB8AC3E}">
        <p14:creationId xmlns:p14="http://schemas.microsoft.com/office/powerpoint/2010/main" val="157314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814F-9470-1C57-C4E4-77D56BE37788}"/>
              </a:ext>
            </a:extLst>
          </p:cNvPr>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Installation</a:t>
            </a:r>
          </a:p>
        </p:txBody>
      </p:sp>
      <p:sp>
        <p:nvSpPr>
          <p:cNvPr id="3" name="Content Placeholder 2">
            <a:extLst>
              <a:ext uri="{FF2B5EF4-FFF2-40B4-BE49-F238E27FC236}">
                <a16:creationId xmlns:a16="http://schemas.microsoft.com/office/drawing/2014/main" id="{E4994372-B832-BE58-7F25-2187E6166FA7}"/>
              </a:ext>
            </a:extLst>
          </p:cNvPr>
          <p:cNvSpPr>
            <a:spLocks noGrp="1"/>
          </p:cNvSpPr>
          <p:nvPr>
            <p:ph idx="1"/>
          </p:nvPr>
        </p:nvSpPr>
        <p:spPr>
          <a:xfrm>
            <a:off x="919119" y="2058740"/>
            <a:ext cx="10353762" cy="4189659"/>
          </a:xfrm>
        </p:spPr>
        <p:txBody>
          <a:bodyPr/>
          <a:lstStyle/>
          <a:p>
            <a:pPr algn="l">
              <a:buFont typeface="Wingdings" panose="05000000000000000000" pitchFamily="2" charset="2"/>
              <a:buChar char="v"/>
            </a:pPr>
            <a:r>
              <a:rPr lang="en-US" b="1" i="0" dirty="0">
                <a:effectLst/>
                <a:latin typeface="Times New Roman" panose="02020603050405020304" pitchFamily="18" charset="0"/>
                <a:cs typeface="Times New Roman" panose="02020603050405020304" pitchFamily="18" charset="0"/>
              </a:rPr>
              <a:t> CSS Minify</a:t>
            </a:r>
          </a:p>
          <a:p>
            <a:pPr lvl="1"/>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npx</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tailwindcss</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src</a:t>
            </a:r>
            <a:r>
              <a:rPr lang="en-US" b="0" dirty="0">
                <a:effectLst/>
                <a:latin typeface="Times New Roman" panose="02020603050405020304" pitchFamily="18" charset="0"/>
                <a:cs typeface="Times New Roman" panose="02020603050405020304" pitchFamily="18" charset="0"/>
              </a:rPr>
              <a:t>/style.css -o ./</a:t>
            </a:r>
            <a:r>
              <a:rPr lang="en-US" b="0" dirty="0" err="1">
                <a:effectLst/>
                <a:latin typeface="Times New Roman" panose="02020603050405020304" pitchFamily="18" charset="0"/>
                <a:cs typeface="Times New Roman" panose="02020603050405020304" pitchFamily="18" charset="0"/>
              </a:rPr>
              <a:t>dist</a:t>
            </a:r>
            <a:r>
              <a:rPr lang="en-US" b="0" dirty="0">
                <a:effectLst/>
                <a:latin typeface="Times New Roman" panose="02020603050405020304" pitchFamily="18" charset="0"/>
                <a:cs typeface="Times New Roman" panose="02020603050405020304" pitchFamily="18" charset="0"/>
              </a:rPr>
              <a:t>/</a:t>
            </a:r>
            <a:r>
              <a:rPr lang="en-US" b="0" dirty="0" err="1">
                <a:effectLst/>
                <a:latin typeface="Times New Roman" panose="02020603050405020304" pitchFamily="18" charset="0"/>
                <a:cs typeface="Times New Roman" panose="02020603050405020304" pitchFamily="18" charset="0"/>
              </a:rPr>
              <a:t>css</a:t>
            </a:r>
            <a:r>
              <a:rPr lang="en-US" b="0" dirty="0">
                <a:effectLst/>
                <a:latin typeface="Times New Roman" panose="02020603050405020304" pitchFamily="18" charset="0"/>
                <a:cs typeface="Times New Roman" panose="02020603050405020304" pitchFamily="18" charset="0"/>
              </a:rPr>
              <a:t>/style.css --watch --minify</a:t>
            </a:r>
            <a:endParaRPr lang="en-US" b="1"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endParaRPr lang="en-US" sz="2400" b="1" dirty="0">
              <a:effectLst/>
              <a:latin typeface="Times New Roman" panose="02020603050405020304" pitchFamily="18" charset="0"/>
              <a:cs typeface="Times New Roman" panose="02020603050405020304" pitchFamily="18" charset="0"/>
            </a:endParaRPr>
          </a:p>
          <a:p>
            <a:pPr marL="0" indent="0" algn="l">
              <a:buNone/>
            </a:pPr>
            <a:r>
              <a:rPr lang="en-US" sz="2400" b="1" dirty="0">
                <a:effectLst/>
                <a:latin typeface="Times New Roman" panose="02020603050405020304" pitchFamily="18" charset="0"/>
                <a:cs typeface="Times New Roman" panose="02020603050405020304" pitchFamily="18" charset="0"/>
              </a:rPr>
              <a:t>      </a:t>
            </a:r>
            <a:endParaRPr lang="en-US" sz="2400" b="1"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endParaRPr lang="en-US" sz="2400" b="1" i="0" dirty="0">
              <a:effectLst/>
              <a:latin typeface="Times New Roman" panose="02020603050405020304" pitchFamily="18" charset="0"/>
              <a:cs typeface="Times New Roman" panose="02020603050405020304" pitchFamily="18" charset="0"/>
            </a:endParaRPr>
          </a:p>
          <a:p>
            <a:pPr marL="0" indent="0" algn="l">
              <a:buNone/>
            </a:pPr>
            <a:endParaRPr lang="en-US" sz="2400" b="1" i="0" dirty="0">
              <a:effectLst/>
              <a:latin typeface="Times New Roman" panose="02020603050405020304" pitchFamily="18" charset="0"/>
              <a:cs typeface="Times New Roman" panose="02020603050405020304" pitchFamily="18" charset="0"/>
            </a:endParaRPr>
          </a:p>
          <a:p>
            <a:pPr algn="l"/>
            <a:endParaRPr lang="en-US" sz="2400" b="1" i="0" dirty="0">
              <a:effectLst/>
              <a:latin typeface="Times New Roman" panose="02020603050405020304" pitchFamily="18" charset="0"/>
              <a:cs typeface="Times New Roman" panose="02020603050405020304" pitchFamily="18" charset="0"/>
            </a:endParaRPr>
          </a:p>
          <a:p>
            <a:pPr algn="l"/>
            <a:endParaRPr lang="en-US" b="1" i="0" dirty="0">
              <a:effectLst/>
              <a:latin typeface="Inter var"/>
            </a:endParaRPr>
          </a:p>
        </p:txBody>
      </p:sp>
      <p:pic>
        <p:nvPicPr>
          <p:cNvPr id="6" name="Picture 5">
            <a:extLst>
              <a:ext uri="{FF2B5EF4-FFF2-40B4-BE49-F238E27FC236}">
                <a16:creationId xmlns:a16="http://schemas.microsoft.com/office/drawing/2014/main" id="{BAD0904A-C16D-363A-45AD-0762E5BFCB2C}"/>
              </a:ext>
            </a:extLst>
          </p:cNvPr>
          <p:cNvPicPr>
            <a:picLocks noChangeAspect="1"/>
          </p:cNvPicPr>
          <p:nvPr/>
        </p:nvPicPr>
        <p:blipFill>
          <a:blip r:embed="rId2"/>
          <a:stretch>
            <a:fillRect/>
          </a:stretch>
        </p:blipFill>
        <p:spPr>
          <a:xfrm>
            <a:off x="1129457" y="3582069"/>
            <a:ext cx="10306050" cy="1143000"/>
          </a:xfrm>
          <a:prstGeom prst="rect">
            <a:avLst/>
          </a:prstGeom>
        </p:spPr>
      </p:pic>
    </p:spTree>
    <p:extLst>
      <p:ext uri="{BB962C8B-B14F-4D97-AF65-F5344CB8AC3E}">
        <p14:creationId xmlns:p14="http://schemas.microsoft.com/office/powerpoint/2010/main" val="1329932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814F-9470-1C57-C4E4-77D56BE37788}"/>
              </a:ext>
            </a:extLst>
          </p:cNvPr>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Installation</a:t>
            </a:r>
          </a:p>
        </p:txBody>
      </p:sp>
      <p:sp>
        <p:nvSpPr>
          <p:cNvPr id="3" name="Content Placeholder 2">
            <a:extLst>
              <a:ext uri="{FF2B5EF4-FFF2-40B4-BE49-F238E27FC236}">
                <a16:creationId xmlns:a16="http://schemas.microsoft.com/office/drawing/2014/main" id="{E4994372-B832-BE58-7F25-2187E6166FA7}"/>
              </a:ext>
            </a:extLst>
          </p:cNvPr>
          <p:cNvSpPr>
            <a:spLocks noGrp="1"/>
          </p:cNvSpPr>
          <p:nvPr>
            <p:ph idx="1"/>
          </p:nvPr>
        </p:nvSpPr>
        <p:spPr>
          <a:xfrm>
            <a:off x="919119" y="2058741"/>
            <a:ext cx="10353762" cy="3695136"/>
          </a:xfrm>
        </p:spPr>
        <p:txBody>
          <a:bodyPr/>
          <a:lstStyle/>
          <a:p>
            <a:pPr algn="l">
              <a:buFont typeface="Wingdings" panose="05000000000000000000" pitchFamily="2" charset="2"/>
              <a:buChar char="v"/>
            </a:pPr>
            <a:r>
              <a:rPr lang="en-US" b="1"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Start using Tailwind in your HTML</a:t>
            </a:r>
          </a:p>
          <a:p>
            <a:pPr algn="l"/>
            <a:endParaRPr lang="en-US" sz="2400" b="1" i="0" dirty="0">
              <a:effectLst/>
              <a:latin typeface="Times New Roman" panose="02020603050405020304" pitchFamily="18" charset="0"/>
              <a:cs typeface="Times New Roman" panose="02020603050405020304" pitchFamily="18" charset="0"/>
            </a:endParaRPr>
          </a:p>
          <a:p>
            <a:pPr algn="l"/>
            <a:endParaRPr lang="en-US" b="1" i="0" dirty="0">
              <a:effectLst/>
              <a:latin typeface="Inter var"/>
            </a:endParaRPr>
          </a:p>
        </p:txBody>
      </p:sp>
      <p:pic>
        <p:nvPicPr>
          <p:cNvPr id="10" name="Picture 9">
            <a:extLst>
              <a:ext uri="{FF2B5EF4-FFF2-40B4-BE49-F238E27FC236}">
                <a16:creationId xmlns:a16="http://schemas.microsoft.com/office/drawing/2014/main" id="{89B7A9DE-8947-2F6B-AC36-CA6A345D8A13}"/>
              </a:ext>
            </a:extLst>
          </p:cNvPr>
          <p:cNvPicPr>
            <a:picLocks noChangeAspect="1"/>
          </p:cNvPicPr>
          <p:nvPr/>
        </p:nvPicPr>
        <p:blipFill>
          <a:blip r:embed="rId2"/>
          <a:stretch>
            <a:fillRect/>
          </a:stretch>
        </p:blipFill>
        <p:spPr>
          <a:xfrm>
            <a:off x="1398106" y="2676301"/>
            <a:ext cx="4581190" cy="3200396"/>
          </a:xfrm>
          <a:prstGeom prst="rect">
            <a:avLst/>
          </a:prstGeom>
        </p:spPr>
      </p:pic>
    </p:spTree>
    <p:extLst>
      <p:ext uri="{BB962C8B-B14F-4D97-AF65-F5344CB8AC3E}">
        <p14:creationId xmlns:p14="http://schemas.microsoft.com/office/powerpoint/2010/main" val="1348632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814F-9470-1C57-C4E4-77D56BE37788}"/>
              </a:ext>
            </a:extLst>
          </p:cNvPr>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Live Server</a:t>
            </a:r>
          </a:p>
        </p:txBody>
      </p:sp>
      <p:sp>
        <p:nvSpPr>
          <p:cNvPr id="3" name="Content Placeholder 2">
            <a:extLst>
              <a:ext uri="{FF2B5EF4-FFF2-40B4-BE49-F238E27FC236}">
                <a16:creationId xmlns:a16="http://schemas.microsoft.com/office/drawing/2014/main" id="{E4994372-B832-BE58-7F25-2187E6166FA7}"/>
              </a:ext>
            </a:extLst>
          </p:cNvPr>
          <p:cNvSpPr>
            <a:spLocks noGrp="1"/>
          </p:cNvSpPr>
          <p:nvPr>
            <p:ph idx="1"/>
          </p:nvPr>
        </p:nvSpPr>
        <p:spPr>
          <a:xfrm>
            <a:off x="919119" y="2058741"/>
            <a:ext cx="10353762" cy="3695136"/>
          </a:xfrm>
        </p:spPr>
        <p:txBody>
          <a:bodyPr/>
          <a:lstStyle/>
          <a:p>
            <a:pPr algn="l">
              <a:buFont typeface="Wingdings" panose="05000000000000000000" pitchFamily="2" charset="2"/>
              <a:buChar char="v"/>
            </a:pPr>
            <a:r>
              <a:rPr lang="en-US" b="1" dirty="0">
                <a:effectLst/>
                <a:latin typeface="Times New Roman" panose="02020603050405020304" pitchFamily="18" charset="0"/>
                <a:cs typeface="Times New Roman" panose="02020603050405020304" pitchFamily="18" charset="0"/>
              </a:rPr>
              <a:t>  </a:t>
            </a:r>
            <a:r>
              <a:rPr lang="en-US" b="1" i="0" dirty="0" err="1">
                <a:effectLst/>
                <a:latin typeface="Times New Roman" panose="02020603050405020304" pitchFamily="18" charset="0"/>
                <a:cs typeface="Times New Roman" panose="02020603050405020304" pitchFamily="18" charset="0"/>
              </a:rPr>
              <a:t>npm</a:t>
            </a:r>
            <a:r>
              <a:rPr lang="en-US" b="1" i="0" dirty="0">
                <a:effectLst/>
                <a:latin typeface="Times New Roman" panose="02020603050405020304" pitchFamily="18" charset="0"/>
                <a:cs typeface="Times New Roman" panose="02020603050405020304" pitchFamily="18" charset="0"/>
              </a:rPr>
              <a:t> install live-server</a:t>
            </a:r>
          </a:p>
          <a:p>
            <a:pPr algn="l">
              <a:buFont typeface="Wingdings" panose="05000000000000000000" pitchFamily="2" charset="2"/>
              <a:buChar char="v"/>
            </a:pPr>
            <a:r>
              <a:rPr lang="en-US" b="1" dirty="0">
                <a:effectLst/>
                <a:latin typeface="Times New Roman" panose="02020603050405020304" pitchFamily="18" charset="0"/>
                <a:cs typeface="Times New Roman" panose="02020603050405020304" pitchFamily="18" charset="0"/>
              </a:rPr>
              <a:t>  Run in Terminal</a:t>
            </a:r>
          </a:p>
          <a:p>
            <a:pPr lvl="1"/>
            <a:r>
              <a:rPr lang="en-US" i="0" dirty="0">
                <a:effectLst/>
                <a:latin typeface="Times New Roman" panose="02020603050405020304" pitchFamily="18" charset="0"/>
                <a:cs typeface="Times New Roman" panose="02020603050405020304" pitchFamily="18" charset="0"/>
              </a:rPr>
              <a:t>Live-server </a:t>
            </a:r>
            <a:r>
              <a:rPr lang="en-US" i="0" dirty="0" err="1">
                <a:effectLst/>
                <a:latin typeface="Times New Roman" panose="02020603050405020304" pitchFamily="18" charset="0"/>
                <a:cs typeface="Times New Roman" panose="02020603050405020304" pitchFamily="18" charset="0"/>
              </a:rPr>
              <a:t>dist</a:t>
            </a:r>
            <a:r>
              <a:rPr lang="en-US" i="0" dirty="0">
                <a:effectLst/>
                <a:latin typeface="Times New Roman" panose="02020603050405020304" pitchFamily="18" charset="0"/>
                <a:cs typeface="Times New Roman" panose="02020603050405020304" pitchFamily="18" charset="0"/>
              </a:rPr>
              <a:t> (output folder)</a:t>
            </a:r>
          </a:p>
          <a:p>
            <a:pPr algn="l"/>
            <a:endParaRPr lang="en-US" sz="2400" b="1" i="0" dirty="0">
              <a:effectLst/>
              <a:latin typeface="Times New Roman" panose="02020603050405020304" pitchFamily="18" charset="0"/>
              <a:cs typeface="Times New Roman" panose="02020603050405020304" pitchFamily="18" charset="0"/>
            </a:endParaRPr>
          </a:p>
          <a:p>
            <a:pPr algn="l"/>
            <a:endParaRPr lang="en-US" b="1" i="0" dirty="0">
              <a:effectLst/>
              <a:latin typeface="Inter var"/>
            </a:endParaRPr>
          </a:p>
        </p:txBody>
      </p:sp>
      <p:pic>
        <p:nvPicPr>
          <p:cNvPr id="5" name="Picture 4">
            <a:extLst>
              <a:ext uri="{FF2B5EF4-FFF2-40B4-BE49-F238E27FC236}">
                <a16:creationId xmlns:a16="http://schemas.microsoft.com/office/drawing/2014/main" id="{D3534425-B290-80F5-545C-787020458CB6}"/>
              </a:ext>
            </a:extLst>
          </p:cNvPr>
          <p:cNvPicPr>
            <a:picLocks noChangeAspect="1"/>
          </p:cNvPicPr>
          <p:nvPr/>
        </p:nvPicPr>
        <p:blipFill>
          <a:blip r:embed="rId2"/>
          <a:stretch>
            <a:fillRect/>
          </a:stretch>
        </p:blipFill>
        <p:spPr>
          <a:xfrm>
            <a:off x="1395607" y="3674803"/>
            <a:ext cx="4810125" cy="1057275"/>
          </a:xfrm>
          <a:prstGeom prst="rect">
            <a:avLst/>
          </a:prstGeom>
        </p:spPr>
      </p:pic>
    </p:spTree>
    <p:extLst>
      <p:ext uri="{BB962C8B-B14F-4D97-AF65-F5344CB8AC3E}">
        <p14:creationId xmlns:p14="http://schemas.microsoft.com/office/powerpoint/2010/main" val="157869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i="0" dirty="0">
                <a:effectLst/>
                <a:latin typeface="Times New Roman" panose="02020603050405020304" pitchFamily="18" charset="0"/>
                <a:cs typeface="Times New Roman" panose="02020603050405020304" pitchFamily="18" charset="0"/>
              </a:rPr>
              <a:t>Tailwind Config</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93032D-1A22-9E9E-B670-989F9D3AB5B8}"/>
              </a:ext>
            </a:extLst>
          </p:cNvPr>
          <p:cNvSpPr>
            <a:spLocks noGrp="1"/>
          </p:cNvSpPr>
          <p:nvPr>
            <p:ph idx="1"/>
          </p:nvPr>
        </p:nvSpPr>
        <p:spPr/>
        <p:txBody>
          <a:bodyPr>
            <a:normAutofit/>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 Install Tailwind CSS Full (tailwind default config file)</a:t>
            </a:r>
          </a:p>
          <a:p>
            <a:pPr marL="0" indent="0">
              <a:buNone/>
            </a:pPr>
            <a:r>
              <a:rPr lang="en-US" b="1" dirty="0">
                <a:effectLst/>
                <a:latin typeface="Times New Roman" panose="02020603050405020304" pitchFamily="18" charset="0"/>
                <a:cs typeface="Times New Roman" panose="02020603050405020304" pitchFamily="18" charset="0"/>
              </a:rPr>
              <a:t>       ( </a:t>
            </a:r>
            <a:r>
              <a:rPr lang="en-US" b="1" dirty="0">
                <a:effectLst/>
                <a:latin typeface="Times New Roman" panose="02020603050405020304" pitchFamily="18" charset="0"/>
                <a:cs typeface="Times New Roman" panose="02020603050405020304" pitchFamily="18" charset="0"/>
                <a:hlinkClick r:id="rId2"/>
              </a:rPr>
              <a:t>https://tailwindcss.com/docs/configuration#scaffolding-the-entire-default-configuration</a:t>
            </a:r>
            <a:r>
              <a:rPr lang="en-US" b="1" dirty="0">
                <a:effectLst/>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lvl="1"/>
            <a:r>
              <a:rPr lang="en-US" i="0" dirty="0" err="1">
                <a:effectLst/>
                <a:latin typeface="Times New Roman" panose="02020603050405020304" pitchFamily="18" charset="0"/>
                <a:cs typeface="Times New Roman" panose="02020603050405020304" pitchFamily="18" charset="0"/>
              </a:rPr>
              <a:t>npx</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tailwindcss</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init</a:t>
            </a:r>
            <a:r>
              <a:rPr lang="en-US" i="0"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full</a:t>
            </a:r>
            <a:endParaRPr lang="en-US" sz="2400" dirty="0">
              <a:effectLst/>
              <a:latin typeface="Times New Roman" panose="02020603050405020304" pitchFamily="18" charset="0"/>
              <a:cs typeface="Times New Roman" panose="02020603050405020304" pitchFamily="18" charset="0"/>
            </a:endParaRPr>
          </a:p>
          <a:p>
            <a:pPr marL="457200" lvl="1" indent="0">
              <a:buNone/>
            </a:pPr>
            <a:r>
              <a:rPr lang="en-US" sz="2200" b="1" dirty="0">
                <a:effectLst/>
                <a:latin typeface="Times New Roman" panose="02020603050405020304" pitchFamily="18" charset="0"/>
                <a:cs typeface="Times New Roman" panose="02020603050405020304" pitchFamily="18" charset="0"/>
              </a:rPr>
              <a:t>tailwind.config.js</a:t>
            </a:r>
          </a:p>
          <a:p>
            <a:pPr lvl="1"/>
            <a:r>
              <a:rPr lang="en-US" b="0" dirty="0">
                <a:effectLst/>
                <a:latin typeface="Times New Roman" panose="02020603050405020304" pitchFamily="18" charset="0"/>
                <a:cs typeface="Times New Roman" panose="02020603050405020304" pitchFamily="18" charset="0"/>
              </a:rPr>
              <a:t> content: ["**/*.{html, </a:t>
            </a:r>
            <a:r>
              <a:rPr lang="en-US" b="0" dirty="0" err="1">
                <a:effectLst/>
                <a:latin typeface="Times New Roman" panose="02020603050405020304" pitchFamily="18" charset="0"/>
                <a:cs typeface="Times New Roman" panose="02020603050405020304" pitchFamily="18" charset="0"/>
              </a:rPr>
              <a:t>js</a:t>
            </a:r>
            <a:r>
              <a:rPr lang="en-US" b="0" dirty="0">
                <a:effectLst/>
                <a:latin typeface="Times New Roman" panose="02020603050405020304" pitchFamily="18" charset="0"/>
                <a:cs typeface="Times New Roman" panose="02020603050405020304" pitchFamily="18" charset="0"/>
              </a:rPr>
              <a:t>}", "**/**/*.{html, </a:t>
            </a:r>
            <a:r>
              <a:rPr lang="en-US" b="0" dirty="0" err="1">
                <a:effectLst/>
                <a:latin typeface="Times New Roman" panose="02020603050405020304" pitchFamily="18" charset="0"/>
                <a:cs typeface="Times New Roman" panose="02020603050405020304" pitchFamily="18" charset="0"/>
              </a:rPr>
              <a:t>js</a:t>
            </a:r>
            <a:r>
              <a:rPr lang="en-US" b="0" dirty="0">
                <a:effectLst/>
                <a:latin typeface="Times New Roman" panose="02020603050405020304" pitchFamily="18" charset="0"/>
                <a:cs typeface="Times New Roman" panose="02020603050405020304" pitchFamily="18" charset="0"/>
              </a:rPr>
              <a:t>}", "./index.html"]</a:t>
            </a:r>
          </a:p>
          <a:p>
            <a:pPr marL="457200" lvl="1" indent="0">
              <a:buNone/>
            </a:pPr>
            <a:endParaRPr lang="en-US" sz="2400" b="0" dirty="0">
              <a:solidFill>
                <a:srgbClr val="D4D4D4"/>
              </a:solidFill>
              <a:effectLst/>
              <a:latin typeface="Consolas" panose="020B0609020204030204" pitchFamily="49" charset="0"/>
            </a:endParaRPr>
          </a:p>
          <a:p>
            <a:pPr marL="457200" lvl="1" indent="0">
              <a:buNone/>
            </a:pPr>
            <a:endParaRPr lang="en-US" sz="2400" i="0" dirty="0">
              <a:effectLst/>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844DFA-F914-6A67-4D20-94E8B681032A}"/>
              </a:ext>
            </a:extLst>
          </p:cNvPr>
          <p:cNvPicPr>
            <a:picLocks noChangeAspect="1"/>
          </p:cNvPicPr>
          <p:nvPr/>
        </p:nvPicPr>
        <p:blipFill>
          <a:blip r:embed="rId3"/>
          <a:stretch>
            <a:fillRect/>
          </a:stretch>
        </p:blipFill>
        <p:spPr>
          <a:xfrm>
            <a:off x="1543052" y="4491698"/>
            <a:ext cx="6014746" cy="1459645"/>
          </a:xfrm>
          <a:prstGeom prst="rect">
            <a:avLst/>
          </a:prstGeom>
        </p:spPr>
      </p:pic>
    </p:spTree>
    <p:extLst>
      <p:ext uri="{BB962C8B-B14F-4D97-AF65-F5344CB8AC3E}">
        <p14:creationId xmlns:p14="http://schemas.microsoft.com/office/powerpoint/2010/main" val="1108470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i="0" dirty="0">
                <a:effectLst/>
                <a:latin typeface="Times New Roman" panose="02020603050405020304" pitchFamily="18" charset="0"/>
                <a:cs typeface="Times New Roman" panose="02020603050405020304" pitchFamily="18" charset="0"/>
              </a:rPr>
              <a:t>Tailwind Custom CSS Config File</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93032D-1A22-9E9E-B670-989F9D3AB5B8}"/>
              </a:ext>
            </a:extLst>
          </p:cNvPr>
          <p:cNvSpPr>
            <a:spLocks noGrp="1"/>
          </p:cNvSpPr>
          <p:nvPr>
            <p:ph idx="1"/>
          </p:nvPr>
        </p:nvSpPr>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Rename existing tailwind.config.js file to tailwind-default.config.js file</a:t>
            </a:r>
          </a:p>
          <a:p>
            <a:pPr marL="0" indent="0">
              <a:buNone/>
            </a:pPr>
            <a:r>
              <a:rPr lang="en-US" b="1" dirty="0">
                <a:effectLst/>
                <a:latin typeface="Times New Roman" panose="02020603050405020304" pitchFamily="18" charset="0"/>
                <a:cs typeface="Times New Roman" panose="02020603050405020304" pitchFamily="18" charset="0"/>
              </a:rPr>
              <a:t>      ( </a:t>
            </a:r>
            <a:r>
              <a:rPr lang="en-US" b="1" dirty="0">
                <a:effectLst/>
                <a:latin typeface="Times New Roman" panose="02020603050405020304" pitchFamily="18" charset="0"/>
                <a:cs typeface="Times New Roman" panose="02020603050405020304" pitchFamily="18" charset="0"/>
                <a:hlinkClick r:id="rId2"/>
              </a:rPr>
              <a:t>https://tailwindcss.com/docs/adding-custom-styles#customizing-your-theme</a:t>
            </a:r>
            <a:r>
              <a:rPr lang="en-US" b="1" dirty="0">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Write custom </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in tailwind.config.js</a:t>
            </a:r>
          </a:p>
          <a:p>
            <a:pPr lvl="1">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35A2825-1E4D-9E9E-E5B9-D36AC7A67CE0}"/>
              </a:ext>
            </a:extLst>
          </p:cNvPr>
          <p:cNvPicPr>
            <a:picLocks noChangeAspect="1"/>
          </p:cNvPicPr>
          <p:nvPr/>
        </p:nvPicPr>
        <p:blipFill>
          <a:blip r:embed="rId3"/>
          <a:stretch>
            <a:fillRect/>
          </a:stretch>
        </p:blipFill>
        <p:spPr>
          <a:xfrm>
            <a:off x="6090385" y="3046457"/>
            <a:ext cx="2279502" cy="3666199"/>
          </a:xfrm>
          <a:prstGeom prst="rect">
            <a:avLst/>
          </a:prstGeom>
        </p:spPr>
      </p:pic>
      <p:pic>
        <p:nvPicPr>
          <p:cNvPr id="7" name="Picture 6">
            <a:extLst>
              <a:ext uri="{FF2B5EF4-FFF2-40B4-BE49-F238E27FC236}">
                <a16:creationId xmlns:a16="http://schemas.microsoft.com/office/drawing/2014/main" id="{28CD0B7C-76F9-FBB0-14CC-8B4C7E004F27}"/>
              </a:ext>
            </a:extLst>
          </p:cNvPr>
          <p:cNvPicPr>
            <a:picLocks noChangeAspect="1"/>
          </p:cNvPicPr>
          <p:nvPr/>
        </p:nvPicPr>
        <p:blipFill>
          <a:blip r:embed="rId4"/>
          <a:stretch>
            <a:fillRect/>
          </a:stretch>
        </p:blipFill>
        <p:spPr>
          <a:xfrm>
            <a:off x="1501840" y="3662265"/>
            <a:ext cx="4000500" cy="2895600"/>
          </a:xfrm>
          <a:prstGeom prst="rect">
            <a:avLst/>
          </a:prstGeom>
        </p:spPr>
      </p:pic>
    </p:spTree>
    <p:extLst>
      <p:ext uri="{BB962C8B-B14F-4D97-AF65-F5344CB8AC3E}">
        <p14:creationId xmlns:p14="http://schemas.microsoft.com/office/powerpoint/2010/main" val="2072985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i="0" dirty="0">
                <a:effectLst/>
                <a:latin typeface="Times New Roman" panose="02020603050405020304" pitchFamily="18" charset="0"/>
                <a:cs typeface="Times New Roman" panose="02020603050405020304" pitchFamily="18" charset="0"/>
              </a:rPr>
              <a:t>Tailwind Custom CSS Config File</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93032D-1A22-9E9E-B670-989F9D3AB5B8}"/>
              </a:ext>
            </a:extLst>
          </p:cNvPr>
          <p:cNvSpPr>
            <a:spLocks noGrp="1"/>
          </p:cNvSpPr>
          <p:nvPr>
            <p:ph idx="1"/>
          </p:nvPr>
        </p:nvSpPr>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Custom </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ko </a:t>
            </a:r>
            <a:r>
              <a:rPr lang="en-US" dirty="0">
                <a:solidFill>
                  <a:srgbClr val="FF0000"/>
                </a:solidFill>
                <a:latin typeface="Times New Roman" panose="02020603050405020304" pitchFamily="18" charset="0"/>
                <a:cs typeface="Times New Roman" panose="02020603050405020304" pitchFamily="18" charset="0"/>
              </a:rPr>
              <a:t>extend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htl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htae</a:t>
            </a:r>
            <a:r>
              <a:rPr lang="en-US" dirty="0">
                <a:latin typeface="Times New Roman" panose="02020603050405020304" pitchFamily="18" charset="0"/>
                <a:cs typeface="Times New Roman" panose="02020603050405020304" pitchFamily="18" charset="0"/>
              </a:rPr>
              <a:t> ma yay pl </a:t>
            </a:r>
            <a:r>
              <a:rPr lang="en-US" dirty="0" err="1">
                <a:latin typeface="Times New Roman" panose="02020603050405020304" pitchFamily="18" charset="0"/>
                <a:cs typeface="Times New Roman" panose="02020603050405020304" pitchFamily="18" charset="0"/>
              </a:rPr>
              <a:t>apyin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mhr</a:t>
            </a:r>
            <a:r>
              <a:rPr lang="en-US" dirty="0">
                <a:latin typeface="Times New Roman" panose="02020603050405020304" pitchFamily="18" charset="0"/>
                <a:cs typeface="Times New Roman" panose="02020603050405020304" pitchFamily="18" charset="0"/>
              </a:rPr>
              <a:t> yay ml so yin default use </a:t>
            </a:r>
            <a:r>
              <a:rPr lang="en-US" dirty="0" err="1">
                <a:latin typeface="Times New Roman" panose="02020603050405020304" pitchFamily="18" charset="0"/>
                <a:cs typeface="Times New Roman" panose="02020603050405020304" pitchFamily="18" charset="0"/>
              </a:rPr>
              <a:t>loh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twe</a:t>
            </a:r>
            <a:r>
              <a:rPr lang="en-US" dirty="0">
                <a:latin typeface="Times New Roman" panose="02020603050405020304" pitchFamily="18" charset="0"/>
                <a:cs typeface="Times New Roman" panose="02020603050405020304" pitchFamily="18" charset="0"/>
              </a:rPr>
              <a:t> effect ma </a:t>
            </a:r>
            <a:r>
              <a:rPr lang="en-US" dirty="0" err="1">
                <a:latin typeface="Times New Roman" panose="02020603050405020304" pitchFamily="18" charset="0"/>
                <a:cs typeface="Times New Roman" panose="02020603050405020304" pitchFamily="18" charset="0"/>
              </a:rPr>
              <a:t>phyit</a:t>
            </a:r>
            <a:r>
              <a:rPr lang="en-US" dirty="0">
                <a:latin typeface="Times New Roman" panose="02020603050405020304" pitchFamily="18" charset="0"/>
                <a:cs typeface="Times New Roman" panose="02020603050405020304" pitchFamily="18" charset="0"/>
              </a:rPr>
              <a:t> pr.</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SS </a:t>
            </a:r>
            <a:r>
              <a:rPr lang="en-US" dirty="0" err="1">
                <a:latin typeface="Times New Roman" panose="02020603050405020304" pitchFamily="18" charset="0"/>
                <a:cs typeface="Times New Roman" panose="02020603050405020304" pitchFamily="18" charset="0"/>
              </a:rPr>
              <a:t>htl</a:t>
            </a:r>
            <a:r>
              <a:rPr lang="en-US" dirty="0">
                <a:latin typeface="Times New Roman" panose="02020603050405020304" pitchFamily="18" charset="0"/>
                <a:cs typeface="Times New Roman" panose="02020603050405020304" pitchFamily="18" charset="0"/>
              </a:rPr>
              <a:t> ka </a:t>
            </a:r>
            <a:r>
              <a:rPr lang="en-US" dirty="0" err="1">
                <a:latin typeface="Times New Roman" panose="02020603050405020304" pitchFamily="18" charset="0"/>
                <a:cs typeface="Times New Roman" panose="02020603050405020304" pitchFamily="18" charset="0"/>
              </a:rPr>
              <a:t>atine</a:t>
            </a:r>
            <a:r>
              <a:rPr lang="en-US" dirty="0">
                <a:latin typeface="Times New Roman" panose="02020603050405020304" pitchFamily="18" charset="0"/>
                <a:cs typeface="Times New Roman" panose="02020603050405020304" pitchFamily="18" charset="0"/>
              </a:rPr>
              <a:t> so color ko pay </a:t>
            </a:r>
            <a:r>
              <a:rPr lang="en-US" dirty="0" err="1">
                <a:latin typeface="Times New Roman" panose="02020603050405020304" pitchFamily="18" charset="0"/>
                <a:cs typeface="Times New Roman" panose="02020603050405020304" pitchFamily="18" charset="0"/>
              </a:rPr>
              <a:t>htr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tae</a:t>
            </a:r>
            <a:r>
              <a:rPr lang="en-US" dirty="0">
                <a:latin typeface="Times New Roman" panose="02020603050405020304" pitchFamily="18" charset="0"/>
                <a:cs typeface="Times New Roman" panose="02020603050405020304" pitchFamily="18" charset="0"/>
              </a:rPr>
              <a:t> color ka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lwe</a:t>
            </a:r>
            <a:r>
              <a:rPr lang="en-US" dirty="0">
                <a:latin typeface="Times New Roman" panose="02020603050405020304" pitchFamily="18" charset="0"/>
                <a:cs typeface="Times New Roman" panose="02020603050405020304" pitchFamily="18" charset="0"/>
              </a:rPr>
              <a:t> yin default color 1 </a:t>
            </a:r>
            <a:r>
              <a:rPr lang="en-US" dirty="0" err="1">
                <a:latin typeface="Times New Roman" panose="02020603050405020304" pitchFamily="18" charset="0"/>
                <a:cs typeface="Times New Roman" panose="02020603050405020304" pitchFamily="18" charset="0"/>
              </a:rPr>
              <a:t>ku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mha</a:t>
            </a:r>
            <a:r>
              <a:rPr lang="en-US" dirty="0">
                <a:latin typeface="Times New Roman" panose="02020603050405020304" pitchFamily="18" charset="0"/>
                <a:cs typeface="Times New Roman" panose="02020603050405020304" pitchFamily="18" charset="0"/>
              </a:rPr>
              <a:t> ko use </a:t>
            </a:r>
            <a:r>
              <a:rPr lang="en-US" dirty="0" err="1">
                <a:latin typeface="Times New Roman" panose="02020603050405020304" pitchFamily="18" charset="0"/>
                <a:cs typeface="Times New Roman" panose="02020603050405020304" pitchFamily="18" charset="0"/>
              </a:rPr>
              <a:t>loh</a:t>
            </a:r>
            <a:r>
              <a:rPr lang="en-US" dirty="0">
                <a:latin typeface="Times New Roman" panose="02020603050405020304" pitchFamily="18" charset="0"/>
                <a:cs typeface="Times New Roman" panose="02020603050405020304" pitchFamily="18" charset="0"/>
              </a:rPr>
              <a:t> ma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tt</a:t>
            </a:r>
            <a:r>
              <a:rPr lang="en-US" dirty="0">
                <a:latin typeface="Times New Roman" panose="02020603050405020304" pitchFamily="18" charset="0"/>
                <a:cs typeface="Times New Roman" panose="02020603050405020304" pitchFamily="18" charset="0"/>
              </a:rPr>
              <a:t> pr .</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412F073-B9DF-696D-7BDC-DE59804EAF36}"/>
              </a:ext>
            </a:extLst>
          </p:cNvPr>
          <p:cNvPicPr>
            <a:picLocks noChangeAspect="1"/>
          </p:cNvPicPr>
          <p:nvPr/>
        </p:nvPicPr>
        <p:blipFill>
          <a:blip r:embed="rId2"/>
          <a:stretch>
            <a:fillRect/>
          </a:stretch>
        </p:blipFill>
        <p:spPr>
          <a:xfrm>
            <a:off x="6222547" y="2795393"/>
            <a:ext cx="4228897" cy="3453007"/>
          </a:xfrm>
          <a:prstGeom prst="rect">
            <a:avLst/>
          </a:prstGeom>
        </p:spPr>
      </p:pic>
    </p:spTree>
    <p:extLst>
      <p:ext uri="{BB962C8B-B14F-4D97-AF65-F5344CB8AC3E}">
        <p14:creationId xmlns:p14="http://schemas.microsoft.com/office/powerpoint/2010/main" val="2617832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i="0" dirty="0">
                <a:effectLst/>
                <a:latin typeface="Times New Roman" panose="02020603050405020304" pitchFamily="18" charset="0"/>
                <a:cs typeface="Times New Roman" panose="02020603050405020304" pitchFamily="18" charset="0"/>
              </a:rPr>
              <a:t>Tailwind Custom CSS Config File</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93032D-1A22-9E9E-B670-989F9D3AB5B8}"/>
              </a:ext>
            </a:extLst>
          </p:cNvPr>
          <p:cNvSpPr>
            <a:spLocks noGrp="1"/>
          </p:cNvSpPr>
          <p:nvPr>
            <p:ph idx="1"/>
          </p:nvPr>
        </p:nvSpPr>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Custom </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ko </a:t>
            </a:r>
            <a:r>
              <a:rPr lang="en-US" dirty="0">
                <a:solidFill>
                  <a:srgbClr val="FF0000"/>
                </a:solidFill>
                <a:latin typeface="Times New Roman" panose="02020603050405020304" pitchFamily="18" charset="0"/>
                <a:cs typeface="Times New Roman" panose="02020603050405020304" pitchFamily="18" charset="0"/>
              </a:rPr>
              <a:t>extend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htl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htae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mhr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htae</a:t>
            </a:r>
            <a:r>
              <a:rPr lang="en-US" dirty="0">
                <a:latin typeface="Times New Roman" panose="02020603050405020304" pitchFamily="18" charset="0"/>
                <a:cs typeface="Times New Roman" panose="02020603050405020304" pitchFamily="18" charset="0"/>
              </a:rPr>
              <a:t> yay ml so yin </a:t>
            </a:r>
            <a:r>
              <a:rPr lang="en-US" dirty="0" err="1">
                <a:latin typeface="Times New Roman" panose="02020603050405020304" pitchFamily="18" charset="0"/>
                <a:cs typeface="Times New Roman" panose="02020603050405020304" pitchFamily="18" charset="0"/>
              </a:rPr>
              <a:t>tt</a:t>
            </a:r>
            <a:r>
              <a:rPr lang="en-US" dirty="0">
                <a:latin typeface="Times New Roman" panose="02020603050405020304" pitchFamily="18" charset="0"/>
                <a:cs typeface="Times New Roman" panose="02020603050405020304" pitchFamily="18" charset="0"/>
              </a:rPr>
              <a:t> custom </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apyin</a:t>
            </a:r>
            <a:r>
              <a:rPr lang="en-US" dirty="0">
                <a:latin typeface="Times New Roman" panose="02020603050405020304" pitchFamily="18" charset="0"/>
                <a:cs typeface="Times New Roman" panose="02020603050405020304" pitchFamily="18" charset="0"/>
              </a:rPr>
              <a:t> default </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twe</a:t>
            </a:r>
            <a:r>
              <a:rPr lang="en-US" dirty="0">
                <a:latin typeface="Times New Roman" panose="02020603050405020304" pitchFamily="18" charset="0"/>
                <a:cs typeface="Times New Roman" panose="02020603050405020304" pitchFamily="18" charset="0"/>
              </a:rPr>
              <a:t> pr use </a:t>
            </a:r>
            <a:r>
              <a:rPr lang="en-US" dirty="0" err="1">
                <a:latin typeface="Times New Roman" panose="02020603050405020304" pitchFamily="18" charset="0"/>
                <a:cs typeface="Times New Roman" panose="02020603050405020304" pitchFamily="18" charset="0"/>
              </a:rPr>
              <a:t>loh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a:t>
            </a:r>
            <a:r>
              <a:rPr lang="en-US" dirty="0">
                <a:latin typeface="Times New Roman" panose="02020603050405020304" pitchFamily="18" charset="0"/>
                <a:cs typeface="Times New Roman" panose="02020603050405020304" pitchFamily="18" charset="0"/>
              </a:rPr>
              <a:t> pr </a:t>
            </a:r>
            <a:r>
              <a:rPr lang="en-US" dirty="0" err="1">
                <a:latin typeface="Times New Roman" panose="02020603050405020304" pitchFamily="18" charset="0"/>
                <a:cs typeface="Times New Roman" panose="02020603050405020304" pitchFamily="18" charset="0"/>
              </a:rPr>
              <a:t>tl</a:t>
            </a:r>
            <a:r>
              <a:rPr lang="en-US"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E2EEBE60-059E-FF1E-B83A-31DAC5746D94}"/>
              </a:ext>
            </a:extLst>
          </p:cNvPr>
          <p:cNvPicPr>
            <a:picLocks noChangeAspect="1"/>
          </p:cNvPicPr>
          <p:nvPr/>
        </p:nvPicPr>
        <p:blipFill>
          <a:blip r:embed="rId2"/>
          <a:stretch>
            <a:fillRect/>
          </a:stretch>
        </p:blipFill>
        <p:spPr>
          <a:xfrm>
            <a:off x="2946725" y="2659613"/>
            <a:ext cx="5516141" cy="3789043"/>
          </a:xfrm>
          <a:prstGeom prst="rect">
            <a:avLst/>
          </a:prstGeom>
        </p:spPr>
      </p:pic>
    </p:spTree>
    <p:extLst>
      <p:ext uri="{BB962C8B-B14F-4D97-AF65-F5344CB8AC3E}">
        <p14:creationId xmlns:p14="http://schemas.microsoft.com/office/powerpoint/2010/main" val="284273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814F-9470-1C57-C4E4-77D56BE37788}"/>
              </a:ext>
            </a:extLst>
          </p:cNvPr>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Reference Link</a:t>
            </a:r>
          </a:p>
        </p:txBody>
      </p:sp>
      <p:sp>
        <p:nvSpPr>
          <p:cNvPr id="3" name="Content Placeholder 2">
            <a:extLst>
              <a:ext uri="{FF2B5EF4-FFF2-40B4-BE49-F238E27FC236}">
                <a16:creationId xmlns:a16="http://schemas.microsoft.com/office/drawing/2014/main" id="{E4994372-B832-BE58-7F25-2187E6166FA7}"/>
              </a:ext>
            </a:extLst>
          </p:cNvPr>
          <p:cNvSpPr>
            <a:spLocks noGrp="1"/>
          </p:cNvSpPr>
          <p:nvPr>
            <p:ph idx="1"/>
          </p:nvPr>
        </p:nvSpPr>
        <p:spPr>
          <a:xfrm>
            <a:off x="919119" y="2058741"/>
            <a:ext cx="10353762" cy="3695136"/>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https://tailwindcss.com/docs/installation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https://www.youtube.com/watch?v=bxmDnn7lrnk&amp;list=PL4cUxeGkcC9gpXORlEHjc5bgnIi5HEGhw</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Download Git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https://github.com/iamshaunjp/tailwind-tutorial</a:t>
            </a:r>
          </a:p>
          <a:p>
            <a:endParaRPr lang="en-US" dirty="0"/>
          </a:p>
        </p:txBody>
      </p:sp>
    </p:spTree>
    <p:extLst>
      <p:ext uri="{BB962C8B-B14F-4D97-AF65-F5344CB8AC3E}">
        <p14:creationId xmlns:p14="http://schemas.microsoft.com/office/powerpoint/2010/main" val="2677443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i="0" dirty="0">
                <a:effectLst/>
                <a:latin typeface="Times New Roman" panose="02020603050405020304" pitchFamily="18" charset="0"/>
                <a:cs typeface="Times New Roman" panose="02020603050405020304" pitchFamily="18" charset="0"/>
              </a:rPr>
              <a:t>Custom </a:t>
            </a:r>
            <a:r>
              <a:rPr lang="en-US" sz="4000" i="0" dirty="0" err="1">
                <a:effectLst/>
                <a:latin typeface="Times New Roman" panose="02020603050405020304" pitchFamily="18" charset="0"/>
                <a:cs typeface="Times New Roman" panose="02020603050405020304" pitchFamily="18" charset="0"/>
              </a:rPr>
              <a:t>FOnts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93032D-1A22-9E9E-B670-989F9D3AB5B8}"/>
              </a:ext>
            </a:extLst>
          </p:cNvPr>
          <p:cNvSpPr>
            <a:spLocks noGrp="1"/>
          </p:cNvSpPr>
          <p:nvPr>
            <p:ph sz="half" idx="1"/>
          </p:nvPr>
        </p:nvSpPr>
        <p:spPr/>
        <p:txBody>
          <a:bodyPr>
            <a:normAutofit/>
          </a:bodyPr>
          <a:lstStyle/>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 font face (or) import in style.css</a:t>
            </a:r>
          </a:p>
          <a:p>
            <a:pPr lvl="1">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C1DC61D0-DD0B-C073-BFCA-89D14FDC6F59}"/>
              </a:ext>
            </a:extLst>
          </p:cNvPr>
          <p:cNvSpPr>
            <a:spLocks noGrp="1"/>
          </p:cNvSpPr>
          <p:nvPr>
            <p:ph sz="half" idx="2"/>
          </p:nvPr>
        </p:nvSpPr>
        <p:spPr>
          <a:xfrm>
            <a:off x="6184051" y="2076358"/>
            <a:ext cx="5094154" cy="3702881"/>
          </a:xfrm>
        </p:spPr>
        <p:txBody>
          <a:bodyPr/>
          <a:lstStyle/>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 Declare in config file</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825CE01-11A7-F2E9-29F7-2506D0E6F162}"/>
              </a:ext>
            </a:extLst>
          </p:cNvPr>
          <p:cNvPicPr>
            <a:picLocks noChangeAspect="1"/>
          </p:cNvPicPr>
          <p:nvPr/>
        </p:nvPicPr>
        <p:blipFill>
          <a:blip r:embed="rId2"/>
          <a:stretch>
            <a:fillRect/>
          </a:stretch>
        </p:blipFill>
        <p:spPr>
          <a:xfrm>
            <a:off x="1439247" y="2845059"/>
            <a:ext cx="3903211" cy="2165480"/>
          </a:xfrm>
          <a:prstGeom prst="rect">
            <a:avLst/>
          </a:prstGeom>
        </p:spPr>
      </p:pic>
      <p:pic>
        <p:nvPicPr>
          <p:cNvPr id="10" name="Picture 9">
            <a:extLst>
              <a:ext uri="{FF2B5EF4-FFF2-40B4-BE49-F238E27FC236}">
                <a16:creationId xmlns:a16="http://schemas.microsoft.com/office/drawing/2014/main" id="{87F233B5-E007-5CF1-4FE4-02CD7B9D9991}"/>
              </a:ext>
            </a:extLst>
          </p:cNvPr>
          <p:cNvPicPr>
            <a:picLocks noChangeAspect="1"/>
          </p:cNvPicPr>
          <p:nvPr/>
        </p:nvPicPr>
        <p:blipFill>
          <a:blip r:embed="rId3"/>
          <a:stretch>
            <a:fillRect/>
          </a:stretch>
        </p:blipFill>
        <p:spPr>
          <a:xfrm>
            <a:off x="6349485" y="2837969"/>
            <a:ext cx="4317642" cy="1503006"/>
          </a:xfrm>
          <a:prstGeom prst="rect">
            <a:avLst/>
          </a:prstGeom>
        </p:spPr>
      </p:pic>
    </p:spTree>
    <p:extLst>
      <p:ext uri="{BB962C8B-B14F-4D97-AF65-F5344CB8AC3E}">
        <p14:creationId xmlns:p14="http://schemas.microsoft.com/office/powerpoint/2010/main" val="4144926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i="0" dirty="0">
                <a:effectLst/>
                <a:latin typeface="Times New Roman" panose="02020603050405020304" pitchFamily="18" charset="0"/>
                <a:cs typeface="Times New Roman" panose="02020603050405020304" pitchFamily="18" charset="0"/>
              </a:rPr>
              <a:t>Using a different file name</a:t>
            </a:r>
          </a:p>
        </p:txBody>
      </p:sp>
      <p:sp>
        <p:nvSpPr>
          <p:cNvPr id="3" name="Content Placeholder 2">
            <a:extLst>
              <a:ext uri="{FF2B5EF4-FFF2-40B4-BE49-F238E27FC236}">
                <a16:creationId xmlns:a16="http://schemas.microsoft.com/office/drawing/2014/main" id="{2B93032D-1A22-9E9E-B670-989F9D3AB5B8}"/>
              </a:ext>
            </a:extLst>
          </p:cNvPr>
          <p:cNvSpPr>
            <a:spLocks noGrp="1"/>
          </p:cNvSpPr>
          <p:nvPr>
            <p:ph idx="1"/>
          </p:nvPr>
        </p:nvSpPr>
        <p:spPr/>
        <p:txBody>
          <a:bodyPr>
            <a:normAutofit/>
          </a:bodyPr>
          <a:lstStyle/>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 In Terminal</a:t>
            </a:r>
          </a:p>
          <a:p>
            <a:pPr marL="0" indent="0">
              <a:buNone/>
            </a:pP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eg.</a:t>
            </a:r>
            <a:r>
              <a:rPr lang="en-US" sz="1800" dirty="0">
                <a:effectLst/>
                <a:latin typeface="Times New Roman" panose="02020603050405020304" pitchFamily="18" charset="0"/>
                <a:cs typeface="Times New Roman" panose="02020603050405020304" pitchFamily="18" charset="0"/>
              </a:rPr>
              <a:t>, tailwind.config.js =&gt; tailwindcss-config.js</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npx</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tailwindcss</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init</a:t>
            </a:r>
            <a:r>
              <a:rPr lang="en-US" dirty="0">
                <a:effectLst/>
                <a:latin typeface="Times New Roman" panose="02020603050405020304" pitchFamily="18" charset="0"/>
                <a:cs typeface="Times New Roman" panose="02020603050405020304" pitchFamily="18" charset="0"/>
              </a:rPr>
              <a:t> tailwindcss-config.js</a:t>
            </a:r>
          </a:p>
          <a:p>
            <a:pPr marL="0" indent="0">
              <a:buNone/>
            </a:pP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 Run In Terminal</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npx</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tailwindcss</a:t>
            </a:r>
            <a:r>
              <a:rPr lang="en-US" dirty="0">
                <a:effectLst/>
                <a:latin typeface="Times New Roman" panose="02020603050405020304" pitchFamily="18" charset="0"/>
                <a:cs typeface="Times New Roman" panose="02020603050405020304" pitchFamily="18" charset="0"/>
              </a:rPr>
              <a:t> -c ./tailwindcss-config.js -</a:t>
            </a:r>
            <a:r>
              <a:rPr lang="en-US" dirty="0" err="1">
                <a:effectLst/>
                <a:latin typeface="Times New Roman" panose="02020603050405020304" pitchFamily="18" charset="0"/>
                <a:cs typeface="Times New Roman" panose="02020603050405020304" pitchFamily="18" charset="0"/>
              </a:rPr>
              <a:t>i</a:t>
            </a:r>
            <a:r>
              <a:rPr lang="en-US" dirty="0">
                <a:effectLst/>
                <a:latin typeface="Times New Roman" panose="02020603050405020304" pitchFamily="18" charset="0"/>
                <a:cs typeface="Times New Roman" panose="02020603050405020304" pitchFamily="18" charset="0"/>
              </a:rPr>
              <a:t> input.css -o output.css</a:t>
            </a:r>
          </a:p>
          <a:p>
            <a:pPr marL="0" indent="0">
              <a:buNone/>
            </a:pPr>
            <a:endParaRPr lang="en-US" dirty="0">
              <a:effectLst/>
              <a:latin typeface="Times New Roman" panose="02020603050405020304" pitchFamily="18" charset="0"/>
              <a:cs typeface="Times New Roman" panose="02020603050405020304" pitchFamily="18" charset="0"/>
            </a:endParaRPr>
          </a:p>
          <a:p>
            <a:pPr marL="0" indent="0">
              <a:buNone/>
            </a:pPr>
            <a:endParaRPr lang="en-US" sz="2400" dirty="0">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EA28B37-BFF9-F2BF-994F-BFD9082E3568}"/>
              </a:ext>
            </a:extLst>
          </p:cNvPr>
          <p:cNvPicPr>
            <a:picLocks noChangeAspect="1"/>
          </p:cNvPicPr>
          <p:nvPr/>
        </p:nvPicPr>
        <p:blipFill>
          <a:blip r:embed="rId2"/>
          <a:stretch>
            <a:fillRect/>
          </a:stretch>
        </p:blipFill>
        <p:spPr>
          <a:xfrm>
            <a:off x="5834550" y="2775665"/>
            <a:ext cx="4902080" cy="499380"/>
          </a:xfrm>
          <a:prstGeom prst="rect">
            <a:avLst/>
          </a:prstGeom>
        </p:spPr>
      </p:pic>
      <p:pic>
        <p:nvPicPr>
          <p:cNvPr id="12" name="Picture 11">
            <a:extLst>
              <a:ext uri="{FF2B5EF4-FFF2-40B4-BE49-F238E27FC236}">
                <a16:creationId xmlns:a16="http://schemas.microsoft.com/office/drawing/2014/main" id="{D06DAA46-0DB2-AC5D-B4B5-8BEBBBA07E1A}"/>
              </a:ext>
            </a:extLst>
          </p:cNvPr>
          <p:cNvPicPr>
            <a:picLocks noChangeAspect="1"/>
          </p:cNvPicPr>
          <p:nvPr/>
        </p:nvPicPr>
        <p:blipFill>
          <a:blip r:embed="rId3"/>
          <a:stretch>
            <a:fillRect/>
          </a:stretch>
        </p:blipFill>
        <p:spPr>
          <a:xfrm>
            <a:off x="1164868" y="5313200"/>
            <a:ext cx="9134475" cy="933450"/>
          </a:xfrm>
          <a:prstGeom prst="rect">
            <a:avLst/>
          </a:prstGeom>
        </p:spPr>
      </p:pic>
    </p:spTree>
    <p:extLst>
      <p:ext uri="{BB962C8B-B14F-4D97-AF65-F5344CB8AC3E}">
        <p14:creationId xmlns:p14="http://schemas.microsoft.com/office/powerpoint/2010/main" val="2682511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i="0" dirty="0">
                <a:effectLst/>
                <a:latin typeface="Times New Roman" panose="02020603050405020304" pitchFamily="18" charset="0"/>
                <a:cs typeface="Times New Roman" panose="02020603050405020304" pitchFamily="18" charset="0"/>
              </a:rPr>
              <a:t>Using a different file name</a:t>
            </a:r>
          </a:p>
        </p:txBody>
      </p:sp>
      <p:sp>
        <p:nvSpPr>
          <p:cNvPr id="3" name="Content Placeholder 2">
            <a:extLst>
              <a:ext uri="{FF2B5EF4-FFF2-40B4-BE49-F238E27FC236}">
                <a16:creationId xmlns:a16="http://schemas.microsoft.com/office/drawing/2014/main" id="{2B93032D-1A22-9E9E-B670-989F9D3AB5B8}"/>
              </a:ext>
            </a:extLst>
          </p:cNvPr>
          <p:cNvSpPr>
            <a:spLocks noGrp="1"/>
          </p:cNvSpPr>
          <p:nvPr>
            <p:ph idx="1"/>
          </p:nvPr>
        </p:nvSpPr>
        <p:spPr/>
        <p:txBody>
          <a:bodyPr>
            <a:normAutofit/>
          </a:bodyPr>
          <a:lstStyle/>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 In postcss.config.js</a:t>
            </a:r>
          </a:p>
          <a:p>
            <a:pPr marL="0" indent="0">
              <a:buNone/>
            </a:pP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tailwindcss</a:t>
            </a:r>
            <a:r>
              <a:rPr lang="en-US" sz="1800" dirty="0">
                <a:effectLst/>
                <a:latin typeface="Times New Roman" panose="02020603050405020304" pitchFamily="18" charset="0"/>
                <a:cs typeface="Times New Roman" panose="02020603050405020304" pitchFamily="18" charset="0"/>
              </a:rPr>
              <a:t>: { config: './tailwindcss-config.js’ },</a:t>
            </a:r>
          </a:p>
          <a:p>
            <a:pPr marL="0" indent="0">
              <a:buNone/>
            </a:pPr>
            <a:endParaRPr lang="en-US" sz="1800" dirty="0">
              <a:effectLst/>
              <a:latin typeface="Times New Roman" panose="02020603050405020304" pitchFamily="18" charset="0"/>
              <a:cs typeface="Times New Roman" panose="02020603050405020304" pitchFamily="18" charset="0"/>
            </a:endParaRPr>
          </a:p>
          <a:p>
            <a:pPr marL="0" indent="0">
              <a:buNone/>
            </a:pP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 In CSS File</a:t>
            </a:r>
          </a:p>
          <a:p>
            <a:pPr marL="0" indent="0">
              <a:buNone/>
            </a:pPr>
            <a:r>
              <a:rPr lang="en-US" dirty="0">
                <a:effectLst/>
                <a:latin typeface="Times New Roman" panose="02020603050405020304" pitchFamily="18" charset="0"/>
                <a:cs typeface="Times New Roman" panose="02020603050405020304" pitchFamily="18" charset="0"/>
              </a:rPr>
              <a:t>      @config "./tailwindcss-config.js";</a:t>
            </a:r>
          </a:p>
          <a:p>
            <a:pPr marL="0" indent="0">
              <a:buNone/>
            </a:pPr>
            <a:endParaRPr lang="en-US" dirty="0">
              <a:effectLst/>
              <a:latin typeface="Times New Roman" panose="02020603050405020304" pitchFamily="18" charset="0"/>
              <a:cs typeface="Times New Roman" panose="02020603050405020304" pitchFamily="18" charset="0"/>
            </a:endParaRPr>
          </a:p>
          <a:p>
            <a:pPr marL="0" indent="0">
              <a:buNone/>
            </a:pPr>
            <a:endParaRPr lang="en-US" sz="24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A1E708-43EE-F518-C967-DBBD9E0C44EE}"/>
              </a:ext>
            </a:extLst>
          </p:cNvPr>
          <p:cNvPicPr>
            <a:picLocks noChangeAspect="1"/>
          </p:cNvPicPr>
          <p:nvPr/>
        </p:nvPicPr>
        <p:blipFill>
          <a:blip r:embed="rId2"/>
          <a:stretch>
            <a:fillRect/>
          </a:stretch>
        </p:blipFill>
        <p:spPr>
          <a:xfrm>
            <a:off x="5825801" y="2096064"/>
            <a:ext cx="5828134" cy="1627732"/>
          </a:xfrm>
          <a:prstGeom prst="rect">
            <a:avLst/>
          </a:prstGeom>
        </p:spPr>
      </p:pic>
      <p:pic>
        <p:nvPicPr>
          <p:cNvPr id="7" name="Picture 6">
            <a:extLst>
              <a:ext uri="{FF2B5EF4-FFF2-40B4-BE49-F238E27FC236}">
                <a16:creationId xmlns:a16="http://schemas.microsoft.com/office/drawing/2014/main" id="{C90AF9A5-1621-F1C3-8299-1EC488705075}"/>
              </a:ext>
            </a:extLst>
          </p:cNvPr>
          <p:cNvPicPr>
            <a:picLocks noChangeAspect="1"/>
          </p:cNvPicPr>
          <p:nvPr/>
        </p:nvPicPr>
        <p:blipFill>
          <a:blip r:embed="rId3"/>
          <a:stretch>
            <a:fillRect/>
          </a:stretch>
        </p:blipFill>
        <p:spPr>
          <a:xfrm>
            <a:off x="5825801" y="4064914"/>
            <a:ext cx="5828134" cy="1325946"/>
          </a:xfrm>
          <a:prstGeom prst="rect">
            <a:avLst/>
          </a:prstGeom>
        </p:spPr>
      </p:pic>
    </p:spTree>
    <p:extLst>
      <p:ext uri="{BB962C8B-B14F-4D97-AF65-F5344CB8AC3E}">
        <p14:creationId xmlns:p14="http://schemas.microsoft.com/office/powerpoint/2010/main" val="1096419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i="0" dirty="0">
                <a:effectLst/>
                <a:latin typeface="Times New Roman" panose="02020603050405020304" pitchFamily="18" charset="0"/>
                <a:cs typeface="Times New Roman" panose="02020603050405020304" pitchFamily="18" charset="0"/>
              </a:rPr>
              <a:t>Generating a </a:t>
            </a:r>
            <a:r>
              <a:rPr lang="en-US" sz="4000" i="0" dirty="0" err="1">
                <a:effectLst/>
                <a:latin typeface="Times New Roman" panose="02020603050405020304" pitchFamily="18" charset="0"/>
                <a:cs typeface="Times New Roman" panose="02020603050405020304" pitchFamily="18" charset="0"/>
              </a:rPr>
              <a:t>PostCSS</a:t>
            </a:r>
            <a:r>
              <a:rPr lang="en-US" sz="4000" i="0" dirty="0">
                <a:effectLst/>
                <a:latin typeface="Times New Roman" panose="02020603050405020304" pitchFamily="18" charset="0"/>
                <a:cs typeface="Times New Roman" panose="02020603050405020304" pitchFamily="18" charset="0"/>
              </a:rPr>
              <a:t> configuration file</a:t>
            </a:r>
          </a:p>
        </p:txBody>
      </p:sp>
      <p:sp>
        <p:nvSpPr>
          <p:cNvPr id="3" name="Content Placeholder 2">
            <a:extLst>
              <a:ext uri="{FF2B5EF4-FFF2-40B4-BE49-F238E27FC236}">
                <a16:creationId xmlns:a16="http://schemas.microsoft.com/office/drawing/2014/main" id="{2B93032D-1A22-9E9E-B670-989F9D3AB5B8}"/>
              </a:ext>
            </a:extLst>
          </p:cNvPr>
          <p:cNvSpPr>
            <a:spLocks noGrp="1"/>
          </p:cNvSpPr>
          <p:nvPr>
            <p:ph idx="1"/>
          </p:nvPr>
        </p:nvSpPr>
        <p:spPr/>
        <p:txBody>
          <a:bodyPr>
            <a:normAutofit/>
          </a:bodyPr>
          <a:lstStyle/>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 In Terminal</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npx</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tailwindcss</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init</a:t>
            </a:r>
            <a:r>
              <a:rPr lang="en-US" dirty="0">
                <a:effectLst/>
                <a:latin typeface="Times New Roman" panose="02020603050405020304" pitchFamily="18" charset="0"/>
                <a:cs typeface="Times New Roman" panose="02020603050405020304" pitchFamily="18" charset="0"/>
              </a:rPr>
              <a:t> -p</a:t>
            </a:r>
          </a:p>
          <a:p>
            <a:pPr marL="0" indent="0">
              <a:buNone/>
            </a:pPr>
            <a:endParaRPr lang="en-US" dirty="0">
              <a:effectLst/>
              <a:latin typeface="Times New Roman" panose="02020603050405020304" pitchFamily="18" charset="0"/>
              <a:cs typeface="Times New Roman" panose="02020603050405020304" pitchFamily="18" charset="0"/>
            </a:endParaRPr>
          </a:p>
          <a:p>
            <a:pPr marL="0" indent="0">
              <a:buNone/>
            </a:pPr>
            <a:endParaRPr lang="en-US" sz="240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348A9A7-D835-F77E-87EC-5D1673AFE2CC}"/>
              </a:ext>
            </a:extLst>
          </p:cNvPr>
          <p:cNvPicPr>
            <a:picLocks noChangeAspect="1"/>
          </p:cNvPicPr>
          <p:nvPr/>
        </p:nvPicPr>
        <p:blipFill>
          <a:blip r:embed="rId2"/>
          <a:stretch>
            <a:fillRect/>
          </a:stretch>
        </p:blipFill>
        <p:spPr>
          <a:xfrm>
            <a:off x="1210549" y="3255314"/>
            <a:ext cx="9229725" cy="1019175"/>
          </a:xfrm>
          <a:prstGeom prst="rect">
            <a:avLst/>
          </a:prstGeom>
        </p:spPr>
      </p:pic>
      <p:pic>
        <p:nvPicPr>
          <p:cNvPr id="9" name="Picture 8">
            <a:extLst>
              <a:ext uri="{FF2B5EF4-FFF2-40B4-BE49-F238E27FC236}">
                <a16:creationId xmlns:a16="http://schemas.microsoft.com/office/drawing/2014/main" id="{89AD1DA0-FB38-D46A-832E-09A3FE7F5C95}"/>
              </a:ext>
            </a:extLst>
          </p:cNvPr>
          <p:cNvPicPr>
            <a:picLocks noChangeAspect="1"/>
          </p:cNvPicPr>
          <p:nvPr/>
        </p:nvPicPr>
        <p:blipFill>
          <a:blip r:embed="rId3"/>
          <a:stretch>
            <a:fillRect/>
          </a:stretch>
        </p:blipFill>
        <p:spPr>
          <a:xfrm>
            <a:off x="1210549" y="4327054"/>
            <a:ext cx="6089586" cy="1921346"/>
          </a:xfrm>
          <a:prstGeom prst="rect">
            <a:avLst/>
          </a:prstGeom>
        </p:spPr>
      </p:pic>
    </p:spTree>
    <p:extLst>
      <p:ext uri="{BB962C8B-B14F-4D97-AF65-F5344CB8AC3E}">
        <p14:creationId xmlns:p14="http://schemas.microsoft.com/office/powerpoint/2010/main" val="3274057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b="1" i="0" dirty="0">
                <a:effectLst/>
                <a:latin typeface="Times New Roman" panose="02020603050405020304" pitchFamily="18" charset="0"/>
                <a:cs typeface="Times New Roman" panose="02020603050405020304" pitchFamily="18" charset="0"/>
              </a:rPr>
              <a:t>Responsive Classes</a:t>
            </a:r>
          </a:p>
        </p:txBody>
      </p:sp>
      <p:sp>
        <p:nvSpPr>
          <p:cNvPr id="4" name="Content Placeholder 3">
            <a:extLst>
              <a:ext uri="{FF2B5EF4-FFF2-40B4-BE49-F238E27FC236}">
                <a16:creationId xmlns:a16="http://schemas.microsoft.com/office/drawing/2014/main" id="{27F0BAC1-0438-83A3-2D91-B133EEE4CEB5}"/>
              </a:ext>
            </a:extLst>
          </p:cNvPr>
          <p:cNvSpPr>
            <a:spLocks noGrp="1"/>
          </p:cNvSpPr>
          <p:nvPr>
            <p:ph idx="1"/>
          </p:nvPr>
        </p:nvSpPr>
        <p:spPr/>
        <p:txBody>
          <a:bodyPr>
            <a:normAutofit/>
          </a:bodyPr>
          <a:lstStyle/>
          <a:p>
            <a:pPr marL="0" indent="0">
              <a:buNone/>
            </a:pPr>
            <a:r>
              <a:rPr lang="en-US" b="0" dirty="0">
                <a:solidFill>
                  <a:srgbClr val="D4D4D4"/>
                </a:solidFill>
                <a:effectLst/>
                <a:latin typeface="Times New Roman" panose="02020603050405020304" pitchFamily="18" charset="0"/>
                <a:cs typeface="Times New Roman" panose="02020603050405020304" pitchFamily="18" charset="0"/>
              </a:rPr>
              <a:t>screens: {</a:t>
            </a:r>
          </a:p>
          <a:p>
            <a:pPr marL="0" indent="0">
              <a:buNone/>
            </a:pP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D4D4D4"/>
                </a:solidFill>
                <a:effectLst/>
                <a:latin typeface="Times New Roman" panose="02020603050405020304" pitchFamily="18" charset="0"/>
                <a:cs typeface="Times New Roman" panose="02020603050405020304" pitchFamily="18" charset="0"/>
              </a:rPr>
              <a:t>sm</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CE9178"/>
                </a:solidFill>
                <a:effectLst/>
                <a:latin typeface="Times New Roman" panose="02020603050405020304" pitchFamily="18" charset="0"/>
                <a:cs typeface="Times New Roman" panose="02020603050405020304" pitchFamily="18" charset="0"/>
              </a:rPr>
              <a:t>'640px ’</a:t>
            </a:r>
            <a:r>
              <a:rPr lang="en-US" b="0" dirty="0">
                <a:solidFill>
                  <a:srgbClr val="D4D4D4"/>
                </a:solidFill>
                <a:effectLst/>
                <a:latin typeface="Times New Roman" panose="02020603050405020304" pitchFamily="18" charset="0"/>
                <a:cs typeface="Times New Roman" panose="02020603050405020304" pitchFamily="18" charset="0"/>
              </a:rPr>
              <a:t>, 	  @media (min-width: 640px)</a:t>
            </a:r>
          </a:p>
          <a:p>
            <a:pPr marL="0" indent="0">
              <a:buNone/>
            </a:pPr>
            <a:r>
              <a:rPr lang="en-US" b="0" dirty="0">
                <a:solidFill>
                  <a:srgbClr val="D4D4D4"/>
                </a:solidFill>
                <a:effectLst/>
                <a:latin typeface="Times New Roman" panose="02020603050405020304" pitchFamily="18" charset="0"/>
                <a:cs typeface="Times New Roman" panose="02020603050405020304" pitchFamily="18" charset="0"/>
              </a:rPr>
              <a:t>      md: </a:t>
            </a:r>
            <a:r>
              <a:rPr lang="en-US" b="0" dirty="0">
                <a:solidFill>
                  <a:srgbClr val="CE9178"/>
                </a:solidFill>
                <a:effectLst/>
                <a:latin typeface="Times New Roman" panose="02020603050405020304" pitchFamily="18" charset="0"/>
                <a:cs typeface="Times New Roman" panose="02020603050405020304" pitchFamily="18" charset="0"/>
              </a:rPr>
              <a:t>'768px’</a:t>
            </a:r>
            <a:r>
              <a:rPr lang="en-US" b="0" dirty="0">
                <a:solidFill>
                  <a:srgbClr val="D4D4D4"/>
                </a:solidFill>
                <a:effectLst/>
                <a:latin typeface="Times New Roman" panose="02020603050405020304" pitchFamily="18" charset="0"/>
                <a:cs typeface="Times New Roman" panose="02020603050405020304" pitchFamily="18" charset="0"/>
              </a:rPr>
              <a:t>,	  @media (min-width: 768px)</a:t>
            </a:r>
          </a:p>
          <a:p>
            <a:pPr marL="0" indent="0">
              <a:buNone/>
            </a:pPr>
            <a:r>
              <a:rPr lang="en-US" b="0" dirty="0">
                <a:solidFill>
                  <a:srgbClr val="D4D4D4"/>
                </a:solidFill>
                <a:effectLst/>
                <a:latin typeface="Times New Roman" panose="02020603050405020304" pitchFamily="18" charset="0"/>
                <a:cs typeface="Times New Roman" panose="02020603050405020304" pitchFamily="18" charset="0"/>
              </a:rPr>
              <a:t>      lg: </a:t>
            </a:r>
            <a:r>
              <a:rPr lang="en-US" b="0" dirty="0">
                <a:solidFill>
                  <a:srgbClr val="CE9178"/>
                </a:solidFill>
                <a:effectLst/>
                <a:latin typeface="Times New Roman" panose="02020603050405020304" pitchFamily="18" charset="0"/>
                <a:cs typeface="Times New Roman" panose="02020603050405020304" pitchFamily="18" charset="0"/>
              </a:rPr>
              <a:t>'1024px’</a:t>
            </a:r>
            <a:r>
              <a:rPr lang="en-US" b="0" dirty="0">
                <a:solidFill>
                  <a:srgbClr val="D4D4D4"/>
                </a:solidFill>
                <a:effectLst/>
                <a:latin typeface="Times New Roman" panose="02020603050405020304" pitchFamily="18" charset="0"/>
                <a:cs typeface="Times New Roman" panose="02020603050405020304" pitchFamily="18" charset="0"/>
              </a:rPr>
              <a:t>,	  @media (min-width: 1024px)</a:t>
            </a:r>
          </a:p>
          <a:p>
            <a:pPr marL="0" indent="0">
              <a:buNone/>
            </a:pPr>
            <a:r>
              <a:rPr lang="en-US" b="0" dirty="0">
                <a:solidFill>
                  <a:srgbClr val="D4D4D4"/>
                </a:solidFill>
                <a:effectLst/>
                <a:latin typeface="Times New Roman" panose="02020603050405020304" pitchFamily="18" charset="0"/>
                <a:cs typeface="Times New Roman" panose="02020603050405020304" pitchFamily="18" charset="0"/>
              </a:rPr>
              <a:t>      xl: </a:t>
            </a:r>
            <a:r>
              <a:rPr lang="en-US" b="0" dirty="0">
                <a:solidFill>
                  <a:srgbClr val="CE9178"/>
                </a:solidFill>
                <a:effectLst/>
                <a:latin typeface="Times New Roman" panose="02020603050405020304" pitchFamily="18" charset="0"/>
                <a:cs typeface="Times New Roman" panose="02020603050405020304" pitchFamily="18" charset="0"/>
              </a:rPr>
              <a:t>'1280px’</a:t>
            </a:r>
            <a:r>
              <a:rPr lang="en-US" b="0" dirty="0">
                <a:solidFill>
                  <a:srgbClr val="D4D4D4"/>
                </a:solidFill>
                <a:effectLst/>
                <a:latin typeface="Times New Roman" panose="02020603050405020304" pitchFamily="18" charset="0"/>
                <a:cs typeface="Times New Roman" panose="02020603050405020304" pitchFamily="18" charset="0"/>
              </a:rPr>
              <a:t>,	  @media (min-width: 1280px)</a:t>
            </a:r>
          </a:p>
          <a:p>
            <a:pPr marL="0" indent="0">
              <a:buNone/>
            </a:pP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CE9178"/>
                </a:solidFill>
                <a:effectLst/>
                <a:latin typeface="Times New Roman" panose="02020603050405020304" pitchFamily="18" charset="0"/>
                <a:cs typeface="Times New Roman" panose="02020603050405020304" pitchFamily="18" charset="0"/>
              </a:rPr>
              <a:t>'2xl'</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CE9178"/>
                </a:solidFill>
                <a:effectLst/>
                <a:latin typeface="Times New Roman" panose="02020603050405020304" pitchFamily="18" charset="0"/>
                <a:cs typeface="Times New Roman" panose="02020603050405020304" pitchFamily="18" charset="0"/>
              </a:rPr>
              <a:t>'1536px’</a:t>
            </a:r>
            <a:r>
              <a:rPr lang="en-US" b="0" dirty="0">
                <a:solidFill>
                  <a:srgbClr val="D4D4D4"/>
                </a:solidFill>
                <a:effectLst/>
                <a:latin typeface="Times New Roman" panose="02020603050405020304" pitchFamily="18" charset="0"/>
                <a:cs typeface="Times New Roman" panose="02020603050405020304" pitchFamily="18" charset="0"/>
              </a:rPr>
              <a:t>, @media (min-width: 1536px)</a:t>
            </a:r>
          </a:p>
          <a:p>
            <a:pPr marL="0" indent="0">
              <a:buNone/>
            </a:pPr>
            <a:r>
              <a:rPr lang="en-US" b="0" dirty="0">
                <a:solidFill>
                  <a:srgbClr val="D4D4D4"/>
                </a:solidFill>
                <a:effectLst/>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042477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b="1" i="0" dirty="0">
                <a:effectLst/>
                <a:latin typeface="Times New Roman" panose="02020603050405020304" pitchFamily="18" charset="0"/>
                <a:cs typeface="Times New Roman" panose="02020603050405020304" pitchFamily="18" charset="0"/>
              </a:rPr>
              <a:t>@apply Directive</a:t>
            </a:r>
          </a:p>
        </p:txBody>
      </p:sp>
      <p:sp>
        <p:nvSpPr>
          <p:cNvPr id="4" name="Content Placeholder 3">
            <a:extLst>
              <a:ext uri="{FF2B5EF4-FFF2-40B4-BE49-F238E27FC236}">
                <a16:creationId xmlns:a16="http://schemas.microsoft.com/office/drawing/2014/main" id="{27F0BAC1-0438-83A3-2D91-B133EEE4CEB5}"/>
              </a:ext>
            </a:extLst>
          </p:cNvPr>
          <p:cNvSpPr>
            <a:spLocks noGrp="1"/>
          </p:cNvSpPr>
          <p:nvPr>
            <p:ph idx="1"/>
          </p:nvPr>
        </p:nvSpPr>
        <p:spPr/>
        <p:txBody>
          <a:bodyPr>
            <a:normAutofit/>
          </a:bodyPr>
          <a:lstStyle/>
          <a:p>
            <a:pPr algn="just">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 Use @apply to inline any existing utility classes into your own custom CSS.</a:t>
            </a:r>
          </a:p>
          <a:p>
            <a:pPr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 This is useful when you need to write custom CSS (like to override the styles in a third-party library) but still want to work with your design tokens and use the same syntax you’re used to using in your HTML.</a:t>
            </a:r>
            <a:endParaRPr lang="en-US"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1EC843F-2193-3B11-5F32-ECB47FBE9C4E}"/>
              </a:ext>
            </a:extLst>
          </p:cNvPr>
          <p:cNvPicPr>
            <a:picLocks noChangeAspect="1"/>
          </p:cNvPicPr>
          <p:nvPr/>
        </p:nvPicPr>
        <p:blipFill>
          <a:blip r:embed="rId2"/>
          <a:stretch>
            <a:fillRect/>
          </a:stretch>
        </p:blipFill>
        <p:spPr>
          <a:xfrm>
            <a:off x="2893385" y="3943632"/>
            <a:ext cx="6394580" cy="2300448"/>
          </a:xfrm>
          <a:prstGeom prst="rect">
            <a:avLst/>
          </a:prstGeom>
        </p:spPr>
      </p:pic>
    </p:spTree>
    <p:extLst>
      <p:ext uri="{BB962C8B-B14F-4D97-AF65-F5344CB8AC3E}">
        <p14:creationId xmlns:p14="http://schemas.microsoft.com/office/powerpoint/2010/main" val="777511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b="1" i="0" dirty="0">
                <a:effectLst/>
                <a:latin typeface="Times New Roman" panose="02020603050405020304" pitchFamily="18" charset="0"/>
                <a:cs typeface="Times New Roman" panose="02020603050405020304" pitchFamily="18" charset="0"/>
              </a:rPr>
              <a:t>@apply Directive</a:t>
            </a:r>
          </a:p>
        </p:txBody>
      </p:sp>
      <p:sp>
        <p:nvSpPr>
          <p:cNvPr id="4" name="Content Placeholder 3">
            <a:extLst>
              <a:ext uri="{FF2B5EF4-FFF2-40B4-BE49-F238E27FC236}">
                <a16:creationId xmlns:a16="http://schemas.microsoft.com/office/drawing/2014/main" id="{27F0BAC1-0438-83A3-2D91-B133EEE4CEB5}"/>
              </a:ext>
            </a:extLst>
          </p:cNvPr>
          <p:cNvSpPr>
            <a:spLocks noGrp="1"/>
          </p:cNvSpPr>
          <p:nvPr>
            <p:ph idx="1"/>
          </p:nvPr>
        </p:nvSpPr>
        <p:spPr/>
        <p:txBody>
          <a:bodyPr>
            <a:normAutofit/>
          </a:bodyPr>
          <a:lstStyle/>
          <a:p>
            <a:pPr algn="just">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  Any rules </a:t>
            </a:r>
            <a:r>
              <a:rPr lang="en-US" dirty="0" err="1">
                <a:effectLst/>
                <a:latin typeface="Times New Roman" panose="02020603050405020304" pitchFamily="18" charset="0"/>
                <a:cs typeface="Times New Roman" panose="02020603050405020304" pitchFamily="18" charset="0"/>
              </a:rPr>
              <a:t>inlined</a:t>
            </a:r>
            <a:r>
              <a:rPr lang="en-US" dirty="0">
                <a:effectLst/>
                <a:latin typeface="Times New Roman" panose="02020603050405020304" pitchFamily="18" charset="0"/>
                <a:cs typeface="Times New Roman" panose="02020603050405020304" pitchFamily="18" charset="0"/>
              </a:rPr>
              <a:t> with @apply will have </a:t>
            </a:r>
            <a:r>
              <a:rPr lang="en-US" dirty="0">
                <a:solidFill>
                  <a:srgbClr val="FF0000"/>
                </a:solidFill>
                <a:effectLst/>
                <a:latin typeface="Times New Roman" panose="02020603050405020304" pitchFamily="18" charset="0"/>
                <a:cs typeface="Times New Roman" panose="02020603050405020304" pitchFamily="18" charset="0"/>
              </a:rPr>
              <a:t>!important </a:t>
            </a:r>
            <a:r>
              <a:rPr lang="en-US" dirty="0">
                <a:effectLst/>
                <a:latin typeface="Times New Roman" panose="02020603050405020304" pitchFamily="18" charset="0"/>
                <a:cs typeface="Times New Roman" panose="02020603050405020304" pitchFamily="18" charset="0"/>
              </a:rPr>
              <a:t>removed by default to avoid specificity issues:</a:t>
            </a:r>
          </a:p>
        </p:txBody>
      </p:sp>
      <p:pic>
        <p:nvPicPr>
          <p:cNvPr id="6" name="Picture 5">
            <a:extLst>
              <a:ext uri="{FF2B5EF4-FFF2-40B4-BE49-F238E27FC236}">
                <a16:creationId xmlns:a16="http://schemas.microsoft.com/office/drawing/2014/main" id="{6360009F-375C-BD7C-B5F3-27825455FD2A}"/>
              </a:ext>
            </a:extLst>
          </p:cNvPr>
          <p:cNvPicPr>
            <a:picLocks noChangeAspect="1"/>
          </p:cNvPicPr>
          <p:nvPr/>
        </p:nvPicPr>
        <p:blipFill>
          <a:blip r:embed="rId2"/>
          <a:stretch>
            <a:fillRect/>
          </a:stretch>
        </p:blipFill>
        <p:spPr>
          <a:xfrm>
            <a:off x="3215950" y="3268984"/>
            <a:ext cx="4994988" cy="3046994"/>
          </a:xfrm>
          <a:prstGeom prst="rect">
            <a:avLst/>
          </a:prstGeom>
        </p:spPr>
      </p:pic>
    </p:spTree>
    <p:extLst>
      <p:ext uri="{BB962C8B-B14F-4D97-AF65-F5344CB8AC3E}">
        <p14:creationId xmlns:p14="http://schemas.microsoft.com/office/powerpoint/2010/main" val="3869042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b="1" i="0" dirty="0">
                <a:effectLst/>
                <a:latin typeface="Times New Roman" panose="02020603050405020304" pitchFamily="18" charset="0"/>
                <a:cs typeface="Times New Roman" panose="02020603050405020304" pitchFamily="18" charset="0"/>
              </a:rPr>
              <a:t>@apply Directive</a:t>
            </a:r>
          </a:p>
        </p:txBody>
      </p:sp>
      <p:sp>
        <p:nvSpPr>
          <p:cNvPr id="4" name="Content Placeholder 3">
            <a:extLst>
              <a:ext uri="{FF2B5EF4-FFF2-40B4-BE49-F238E27FC236}">
                <a16:creationId xmlns:a16="http://schemas.microsoft.com/office/drawing/2014/main" id="{27F0BAC1-0438-83A3-2D91-B133EEE4CEB5}"/>
              </a:ext>
            </a:extLst>
          </p:cNvPr>
          <p:cNvSpPr>
            <a:spLocks noGrp="1"/>
          </p:cNvSpPr>
          <p:nvPr>
            <p:ph idx="1"/>
          </p:nvPr>
        </p:nvSpPr>
        <p:spPr/>
        <p:txBody>
          <a:bodyPr>
            <a:normAutofit/>
          </a:bodyPr>
          <a:lstStyle/>
          <a:p>
            <a:pPr algn="just">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  If you’d like to @apply an existing class and make it </a:t>
            </a:r>
            <a:r>
              <a:rPr lang="en-US" dirty="0">
                <a:solidFill>
                  <a:srgbClr val="FF0000"/>
                </a:solidFill>
                <a:effectLst/>
                <a:latin typeface="Times New Roman" panose="02020603050405020304" pitchFamily="18" charset="0"/>
                <a:cs typeface="Times New Roman" panose="02020603050405020304" pitchFamily="18" charset="0"/>
              </a:rPr>
              <a:t>!important</a:t>
            </a:r>
            <a:r>
              <a:rPr lang="en-US" dirty="0">
                <a:effectLst/>
                <a:latin typeface="Times New Roman" panose="02020603050405020304" pitchFamily="18" charset="0"/>
                <a:cs typeface="Times New Roman" panose="02020603050405020304" pitchFamily="18" charset="0"/>
              </a:rPr>
              <a:t>, simply add !important to the end of the declaration:</a:t>
            </a:r>
          </a:p>
        </p:txBody>
      </p:sp>
      <p:pic>
        <p:nvPicPr>
          <p:cNvPr id="5" name="Picture 4">
            <a:extLst>
              <a:ext uri="{FF2B5EF4-FFF2-40B4-BE49-F238E27FC236}">
                <a16:creationId xmlns:a16="http://schemas.microsoft.com/office/drawing/2014/main" id="{84305FE4-A03A-7745-DD5F-A1B5821A07B0}"/>
              </a:ext>
            </a:extLst>
          </p:cNvPr>
          <p:cNvPicPr>
            <a:picLocks noChangeAspect="1"/>
          </p:cNvPicPr>
          <p:nvPr/>
        </p:nvPicPr>
        <p:blipFill>
          <a:blip r:embed="rId2"/>
          <a:stretch>
            <a:fillRect/>
          </a:stretch>
        </p:blipFill>
        <p:spPr>
          <a:xfrm>
            <a:off x="3443891" y="3211013"/>
            <a:ext cx="5293568" cy="2740330"/>
          </a:xfrm>
          <a:prstGeom prst="rect">
            <a:avLst/>
          </a:prstGeom>
        </p:spPr>
      </p:pic>
    </p:spTree>
    <p:extLst>
      <p:ext uri="{BB962C8B-B14F-4D97-AF65-F5344CB8AC3E}">
        <p14:creationId xmlns:p14="http://schemas.microsoft.com/office/powerpoint/2010/main" val="2757835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b="1" i="0" dirty="0">
                <a:effectLst/>
                <a:latin typeface="Times New Roman" panose="02020603050405020304" pitchFamily="18" charset="0"/>
                <a:cs typeface="Times New Roman" panose="02020603050405020304" pitchFamily="18" charset="0"/>
              </a:rPr>
              <a:t>Free SVG Icons</a:t>
            </a:r>
          </a:p>
        </p:txBody>
      </p:sp>
      <p:sp>
        <p:nvSpPr>
          <p:cNvPr id="4" name="Content Placeholder 3">
            <a:extLst>
              <a:ext uri="{FF2B5EF4-FFF2-40B4-BE49-F238E27FC236}">
                <a16:creationId xmlns:a16="http://schemas.microsoft.com/office/drawing/2014/main" id="{27F0BAC1-0438-83A3-2D91-B133EEE4CEB5}"/>
              </a:ext>
            </a:extLst>
          </p:cNvPr>
          <p:cNvSpPr>
            <a:spLocks noGrp="1"/>
          </p:cNvSpPr>
          <p:nvPr>
            <p:ph idx="1"/>
          </p:nvPr>
        </p:nvSpPr>
        <p:spPr/>
        <p:txBody>
          <a:bodyPr>
            <a:normAutofit/>
          </a:bodyPr>
          <a:lstStyle/>
          <a:p>
            <a:pPr algn="just">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https://heroicons.com/</a:t>
            </a:r>
            <a:endParaRPr lang="en-US"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  https://heroicons.dev/</a:t>
            </a:r>
          </a:p>
        </p:txBody>
      </p:sp>
    </p:spTree>
    <p:extLst>
      <p:ext uri="{BB962C8B-B14F-4D97-AF65-F5344CB8AC3E}">
        <p14:creationId xmlns:p14="http://schemas.microsoft.com/office/powerpoint/2010/main" val="2195835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b="1" i="0" dirty="0">
                <a:effectLst/>
                <a:latin typeface="Times New Roman" panose="02020603050405020304" pitchFamily="18" charset="0"/>
                <a:cs typeface="Times New Roman" panose="02020603050405020304" pitchFamily="18" charset="0"/>
              </a:rPr>
              <a:t>Variables</a:t>
            </a:r>
          </a:p>
        </p:txBody>
      </p:sp>
      <p:sp>
        <p:nvSpPr>
          <p:cNvPr id="4" name="Content Placeholder 3">
            <a:extLst>
              <a:ext uri="{FF2B5EF4-FFF2-40B4-BE49-F238E27FC236}">
                <a16:creationId xmlns:a16="http://schemas.microsoft.com/office/drawing/2014/main" id="{27F0BAC1-0438-83A3-2D91-B133EEE4CEB5}"/>
              </a:ext>
            </a:extLst>
          </p:cNvPr>
          <p:cNvSpPr>
            <a:spLocks noGrp="1"/>
          </p:cNvSpPr>
          <p:nvPr>
            <p:ph idx="1"/>
          </p:nvPr>
        </p:nvSpPr>
        <p:spPr/>
        <p:txBody>
          <a:bodyPr>
            <a:normAutofit/>
          </a:bodyPr>
          <a:lstStyle/>
          <a:p>
            <a:pPr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  CSS variables extensively within Tailwind itself, so if you can use Tailwind, you can use native CSS variables.</a:t>
            </a:r>
          </a:p>
          <a:p>
            <a:pPr algn="just">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  You may also find that most of the things you’ve used variables for in the past can be replaced with Tailwind’s theme() function, which gives you access to all of your design tokens from your tailwind.config.js file directly in your CSS:</a:t>
            </a:r>
          </a:p>
        </p:txBody>
      </p:sp>
      <p:pic>
        <p:nvPicPr>
          <p:cNvPr id="9" name="Picture 8">
            <a:extLst>
              <a:ext uri="{FF2B5EF4-FFF2-40B4-BE49-F238E27FC236}">
                <a16:creationId xmlns:a16="http://schemas.microsoft.com/office/drawing/2014/main" id="{A4D2604A-F4A0-D463-AC02-2027B3E3FD57}"/>
              </a:ext>
            </a:extLst>
          </p:cNvPr>
          <p:cNvPicPr>
            <a:picLocks noChangeAspect="1"/>
          </p:cNvPicPr>
          <p:nvPr/>
        </p:nvPicPr>
        <p:blipFill>
          <a:blip r:embed="rId2"/>
          <a:stretch>
            <a:fillRect/>
          </a:stretch>
        </p:blipFill>
        <p:spPr>
          <a:xfrm>
            <a:off x="1155731" y="4364197"/>
            <a:ext cx="4471382" cy="1691369"/>
          </a:xfrm>
          <a:prstGeom prst="rect">
            <a:avLst/>
          </a:prstGeom>
        </p:spPr>
      </p:pic>
      <p:pic>
        <p:nvPicPr>
          <p:cNvPr id="12" name="Picture 11">
            <a:extLst>
              <a:ext uri="{FF2B5EF4-FFF2-40B4-BE49-F238E27FC236}">
                <a16:creationId xmlns:a16="http://schemas.microsoft.com/office/drawing/2014/main" id="{9AA2EE96-FE85-BB39-9C84-6287F39D08F7}"/>
              </a:ext>
            </a:extLst>
          </p:cNvPr>
          <p:cNvPicPr>
            <a:picLocks noChangeAspect="1"/>
          </p:cNvPicPr>
          <p:nvPr/>
        </p:nvPicPr>
        <p:blipFill>
          <a:blip r:embed="rId3"/>
          <a:stretch>
            <a:fillRect/>
          </a:stretch>
        </p:blipFill>
        <p:spPr>
          <a:xfrm>
            <a:off x="5863869" y="4364197"/>
            <a:ext cx="5403687" cy="1237874"/>
          </a:xfrm>
          <a:prstGeom prst="rect">
            <a:avLst/>
          </a:prstGeom>
        </p:spPr>
      </p:pic>
    </p:spTree>
    <p:extLst>
      <p:ext uri="{BB962C8B-B14F-4D97-AF65-F5344CB8AC3E}">
        <p14:creationId xmlns:p14="http://schemas.microsoft.com/office/powerpoint/2010/main" val="399483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814F-9470-1C57-C4E4-77D56BE37788}"/>
              </a:ext>
            </a:extLst>
          </p:cNvPr>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VS Code Plugin</a:t>
            </a:r>
          </a:p>
        </p:txBody>
      </p:sp>
      <p:sp>
        <p:nvSpPr>
          <p:cNvPr id="3" name="Content Placeholder 2">
            <a:extLst>
              <a:ext uri="{FF2B5EF4-FFF2-40B4-BE49-F238E27FC236}">
                <a16:creationId xmlns:a16="http://schemas.microsoft.com/office/drawing/2014/main" id="{E4994372-B832-BE58-7F25-2187E6166FA7}"/>
              </a:ext>
            </a:extLst>
          </p:cNvPr>
          <p:cNvSpPr>
            <a:spLocks noGrp="1"/>
          </p:cNvSpPr>
          <p:nvPr>
            <p:ph idx="1"/>
          </p:nvPr>
        </p:nvSpPr>
        <p:spPr>
          <a:xfrm>
            <a:off x="919119" y="2058741"/>
            <a:ext cx="10353762" cy="3695136"/>
          </a:xfrm>
        </p:spPr>
        <p:txBody>
          <a:bodyPr>
            <a:normAutofit fontScale="85000" lnSpcReduction="20000"/>
          </a:bodyPr>
          <a:lstStyle/>
          <a:p>
            <a:pPr>
              <a:buFont typeface="Wingdings" panose="05000000000000000000" pitchFamily="2" charset="2"/>
              <a:buChar char="v"/>
            </a:pPr>
            <a:r>
              <a:rPr lang="en-US" sz="2400" b="1" i="0" dirty="0">
                <a:effectLst/>
                <a:latin typeface="Times New Roman" panose="02020603050405020304" pitchFamily="18" charset="0"/>
                <a:cs typeface="Times New Roman" panose="02020603050405020304" pitchFamily="18" charset="0"/>
              </a:rPr>
              <a:t>  Tailwind CSS IntelliSense Plugin </a:t>
            </a:r>
          </a:p>
          <a:p>
            <a:pPr marL="0" indent="0">
              <a:buNone/>
            </a:pPr>
            <a:r>
              <a:rPr lang="en-US" sz="2400" b="1"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hlinkClick r:id="rId2"/>
              </a:rPr>
              <a:t>https://github.com/tailwindlabs/tailwindcss-intellisense</a:t>
            </a:r>
            <a:r>
              <a:rPr lang="en-US" sz="2400" b="1" i="0" dirty="0">
                <a:effectLst/>
                <a:latin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2100" b="1" i="0" dirty="0">
                <a:effectLst/>
                <a:latin typeface="Times New Roman" panose="02020603050405020304" pitchFamily="18" charset="0"/>
                <a:cs typeface="Times New Roman" panose="02020603050405020304" pitchFamily="18" charset="0"/>
              </a:rPr>
              <a:t> Autocomplete</a:t>
            </a:r>
          </a:p>
          <a:p>
            <a:pPr marL="914400" lvl="2" indent="0">
              <a:buNone/>
            </a:pPr>
            <a:r>
              <a:rPr lang="en-US" sz="2100" b="0" i="0" dirty="0">
                <a:effectLst/>
                <a:latin typeface="Times New Roman" panose="02020603050405020304" pitchFamily="18" charset="0"/>
                <a:cs typeface="Times New Roman" panose="02020603050405020304" pitchFamily="18" charset="0"/>
              </a:rPr>
              <a:t>Intelligent suggestions for class names, as well as </a:t>
            </a:r>
            <a:r>
              <a:rPr lang="en-US" sz="2100" b="0" i="0" u="none" strike="noStrike" dirty="0">
                <a:effectLst/>
                <a:latin typeface="Times New Roman" panose="02020603050405020304" pitchFamily="18" charset="0"/>
                <a:cs typeface="Times New Roman" panose="02020603050405020304" pitchFamily="18" charset="0"/>
                <a:hlinkClick r:id="rId3" tooltip="https://tailwindcss.com/docs/functions-and-directives/">
                  <a:extLst>
                    <a:ext uri="{A12FA001-AC4F-418D-AE19-62706E023703}">
                      <ahyp:hlinkClr xmlns:ahyp="http://schemas.microsoft.com/office/drawing/2018/hyperlinkcolor" val="tx"/>
                    </a:ext>
                  </a:extLst>
                </a:hlinkClick>
              </a:rPr>
              <a:t>CSS functions and directives</a:t>
            </a:r>
            <a:r>
              <a:rPr lang="en-US" sz="2100" b="0" i="0" dirty="0">
                <a:effectLst/>
                <a:latin typeface="Times New Roman" panose="02020603050405020304" pitchFamily="18" charset="0"/>
                <a:cs typeface="Times New Roman" panose="02020603050405020304" pitchFamily="18" charset="0"/>
              </a:rPr>
              <a:t>.</a:t>
            </a:r>
          </a:p>
          <a:p>
            <a:pPr lvl="1">
              <a:buFont typeface="Wingdings" panose="05000000000000000000" pitchFamily="2" charset="2"/>
              <a:buChar char="ü"/>
            </a:pPr>
            <a:r>
              <a:rPr lang="en-US" sz="2100" b="1" i="0" dirty="0">
                <a:effectLst/>
                <a:latin typeface="Times New Roman" panose="02020603050405020304" pitchFamily="18" charset="0"/>
                <a:cs typeface="Times New Roman" panose="02020603050405020304" pitchFamily="18" charset="0"/>
              </a:rPr>
              <a:t> Linting</a:t>
            </a:r>
          </a:p>
          <a:p>
            <a:pPr marL="457200" lvl="1" indent="0">
              <a:buNone/>
            </a:pPr>
            <a:r>
              <a:rPr lang="en-US" sz="2100" b="0" i="0" dirty="0">
                <a:effectLst/>
                <a:latin typeface="Times New Roman" panose="02020603050405020304" pitchFamily="18" charset="0"/>
                <a:cs typeface="Times New Roman" panose="02020603050405020304" pitchFamily="18" charset="0"/>
              </a:rPr>
              <a:t>	Highlights errors and potential bugs in both your CSS and your markup.</a:t>
            </a:r>
          </a:p>
          <a:p>
            <a:pPr lvl="1">
              <a:buFont typeface="Wingdings" panose="05000000000000000000" pitchFamily="2" charset="2"/>
              <a:buChar char="ü"/>
            </a:pPr>
            <a:r>
              <a:rPr lang="en-US" sz="2100" b="1" i="0" dirty="0">
                <a:effectLst/>
                <a:latin typeface="Times New Roman" panose="02020603050405020304" pitchFamily="18" charset="0"/>
                <a:cs typeface="Times New Roman" panose="02020603050405020304" pitchFamily="18" charset="0"/>
              </a:rPr>
              <a:t> Hover Preview</a:t>
            </a:r>
          </a:p>
          <a:p>
            <a:pPr marL="457200" lvl="1" indent="0">
              <a:buNone/>
            </a:pPr>
            <a:r>
              <a:rPr lang="en-US" sz="2100" b="0" i="0" dirty="0">
                <a:effectLst/>
                <a:latin typeface="Times New Roman" panose="02020603050405020304" pitchFamily="18" charset="0"/>
                <a:cs typeface="Times New Roman" panose="02020603050405020304" pitchFamily="18" charset="0"/>
              </a:rPr>
              <a:t>	See the complete CSS for a Tailwind class name by hovering over it.</a:t>
            </a:r>
          </a:p>
          <a:p>
            <a:pPr lvl="1">
              <a:buFont typeface="Wingdings" panose="05000000000000000000" pitchFamily="2" charset="2"/>
              <a:buChar char="ü"/>
            </a:pPr>
            <a:r>
              <a:rPr lang="en-US" sz="2100" b="1" i="0" dirty="0">
                <a:effectLst/>
                <a:latin typeface="Times New Roman" panose="02020603050405020304" pitchFamily="18" charset="0"/>
                <a:cs typeface="Times New Roman" panose="02020603050405020304" pitchFamily="18" charset="0"/>
              </a:rPr>
              <a:t> Syntax Highlighting. </a:t>
            </a:r>
          </a:p>
          <a:p>
            <a:pPr marL="457200" lvl="1" indent="0">
              <a:buNone/>
            </a:pPr>
            <a:r>
              <a:rPr lang="en-US" sz="2100" b="0" i="0" dirty="0">
                <a:effectLst/>
                <a:latin typeface="Times New Roman" panose="02020603050405020304" pitchFamily="18" charset="0"/>
                <a:cs typeface="Times New Roman" panose="02020603050405020304" pitchFamily="18" charset="0"/>
              </a:rPr>
              <a:t>	Provides syntax definitions so that Tailwind features are highlighted correctly.</a:t>
            </a:r>
          </a:p>
          <a:p>
            <a:pPr marL="457200" lvl="1" indent="0">
              <a:buNone/>
            </a:pPr>
            <a:endParaRPr lang="en-US" sz="2000" b="0" i="0" dirty="0">
              <a:effectLst/>
              <a:latin typeface="Times New Roman" panose="02020603050405020304" pitchFamily="18" charset="0"/>
              <a:cs typeface="Times New Roman" panose="02020603050405020304" pitchFamily="18" charset="0"/>
            </a:endParaRPr>
          </a:p>
          <a:p>
            <a:pPr algn="l"/>
            <a:endParaRPr lang="en-US" b="0" i="0" dirty="0">
              <a:solidFill>
                <a:srgbClr val="D4D4D4"/>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250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DC67-B5D7-238B-2BDF-16F1598AF7BC}"/>
              </a:ext>
            </a:extLst>
          </p:cNvPr>
          <p:cNvSpPr>
            <a:spLocks noGrp="1"/>
          </p:cNvSpPr>
          <p:nvPr>
            <p:ph type="title"/>
          </p:nvPr>
        </p:nvSpPr>
        <p:spPr/>
        <p:txBody>
          <a:bodyPr>
            <a:normAutofit/>
          </a:bodyPr>
          <a:lstStyle/>
          <a:p>
            <a:r>
              <a:rPr lang="en-US" sz="4000" b="1" i="0" dirty="0">
                <a:effectLst/>
                <a:latin typeface="Times New Roman" panose="02020603050405020304" pitchFamily="18" charset="0"/>
                <a:cs typeface="Times New Roman" panose="02020603050405020304" pitchFamily="18" charset="0"/>
              </a:rPr>
              <a:t>Vendor Prefixes</a:t>
            </a:r>
          </a:p>
        </p:txBody>
      </p:sp>
      <p:sp>
        <p:nvSpPr>
          <p:cNvPr id="4" name="Content Placeholder 3">
            <a:extLst>
              <a:ext uri="{FF2B5EF4-FFF2-40B4-BE49-F238E27FC236}">
                <a16:creationId xmlns:a16="http://schemas.microsoft.com/office/drawing/2014/main" id="{27F0BAC1-0438-83A3-2D91-B133EEE4CEB5}"/>
              </a:ext>
            </a:extLst>
          </p:cNvPr>
          <p:cNvSpPr>
            <a:spLocks noGrp="1"/>
          </p:cNvSpPr>
          <p:nvPr>
            <p:ph idx="1"/>
          </p:nvPr>
        </p:nvSpPr>
        <p:spPr/>
        <p:txBody>
          <a:bodyPr>
            <a:normAutofit/>
          </a:bodyPr>
          <a:lstStyle/>
          <a:p>
            <a:pPr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  Many CSS properties require vendor prefixes to be understood by browsers, </a:t>
            </a:r>
          </a:p>
          <a:p>
            <a:pPr marL="0" indent="0" algn="just">
              <a:buNone/>
            </a:pPr>
            <a:r>
              <a:rPr lang="en-US" b="0" i="0" dirty="0">
                <a:effectLst/>
                <a:latin typeface="Times New Roman" panose="02020603050405020304" pitchFamily="18" charset="0"/>
                <a:cs typeface="Times New Roman" panose="02020603050405020304" pitchFamily="18" charset="0"/>
              </a:rPr>
              <a:t>      for example background-clip: text needs the -</a:t>
            </a:r>
            <a:r>
              <a:rPr lang="en-US" b="0" i="0" dirty="0" err="1">
                <a:effectLst/>
                <a:latin typeface="Times New Roman" panose="02020603050405020304" pitchFamily="18" charset="0"/>
                <a:cs typeface="Times New Roman" panose="02020603050405020304" pitchFamily="18" charset="0"/>
              </a:rPr>
              <a:t>webkit</a:t>
            </a:r>
            <a:r>
              <a:rPr lang="en-US" b="0" i="0" dirty="0">
                <a:effectLst/>
                <a:latin typeface="Times New Roman" panose="02020603050405020304" pitchFamily="18" charset="0"/>
                <a:cs typeface="Times New Roman" panose="02020603050405020304" pitchFamily="18" charset="0"/>
              </a:rPr>
              <a:t> prefix to work in most browsers:</a:t>
            </a:r>
          </a:p>
          <a:p>
            <a:pPr algn="just">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Autoprefixer</a:t>
            </a:r>
            <a:r>
              <a:rPr lang="en-US" dirty="0">
                <a:effectLst/>
                <a:latin typeface="Times New Roman" panose="02020603050405020304" pitchFamily="18" charset="0"/>
                <a:cs typeface="Times New Roman" panose="02020603050405020304" pitchFamily="18" charset="0"/>
              </a:rPr>
              <a:t>, which is a </a:t>
            </a:r>
            <a:r>
              <a:rPr lang="en-US" dirty="0" err="1">
                <a:effectLst/>
                <a:latin typeface="Times New Roman" panose="02020603050405020304" pitchFamily="18" charset="0"/>
                <a:cs typeface="Times New Roman" panose="02020603050405020304" pitchFamily="18" charset="0"/>
              </a:rPr>
              <a:t>PostCSS</a:t>
            </a:r>
            <a:r>
              <a:rPr lang="en-US" dirty="0">
                <a:effectLst/>
                <a:latin typeface="Times New Roman" panose="02020603050405020304" pitchFamily="18" charset="0"/>
                <a:cs typeface="Times New Roman" panose="02020603050405020304" pitchFamily="18" charset="0"/>
              </a:rPr>
              <a:t> plugin that automatically adds any necessary vendor prefixes     based on the browsers you tell it you need to support.</a:t>
            </a:r>
            <a:endParaRPr lang="en-US"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Auto </a:t>
            </a:r>
            <a:r>
              <a:rPr lang="en-US" dirty="0" err="1">
                <a:effectLst/>
                <a:latin typeface="Times New Roman" panose="02020603050405020304" pitchFamily="18" charset="0"/>
                <a:cs typeface="Times New Roman" panose="02020603050405020304" pitchFamily="18" charset="0"/>
              </a:rPr>
              <a:t>Prefixer</a:t>
            </a:r>
            <a:r>
              <a:rPr lang="en-US" dirty="0">
                <a:effectLst/>
                <a:latin typeface="Times New Roman" panose="02020603050405020304" pitchFamily="18" charset="0"/>
                <a:cs typeface="Times New Roman" panose="02020603050405020304" pitchFamily="18" charset="0"/>
              </a:rPr>
              <a:t> plugin (In Terminal)</a:t>
            </a:r>
          </a:p>
          <a:p>
            <a:pPr marL="0" indent="0" algn="just">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npm</a:t>
            </a:r>
            <a:r>
              <a:rPr lang="en-US" dirty="0">
                <a:effectLst/>
                <a:latin typeface="Times New Roman" panose="02020603050405020304" pitchFamily="18" charset="0"/>
                <a:cs typeface="Times New Roman" panose="02020603050405020304" pitchFamily="18" charset="0"/>
              </a:rPr>
              <a:t> install -D </a:t>
            </a:r>
            <a:r>
              <a:rPr lang="en-US" dirty="0" err="1">
                <a:effectLst/>
                <a:latin typeface="Times New Roman" panose="02020603050405020304" pitchFamily="18" charset="0"/>
                <a:cs typeface="Times New Roman" panose="02020603050405020304" pitchFamily="18" charset="0"/>
              </a:rPr>
              <a:t>autoprefixer</a:t>
            </a:r>
            <a:endParaRPr lang="en-US"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D20EEF0-DF60-AAC7-EA51-2AA3E2E0B62F}"/>
              </a:ext>
            </a:extLst>
          </p:cNvPr>
          <p:cNvPicPr>
            <a:picLocks noChangeAspect="1"/>
          </p:cNvPicPr>
          <p:nvPr/>
        </p:nvPicPr>
        <p:blipFill>
          <a:blip r:embed="rId2"/>
          <a:stretch>
            <a:fillRect/>
          </a:stretch>
        </p:blipFill>
        <p:spPr>
          <a:xfrm>
            <a:off x="5717450" y="4055123"/>
            <a:ext cx="4083902" cy="1991114"/>
          </a:xfrm>
          <a:prstGeom prst="rect">
            <a:avLst/>
          </a:prstGeom>
        </p:spPr>
      </p:pic>
    </p:spTree>
    <p:extLst>
      <p:ext uri="{BB962C8B-B14F-4D97-AF65-F5344CB8AC3E}">
        <p14:creationId xmlns:p14="http://schemas.microsoft.com/office/powerpoint/2010/main" val="304663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814F-9470-1C57-C4E4-77D56BE37788}"/>
              </a:ext>
            </a:extLst>
          </p:cNvPr>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VS Code Plugin</a:t>
            </a:r>
          </a:p>
        </p:txBody>
      </p:sp>
      <p:sp>
        <p:nvSpPr>
          <p:cNvPr id="3" name="Content Placeholder 2">
            <a:extLst>
              <a:ext uri="{FF2B5EF4-FFF2-40B4-BE49-F238E27FC236}">
                <a16:creationId xmlns:a16="http://schemas.microsoft.com/office/drawing/2014/main" id="{E4994372-B832-BE58-7F25-2187E6166FA7}"/>
              </a:ext>
            </a:extLst>
          </p:cNvPr>
          <p:cNvSpPr>
            <a:spLocks noGrp="1"/>
          </p:cNvSpPr>
          <p:nvPr>
            <p:ph idx="1"/>
          </p:nvPr>
        </p:nvSpPr>
        <p:spPr>
          <a:xfrm>
            <a:off x="919119" y="2058741"/>
            <a:ext cx="10353762" cy="3695136"/>
          </a:xfrm>
        </p:spPr>
        <p:txBody>
          <a:bodyPr>
            <a:normAutofit/>
          </a:bodyPr>
          <a:lstStyle/>
          <a:p>
            <a:pPr>
              <a:buFont typeface="Wingdings" panose="05000000000000000000" pitchFamily="2" charset="2"/>
              <a:buChar char="v"/>
            </a:pPr>
            <a:r>
              <a:rPr lang="en-US" b="1" i="0" dirty="0">
                <a:effectLst/>
                <a:latin typeface="Times New Roman" panose="02020603050405020304" pitchFamily="18" charset="0"/>
                <a:cs typeface="Times New Roman" panose="02020603050405020304" pitchFamily="18" charset="0"/>
              </a:rPr>
              <a:t>  Automatic class sorting with Prettier Plugin</a:t>
            </a:r>
          </a:p>
          <a:p>
            <a:pPr marL="0" indent="0">
              <a:buNone/>
            </a:pPr>
            <a:r>
              <a:rPr lang="en-US" b="1" i="0"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hlinkClick r:id="rId2"/>
              </a:rPr>
              <a:t>https://github.com/tailwindlabs/prettier-plugin-tailwindcss</a:t>
            </a:r>
            <a:r>
              <a:rPr lang="en-US" b="1" dirty="0">
                <a:effectLst/>
                <a:latin typeface="Times New Roman" panose="02020603050405020304" pitchFamily="18" charset="0"/>
                <a:cs typeface="Times New Roman" panose="02020603050405020304" pitchFamily="18" charset="0"/>
              </a:rPr>
              <a:t> )</a:t>
            </a:r>
          </a:p>
          <a:p>
            <a:pPr lvl="1">
              <a:buFont typeface="Wingdings" panose="05000000000000000000" pitchFamily="2" charset="2"/>
              <a:buChar char="ü"/>
            </a:pPr>
            <a:r>
              <a:rPr lang="en-US" sz="170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automatically sorts your classes following our </a:t>
            </a:r>
            <a:r>
              <a:rPr lang="en-US" b="1"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recommended class order</a:t>
            </a:r>
            <a:r>
              <a:rPr lang="en-US" b="0" i="0" dirty="0">
                <a:effectLst/>
                <a:latin typeface="Times New Roman" panose="02020603050405020304" pitchFamily="18" charset="0"/>
                <a:cs typeface="Times New Roman" panose="02020603050405020304" pitchFamily="18" charset="0"/>
              </a:rPr>
              <a:t>.</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 It works seamlessly with custom Tailwind configurations, and because it’s just a Prettier plugin, it works anywhere Prettier works — including every popular editor and IDE, and of course on the command line.</a:t>
            </a:r>
          </a:p>
          <a:p>
            <a:pPr algn="l"/>
            <a:endParaRPr lang="en-US" b="0" i="0" dirty="0">
              <a:solidFill>
                <a:srgbClr val="D4D4D4"/>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b="1"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AB2A88-D342-EE7E-A19B-84AB2E389F7B}"/>
              </a:ext>
            </a:extLst>
          </p:cNvPr>
          <p:cNvPicPr>
            <a:picLocks noChangeAspect="1"/>
          </p:cNvPicPr>
          <p:nvPr/>
        </p:nvPicPr>
        <p:blipFill>
          <a:blip r:embed="rId4"/>
          <a:stretch>
            <a:fillRect/>
          </a:stretch>
        </p:blipFill>
        <p:spPr>
          <a:xfrm>
            <a:off x="2616579" y="4545160"/>
            <a:ext cx="6039063" cy="1516627"/>
          </a:xfrm>
          <a:prstGeom prst="rect">
            <a:avLst/>
          </a:prstGeom>
        </p:spPr>
      </p:pic>
    </p:spTree>
    <p:extLst>
      <p:ext uri="{BB962C8B-B14F-4D97-AF65-F5344CB8AC3E}">
        <p14:creationId xmlns:p14="http://schemas.microsoft.com/office/powerpoint/2010/main" val="41167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814F-9470-1C57-C4E4-77D56BE37788}"/>
              </a:ext>
            </a:extLst>
          </p:cNvPr>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VS Code Plugin</a:t>
            </a:r>
          </a:p>
        </p:txBody>
      </p:sp>
      <p:sp>
        <p:nvSpPr>
          <p:cNvPr id="3" name="Content Placeholder 2">
            <a:extLst>
              <a:ext uri="{FF2B5EF4-FFF2-40B4-BE49-F238E27FC236}">
                <a16:creationId xmlns:a16="http://schemas.microsoft.com/office/drawing/2014/main" id="{E4994372-B832-BE58-7F25-2187E6166FA7}"/>
              </a:ext>
            </a:extLst>
          </p:cNvPr>
          <p:cNvSpPr>
            <a:spLocks noGrp="1"/>
          </p:cNvSpPr>
          <p:nvPr>
            <p:ph idx="1"/>
          </p:nvPr>
        </p:nvSpPr>
        <p:spPr>
          <a:xfrm>
            <a:off x="919119" y="2058741"/>
            <a:ext cx="10353762" cy="3695136"/>
          </a:xfrm>
        </p:spPr>
        <p:txBody>
          <a:bodyPr>
            <a:normAutofit fontScale="77500" lnSpcReduction="20000"/>
          </a:bodyPr>
          <a:lstStyle/>
          <a:p>
            <a:pPr>
              <a:buFont typeface="Wingdings" panose="05000000000000000000" pitchFamily="2" charset="2"/>
              <a:buChar char="v"/>
            </a:pPr>
            <a:r>
              <a:rPr lang="en-US" b="1" i="0" dirty="0">
                <a:effectLst/>
                <a:latin typeface="Times New Roman" panose="02020603050405020304" pitchFamily="18" charset="0"/>
                <a:cs typeface="Times New Roman" panose="02020603050405020304" pitchFamily="18" charset="0"/>
              </a:rPr>
              <a:t>  Automatic class sorting with Prettier Plugin</a:t>
            </a:r>
          </a:p>
          <a:p>
            <a:pPr lvl="1">
              <a:buFont typeface="Wingdings" panose="05000000000000000000" pitchFamily="2" charset="2"/>
              <a:buChar char="ü"/>
            </a:pPr>
            <a:r>
              <a:rPr lang="en-US" b="1" i="0" dirty="0">
                <a:effectLst/>
                <a:latin typeface="Times New Roman" panose="02020603050405020304" pitchFamily="18" charset="0"/>
                <a:cs typeface="Times New Roman" panose="02020603050405020304" pitchFamily="18" charset="0"/>
              </a:rPr>
              <a:t> Installation ( In Terminal )</a:t>
            </a:r>
          </a:p>
          <a:p>
            <a:pPr marL="457200" lvl="1" indent="0">
              <a:buNone/>
            </a:pP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npm</a:t>
            </a:r>
            <a:r>
              <a:rPr lang="en-US" i="0" dirty="0">
                <a:effectLst/>
                <a:latin typeface="Times New Roman" panose="02020603050405020304" pitchFamily="18" charset="0"/>
                <a:cs typeface="Times New Roman" panose="02020603050405020304" pitchFamily="18" charset="0"/>
              </a:rPr>
              <a:t> install -D prettier prettier-plugin-</a:t>
            </a:r>
            <a:r>
              <a:rPr lang="en-US" i="0" dirty="0" err="1">
                <a:effectLst/>
                <a:latin typeface="Times New Roman" panose="02020603050405020304" pitchFamily="18" charset="0"/>
                <a:cs typeface="Times New Roman" panose="02020603050405020304" pitchFamily="18" charset="0"/>
              </a:rPr>
              <a:t>tailwindcss</a:t>
            </a:r>
            <a:endParaRPr lang="en-US" i="0" dirty="0">
              <a:effectLst/>
              <a:latin typeface="Times New Roman" panose="02020603050405020304" pitchFamily="18" charset="0"/>
              <a:cs typeface="Times New Roman" panose="02020603050405020304" pitchFamily="18" charset="0"/>
            </a:endParaRPr>
          </a:p>
          <a:p>
            <a:pPr marL="457200" lvl="1" indent="0">
              <a:buNone/>
            </a:pPr>
            <a:r>
              <a:rPr lang="en-US"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npx</a:t>
            </a:r>
            <a:r>
              <a:rPr lang="en-US" b="0" dirty="0">
                <a:effectLst/>
                <a:latin typeface="Times New Roman" panose="02020603050405020304" pitchFamily="18" charset="0"/>
                <a:cs typeface="Times New Roman" panose="02020603050405020304" pitchFamily="18" charset="0"/>
              </a:rPr>
              <a:t> prettier --write . ( ‘ . ‘ =&gt; all file format)</a:t>
            </a:r>
          </a:p>
          <a:p>
            <a:pPr marL="457200" lvl="1" indent="0">
              <a:buNone/>
            </a:pPr>
            <a:r>
              <a:rPr lang="en-US" i="0"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npx</a:t>
            </a:r>
            <a:r>
              <a:rPr lang="en-US" dirty="0">
                <a:effectLst/>
                <a:latin typeface="Times New Roman" panose="02020603050405020304" pitchFamily="18" charset="0"/>
                <a:cs typeface="Times New Roman" panose="02020603050405020304" pitchFamily="18" charset="0"/>
              </a:rPr>
              <a:t> prettier –write ‘</a:t>
            </a:r>
            <a:r>
              <a:rPr lang="en-US" dirty="0" err="1">
                <a:effectLst/>
                <a:latin typeface="Times New Roman" panose="02020603050405020304" pitchFamily="18" charset="0"/>
                <a:cs typeface="Times New Roman" panose="02020603050405020304" pitchFamily="18" charset="0"/>
              </a:rPr>
              <a:t>dist</a:t>
            </a:r>
            <a:r>
              <a:rPr lang="en-US" dirty="0">
                <a:effectLst/>
                <a:latin typeface="Times New Roman" panose="02020603050405020304" pitchFamily="18" charset="0"/>
                <a:cs typeface="Times New Roman" panose="02020603050405020304" pitchFamily="18" charset="0"/>
              </a:rPr>
              <a:t>/index.html’ (exact format file )</a:t>
            </a:r>
            <a:endParaRPr lang="en-US" i="0" dirty="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1" i="0" dirty="0">
                <a:effectLst/>
                <a:latin typeface="Times New Roman" panose="02020603050405020304" pitchFamily="18" charset="0"/>
                <a:cs typeface="Times New Roman" panose="02020603050405020304" pitchFamily="18" charset="0"/>
              </a:rPr>
              <a:t>build process in </a:t>
            </a:r>
            <a:r>
              <a:rPr lang="en-US" sz="1800" b="1" i="0" dirty="0" err="1">
                <a:effectLst/>
                <a:latin typeface="Times New Roman" panose="02020603050405020304" pitchFamily="18" charset="0"/>
                <a:cs typeface="Times New Roman" panose="02020603050405020304" pitchFamily="18" charset="0"/>
              </a:rPr>
              <a:t>package.json</a:t>
            </a:r>
            <a:r>
              <a:rPr lang="en-US" sz="1800" b="1" i="0" dirty="0">
                <a:effectLst/>
                <a:latin typeface="Times New Roman" panose="02020603050405020304" pitchFamily="18" charset="0"/>
                <a:cs typeface="Times New Roman" panose="02020603050405020304" pitchFamily="18" charset="0"/>
              </a:rPr>
              <a:t> </a:t>
            </a:r>
          </a:p>
          <a:p>
            <a:pPr marL="457200" lvl="1" indent="0">
              <a:buNone/>
            </a:pPr>
            <a:r>
              <a:rPr lang="en-US" b="0" dirty="0">
                <a:solidFill>
                  <a:srgbClr val="9CDCFE"/>
                </a:solidFill>
                <a:effectLst/>
                <a:latin typeface="Times New Roman" panose="02020603050405020304" pitchFamily="18" charset="0"/>
                <a:cs typeface="Times New Roman" panose="02020603050405020304" pitchFamily="18" charset="0"/>
              </a:rPr>
              <a:t>	"prettier"</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CE9178"/>
                </a:solidFill>
                <a:effectLst/>
                <a:latin typeface="Times New Roman" panose="02020603050405020304" pitchFamily="18" charset="0"/>
                <a:cs typeface="Times New Roman" panose="02020603050405020304" pitchFamily="18" charset="0"/>
              </a:rPr>
              <a:t>"</a:t>
            </a:r>
            <a:r>
              <a:rPr lang="en-US" b="0" dirty="0" err="1">
                <a:solidFill>
                  <a:srgbClr val="CE9178"/>
                </a:solidFill>
                <a:effectLst/>
                <a:latin typeface="Times New Roman" panose="02020603050405020304" pitchFamily="18" charset="0"/>
                <a:cs typeface="Times New Roman" panose="02020603050405020304" pitchFamily="18" charset="0"/>
              </a:rPr>
              <a:t>npx</a:t>
            </a:r>
            <a:r>
              <a:rPr lang="en-US" b="0" dirty="0">
                <a:solidFill>
                  <a:srgbClr val="CE9178"/>
                </a:solidFill>
                <a:effectLst/>
                <a:latin typeface="Times New Roman" panose="02020603050405020304" pitchFamily="18" charset="0"/>
                <a:cs typeface="Times New Roman" panose="02020603050405020304" pitchFamily="18" charset="0"/>
              </a:rPr>
              <a:t> prettier --write .“</a:t>
            </a:r>
          </a:p>
          <a:p>
            <a:pPr lvl="1">
              <a:buFont typeface="Wingdings" panose="05000000000000000000" pitchFamily="2" charset="2"/>
              <a:buChar char="ü"/>
            </a:pPr>
            <a:r>
              <a:rPr lang="en-US" b="0" dirty="0">
                <a:effectLst/>
                <a:latin typeface="Times New Roman" panose="02020603050405020304" pitchFamily="18" charset="0"/>
                <a:cs typeface="Times New Roman" panose="02020603050405020304" pitchFamily="18" charset="0"/>
              </a:rPr>
              <a:t>Run in terminal </a:t>
            </a:r>
          </a:p>
          <a:p>
            <a:pPr marL="457200" lvl="1" indent="0">
              <a:buNone/>
            </a:pP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npm</a:t>
            </a:r>
            <a:r>
              <a:rPr lang="en-US" b="0" dirty="0">
                <a:effectLst/>
                <a:latin typeface="Times New Roman" panose="02020603050405020304" pitchFamily="18" charset="0"/>
                <a:cs typeface="Times New Roman" panose="02020603050405020304" pitchFamily="18" charset="0"/>
              </a:rPr>
              <a:t> run prettier</a:t>
            </a:r>
          </a:p>
          <a:p>
            <a:pPr lvl="1">
              <a:buFont typeface="Wingdings" panose="05000000000000000000" pitchFamily="2" charset="2"/>
              <a:buChar char="ü"/>
            </a:pPr>
            <a:endParaRPr lang="en-US" i="0" dirty="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endParaRPr lang="en-US" b="1" i="0" dirty="0">
              <a:effectLst/>
              <a:latin typeface="Times New Roman" panose="02020603050405020304" pitchFamily="18" charset="0"/>
              <a:cs typeface="Times New Roman" panose="02020603050405020304" pitchFamily="18" charset="0"/>
            </a:endParaRPr>
          </a:p>
          <a:p>
            <a:pPr marL="457200" lvl="1" indent="0">
              <a:buNone/>
            </a:pPr>
            <a:r>
              <a:rPr lang="en-US" b="1" dirty="0">
                <a:effectLst/>
                <a:latin typeface="Times New Roman" panose="02020603050405020304" pitchFamily="18" charset="0"/>
                <a:cs typeface="Times New Roman" panose="02020603050405020304" pitchFamily="18" charset="0"/>
              </a:rPr>
              <a:t>	</a:t>
            </a:r>
            <a:br>
              <a:rPr lang="en-US" dirty="0"/>
            </a:br>
            <a:endParaRPr lang="en-US" b="0" i="0" dirty="0">
              <a:solidFill>
                <a:srgbClr val="D4D4D4"/>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EE37DD-76BE-18C7-9B61-23864BE0495B}"/>
              </a:ext>
            </a:extLst>
          </p:cNvPr>
          <p:cNvPicPr>
            <a:picLocks noChangeAspect="1"/>
          </p:cNvPicPr>
          <p:nvPr/>
        </p:nvPicPr>
        <p:blipFill>
          <a:blip r:embed="rId2"/>
          <a:stretch>
            <a:fillRect/>
          </a:stretch>
        </p:blipFill>
        <p:spPr>
          <a:xfrm>
            <a:off x="1700179" y="4823418"/>
            <a:ext cx="7984996" cy="1053279"/>
          </a:xfrm>
          <a:prstGeom prst="rect">
            <a:avLst/>
          </a:prstGeom>
        </p:spPr>
      </p:pic>
    </p:spTree>
    <p:extLst>
      <p:ext uri="{BB962C8B-B14F-4D97-AF65-F5344CB8AC3E}">
        <p14:creationId xmlns:p14="http://schemas.microsoft.com/office/powerpoint/2010/main" val="144270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814F-9470-1C57-C4E4-77D56BE37788}"/>
              </a:ext>
            </a:extLst>
          </p:cNvPr>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VS Code Plugin</a:t>
            </a:r>
          </a:p>
        </p:txBody>
      </p:sp>
      <p:sp>
        <p:nvSpPr>
          <p:cNvPr id="3" name="Content Placeholder 2">
            <a:extLst>
              <a:ext uri="{FF2B5EF4-FFF2-40B4-BE49-F238E27FC236}">
                <a16:creationId xmlns:a16="http://schemas.microsoft.com/office/drawing/2014/main" id="{E4994372-B832-BE58-7F25-2187E6166FA7}"/>
              </a:ext>
            </a:extLst>
          </p:cNvPr>
          <p:cNvSpPr>
            <a:spLocks noGrp="1"/>
          </p:cNvSpPr>
          <p:nvPr>
            <p:ph idx="1"/>
          </p:nvPr>
        </p:nvSpPr>
        <p:spPr>
          <a:xfrm>
            <a:off x="919119" y="2058741"/>
            <a:ext cx="10353762" cy="3695136"/>
          </a:xfrm>
        </p:spPr>
        <p:txBody>
          <a:bodyPr>
            <a:normAutofit/>
          </a:bodyPr>
          <a:lstStyle/>
          <a:p>
            <a:pPr>
              <a:buFont typeface="Wingdings" panose="05000000000000000000" pitchFamily="2" charset="2"/>
              <a:buChar char="v"/>
            </a:pPr>
            <a:r>
              <a:rPr lang="en-US" b="1" i="0" dirty="0">
                <a:effectLst/>
                <a:latin typeface="Times New Roman" panose="02020603050405020304" pitchFamily="18" charset="0"/>
                <a:cs typeface="Times New Roman" panose="02020603050405020304" pitchFamily="18" charset="0"/>
              </a:rPr>
              <a:t>  Automatic class sorting with Prettier Plugin</a:t>
            </a:r>
          </a:p>
          <a:p>
            <a:pPr lvl="1">
              <a:buFont typeface="Wingdings" panose="05000000000000000000" pitchFamily="2" charset="2"/>
              <a:buChar char="ü"/>
            </a:pPr>
            <a:r>
              <a:rPr lang="en-US" dirty="0">
                <a:effectLst/>
                <a:latin typeface="Times New Roman" panose="02020603050405020304" pitchFamily="18" charset="0"/>
                <a:cs typeface="Times New Roman" panose="02020603050405020304" pitchFamily="18" charset="0"/>
              </a:rPr>
              <a:t>Install VS Code Plugin </a:t>
            </a:r>
            <a:endParaRPr lang="en-US" i="0" dirty="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endParaRPr lang="en-US" b="1" i="0" dirty="0">
              <a:effectLst/>
              <a:latin typeface="Times New Roman" panose="02020603050405020304" pitchFamily="18" charset="0"/>
              <a:cs typeface="Times New Roman" panose="02020603050405020304" pitchFamily="18" charset="0"/>
            </a:endParaRPr>
          </a:p>
          <a:p>
            <a:pPr marL="457200" lvl="1" indent="0">
              <a:buNone/>
            </a:pPr>
            <a:r>
              <a:rPr lang="en-US" b="1" dirty="0">
                <a:effectLst/>
                <a:latin typeface="Times New Roman" panose="02020603050405020304" pitchFamily="18" charset="0"/>
                <a:cs typeface="Times New Roman" panose="02020603050405020304" pitchFamily="18" charset="0"/>
              </a:rPr>
              <a:t>	</a:t>
            </a:r>
            <a:br>
              <a:rPr lang="en-US" dirty="0"/>
            </a:br>
            <a:endParaRPr lang="en-US" b="0" i="0" dirty="0">
              <a:solidFill>
                <a:srgbClr val="D4D4D4"/>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C5CD891-FE5F-6792-DCC1-DD37CD7DA17A}"/>
              </a:ext>
            </a:extLst>
          </p:cNvPr>
          <p:cNvPicPr>
            <a:picLocks noChangeAspect="1"/>
          </p:cNvPicPr>
          <p:nvPr/>
        </p:nvPicPr>
        <p:blipFill>
          <a:blip r:embed="rId2"/>
          <a:stretch>
            <a:fillRect/>
          </a:stretch>
        </p:blipFill>
        <p:spPr>
          <a:xfrm>
            <a:off x="1446246" y="3126223"/>
            <a:ext cx="6288832" cy="1705446"/>
          </a:xfrm>
          <a:prstGeom prst="rect">
            <a:avLst/>
          </a:prstGeom>
        </p:spPr>
      </p:pic>
    </p:spTree>
    <p:extLst>
      <p:ext uri="{BB962C8B-B14F-4D97-AF65-F5344CB8AC3E}">
        <p14:creationId xmlns:p14="http://schemas.microsoft.com/office/powerpoint/2010/main" val="16859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814F-9470-1C57-C4E4-77D56BE37788}"/>
              </a:ext>
            </a:extLst>
          </p:cNvPr>
          <p:cNvSpPr>
            <a:spLocks noGrp="1"/>
          </p:cNvSpPr>
          <p:nvPr>
            <p:ph type="title"/>
          </p:nvPr>
        </p:nvSpPr>
        <p:spPr/>
        <p:txBody>
          <a:bodyPr>
            <a:normAutofit/>
          </a:bodyPr>
          <a:lstStyle/>
          <a:p>
            <a:r>
              <a:rPr lang="en-US" sz="4000" dirty="0" err="1">
                <a:effectLst/>
                <a:latin typeface="Times New Roman" panose="02020603050405020304" pitchFamily="18" charset="0"/>
                <a:cs typeface="Times New Roman" panose="02020603050405020304" pitchFamily="18" charset="0"/>
              </a:rPr>
              <a:t>postcss</a:t>
            </a:r>
            <a:r>
              <a:rPr lang="en-US" sz="4000" dirty="0">
                <a:effectLst/>
                <a:latin typeface="Times New Roman" panose="02020603050405020304" pitchFamily="18" charset="0"/>
                <a:cs typeface="Times New Roman" panose="02020603050405020304" pitchFamily="18" charset="0"/>
              </a:rPr>
              <a:t>-import Plugin</a:t>
            </a:r>
          </a:p>
        </p:txBody>
      </p:sp>
      <p:sp>
        <p:nvSpPr>
          <p:cNvPr id="3" name="Content Placeholder 2">
            <a:extLst>
              <a:ext uri="{FF2B5EF4-FFF2-40B4-BE49-F238E27FC236}">
                <a16:creationId xmlns:a16="http://schemas.microsoft.com/office/drawing/2014/main" id="{E4994372-B832-BE58-7F25-2187E6166FA7}"/>
              </a:ext>
            </a:extLst>
          </p:cNvPr>
          <p:cNvSpPr>
            <a:spLocks noGrp="1"/>
          </p:cNvSpPr>
          <p:nvPr>
            <p:ph idx="1"/>
          </p:nvPr>
        </p:nvSpPr>
        <p:spPr>
          <a:xfrm>
            <a:off x="919119" y="2058741"/>
            <a:ext cx="10353762" cy="3695136"/>
          </a:xfrm>
        </p:spPr>
        <p:txBody>
          <a:bodyPr>
            <a:normAutofit/>
          </a:bodyPr>
          <a:lstStyle/>
          <a:p>
            <a:pPr>
              <a:buFont typeface="Wingdings" panose="05000000000000000000" pitchFamily="2" charset="2"/>
              <a:buChar char="v"/>
            </a:pPr>
            <a:r>
              <a:rPr lang="en-US" b="1" i="0"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postcss</a:t>
            </a:r>
            <a:r>
              <a:rPr lang="en-US" b="1" dirty="0">
                <a:effectLst/>
                <a:latin typeface="Times New Roman" panose="02020603050405020304" pitchFamily="18" charset="0"/>
                <a:cs typeface="Times New Roman" panose="02020603050405020304" pitchFamily="18" charset="0"/>
              </a:rPr>
              <a:t>-import</a:t>
            </a:r>
            <a:r>
              <a:rPr lang="en-US"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Plugin</a:t>
            </a:r>
          </a:p>
          <a:p>
            <a:pPr lvl="1">
              <a:buFont typeface="Wingdings" panose="05000000000000000000" pitchFamily="2" charset="2"/>
              <a:buChar char="ü"/>
            </a:pPr>
            <a:r>
              <a:rPr lang="en-US" b="1" i="0" dirty="0">
                <a:effectLst/>
                <a:latin typeface="Times New Roman" panose="02020603050405020304" pitchFamily="18" charset="0"/>
                <a:cs typeface="Times New Roman" panose="02020603050405020304" pitchFamily="18" charset="0"/>
              </a:rPr>
              <a:t> Installation ( In Terminal )</a:t>
            </a:r>
          </a:p>
          <a:p>
            <a:pPr marL="457200" lvl="1" indent="0">
              <a:buNone/>
            </a:pP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npm</a:t>
            </a:r>
            <a:r>
              <a:rPr lang="en-US" i="0" dirty="0">
                <a:effectLst/>
                <a:latin typeface="Times New Roman" panose="02020603050405020304" pitchFamily="18" charset="0"/>
                <a:cs typeface="Times New Roman" panose="02020603050405020304" pitchFamily="18" charset="0"/>
              </a:rPr>
              <a:t> install -D </a:t>
            </a:r>
            <a:r>
              <a:rPr lang="en-US" i="0" dirty="0" err="1">
                <a:effectLst/>
                <a:latin typeface="Times New Roman" panose="02020603050405020304" pitchFamily="18" charset="0"/>
                <a:cs typeface="Times New Roman" panose="02020603050405020304" pitchFamily="18" charset="0"/>
              </a:rPr>
              <a:t>postcss</a:t>
            </a:r>
            <a:r>
              <a:rPr lang="en-US" i="0" dirty="0">
                <a:effectLst/>
                <a:latin typeface="Times New Roman" panose="02020603050405020304" pitchFamily="18" charset="0"/>
                <a:cs typeface="Times New Roman" panose="02020603050405020304" pitchFamily="18" charset="0"/>
              </a:rPr>
              <a:t>-import</a:t>
            </a:r>
            <a:endParaRPr lang="en-US" b="1" i="0" dirty="0">
              <a:effectLst/>
              <a:latin typeface="Times New Roman" panose="02020603050405020304" pitchFamily="18" charset="0"/>
              <a:cs typeface="Times New Roman" panose="02020603050405020304" pitchFamily="18" charset="0"/>
            </a:endParaRPr>
          </a:p>
          <a:p>
            <a:pPr marL="457200" lvl="1" indent="0">
              <a:buNone/>
            </a:pPr>
            <a:r>
              <a:rPr lang="en-US" b="1" dirty="0">
                <a:effectLst/>
                <a:latin typeface="Times New Roman" panose="02020603050405020304" pitchFamily="18" charset="0"/>
                <a:cs typeface="Times New Roman" panose="02020603050405020304" pitchFamily="18" charset="0"/>
              </a:rPr>
              <a:t>	</a:t>
            </a:r>
            <a:br>
              <a:rPr lang="en-US" dirty="0"/>
            </a:br>
            <a:endParaRPr lang="en-US" b="0" i="0" dirty="0">
              <a:solidFill>
                <a:srgbClr val="D4D4D4"/>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6FC8D8C-FC1F-6169-70B0-1DB85C05E808}"/>
              </a:ext>
            </a:extLst>
          </p:cNvPr>
          <p:cNvPicPr>
            <a:picLocks noChangeAspect="1"/>
          </p:cNvPicPr>
          <p:nvPr/>
        </p:nvPicPr>
        <p:blipFill>
          <a:blip r:embed="rId2"/>
          <a:stretch>
            <a:fillRect/>
          </a:stretch>
        </p:blipFill>
        <p:spPr>
          <a:xfrm>
            <a:off x="2142668" y="3429000"/>
            <a:ext cx="7634758" cy="2919876"/>
          </a:xfrm>
          <a:prstGeom prst="rect">
            <a:avLst/>
          </a:prstGeom>
        </p:spPr>
      </p:pic>
    </p:spTree>
    <p:extLst>
      <p:ext uri="{BB962C8B-B14F-4D97-AF65-F5344CB8AC3E}">
        <p14:creationId xmlns:p14="http://schemas.microsoft.com/office/powerpoint/2010/main" val="252031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814F-9470-1C57-C4E4-77D56BE37788}"/>
              </a:ext>
            </a:extLst>
          </p:cNvPr>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Installation</a:t>
            </a:r>
          </a:p>
        </p:txBody>
      </p:sp>
      <p:sp>
        <p:nvSpPr>
          <p:cNvPr id="3" name="Content Placeholder 2">
            <a:extLst>
              <a:ext uri="{FF2B5EF4-FFF2-40B4-BE49-F238E27FC236}">
                <a16:creationId xmlns:a16="http://schemas.microsoft.com/office/drawing/2014/main" id="{E4994372-B832-BE58-7F25-2187E6166FA7}"/>
              </a:ext>
            </a:extLst>
          </p:cNvPr>
          <p:cNvSpPr>
            <a:spLocks noGrp="1"/>
          </p:cNvSpPr>
          <p:nvPr>
            <p:ph idx="1"/>
          </p:nvPr>
        </p:nvSpPr>
        <p:spPr>
          <a:xfrm>
            <a:off x="919119" y="2058741"/>
            <a:ext cx="10353762" cy="3695136"/>
          </a:xfrm>
        </p:spPr>
        <p:txBody>
          <a:bodyPr/>
          <a:lstStyle/>
          <a:p>
            <a:pPr algn="l">
              <a:buFont typeface="Wingdings" panose="05000000000000000000" pitchFamily="2" charset="2"/>
              <a:buChar char="v"/>
            </a:pPr>
            <a:r>
              <a:rPr lang="en-US" b="1" i="0" dirty="0">
                <a:effectLst/>
                <a:latin typeface="Times New Roman" panose="02020603050405020304" pitchFamily="18" charset="0"/>
                <a:cs typeface="Times New Roman" panose="02020603050405020304" pitchFamily="18" charset="0"/>
              </a:rPr>
              <a:t>  Install Tailwind CSS ( </a:t>
            </a:r>
            <a:r>
              <a:rPr lang="en-US" b="1" i="0" dirty="0">
                <a:effectLst/>
                <a:latin typeface="Times New Roman" panose="02020603050405020304" pitchFamily="18" charset="0"/>
                <a:cs typeface="Times New Roman" panose="02020603050405020304" pitchFamily="18" charset="0"/>
                <a:hlinkClick r:id="rId2"/>
              </a:rPr>
              <a:t>https://tailwindcss.com/docs/configuration</a:t>
            </a:r>
            <a:r>
              <a:rPr lang="en-US" b="1" i="0" dirty="0">
                <a:effectLst/>
                <a:latin typeface="Times New Roman" panose="02020603050405020304" pitchFamily="18" charset="0"/>
                <a:cs typeface="Times New Roman" panose="02020603050405020304" pitchFamily="18" charset="0"/>
              </a:rPr>
              <a:t> )</a:t>
            </a:r>
          </a:p>
          <a:p>
            <a:pPr lvl="1"/>
            <a:r>
              <a:rPr lang="en-US" i="0" dirty="0" err="1">
                <a:effectLst/>
                <a:latin typeface="Times New Roman" panose="02020603050405020304" pitchFamily="18" charset="0"/>
                <a:cs typeface="Times New Roman" panose="02020603050405020304" pitchFamily="18" charset="0"/>
              </a:rPr>
              <a:t>npm</a:t>
            </a:r>
            <a:r>
              <a:rPr lang="en-US" i="0" dirty="0">
                <a:effectLst/>
                <a:latin typeface="Times New Roman" panose="02020603050405020304" pitchFamily="18" charset="0"/>
                <a:cs typeface="Times New Roman" panose="02020603050405020304" pitchFamily="18" charset="0"/>
              </a:rPr>
              <a:t> install -D </a:t>
            </a:r>
            <a:r>
              <a:rPr lang="en-US" i="0" dirty="0" err="1">
                <a:effectLst/>
                <a:latin typeface="Times New Roman" panose="02020603050405020304" pitchFamily="18" charset="0"/>
                <a:cs typeface="Times New Roman" panose="02020603050405020304" pitchFamily="18" charset="0"/>
              </a:rPr>
              <a:t>tailwindcss</a:t>
            </a:r>
            <a:endParaRPr lang="en-US" i="0" dirty="0">
              <a:effectLst/>
              <a:latin typeface="Times New Roman" panose="02020603050405020304" pitchFamily="18" charset="0"/>
              <a:cs typeface="Times New Roman" panose="02020603050405020304" pitchFamily="18" charset="0"/>
            </a:endParaRPr>
          </a:p>
          <a:p>
            <a:pPr lvl="1"/>
            <a:r>
              <a:rPr lang="en-US" i="0" dirty="0" err="1">
                <a:effectLst/>
                <a:latin typeface="Times New Roman" panose="02020603050405020304" pitchFamily="18" charset="0"/>
                <a:cs typeface="Times New Roman" panose="02020603050405020304" pitchFamily="18" charset="0"/>
              </a:rPr>
              <a:t>npx</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tailwindcss</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init</a:t>
            </a:r>
            <a:endParaRPr lang="en-US" i="0" dirty="0">
              <a:effectLst/>
              <a:latin typeface="Times New Roman" panose="02020603050405020304" pitchFamily="18" charset="0"/>
              <a:cs typeface="Times New Roman" panose="02020603050405020304" pitchFamily="18" charset="0"/>
            </a:endParaRPr>
          </a:p>
          <a:p>
            <a:pPr algn="l"/>
            <a:endParaRPr lang="en-US" b="1" i="0" dirty="0">
              <a:effectLst/>
              <a:latin typeface="Inter var"/>
            </a:endParaRPr>
          </a:p>
        </p:txBody>
      </p:sp>
      <p:pic>
        <p:nvPicPr>
          <p:cNvPr id="5" name="Picture 4">
            <a:extLst>
              <a:ext uri="{FF2B5EF4-FFF2-40B4-BE49-F238E27FC236}">
                <a16:creationId xmlns:a16="http://schemas.microsoft.com/office/drawing/2014/main" id="{4AC42346-2CAB-7FCB-D087-351C3F97EE21}"/>
              </a:ext>
            </a:extLst>
          </p:cNvPr>
          <p:cNvPicPr>
            <a:picLocks noChangeAspect="1"/>
          </p:cNvPicPr>
          <p:nvPr/>
        </p:nvPicPr>
        <p:blipFill>
          <a:blip r:embed="rId3"/>
          <a:stretch>
            <a:fillRect/>
          </a:stretch>
        </p:blipFill>
        <p:spPr>
          <a:xfrm>
            <a:off x="1301133" y="3545232"/>
            <a:ext cx="7667625" cy="2009775"/>
          </a:xfrm>
          <a:prstGeom prst="rect">
            <a:avLst/>
          </a:prstGeom>
        </p:spPr>
      </p:pic>
    </p:spTree>
    <p:extLst>
      <p:ext uri="{BB962C8B-B14F-4D97-AF65-F5344CB8AC3E}">
        <p14:creationId xmlns:p14="http://schemas.microsoft.com/office/powerpoint/2010/main" val="349063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814F-9470-1C57-C4E4-77D56BE37788}"/>
              </a:ext>
            </a:extLst>
          </p:cNvPr>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Installation</a:t>
            </a:r>
          </a:p>
        </p:txBody>
      </p:sp>
      <p:sp>
        <p:nvSpPr>
          <p:cNvPr id="3" name="Content Placeholder 2">
            <a:extLst>
              <a:ext uri="{FF2B5EF4-FFF2-40B4-BE49-F238E27FC236}">
                <a16:creationId xmlns:a16="http://schemas.microsoft.com/office/drawing/2014/main" id="{E4994372-B832-BE58-7F25-2187E6166FA7}"/>
              </a:ext>
            </a:extLst>
          </p:cNvPr>
          <p:cNvSpPr>
            <a:spLocks noGrp="1"/>
          </p:cNvSpPr>
          <p:nvPr>
            <p:ph idx="1"/>
          </p:nvPr>
        </p:nvSpPr>
        <p:spPr>
          <a:xfrm>
            <a:off x="919119" y="2058741"/>
            <a:ext cx="10353762" cy="3695136"/>
          </a:xfrm>
        </p:spPr>
        <p:txBody>
          <a:bodyPr/>
          <a:lstStyle/>
          <a:p>
            <a:pPr algn="l">
              <a:buFont typeface="Wingdings" panose="05000000000000000000" pitchFamily="2" charset="2"/>
              <a:buChar char="v"/>
            </a:pPr>
            <a:r>
              <a:rPr lang="en-US" b="1"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Configure your template paths ( </a:t>
            </a:r>
            <a:r>
              <a:rPr lang="en-US" b="1" i="0" dirty="0">
                <a:effectLst/>
                <a:latin typeface="Times New Roman" panose="02020603050405020304" pitchFamily="18" charset="0"/>
                <a:cs typeface="Times New Roman" panose="02020603050405020304" pitchFamily="18" charset="0"/>
                <a:hlinkClick r:id="rId2"/>
              </a:rPr>
              <a:t>https://tailwindcss.com/docs/configuration#content</a:t>
            </a:r>
            <a:r>
              <a:rPr lang="en-US" b="1" i="0" dirty="0">
                <a:effectLst/>
                <a:latin typeface="Times New Roman" panose="02020603050405020304" pitchFamily="18" charset="0"/>
                <a:cs typeface="Times New Roman" panose="02020603050405020304" pitchFamily="18" charset="0"/>
              </a:rPr>
              <a:t> )</a:t>
            </a:r>
          </a:p>
          <a:p>
            <a:pPr lvl="1"/>
            <a:r>
              <a:rPr lang="en-US" b="0" dirty="0">
                <a:effectLst/>
                <a:latin typeface="Times New Roman" panose="02020603050405020304" pitchFamily="18" charset="0"/>
                <a:cs typeface="Times New Roman" panose="02020603050405020304" pitchFamily="18" charset="0"/>
              </a:rPr>
              <a:t>content: ["**/*.{html, </a:t>
            </a:r>
            <a:r>
              <a:rPr lang="en-US" b="0" dirty="0" err="1">
                <a:effectLst/>
                <a:latin typeface="Times New Roman" panose="02020603050405020304" pitchFamily="18" charset="0"/>
                <a:cs typeface="Times New Roman" panose="02020603050405020304" pitchFamily="18" charset="0"/>
              </a:rPr>
              <a:t>js</a:t>
            </a:r>
            <a:r>
              <a:rPr lang="en-US" b="0" dirty="0">
                <a:effectLst/>
                <a:latin typeface="Times New Roman" panose="02020603050405020304" pitchFamily="18" charset="0"/>
                <a:cs typeface="Times New Roman" panose="02020603050405020304" pitchFamily="18" charset="0"/>
              </a:rPr>
              <a:t>}", "**/**/*.{html, </a:t>
            </a:r>
            <a:r>
              <a:rPr lang="en-US" b="0" dirty="0" err="1">
                <a:effectLst/>
                <a:latin typeface="Times New Roman" panose="02020603050405020304" pitchFamily="18" charset="0"/>
                <a:cs typeface="Times New Roman" panose="02020603050405020304" pitchFamily="18" charset="0"/>
              </a:rPr>
              <a:t>js</a:t>
            </a:r>
            <a:r>
              <a:rPr lang="en-US" b="0" dirty="0">
                <a:effectLst/>
                <a:latin typeface="Times New Roman" panose="02020603050405020304" pitchFamily="18" charset="0"/>
                <a:cs typeface="Times New Roman" panose="02020603050405020304" pitchFamily="18" charset="0"/>
              </a:rPr>
              <a:t>}"],</a:t>
            </a:r>
            <a:endParaRPr lang="en-US" b="1" i="0" dirty="0">
              <a:effectLst/>
              <a:latin typeface="Times New Roman" panose="02020603050405020304" pitchFamily="18" charset="0"/>
              <a:cs typeface="Times New Roman" panose="02020603050405020304" pitchFamily="18" charset="0"/>
            </a:endParaRPr>
          </a:p>
          <a:p>
            <a:pPr marL="0" indent="0" algn="l">
              <a:buNone/>
            </a:pPr>
            <a:endParaRPr lang="en-US" sz="2400" b="1" i="0" dirty="0">
              <a:effectLst/>
              <a:latin typeface="Times New Roman" panose="02020603050405020304" pitchFamily="18" charset="0"/>
              <a:cs typeface="Times New Roman" panose="02020603050405020304" pitchFamily="18" charset="0"/>
            </a:endParaRPr>
          </a:p>
          <a:p>
            <a:pPr algn="l"/>
            <a:endParaRPr lang="en-US" sz="2400" b="1" i="0" dirty="0">
              <a:effectLst/>
              <a:latin typeface="Times New Roman" panose="02020603050405020304" pitchFamily="18" charset="0"/>
              <a:cs typeface="Times New Roman" panose="02020603050405020304" pitchFamily="18" charset="0"/>
            </a:endParaRPr>
          </a:p>
          <a:p>
            <a:pPr algn="l"/>
            <a:endParaRPr lang="en-US" b="1" i="0" dirty="0">
              <a:effectLst/>
              <a:latin typeface="Inter var"/>
            </a:endParaRPr>
          </a:p>
        </p:txBody>
      </p:sp>
      <p:pic>
        <p:nvPicPr>
          <p:cNvPr id="6" name="Picture 5">
            <a:extLst>
              <a:ext uri="{FF2B5EF4-FFF2-40B4-BE49-F238E27FC236}">
                <a16:creationId xmlns:a16="http://schemas.microsoft.com/office/drawing/2014/main" id="{4A157616-4AC3-19AC-8197-B68C8CA8FEF4}"/>
              </a:ext>
            </a:extLst>
          </p:cNvPr>
          <p:cNvPicPr>
            <a:picLocks noChangeAspect="1"/>
          </p:cNvPicPr>
          <p:nvPr/>
        </p:nvPicPr>
        <p:blipFill>
          <a:blip r:embed="rId3"/>
          <a:stretch>
            <a:fillRect/>
          </a:stretch>
        </p:blipFill>
        <p:spPr>
          <a:xfrm>
            <a:off x="1586857" y="3126434"/>
            <a:ext cx="6853523" cy="3291437"/>
          </a:xfrm>
          <a:prstGeom prst="rect">
            <a:avLst/>
          </a:prstGeom>
        </p:spPr>
      </p:pic>
    </p:spTree>
    <p:extLst>
      <p:ext uri="{BB962C8B-B14F-4D97-AF65-F5344CB8AC3E}">
        <p14:creationId xmlns:p14="http://schemas.microsoft.com/office/powerpoint/2010/main" val="381971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2421</TotalTime>
  <Words>1160</Words>
  <Application>Microsoft Office PowerPoint</Application>
  <PresentationFormat>Widescreen</PresentationFormat>
  <Paragraphs>149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Inter var</vt:lpstr>
      <vt:lpstr>Arial</vt:lpstr>
      <vt:lpstr>Bookman Old Style</vt:lpstr>
      <vt:lpstr>Consolas</vt:lpstr>
      <vt:lpstr>Rockwell</vt:lpstr>
      <vt:lpstr>Times New Roman</vt:lpstr>
      <vt:lpstr>Wingdings</vt:lpstr>
      <vt:lpstr>Damask</vt:lpstr>
      <vt:lpstr>Tailwind CSS</vt:lpstr>
      <vt:lpstr>Reference Link</vt:lpstr>
      <vt:lpstr>VS Code Plugin</vt:lpstr>
      <vt:lpstr>VS Code Plugin</vt:lpstr>
      <vt:lpstr>VS Code Plugin</vt:lpstr>
      <vt:lpstr>VS Code Plugin</vt:lpstr>
      <vt:lpstr>postcss-import Plugin</vt:lpstr>
      <vt:lpstr>Installation</vt:lpstr>
      <vt:lpstr>Installation</vt:lpstr>
      <vt:lpstr>Installation</vt:lpstr>
      <vt:lpstr>Installation</vt:lpstr>
      <vt:lpstr>Installation</vt:lpstr>
      <vt:lpstr>Installation</vt:lpstr>
      <vt:lpstr>Installation</vt:lpstr>
      <vt:lpstr>Live Server</vt:lpstr>
      <vt:lpstr>Tailwind Config</vt:lpstr>
      <vt:lpstr>Tailwind Custom CSS Config File</vt:lpstr>
      <vt:lpstr>Tailwind Custom CSS Config File</vt:lpstr>
      <vt:lpstr>Tailwind Custom CSS Config File</vt:lpstr>
      <vt:lpstr>Custom FOnts</vt:lpstr>
      <vt:lpstr>Using a different file name</vt:lpstr>
      <vt:lpstr>Using a different file name</vt:lpstr>
      <vt:lpstr>Generating a PostCSS configuration file</vt:lpstr>
      <vt:lpstr>Responsive Classes</vt:lpstr>
      <vt:lpstr>@apply Directive</vt:lpstr>
      <vt:lpstr>@apply Directive</vt:lpstr>
      <vt:lpstr>@apply Directive</vt:lpstr>
      <vt:lpstr>Free SVG Icons</vt:lpstr>
      <vt:lpstr>Variables</vt:lpstr>
      <vt:lpstr>Vendor Prefixes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Tailwind CSS</dc:title>
  <dc:creator>AkaryThein</dc:creator>
  <cp:lastModifiedBy>AkaryThein</cp:lastModifiedBy>
  <cp:revision>20</cp:revision>
  <dcterms:created xsi:type="dcterms:W3CDTF">2022-10-11T02:42:26Z</dcterms:created>
  <dcterms:modified xsi:type="dcterms:W3CDTF">2022-12-23T08:25:47Z</dcterms:modified>
</cp:coreProperties>
</file>