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4" r:id="rId3"/>
    <p:sldId id="265" r:id="rId4"/>
    <p:sldId id="262"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BB968B5-4D17-405B-B87B-7B81D254D37D}">
          <p14:sldIdLst>
            <p14:sldId id="256"/>
            <p14:sldId id="264"/>
            <p14:sldId id="265"/>
            <p14:sldId id="262"/>
            <p14:sldId id="263"/>
            <p14:sldId id="260"/>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raj Dangre" initials="YD" lastIdx="1" clrIdx="0">
    <p:extLst>
      <p:ext uri="{19B8F6BF-5375-455C-9EA6-DF929625EA0E}">
        <p15:presenceInfo xmlns:p15="http://schemas.microsoft.com/office/powerpoint/2012/main" userId="f2e88ee4bdbfc1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74043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07433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02476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9D4933-2BDC-4FF5-9375-5C9B410B1B2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4531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34127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7AA717-60EC-4634-9F79-415772A76BA3}"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7185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7AA717-60EC-4634-9F79-415772A76BA3}"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96518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8799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47AA717-60EC-4634-9F79-415772A76BA3}" type="datetimeFigureOut">
              <a:rPr lang="en-US" smtClean="0"/>
              <a:t>5/23/2024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A9D4933-2BDC-4FF5-9375-5C9B410B1B29}" type="slidenum">
              <a:rPr lang="en-US" smtClean="0"/>
              <a:t>‹#›</a:t>
            </a:fld>
            <a:endParaRPr lang="en-US"/>
          </a:p>
        </p:txBody>
      </p:sp>
    </p:spTree>
    <p:extLst>
      <p:ext uri="{BB962C8B-B14F-4D97-AF65-F5344CB8AC3E}">
        <p14:creationId xmlns:p14="http://schemas.microsoft.com/office/powerpoint/2010/main" val="87247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A717-60EC-4634-9F79-415772A76BA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81834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A717-60EC-4634-9F79-415772A76BA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403029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417203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AA717-60EC-4634-9F79-415772A76BA3}"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44735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AA717-60EC-4634-9F79-415772A76BA3}"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88219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7AA717-60EC-4634-9F79-415772A76BA3}"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220302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19496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A717-60EC-4634-9F79-415772A76BA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9D4933-2BDC-4FF5-9375-5C9B410B1B29}" type="slidenum">
              <a:rPr lang="en-US" smtClean="0"/>
              <a:t>‹#›</a:t>
            </a:fld>
            <a:endParaRPr lang="en-US"/>
          </a:p>
        </p:txBody>
      </p:sp>
    </p:spTree>
    <p:extLst>
      <p:ext uri="{BB962C8B-B14F-4D97-AF65-F5344CB8AC3E}">
        <p14:creationId xmlns:p14="http://schemas.microsoft.com/office/powerpoint/2010/main" val="362880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7AA717-60EC-4634-9F79-415772A76BA3}" type="datetimeFigureOut">
              <a:rPr lang="en-US" smtClean="0"/>
              <a:t>5/23/2024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A9D4933-2BDC-4FF5-9375-5C9B410B1B29}" type="slidenum">
              <a:rPr lang="en-US" smtClean="0"/>
              <a:t>‹#›</a:t>
            </a:fld>
            <a:endParaRPr lang="en-US"/>
          </a:p>
        </p:txBody>
      </p:sp>
    </p:spTree>
    <p:extLst>
      <p:ext uri="{BB962C8B-B14F-4D97-AF65-F5344CB8AC3E}">
        <p14:creationId xmlns:p14="http://schemas.microsoft.com/office/powerpoint/2010/main" val="38476810"/>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AB8671-81E3-4527-5EC9-CAF5F4943E72}"/>
              </a:ext>
            </a:extLst>
          </p:cNvPr>
          <p:cNvSpPr>
            <a:spLocks noGrp="1"/>
          </p:cNvSpPr>
          <p:nvPr>
            <p:ph type="ctrTitle"/>
          </p:nvPr>
        </p:nvSpPr>
        <p:spPr>
          <a:xfrm>
            <a:off x="9045387" y="2968514"/>
            <a:ext cx="2958353" cy="834660"/>
          </a:xfrm>
        </p:spPr>
        <p:txBody>
          <a:bodyPr anchor="t"/>
          <a:lstStyle/>
          <a:p>
            <a:pPr>
              <a:lnSpc>
                <a:spcPct val="150000"/>
              </a:lnSpc>
            </a:pPr>
            <a:r>
              <a:rPr lang="en-US" sz="3200" dirty="0"/>
              <a:t>Akash Kavale</a:t>
            </a:r>
          </a:p>
        </p:txBody>
      </p:sp>
      <p:sp>
        <p:nvSpPr>
          <p:cNvPr id="3" name="Subtitle 2">
            <a:extLst>
              <a:ext uri="{FF2B5EF4-FFF2-40B4-BE49-F238E27FC236}">
                <a16:creationId xmlns:a16="http://schemas.microsoft.com/office/drawing/2014/main" id="{73E87045-AC69-F1D6-1352-970546A625F3}"/>
              </a:ext>
            </a:extLst>
          </p:cNvPr>
          <p:cNvSpPr>
            <a:spLocks noGrp="1"/>
          </p:cNvSpPr>
          <p:nvPr>
            <p:ph type="subTitle" idx="1"/>
          </p:nvPr>
        </p:nvSpPr>
        <p:spPr>
          <a:xfrm>
            <a:off x="726532" y="2736628"/>
            <a:ext cx="6589058" cy="1298432"/>
          </a:xfrm>
        </p:spPr>
        <p:txBody>
          <a:bodyPr>
            <a:noAutofit/>
          </a:bodyPr>
          <a:lstStyle/>
          <a:p>
            <a:pPr lvl="2">
              <a:lnSpc>
                <a:spcPct val="200000"/>
              </a:lnSpc>
            </a:pPr>
            <a:r>
              <a:rPr lang="en-US" sz="3400" b="1" u="sng" dirty="0"/>
              <a:t>DT Mart Sales Dashboard </a:t>
            </a:r>
            <a:endParaRPr lang="en-US" sz="3400" u="sng" dirty="0"/>
          </a:p>
        </p:txBody>
      </p:sp>
    </p:spTree>
    <p:extLst>
      <p:ext uri="{BB962C8B-B14F-4D97-AF65-F5344CB8AC3E}">
        <p14:creationId xmlns:p14="http://schemas.microsoft.com/office/powerpoint/2010/main" val="90323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AD18-788D-9BD4-2805-DA2714A4FD80}"/>
              </a:ext>
            </a:extLst>
          </p:cNvPr>
          <p:cNvSpPr>
            <a:spLocks noGrp="1"/>
          </p:cNvSpPr>
          <p:nvPr>
            <p:ph type="title"/>
          </p:nvPr>
        </p:nvSpPr>
        <p:spPr>
          <a:xfrm>
            <a:off x="427176" y="753228"/>
            <a:ext cx="9624960" cy="1080938"/>
          </a:xfrm>
        </p:spPr>
        <p:txBody>
          <a:bodyPr/>
          <a:lstStyle/>
          <a:p>
            <a:pPr algn="ctr"/>
            <a:r>
              <a:rPr lang="en-US" u="sng" dirty="0"/>
              <a:t>Contents</a:t>
            </a:r>
          </a:p>
        </p:txBody>
      </p:sp>
      <p:sp>
        <p:nvSpPr>
          <p:cNvPr id="9" name="Text Placeholder 8">
            <a:extLst>
              <a:ext uri="{FF2B5EF4-FFF2-40B4-BE49-F238E27FC236}">
                <a16:creationId xmlns:a16="http://schemas.microsoft.com/office/drawing/2014/main" id="{89073A84-EE1B-4B45-828F-6B2B2AB55D06}"/>
              </a:ext>
            </a:extLst>
          </p:cNvPr>
          <p:cNvSpPr>
            <a:spLocks noGrp="1"/>
          </p:cNvSpPr>
          <p:nvPr>
            <p:ph type="body" idx="1"/>
          </p:nvPr>
        </p:nvSpPr>
        <p:spPr>
          <a:xfrm>
            <a:off x="1232452" y="2403132"/>
            <a:ext cx="9157252" cy="3255545"/>
          </a:xfrm>
        </p:spPr>
        <p:txBody>
          <a:bodyPr/>
          <a:lstStyle/>
          <a:p>
            <a:pPr marL="342900" indent="-342900">
              <a:buFont typeface="Arial" panose="020B0604020202020204" pitchFamily="34" charset="0"/>
              <a:buChar char="•"/>
            </a:pPr>
            <a:r>
              <a:rPr lang="en-US" sz="3600" dirty="0"/>
              <a:t>Introduction to Data</a:t>
            </a:r>
          </a:p>
          <a:p>
            <a:pPr marL="342900" indent="-342900">
              <a:buFont typeface="Arial" panose="020B0604020202020204" pitchFamily="34" charset="0"/>
              <a:buChar char="•"/>
            </a:pPr>
            <a:r>
              <a:rPr lang="en-US" sz="3600" dirty="0"/>
              <a:t>Report</a:t>
            </a:r>
          </a:p>
          <a:p>
            <a:pPr marL="342900" indent="-342900">
              <a:buFont typeface="Arial" panose="020B0604020202020204" pitchFamily="34" charset="0"/>
              <a:buChar char="•"/>
            </a:pPr>
            <a:r>
              <a:rPr lang="en-US" sz="3600" dirty="0"/>
              <a:t>Objective</a:t>
            </a:r>
          </a:p>
          <a:p>
            <a:pPr marL="342900" indent="-342900">
              <a:buFont typeface="Arial" panose="020B0604020202020204" pitchFamily="34" charset="0"/>
              <a:buChar char="•"/>
            </a:pPr>
            <a:r>
              <a:rPr lang="en-US" sz="3600" dirty="0"/>
              <a:t>Data Insights</a:t>
            </a:r>
          </a:p>
          <a:p>
            <a:pPr marL="342900" indent="-342900">
              <a:buFont typeface="Arial" panose="020B0604020202020204" pitchFamily="34" charset="0"/>
              <a:buChar char="•"/>
            </a:pPr>
            <a:r>
              <a:rPr lang="en-US" sz="3600" dirty="0"/>
              <a:t>Final Conclusion</a:t>
            </a:r>
          </a:p>
        </p:txBody>
      </p:sp>
    </p:spTree>
    <p:extLst>
      <p:ext uri="{BB962C8B-B14F-4D97-AF65-F5344CB8AC3E}">
        <p14:creationId xmlns:p14="http://schemas.microsoft.com/office/powerpoint/2010/main" val="110827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47D7-E3D5-2BA0-97CC-7734A396ED7C}"/>
              </a:ext>
            </a:extLst>
          </p:cNvPr>
          <p:cNvSpPr>
            <a:spLocks noGrp="1"/>
          </p:cNvSpPr>
          <p:nvPr>
            <p:ph type="title"/>
          </p:nvPr>
        </p:nvSpPr>
        <p:spPr>
          <a:xfrm>
            <a:off x="0" y="834887"/>
            <a:ext cx="10429461" cy="1046922"/>
          </a:xfrm>
        </p:spPr>
        <p:txBody>
          <a:bodyPr>
            <a:normAutofit/>
          </a:bodyPr>
          <a:lstStyle/>
          <a:p>
            <a:pPr algn="ctr">
              <a:lnSpc>
                <a:spcPct val="100000"/>
              </a:lnSpc>
            </a:pPr>
            <a:r>
              <a:rPr lang="en-US" sz="4400" u="sng" dirty="0">
                <a:latin typeface="Calibri" panose="020F0502020204030204" pitchFamily="34" charset="0"/>
                <a:cs typeface="Calibri" panose="020F0502020204030204" pitchFamily="34" charset="0"/>
              </a:rPr>
              <a:t>Introduction</a:t>
            </a:r>
          </a:p>
        </p:txBody>
      </p:sp>
      <p:sp>
        <p:nvSpPr>
          <p:cNvPr id="5" name="TextBox 4">
            <a:extLst>
              <a:ext uri="{FF2B5EF4-FFF2-40B4-BE49-F238E27FC236}">
                <a16:creationId xmlns:a16="http://schemas.microsoft.com/office/drawing/2014/main" id="{EFB0A6CA-4260-4BA2-81DC-7ADF32147BF4}"/>
              </a:ext>
            </a:extLst>
          </p:cNvPr>
          <p:cNvSpPr txBox="1"/>
          <p:nvPr/>
        </p:nvSpPr>
        <p:spPr>
          <a:xfrm>
            <a:off x="569843" y="2332382"/>
            <a:ext cx="9859618" cy="2893100"/>
          </a:xfrm>
          <a:prstGeom prst="rect">
            <a:avLst/>
          </a:prstGeom>
          <a:noFill/>
        </p:spPr>
        <p:txBody>
          <a:bodyPr wrap="square" rtlCol="0">
            <a:spAutoFit/>
          </a:bodyPr>
          <a:lstStyle/>
          <a:p>
            <a:r>
              <a:rPr lang="en-US" sz="2600" dirty="0"/>
              <a:t>We have used the data of Dt Mart Sales  Analytics project. The data related to sales performance, potentially for a retail company. This data includes the information about Order Date, Order Priority Ship Type, City, State, Country, Region, Segment Super Category, Category, Price, Operational/ Production Cost, Selling Price, Discount Shipping Cost, Sales (shipping price included) ,Profit, Quantity, profit per item.</a:t>
            </a:r>
          </a:p>
        </p:txBody>
      </p:sp>
    </p:spTree>
    <p:extLst>
      <p:ext uri="{BB962C8B-B14F-4D97-AF65-F5344CB8AC3E}">
        <p14:creationId xmlns:p14="http://schemas.microsoft.com/office/powerpoint/2010/main" val="263493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6F7F-B82D-42D5-AB2E-EB7536B17F8D}"/>
              </a:ext>
            </a:extLst>
          </p:cNvPr>
          <p:cNvSpPr>
            <a:spLocks noGrp="1"/>
          </p:cNvSpPr>
          <p:nvPr>
            <p:ph type="title"/>
          </p:nvPr>
        </p:nvSpPr>
        <p:spPr/>
        <p:txBody>
          <a:bodyPr/>
          <a:lstStyle/>
          <a:p>
            <a:pPr algn="ctr"/>
            <a:r>
              <a:rPr lang="en-US" u="sng" dirty="0"/>
              <a:t>Objective</a:t>
            </a:r>
            <a:endParaRPr lang="en-US" dirty="0"/>
          </a:p>
        </p:txBody>
      </p:sp>
      <p:sp>
        <p:nvSpPr>
          <p:cNvPr id="3" name="Content Placeholder 2">
            <a:extLst>
              <a:ext uri="{FF2B5EF4-FFF2-40B4-BE49-F238E27FC236}">
                <a16:creationId xmlns:a16="http://schemas.microsoft.com/office/drawing/2014/main" id="{64A767FF-39E5-46AC-8B52-E6B16A92090B}"/>
              </a:ext>
            </a:extLst>
          </p:cNvPr>
          <p:cNvSpPr>
            <a:spLocks noGrp="1"/>
          </p:cNvSpPr>
          <p:nvPr>
            <p:ph idx="1"/>
          </p:nvPr>
        </p:nvSpPr>
        <p:spPr>
          <a:xfrm>
            <a:off x="680321" y="2336873"/>
            <a:ext cx="9613861" cy="4872310"/>
          </a:xfrm>
        </p:spPr>
        <p:txBody>
          <a:bodyPr>
            <a:normAutofit fontScale="25000" lnSpcReduction="20000"/>
          </a:bodyPr>
          <a:lstStyle/>
          <a:p>
            <a:pPr marL="0" indent="0">
              <a:buNone/>
            </a:pPr>
            <a:endParaRPr lang="en-US" sz="6400" dirty="0"/>
          </a:p>
          <a:p>
            <a:r>
              <a:rPr lang="en-US" sz="6400" b="1" dirty="0">
                <a:solidFill>
                  <a:schemeClr val="bg2">
                    <a:lumMod val="75000"/>
                  </a:schemeClr>
                </a:solidFill>
              </a:rPr>
              <a:t>Enhance Order Processing Efficiency:</a:t>
            </a:r>
          </a:p>
          <a:p>
            <a:pPr lvl="1"/>
            <a:r>
              <a:rPr lang="en-US" sz="6400" dirty="0"/>
              <a:t>Analyze fulfillment time based on Order Priority and Ship Type.</a:t>
            </a:r>
          </a:p>
          <a:p>
            <a:pPr lvl="1"/>
            <a:r>
              <a:rPr lang="en-US" sz="6400" dirty="0"/>
              <a:t>Identify cost-effective shipping methods without compromising delivery speed.</a:t>
            </a:r>
          </a:p>
          <a:p>
            <a:r>
              <a:rPr lang="en-US" sz="6400" b="1" dirty="0">
                <a:solidFill>
                  <a:schemeClr val="bg2">
                    <a:lumMod val="75000"/>
                  </a:schemeClr>
                </a:solidFill>
              </a:rPr>
              <a:t>Gain Customer Insights:</a:t>
            </a:r>
          </a:p>
          <a:p>
            <a:pPr lvl="1"/>
            <a:r>
              <a:rPr lang="en-US" sz="6400" dirty="0"/>
              <a:t>Understand customer demographics and buying patterns based on location and Segment Super Category.</a:t>
            </a:r>
          </a:p>
          <a:p>
            <a:pPr lvl="1"/>
            <a:r>
              <a:rPr lang="en-US" sz="6400" dirty="0"/>
              <a:t>Identify potential growth markets and tailor marketing strategies for specific customer segments.</a:t>
            </a:r>
          </a:p>
          <a:p>
            <a:r>
              <a:rPr lang="en-US" sz="6400" b="1" dirty="0">
                <a:solidFill>
                  <a:schemeClr val="bg2">
                    <a:lumMod val="75000"/>
                  </a:schemeClr>
                </a:solidFill>
              </a:rPr>
              <a:t>Optimize Profitability and Pricing:</a:t>
            </a:r>
          </a:p>
          <a:p>
            <a:pPr lvl="1"/>
            <a:r>
              <a:rPr lang="en-US" sz="6400" dirty="0"/>
              <a:t>Analyze profit margins for each product category to identify high and low performers.</a:t>
            </a:r>
          </a:p>
          <a:p>
            <a:pPr lvl="1"/>
            <a:r>
              <a:rPr lang="en-US" sz="6400" dirty="0"/>
              <a:t>Explore the relationship between Price, Discount, Quantity sold, and Profit to determine optimal pricing strategies.</a:t>
            </a:r>
          </a:p>
          <a:p>
            <a:r>
              <a:rPr lang="en-US" sz="6400" b="1" dirty="0">
                <a:solidFill>
                  <a:schemeClr val="bg2">
                    <a:lumMod val="75000"/>
                  </a:schemeClr>
                </a:solidFill>
              </a:rPr>
              <a:t>Identify Sales Drivers and Growth Opportunities:</a:t>
            </a:r>
          </a:p>
          <a:p>
            <a:pPr lvl="1"/>
            <a:r>
              <a:rPr lang="en-US" sz="6400" dirty="0"/>
              <a:t>Discover key factors influencing sales volume, such as price elasticity and marketing effectiveness (if data available).</a:t>
            </a:r>
          </a:p>
          <a:p>
            <a:pPr lvl="1"/>
            <a:r>
              <a:rPr lang="en-US" sz="6400" dirty="0"/>
              <a:t>Identify high-growth categories and products with potential for upselling or cross-selling.</a:t>
            </a:r>
          </a:p>
          <a:p>
            <a:pPr marL="0" indent="0">
              <a:buNone/>
            </a:pPr>
            <a:br>
              <a:rPr lang="en-US" sz="6400" dirty="0"/>
            </a:br>
            <a:br>
              <a:rPr lang="en-US" dirty="0"/>
            </a:br>
            <a:br>
              <a:rPr lang="en-US" dirty="0"/>
            </a:br>
            <a:br>
              <a:rPr lang="en-US" dirty="0"/>
            </a:br>
            <a:br>
              <a:rPr lang="en-US" dirty="0"/>
            </a:br>
            <a:endParaRPr lang="en-US" dirty="0"/>
          </a:p>
        </p:txBody>
      </p:sp>
      <p:sp>
        <p:nvSpPr>
          <p:cNvPr id="4" name="Rectangle 3">
            <a:extLst>
              <a:ext uri="{FF2B5EF4-FFF2-40B4-BE49-F238E27FC236}">
                <a16:creationId xmlns:a16="http://schemas.microsoft.com/office/drawing/2014/main" id="{956D1FE0-A34F-409E-A372-B7778086EDB9}"/>
              </a:ext>
            </a:extLst>
          </p:cNvPr>
          <p:cNvSpPr/>
          <p:nvPr/>
        </p:nvSpPr>
        <p:spPr>
          <a:xfrm>
            <a:off x="5415365" y="3244334"/>
            <a:ext cx="269626" cy="369332"/>
          </a:xfrm>
          <a:prstGeom prst="rect">
            <a:avLst/>
          </a:prstGeom>
        </p:spPr>
        <p:txBody>
          <a:bodyPr wrap="none">
            <a:spAutoFit/>
          </a:bodyPr>
          <a:lstStyle/>
          <a:p>
            <a:r>
              <a:rPr lang="en-US" u="sng" dirty="0"/>
              <a:t>-</a:t>
            </a:r>
            <a:endParaRPr lang="en-US" dirty="0"/>
          </a:p>
        </p:txBody>
      </p:sp>
    </p:spTree>
    <p:extLst>
      <p:ext uri="{BB962C8B-B14F-4D97-AF65-F5344CB8AC3E}">
        <p14:creationId xmlns:p14="http://schemas.microsoft.com/office/powerpoint/2010/main" val="20316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5169B-5F0E-43A9-97A2-E1BBA461AE9A}"/>
              </a:ext>
            </a:extLst>
          </p:cNvPr>
          <p:cNvPicPr>
            <a:picLocks noChangeAspect="1"/>
          </p:cNvPicPr>
          <p:nvPr/>
        </p:nvPicPr>
        <p:blipFill rotWithShape="1">
          <a:blip r:embed="rId2">
            <a:extLst>
              <a:ext uri="{28A0092B-C50C-407E-A947-70E740481C1C}">
                <a14:useLocalDpi xmlns:a14="http://schemas.microsoft.com/office/drawing/2010/main" val="0"/>
              </a:ext>
            </a:extLst>
          </a:blip>
          <a:srcRect l="14378" t="20516" r="18961" b="12450"/>
          <a:stretch/>
        </p:blipFill>
        <p:spPr>
          <a:xfrm>
            <a:off x="0" y="309157"/>
            <a:ext cx="12192000" cy="6424352"/>
          </a:xfrm>
          <a:prstGeom prst="rect">
            <a:avLst/>
          </a:prstGeom>
        </p:spPr>
      </p:pic>
      <p:sp>
        <p:nvSpPr>
          <p:cNvPr id="4" name="TextBox 3">
            <a:extLst>
              <a:ext uri="{FF2B5EF4-FFF2-40B4-BE49-F238E27FC236}">
                <a16:creationId xmlns:a16="http://schemas.microsoft.com/office/drawing/2014/main" id="{AB19369D-2CB9-4828-AF60-BB34FF9B64F1}"/>
              </a:ext>
            </a:extLst>
          </p:cNvPr>
          <p:cNvSpPr txBox="1"/>
          <p:nvPr/>
        </p:nvSpPr>
        <p:spPr>
          <a:xfrm>
            <a:off x="3843130" y="-60175"/>
            <a:ext cx="3326017" cy="369332"/>
          </a:xfrm>
          <a:prstGeom prst="rect">
            <a:avLst/>
          </a:prstGeom>
          <a:noFill/>
        </p:spPr>
        <p:txBody>
          <a:bodyPr wrap="square" rtlCol="0">
            <a:spAutoFit/>
          </a:bodyPr>
          <a:lstStyle/>
          <a:p>
            <a:pPr algn="ctr"/>
            <a:r>
              <a:rPr lang="en-US" dirty="0"/>
              <a:t>Dashboard</a:t>
            </a:r>
          </a:p>
        </p:txBody>
      </p:sp>
    </p:spTree>
    <p:extLst>
      <p:ext uri="{BB962C8B-B14F-4D97-AF65-F5344CB8AC3E}">
        <p14:creationId xmlns:p14="http://schemas.microsoft.com/office/powerpoint/2010/main" val="32431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BE6F-EF30-6DA5-43A1-816862A0EB5A}"/>
              </a:ext>
            </a:extLst>
          </p:cNvPr>
          <p:cNvSpPr>
            <a:spLocks noGrp="1"/>
          </p:cNvSpPr>
          <p:nvPr>
            <p:ph type="title"/>
          </p:nvPr>
        </p:nvSpPr>
        <p:spPr>
          <a:xfrm>
            <a:off x="516835" y="2173356"/>
            <a:ext cx="9702121" cy="4301889"/>
          </a:xfrm>
        </p:spPr>
        <p:txBody>
          <a:bodyPr>
            <a:normAutofit fontScale="90000"/>
          </a:bodyPr>
          <a:lstStyle/>
          <a:p>
            <a:r>
              <a:rPr lang="en-US" sz="2400" b="1" dirty="0"/>
              <a:t>High Priority orders </a:t>
            </a:r>
            <a:r>
              <a:rPr lang="en-US" sz="2400" dirty="0"/>
              <a:t>might contribute the </a:t>
            </a:r>
            <a:r>
              <a:rPr lang="en-US" sz="2400" b="1" dirty="0"/>
              <a:t>most to overall sales</a:t>
            </a:r>
            <a:r>
              <a:rPr lang="en-US" sz="2400" dirty="0"/>
              <a:t>, but further analysis is needed to assess fulfillment efficiency for each priority level.</a:t>
            </a:r>
            <a:br>
              <a:rPr lang="en-US" sz="2400" dirty="0"/>
            </a:br>
            <a:br>
              <a:rPr lang="en-US" sz="2400" dirty="0"/>
            </a:br>
            <a:r>
              <a:rPr lang="en-US" sz="2400" dirty="0"/>
              <a:t>Central Asia appears to have significantly lower sales compared to North and Southeast Asia.</a:t>
            </a:r>
            <a:br>
              <a:rPr lang="en-US" sz="2400" dirty="0"/>
            </a:br>
            <a:br>
              <a:rPr lang="en-US" sz="2400" dirty="0"/>
            </a:br>
            <a:r>
              <a:rPr lang="en-US" sz="2400" b="1" dirty="0"/>
              <a:t>Phones and Chairs </a:t>
            </a:r>
            <a:r>
              <a:rPr lang="en-US" sz="2400" dirty="0"/>
              <a:t>seem to be </a:t>
            </a:r>
            <a:r>
              <a:rPr lang="en-US" sz="2400" b="1" dirty="0"/>
              <a:t>top 3\contributors</a:t>
            </a:r>
            <a:r>
              <a:rPr lang="en-US" sz="2400" dirty="0"/>
              <a:t> to overall profit, but profitability analysis for all categories might be necessary.</a:t>
            </a:r>
            <a:br>
              <a:rPr lang="en-US" sz="2400" dirty="0"/>
            </a:br>
            <a:br>
              <a:rPr lang="en-US" sz="2400" dirty="0"/>
            </a:br>
            <a:r>
              <a:rPr lang="en-US" sz="2400" dirty="0"/>
              <a:t>The line chart (Sales and Profit by Month) might suggest seasonal trends, requiring further exploration with time-based filters.</a:t>
            </a:r>
            <a:br>
              <a:rPr lang="en-US" dirty="0"/>
            </a:br>
            <a:endParaRPr lang="en-US" dirty="0"/>
          </a:p>
        </p:txBody>
      </p:sp>
      <p:sp>
        <p:nvSpPr>
          <p:cNvPr id="3" name="TextBox 2">
            <a:extLst>
              <a:ext uri="{FF2B5EF4-FFF2-40B4-BE49-F238E27FC236}">
                <a16:creationId xmlns:a16="http://schemas.microsoft.com/office/drawing/2014/main" id="{783AA395-373B-4A5C-B06B-92DC02162DC3}"/>
              </a:ext>
            </a:extLst>
          </p:cNvPr>
          <p:cNvSpPr txBox="1"/>
          <p:nvPr/>
        </p:nvSpPr>
        <p:spPr>
          <a:xfrm>
            <a:off x="0" y="1070111"/>
            <a:ext cx="10364729" cy="646331"/>
          </a:xfrm>
          <a:prstGeom prst="rect">
            <a:avLst/>
          </a:prstGeom>
          <a:noFill/>
        </p:spPr>
        <p:txBody>
          <a:bodyPr wrap="square" rtlCol="0">
            <a:spAutoFit/>
          </a:bodyPr>
          <a:lstStyle/>
          <a:p>
            <a:pPr algn="ctr"/>
            <a:r>
              <a:rPr lang="en-US" sz="3600" u="sng" dirty="0"/>
              <a:t>Data Insights</a:t>
            </a:r>
          </a:p>
        </p:txBody>
      </p:sp>
    </p:spTree>
    <p:extLst>
      <p:ext uri="{BB962C8B-B14F-4D97-AF65-F5344CB8AC3E}">
        <p14:creationId xmlns:p14="http://schemas.microsoft.com/office/powerpoint/2010/main" val="62143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A895-EE9C-3508-A182-93A51978C4A8}"/>
              </a:ext>
            </a:extLst>
          </p:cNvPr>
          <p:cNvSpPr>
            <a:spLocks noGrp="1"/>
          </p:cNvSpPr>
          <p:nvPr>
            <p:ph type="title"/>
          </p:nvPr>
        </p:nvSpPr>
        <p:spPr>
          <a:xfrm>
            <a:off x="463824" y="2173354"/>
            <a:ext cx="9925880" cy="4359967"/>
          </a:xfrm>
        </p:spPr>
        <p:txBody>
          <a:bodyPr>
            <a:normAutofit fontScale="90000"/>
          </a:bodyPr>
          <a:lstStyle/>
          <a:p>
            <a:br>
              <a:rPr lang="en-US" sz="2700" dirty="0">
                <a:solidFill>
                  <a:schemeClr val="bg2">
                    <a:lumMod val="50000"/>
                  </a:schemeClr>
                </a:solidFill>
              </a:rPr>
            </a:br>
            <a:r>
              <a:rPr lang="en-US" sz="2700" b="1" dirty="0">
                <a:solidFill>
                  <a:schemeClr val="tx2">
                    <a:lumMod val="10000"/>
                  </a:schemeClr>
                </a:solidFill>
              </a:rPr>
              <a:t>1. </a:t>
            </a:r>
            <a:r>
              <a:rPr lang="en-US" sz="2700" dirty="0">
                <a:solidFill>
                  <a:schemeClr val="tx2">
                    <a:lumMod val="10000"/>
                  </a:schemeClr>
                </a:solidFill>
              </a:rPr>
              <a:t>Overall, sales seem healthy, but there might be ways to improve         efficiency in some areas, like order fulfillment and customer targeting in Central Asia.</a:t>
            </a:r>
            <a:br>
              <a:rPr lang="en-US" sz="2700" dirty="0"/>
            </a:br>
            <a:br>
              <a:rPr lang="en-US" sz="2700" dirty="0"/>
            </a:br>
            <a:r>
              <a:rPr lang="en-US" sz="2700" b="1" dirty="0">
                <a:solidFill>
                  <a:schemeClr val="tx2">
                    <a:lumMod val="25000"/>
                  </a:schemeClr>
                </a:solidFill>
              </a:rPr>
              <a:t>2.</a:t>
            </a:r>
            <a:r>
              <a:rPr lang="en-US" sz="2700" dirty="0">
                <a:solidFill>
                  <a:schemeClr val="tx2">
                    <a:lumMod val="25000"/>
                  </a:schemeClr>
                </a:solidFill>
              </a:rPr>
              <a:t>High priority orders seem to contribute most to total sales, but fulfillment efficiency by priority level remains unclear.</a:t>
            </a:r>
            <a:br>
              <a:rPr lang="en-US" sz="2700" dirty="0">
                <a:solidFill>
                  <a:schemeClr val="bg2">
                    <a:lumMod val="75000"/>
                  </a:schemeClr>
                </a:solidFill>
              </a:rPr>
            </a:br>
            <a:br>
              <a:rPr lang="en-US" sz="2700" dirty="0">
                <a:solidFill>
                  <a:schemeClr val="bg2">
                    <a:lumMod val="50000"/>
                  </a:schemeClr>
                </a:solidFill>
              </a:rPr>
            </a:br>
            <a:r>
              <a:rPr lang="en-US" sz="2700" b="1" dirty="0">
                <a:solidFill>
                  <a:schemeClr val="bg2">
                    <a:lumMod val="50000"/>
                  </a:schemeClr>
                </a:solidFill>
              </a:rPr>
              <a:t>3.</a:t>
            </a:r>
            <a:r>
              <a:rPr lang="en-US" sz="2700" dirty="0">
                <a:solidFill>
                  <a:schemeClr val="bg2">
                    <a:lumMod val="50000"/>
                  </a:schemeClr>
                </a:solidFill>
              </a:rPr>
              <a:t>Ensure high-priority orders are fulfilled quickly to meet customer expectations.</a:t>
            </a:r>
            <a:br>
              <a:rPr lang="en-US" sz="2700" dirty="0">
                <a:solidFill>
                  <a:schemeClr val="bg2">
                    <a:lumMod val="50000"/>
                  </a:schemeClr>
                </a:solidFill>
              </a:rPr>
            </a:br>
            <a:br>
              <a:rPr lang="en-US" sz="2700" dirty="0"/>
            </a:br>
            <a:r>
              <a:rPr lang="en-US" sz="2700" dirty="0">
                <a:solidFill>
                  <a:schemeClr val="bg2">
                    <a:lumMod val="50000"/>
                  </a:schemeClr>
                </a:solidFill>
              </a:rPr>
              <a:t>4.Analyze customer purchases to recommend complementary products and potentially increase revenue per customer.</a:t>
            </a:r>
            <a:br>
              <a:rPr lang="en-US" sz="2400" dirty="0"/>
            </a:br>
            <a:endParaRPr lang="en-US" dirty="0"/>
          </a:p>
        </p:txBody>
      </p:sp>
      <p:sp>
        <p:nvSpPr>
          <p:cNvPr id="3" name="TextBox 2">
            <a:extLst>
              <a:ext uri="{FF2B5EF4-FFF2-40B4-BE49-F238E27FC236}">
                <a16:creationId xmlns:a16="http://schemas.microsoft.com/office/drawing/2014/main" id="{927CFE9E-7DC4-41E1-BFA9-FD14F2E87243}"/>
              </a:ext>
            </a:extLst>
          </p:cNvPr>
          <p:cNvSpPr txBox="1"/>
          <p:nvPr/>
        </p:nvSpPr>
        <p:spPr>
          <a:xfrm>
            <a:off x="801206" y="1007166"/>
            <a:ext cx="9117495" cy="584775"/>
          </a:xfrm>
          <a:prstGeom prst="rect">
            <a:avLst/>
          </a:prstGeom>
          <a:noFill/>
        </p:spPr>
        <p:txBody>
          <a:bodyPr wrap="square" rtlCol="0">
            <a:spAutoFit/>
          </a:bodyPr>
          <a:lstStyle/>
          <a:p>
            <a:pPr algn="ctr"/>
            <a:r>
              <a:rPr lang="en-US" sz="3200" u="sng" dirty="0"/>
              <a:t>Final Conclusions</a:t>
            </a:r>
          </a:p>
        </p:txBody>
      </p:sp>
    </p:spTree>
    <p:extLst>
      <p:ext uri="{BB962C8B-B14F-4D97-AF65-F5344CB8AC3E}">
        <p14:creationId xmlns:p14="http://schemas.microsoft.com/office/powerpoint/2010/main" val="3981090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446</TotalTime>
  <Words>425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Berlin</vt:lpstr>
      <vt:lpstr>Akash Kavale</vt:lpstr>
      <vt:lpstr>Contents</vt:lpstr>
      <vt:lpstr>Introduction</vt:lpstr>
      <vt:lpstr>Objective</vt:lpstr>
      <vt:lpstr>PowerPoint Presentation</vt:lpstr>
      <vt:lpstr>High Priority orders might contribute the most to overall sales, but further analysis is needed to assess fulfillment efficiency for each priority level.  Central Asia appears to have significantly lower sales compared to North and Southeast Asia.  Phones and Chairs seem to be top 3\contributors to overall profit, but profitability analysis for all categories might be necessary.  The line chart (Sales and Profit by Month) might suggest seasonal trends, requiring further exploration with time-based filters. </vt:lpstr>
      <vt:lpstr> 1. Overall, sales seem healthy, but there might be ways to improve         efficiency in some areas, like order fulfillment and customer targeting in Central Asia.  2.High priority orders seem to contribute most to total sales, but fulfillment efficiency by priority level remains unclear.  3.Ensure high-priority orders are fulfilled quickly to meet customer expectations.  4.Analyze customer purchases to recommend complementary products and potentially increase revenue per customer.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Yashraj Dangre</dc:title>
  <dc:creator>Yashraj Dangre</dc:creator>
  <cp:lastModifiedBy>akash</cp:lastModifiedBy>
  <cp:revision>15</cp:revision>
  <dcterms:created xsi:type="dcterms:W3CDTF">2024-03-03T13:20:18Z</dcterms:created>
  <dcterms:modified xsi:type="dcterms:W3CDTF">2024-05-23T06:27:00Z</dcterms:modified>
</cp:coreProperties>
</file>