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1"/>
  </p:notesMasterIdLst>
  <p:sldIdLst>
    <p:sldId id="256" r:id="rId2"/>
    <p:sldId id="257" r:id="rId3"/>
    <p:sldId id="261" r:id="rId4"/>
    <p:sldId id="262" r:id="rId5"/>
    <p:sldId id="263" r:id="rId6"/>
    <p:sldId id="264" r:id="rId7"/>
    <p:sldId id="258" r:id="rId8"/>
    <p:sldId id="259" r:id="rId9"/>
    <p:sldId id="260"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58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97" autoAdjust="0"/>
    <p:restoredTop sz="95268" autoAdjust="0"/>
  </p:normalViewPr>
  <p:slideViewPr>
    <p:cSldViewPr snapToGrid="0">
      <p:cViewPr varScale="1">
        <p:scale>
          <a:sx n="89" d="100"/>
          <a:sy n="89" d="100"/>
        </p:scale>
        <p:origin x="326"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4A8BC8-1E47-451F-BB17-DBA545B18845}" type="datetimeFigureOut">
              <a:rPr lang="en-IN" smtClean="0"/>
              <a:t>28-03-2025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7DD2FF-B5CB-4E41-8DA0-18E2391B5602}" type="slidenum">
              <a:rPr lang="en-IN" smtClean="0"/>
              <a:t>‹#›</a:t>
            </a:fld>
            <a:endParaRPr lang="en-IN"/>
          </a:p>
        </p:txBody>
      </p:sp>
    </p:spTree>
    <p:extLst>
      <p:ext uri="{BB962C8B-B14F-4D97-AF65-F5344CB8AC3E}">
        <p14:creationId xmlns:p14="http://schemas.microsoft.com/office/powerpoint/2010/main" val="7998063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527290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151579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902943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217047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IN"/>
              <a:t>10-04-2022</a:t>
            </a:r>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33650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238773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IN"/>
              <a:t>10-04-2022</a:t>
            </a:r>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091860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IN"/>
              <a:t>10-04-2022</a:t>
            </a:r>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707776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IN"/>
              <a:t>10-04-2022</a:t>
            </a:r>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3296428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17762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r>
              <a:rPr lang="en-IN"/>
              <a:t>10-04-2022</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50C117-A8B7-44AD-9C02-F3C433722954}" type="slidenum">
              <a:rPr lang="en-IN" smtClean="0"/>
              <a:t>‹#›</a:t>
            </a:fld>
            <a:endParaRPr lang="en-IN"/>
          </a:p>
        </p:txBody>
      </p:sp>
    </p:spTree>
    <p:extLst>
      <p:ext uri="{BB962C8B-B14F-4D97-AF65-F5344CB8AC3E}">
        <p14:creationId xmlns:p14="http://schemas.microsoft.com/office/powerpoint/2010/main" val="401908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IN"/>
              <a:t>10-04-2022</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50C117-A8B7-44AD-9C02-F3C433722954}" type="slidenum">
              <a:rPr lang="en-IN" smtClean="0"/>
              <a:t>‹#›</a:t>
            </a:fld>
            <a:endParaRPr lang="en-IN"/>
          </a:p>
        </p:txBody>
      </p:sp>
    </p:spTree>
    <p:extLst>
      <p:ext uri="{BB962C8B-B14F-4D97-AF65-F5344CB8AC3E}">
        <p14:creationId xmlns:p14="http://schemas.microsoft.com/office/powerpoint/2010/main" val="3297419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11360150" y="136525"/>
            <a:ext cx="720725" cy="720725"/>
          </a:xfrm>
        </p:spPr>
      </p:pic>
      <p:sp>
        <p:nvSpPr>
          <p:cNvPr id="22" name="TextBox 21">
            <a:extLst>
              <a:ext uri="{FF2B5EF4-FFF2-40B4-BE49-F238E27FC236}">
                <a16:creationId xmlns:a16="http://schemas.microsoft.com/office/drawing/2014/main" id="{B3B39D78-962A-40BD-A140-45AC22225A7F}"/>
              </a:ext>
            </a:extLst>
          </p:cNvPr>
          <p:cNvSpPr txBox="1"/>
          <p:nvPr/>
        </p:nvSpPr>
        <p:spPr>
          <a:xfrm>
            <a:off x="2755206" y="815134"/>
            <a:ext cx="6681573"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MCA Major Project Mid Term Evaluation</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94E9B825-9D5B-42B0-91D4-4CD2F94B3E9F}"/>
              </a:ext>
            </a:extLst>
          </p:cNvPr>
          <p:cNvSpPr txBox="1"/>
          <p:nvPr/>
        </p:nvSpPr>
        <p:spPr>
          <a:xfrm>
            <a:off x="1130060" y="1774875"/>
            <a:ext cx="9790981" cy="707886"/>
          </a:xfrm>
          <a:prstGeom prst="rect">
            <a:avLst/>
          </a:prstGeom>
          <a:noFill/>
        </p:spPr>
        <p:txBody>
          <a:bodyPr wrap="square" rtlCol="0">
            <a:spAutoFit/>
          </a:bodyPr>
          <a:lstStyle/>
          <a:p>
            <a:pPr algn="ctr"/>
            <a:r>
              <a:rPr lang="en-US" sz="4000" b="1" dirty="0"/>
              <a:t>UPI Spam Detection Using Machine Learning</a:t>
            </a:r>
          </a:p>
        </p:txBody>
      </p:sp>
      <p:sp>
        <p:nvSpPr>
          <p:cNvPr id="25" name="TextBox 24">
            <a:extLst>
              <a:ext uri="{FF2B5EF4-FFF2-40B4-BE49-F238E27FC236}">
                <a16:creationId xmlns:a16="http://schemas.microsoft.com/office/drawing/2014/main" id="{FF0DF445-1012-42A1-8AF0-1E35E1ADD624}"/>
              </a:ext>
            </a:extLst>
          </p:cNvPr>
          <p:cNvSpPr txBox="1"/>
          <p:nvPr/>
        </p:nvSpPr>
        <p:spPr>
          <a:xfrm>
            <a:off x="4563364" y="4915078"/>
            <a:ext cx="3065263" cy="1261884"/>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By</a:t>
            </a:r>
            <a:endParaRPr lang="en-US" dirty="0">
              <a:latin typeface="Times New Roman" panose="02020603050405020304" pitchFamily="18" charset="0"/>
              <a:cs typeface="Times New Roman" panose="02020603050405020304" pitchFamily="18" charset="0"/>
            </a:endParaRPr>
          </a:p>
          <a:p>
            <a:pPr algn="ctr"/>
            <a:r>
              <a:rPr lang="en-US" sz="2000" dirty="0">
                <a:latin typeface="Times New Roman" panose="02020603050405020304" pitchFamily="18" charset="0"/>
                <a:cs typeface="Times New Roman" panose="02020603050405020304" pitchFamily="18" charset="0"/>
              </a:rPr>
              <a:t>Student Name</a:t>
            </a:r>
          </a:p>
          <a:p>
            <a:pPr algn="ctr"/>
            <a:r>
              <a:rPr lang="en-US" sz="2000" dirty="0">
                <a:latin typeface="Times New Roman" panose="02020603050405020304" pitchFamily="18" charset="0"/>
                <a:cs typeface="Times New Roman" panose="02020603050405020304" pitchFamily="18" charset="0"/>
              </a:rPr>
              <a:t>Reg No.23FS20MCA00067</a:t>
            </a:r>
          </a:p>
          <a:p>
            <a:pPr algn="ctr"/>
            <a:r>
              <a:rPr lang="en-US" sz="2000" dirty="0">
                <a:latin typeface="Times New Roman" panose="02020603050405020304" pitchFamily="18" charset="0"/>
                <a:cs typeface="Times New Roman" panose="02020603050405020304" pitchFamily="18" charset="0"/>
              </a:rPr>
              <a:t>2023-25</a:t>
            </a:r>
            <a:endParaRPr lang="en-IN" sz="360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999D1AB1-7FAA-41CD-B3E8-21A94B6D0BD4}"/>
              </a:ext>
            </a:extLst>
          </p:cNvPr>
          <p:cNvSpPr txBox="1"/>
          <p:nvPr/>
        </p:nvSpPr>
        <p:spPr>
          <a:xfrm>
            <a:off x="3996957" y="2870714"/>
            <a:ext cx="4198072" cy="1935723"/>
          </a:xfrm>
          <a:prstGeom prst="rect">
            <a:avLst/>
          </a:prstGeom>
          <a:noFill/>
        </p:spPr>
        <p:txBody>
          <a:bodyPr wrap="none" rtlCol="0">
            <a:spAutoFit/>
          </a:bodyPr>
          <a:lstStyle/>
          <a:p>
            <a:pPr algn="ctr"/>
            <a:r>
              <a:rPr lang="en-US" sz="1600" dirty="0">
                <a:latin typeface="Times New Roman" panose="02020603050405020304" pitchFamily="18" charset="0"/>
                <a:cs typeface="Times New Roman" panose="02020603050405020304" pitchFamily="18" charset="0"/>
              </a:rPr>
              <a:t>Under the guidance of</a:t>
            </a:r>
          </a:p>
          <a:p>
            <a:pPr algn="ctr"/>
            <a:endParaRPr lang="en-US" sz="2800" dirty="0">
              <a:latin typeface="Times New Roman" panose="02020603050405020304" pitchFamily="18" charset="0"/>
              <a:cs typeface="Times New Roman" panose="02020603050405020304" pitchFamily="18" charset="0"/>
            </a:endParaRPr>
          </a:p>
          <a:p>
            <a:pPr algn="ctr"/>
            <a:r>
              <a:rPr lang="en-IN" sz="2000" dirty="0"/>
              <a:t>Dr. Vaibhav Bhatnagar</a:t>
            </a:r>
            <a:endParaRPr lang="en-US" sz="20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Department of Computer Applications</a:t>
            </a:r>
          </a:p>
          <a:p>
            <a:pPr marL="0" marR="0" algn="ctr">
              <a:lnSpc>
                <a:spcPct val="107000"/>
              </a:lnSpc>
              <a:spcAft>
                <a:spcPts val="800"/>
              </a:spcAft>
            </a:pPr>
            <a:r>
              <a:rPr lang="en-US" sz="1600" dirty="0">
                <a:latin typeface="Times New Roman" panose="02020603050405020304" pitchFamily="18" charset="0"/>
                <a:cs typeface="Times New Roman" panose="02020603050405020304" pitchFamily="18" charset="0"/>
              </a:rPr>
              <a:t>Faculty of Science, Technology and Architecture</a:t>
            </a:r>
          </a:p>
          <a:p>
            <a:pPr algn="ctr"/>
            <a:r>
              <a:rPr lang="en-US" sz="1600" dirty="0">
                <a:latin typeface="Times New Roman" panose="02020603050405020304" pitchFamily="18" charset="0"/>
                <a:cs typeface="Times New Roman" panose="02020603050405020304" pitchFamily="18" charset="0"/>
              </a:rPr>
              <a:t>Manipal University Jaipur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168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DBE1D1D7-7703-432A-A582-DC3916701C7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Content Placeholder 16">
            <a:extLst>
              <a:ext uri="{FF2B5EF4-FFF2-40B4-BE49-F238E27FC236}">
                <a16:creationId xmlns:a16="http://schemas.microsoft.com/office/drawing/2014/main" id="{0FBB5EEB-A2F7-43A0-BF3B-908BFB8BCDB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53800" y="136525"/>
            <a:ext cx="720000" cy="720000"/>
          </a:xfrm>
        </p:spPr>
      </p:pic>
      <p:sp>
        <p:nvSpPr>
          <p:cNvPr id="6" name="Date Placeholder 5">
            <a:extLst>
              <a:ext uri="{FF2B5EF4-FFF2-40B4-BE49-F238E27FC236}">
                <a16:creationId xmlns:a16="http://schemas.microsoft.com/office/drawing/2014/main" id="{19EC60C9-4505-498D-9386-E79AFB708A35}"/>
              </a:ext>
            </a:extLst>
          </p:cNvPr>
          <p:cNvSpPr>
            <a:spLocks noGrp="1"/>
          </p:cNvSpPr>
          <p:nvPr>
            <p:ph type="dt" sz="half" idx="10"/>
          </p:nvPr>
        </p:nvSpPr>
        <p:spPr>
          <a:xfrm>
            <a:off x="838200" y="6356350"/>
            <a:ext cx="2743200"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7" name="Footer Placeholder 6">
            <a:extLst>
              <a:ext uri="{FF2B5EF4-FFF2-40B4-BE49-F238E27FC236}">
                <a16:creationId xmlns:a16="http://schemas.microsoft.com/office/drawing/2014/main" id="{31D7CA49-F267-4258-9A04-FF03AA60DA59}"/>
              </a:ext>
            </a:extLst>
          </p:cNvPr>
          <p:cNvSpPr>
            <a:spLocks noGrp="1"/>
          </p:cNvSpPr>
          <p:nvPr>
            <p:ph type="ftr" sz="quarter" idx="11"/>
          </p:nvPr>
        </p:nvSpPr>
        <p:spPr>
          <a:xfrm>
            <a:off x="3396000" y="6176962"/>
            <a:ext cx="5400000" cy="681037"/>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8" name="Slide Number Placeholder 7">
            <a:extLst>
              <a:ext uri="{FF2B5EF4-FFF2-40B4-BE49-F238E27FC236}">
                <a16:creationId xmlns:a16="http://schemas.microsoft.com/office/drawing/2014/main" id="{FAE91E9F-D04B-4015-B474-692D077F6054}"/>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8D5ABD82-3DB9-4BA9-9051-717D1910BD0D}"/>
              </a:ext>
            </a:extLst>
          </p:cNvPr>
          <p:cNvSpPr txBox="1"/>
          <p:nvPr/>
        </p:nvSpPr>
        <p:spPr>
          <a:xfrm>
            <a:off x="5424983" y="856525"/>
            <a:ext cx="1342034" cy="523220"/>
          </a:xfrm>
          <a:prstGeom prst="rect">
            <a:avLst/>
          </a:prstGeom>
          <a:noFill/>
        </p:spPr>
        <p:txBody>
          <a:bodyPr wrap="none" rtlCol="0">
            <a:spAutoFit/>
          </a:bodyPr>
          <a:lstStyle/>
          <a:p>
            <a:r>
              <a:rPr lang="en-US" sz="2800" b="1" dirty="0">
                <a:solidFill>
                  <a:schemeClr val="accent2"/>
                </a:solidFill>
                <a:latin typeface="Times New Roman" panose="02020603050405020304" pitchFamily="18" charset="0"/>
                <a:cs typeface="Times New Roman" panose="02020603050405020304" pitchFamily="18" charset="0"/>
              </a:rPr>
              <a:t>Outline</a:t>
            </a:r>
            <a:endParaRPr lang="en-IN" sz="2800" b="1" dirty="0">
              <a:solidFill>
                <a:schemeClr val="accent2"/>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65044EB-8CB4-41F9-9EA3-AAB77C711AB6}"/>
              </a:ext>
            </a:extLst>
          </p:cNvPr>
          <p:cNvSpPr txBox="1"/>
          <p:nvPr/>
        </p:nvSpPr>
        <p:spPr>
          <a:xfrm>
            <a:off x="838200" y="1608529"/>
            <a:ext cx="10515600" cy="2954655"/>
          </a:xfrm>
          <a:prstGeom prst="rect">
            <a:avLst/>
          </a:prstGeom>
          <a:noFill/>
        </p:spPr>
        <p:txBody>
          <a:bodyPr wrap="square" rtlCol="0">
            <a:spAutoFit/>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Introduction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Motivation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Process Model</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Output</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Conclusion</a:t>
            </a:r>
          </a:p>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Future Scope</a:t>
            </a:r>
          </a:p>
        </p:txBody>
      </p:sp>
    </p:spTree>
    <p:extLst>
      <p:ext uri="{BB962C8B-B14F-4D97-AF65-F5344CB8AC3E}">
        <p14:creationId xmlns:p14="http://schemas.microsoft.com/office/powerpoint/2010/main" val="215241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CD383-14F7-489C-6A6D-86AD84F73FB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endParaRPr lang="en-IN" dirty="0"/>
          </a:p>
        </p:txBody>
      </p:sp>
      <p:sp>
        <p:nvSpPr>
          <p:cNvPr id="3" name="Content Placeholder 2">
            <a:extLst>
              <a:ext uri="{FF2B5EF4-FFF2-40B4-BE49-F238E27FC236}">
                <a16:creationId xmlns:a16="http://schemas.microsoft.com/office/drawing/2014/main" id="{506385C6-857E-F371-D6E6-87A5E1C4F694}"/>
              </a:ext>
            </a:extLst>
          </p:cNvPr>
          <p:cNvSpPr>
            <a:spLocks noGrp="1"/>
          </p:cNvSpPr>
          <p:nvPr>
            <p:ph idx="1"/>
          </p:nvPr>
        </p:nvSpPr>
        <p:spPr>
          <a:xfrm>
            <a:off x="465826" y="1825625"/>
            <a:ext cx="10887974" cy="4117975"/>
          </a:xfrm>
        </p:spPr>
        <p:txBody>
          <a:bodyPr>
            <a:normAutofit/>
          </a:bodyPr>
          <a:lstStyle/>
          <a:p>
            <a:r>
              <a:rPr lang="en-US" sz="2400" dirty="0"/>
              <a:t>This project focuses on developing a robust model for detecting fraudulent transactions within the Unified Payments Interface (UPI) system. UPI, a popular real-time mobile payment system in India, has witnessed a surge in usage, making it crucial to implement effective fraud detection mechanisms.</a:t>
            </a:r>
          </a:p>
          <a:p>
            <a:endParaRPr lang="en-US" sz="2400" dirty="0"/>
          </a:p>
          <a:p>
            <a:r>
              <a:rPr lang="en-US" sz="2400" dirty="0"/>
              <a:t>This project leverages a dataset containing transaction details, including payment gateways, transaction types, locations, device information, and merchant categories, to identify patterns indicative of fraudulent activities. The analysis involves exploring various features, visualizing transaction trends, and employing machine learning algorithms to build a predictive model.</a:t>
            </a:r>
            <a:endParaRPr lang="en-IN" sz="2400" dirty="0"/>
          </a:p>
        </p:txBody>
      </p:sp>
      <p:sp>
        <p:nvSpPr>
          <p:cNvPr id="4" name="Date Placeholder 3">
            <a:extLst>
              <a:ext uri="{FF2B5EF4-FFF2-40B4-BE49-F238E27FC236}">
                <a16:creationId xmlns:a16="http://schemas.microsoft.com/office/drawing/2014/main" id="{EAA429C5-9CDC-8D41-BD8B-310AD4A6C3EA}"/>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479039D6-372D-CE65-2687-704426B643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1310D7-AB2E-24A8-0942-D142E9F0D981}"/>
              </a:ext>
            </a:extLst>
          </p:cNvPr>
          <p:cNvSpPr>
            <a:spLocks noGrp="1"/>
          </p:cNvSpPr>
          <p:nvPr>
            <p:ph type="sldNum" sz="quarter" idx="12"/>
          </p:nvPr>
        </p:nvSpPr>
        <p:spPr/>
        <p:txBody>
          <a:bodyPr/>
          <a:lstStyle/>
          <a:p>
            <a:fld id="{4A50C117-A8B7-44AD-9C02-F3C433722954}" type="slidenum">
              <a:rPr lang="en-IN" smtClean="0"/>
              <a:t>3</a:t>
            </a:fld>
            <a:endParaRPr lang="en-IN"/>
          </a:p>
        </p:txBody>
      </p:sp>
      <p:sp>
        <p:nvSpPr>
          <p:cNvPr id="9" name="Rectangle 8">
            <a:extLst>
              <a:ext uri="{FF2B5EF4-FFF2-40B4-BE49-F238E27FC236}">
                <a16:creationId xmlns:a16="http://schemas.microsoft.com/office/drawing/2014/main" id="{CCF35322-7DAA-C9E3-EF15-EB5CAE018AD2}"/>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7738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46084-B378-10CA-A814-43A8B102D9F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Motivation</a:t>
            </a:r>
            <a:endParaRPr lang="en-IN" dirty="0"/>
          </a:p>
        </p:txBody>
      </p:sp>
      <p:sp>
        <p:nvSpPr>
          <p:cNvPr id="3" name="Content Placeholder 2">
            <a:extLst>
              <a:ext uri="{FF2B5EF4-FFF2-40B4-BE49-F238E27FC236}">
                <a16:creationId xmlns:a16="http://schemas.microsoft.com/office/drawing/2014/main" id="{446F349E-7D69-9444-D90D-C574AD8BE6C6}"/>
              </a:ext>
            </a:extLst>
          </p:cNvPr>
          <p:cNvSpPr>
            <a:spLocks noGrp="1"/>
          </p:cNvSpPr>
          <p:nvPr>
            <p:ph idx="1"/>
          </p:nvPr>
        </p:nvSpPr>
        <p:spPr/>
        <p:txBody>
          <a:bodyPr>
            <a:normAutofit/>
          </a:bodyPr>
          <a:lstStyle/>
          <a:p>
            <a:pPr>
              <a:buNone/>
            </a:pPr>
            <a:r>
              <a:rPr lang="en-IN" sz="2400" b="1" dirty="0"/>
              <a:t>Combating Fraud</a:t>
            </a:r>
          </a:p>
          <a:p>
            <a:pPr>
              <a:buNone/>
            </a:pPr>
            <a:r>
              <a:rPr lang="en-IN" sz="2400" dirty="0"/>
              <a:t>UPI spam can be a precursor to fraudulent activities.</a:t>
            </a:r>
          </a:p>
          <a:p>
            <a:pPr>
              <a:buNone/>
            </a:pPr>
            <a:r>
              <a:rPr lang="en-IN" sz="2400" dirty="0"/>
              <a:t>Protecting users from financial loss is paramount.</a:t>
            </a:r>
          </a:p>
          <a:p>
            <a:pPr>
              <a:buNone/>
            </a:pPr>
            <a:r>
              <a:rPr lang="en-IN" sz="2400" b="1" dirty="0"/>
              <a:t>Enhancing User Experience</a:t>
            </a:r>
          </a:p>
          <a:p>
            <a:pPr>
              <a:buNone/>
            </a:pPr>
            <a:r>
              <a:rPr lang="en-IN" sz="2400" dirty="0"/>
              <a:t>Reducing spam improves the overall UPI experience.</a:t>
            </a:r>
          </a:p>
          <a:p>
            <a:pPr>
              <a:buNone/>
            </a:pPr>
            <a:r>
              <a:rPr lang="en-IN" sz="2400" dirty="0"/>
              <a:t>Users can focus on legitimate transactions.</a:t>
            </a:r>
          </a:p>
          <a:p>
            <a:pPr>
              <a:buNone/>
            </a:pPr>
            <a:r>
              <a:rPr lang="en-IN" sz="2400" b="1" dirty="0"/>
              <a:t>Maintaining System Integrity</a:t>
            </a:r>
          </a:p>
          <a:p>
            <a:pPr>
              <a:buNone/>
            </a:pPr>
            <a:r>
              <a:rPr lang="en-IN" sz="2400" dirty="0"/>
              <a:t>Spam can overload the UPI system, impacting performance.</a:t>
            </a:r>
          </a:p>
          <a:p>
            <a:pPr marL="0" indent="0">
              <a:buNone/>
            </a:pPr>
            <a:r>
              <a:rPr lang="en-IN" sz="2400" dirty="0"/>
              <a:t>Detection helps maintain a stable environment.</a:t>
            </a:r>
          </a:p>
          <a:p>
            <a:endParaRPr lang="en-IN" sz="2400" dirty="0"/>
          </a:p>
        </p:txBody>
      </p:sp>
      <p:sp>
        <p:nvSpPr>
          <p:cNvPr id="4" name="Date Placeholder 3">
            <a:extLst>
              <a:ext uri="{FF2B5EF4-FFF2-40B4-BE49-F238E27FC236}">
                <a16:creationId xmlns:a16="http://schemas.microsoft.com/office/drawing/2014/main" id="{7A353C0A-A0EB-59B1-90DF-17BF02140CF3}"/>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6234C2BF-FD0D-F0CF-BBAA-33B68D2C9E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4FD18F-F684-A106-6C86-C17711098776}"/>
              </a:ext>
            </a:extLst>
          </p:cNvPr>
          <p:cNvSpPr>
            <a:spLocks noGrp="1"/>
          </p:cNvSpPr>
          <p:nvPr>
            <p:ph type="sldNum" sz="quarter" idx="12"/>
          </p:nvPr>
        </p:nvSpPr>
        <p:spPr/>
        <p:txBody>
          <a:bodyPr/>
          <a:lstStyle/>
          <a:p>
            <a:fld id="{4A50C117-A8B7-44AD-9C02-F3C433722954}" type="slidenum">
              <a:rPr lang="en-IN" smtClean="0"/>
              <a:t>4</a:t>
            </a:fld>
            <a:endParaRPr lang="en-IN"/>
          </a:p>
        </p:txBody>
      </p:sp>
      <p:sp>
        <p:nvSpPr>
          <p:cNvPr id="7" name="Rectangle 6">
            <a:extLst>
              <a:ext uri="{FF2B5EF4-FFF2-40B4-BE49-F238E27FC236}">
                <a16:creationId xmlns:a16="http://schemas.microsoft.com/office/drawing/2014/main" id="{2068E3AF-263A-D2F7-34CF-89D6D83E9D1B}"/>
              </a:ext>
            </a:extLst>
          </p:cNvPr>
          <p:cNvSpPr/>
          <p:nvPr/>
        </p:nvSpPr>
        <p:spPr>
          <a:xfrm>
            <a:off x="0" y="6194214"/>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282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0BF15-E3EE-1668-39C8-975808750B4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Process Model</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28A268F5-A1BF-1520-E302-E632C11C1F79}"/>
              </a:ext>
            </a:extLst>
          </p:cNvPr>
          <p:cNvSpPr>
            <a:spLocks noGrp="1"/>
          </p:cNvSpPr>
          <p:nvPr>
            <p:ph idx="1"/>
          </p:nvPr>
        </p:nvSpPr>
        <p:spPr/>
        <p:txBody>
          <a:bodyPr>
            <a:normAutofit/>
          </a:bodyPr>
          <a:lstStyle/>
          <a:p>
            <a:pPr>
              <a:buNone/>
            </a:pPr>
            <a:r>
              <a:rPr lang="en-US" sz="2000" b="1" dirty="0"/>
              <a:t>Data Collection</a:t>
            </a:r>
          </a:p>
          <a:p>
            <a:r>
              <a:rPr lang="en-US" sz="2000" dirty="0"/>
              <a:t>Gathering transaction data from UPI systems.</a:t>
            </a:r>
          </a:p>
          <a:p>
            <a:pPr>
              <a:buNone/>
            </a:pPr>
            <a:r>
              <a:rPr lang="en-US" sz="2000" b="1" dirty="0"/>
              <a:t>Data Preprocessing</a:t>
            </a:r>
          </a:p>
          <a:p>
            <a:r>
              <a:rPr lang="en-US" sz="2000" dirty="0"/>
              <a:t>Cleaning and formatting data for analysis.</a:t>
            </a:r>
          </a:p>
          <a:p>
            <a:pPr>
              <a:buNone/>
            </a:pPr>
            <a:r>
              <a:rPr lang="en-US" sz="2000" b="1" dirty="0"/>
              <a:t>Model Training</a:t>
            </a:r>
          </a:p>
          <a:p>
            <a:r>
              <a:rPr lang="en-US" sz="2000" dirty="0"/>
              <a:t>Training a machine learning model with labeled data.</a:t>
            </a:r>
          </a:p>
          <a:p>
            <a:pPr>
              <a:buNone/>
            </a:pPr>
            <a:r>
              <a:rPr lang="en-US" sz="2000" b="1" dirty="0"/>
              <a:t>Model Evaluation</a:t>
            </a:r>
          </a:p>
          <a:p>
            <a:r>
              <a:rPr lang="en-US" sz="2000" dirty="0"/>
              <a:t>Evaluating the model's performance and accuracy.</a:t>
            </a:r>
          </a:p>
          <a:p>
            <a:pPr>
              <a:buNone/>
            </a:pPr>
            <a:r>
              <a:rPr lang="en-US" sz="2000" b="1" dirty="0"/>
              <a:t>Deployment</a:t>
            </a:r>
          </a:p>
          <a:p>
            <a:r>
              <a:rPr lang="en-US" sz="2000" dirty="0"/>
              <a:t>Deploying the model to detect spam in real-time.</a:t>
            </a:r>
          </a:p>
          <a:p>
            <a:pPr marL="0" indent="0">
              <a:buNone/>
            </a:pPr>
            <a:endParaRPr lang="en-IN" sz="2000" dirty="0"/>
          </a:p>
        </p:txBody>
      </p:sp>
      <p:sp>
        <p:nvSpPr>
          <p:cNvPr id="4" name="Date Placeholder 3">
            <a:extLst>
              <a:ext uri="{FF2B5EF4-FFF2-40B4-BE49-F238E27FC236}">
                <a16:creationId xmlns:a16="http://schemas.microsoft.com/office/drawing/2014/main" id="{5987F0E7-60A1-A077-9250-1B51DB07536F}"/>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EAFA6903-EE4C-3325-252C-F8D9C73DF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24C422-4C63-B285-88A2-CC96030B58B3}"/>
              </a:ext>
            </a:extLst>
          </p:cNvPr>
          <p:cNvSpPr>
            <a:spLocks noGrp="1"/>
          </p:cNvSpPr>
          <p:nvPr>
            <p:ph type="sldNum" sz="quarter" idx="12"/>
          </p:nvPr>
        </p:nvSpPr>
        <p:spPr/>
        <p:txBody>
          <a:bodyPr/>
          <a:lstStyle/>
          <a:p>
            <a:fld id="{4A50C117-A8B7-44AD-9C02-F3C433722954}" type="slidenum">
              <a:rPr lang="en-IN" smtClean="0"/>
              <a:t>5</a:t>
            </a:fld>
            <a:endParaRPr lang="en-IN"/>
          </a:p>
        </p:txBody>
      </p:sp>
      <p:sp>
        <p:nvSpPr>
          <p:cNvPr id="7" name="Rectangle 6">
            <a:extLst>
              <a:ext uri="{FF2B5EF4-FFF2-40B4-BE49-F238E27FC236}">
                <a16:creationId xmlns:a16="http://schemas.microsoft.com/office/drawing/2014/main" id="{51A7CDE1-C349-179A-AC2B-1F915CA4F18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6901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DCA9F-7EC0-BFEB-66A6-DAE3970628CD}"/>
              </a:ext>
            </a:extLst>
          </p:cNvPr>
          <p:cNvSpPr>
            <a:spLocks noGrp="1"/>
          </p:cNvSpPr>
          <p:nvPr>
            <p:ph type="title"/>
          </p:nvPr>
        </p:nvSpPr>
        <p:spPr/>
        <p:txBody>
          <a:bodyPr/>
          <a:lstStyle/>
          <a:p>
            <a:pPr marL="342900" indent="-342900">
              <a:spcBef>
                <a:spcPts val="1200"/>
              </a:spcBef>
              <a:buAutoNum type="arabicPeriod"/>
            </a:pPr>
            <a:r>
              <a:rPr lang="en-US" dirty="0">
                <a:latin typeface="Times New Roman" panose="02020603050405020304" pitchFamily="18" charset="0"/>
                <a:cs typeface="Times New Roman" panose="02020603050405020304" pitchFamily="18" charset="0"/>
              </a:rPr>
              <a:t>Data Flow Diagram (DFD)</a:t>
            </a:r>
          </a:p>
        </p:txBody>
      </p:sp>
      <p:sp>
        <p:nvSpPr>
          <p:cNvPr id="3" name="Content Placeholder 2">
            <a:extLst>
              <a:ext uri="{FF2B5EF4-FFF2-40B4-BE49-F238E27FC236}">
                <a16:creationId xmlns:a16="http://schemas.microsoft.com/office/drawing/2014/main" id="{9A5297B0-9B6A-33C7-B446-241985FB8711}"/>
              </a:ext>
            </a:extLst>
          </p:cNvPr>
          <p:cNvSpPr>
            <a:spLocks noGrp="1"/>
          </p:cNvSpPr>
          <p:nvPr>
            <p:ph idx="1"/>
          </p:nvPr>
        </p:nvSpPr>
        <p:spPr/>
        <p:txBody>
          <a:bodyPr>
            <a:normAutofit/>
          </a:bodyPr>
          <a:lstStyle/>
          <a:p>
            <a:r>
              <a:rPr lang="en-US" sz="2000" dirty="0"/>
              <a:t>Data flows from user transactions to a database. The machine learning model analyzes the data. This process identifies and flags potential spam transactions.</a:t>
            </a:r>
          </a:p>
          <a:p>
            <a:pPr marL="0" indent="0">
              <a:buNone/>
            </a:pPr>
            <a:endParaRPr lang="en-IN" sz="2000" dirty="0"/>
          </a:p>
        </p:txBody>
      </p:sp>
      <p:sp>
        <p:nvSpPr>
          <p:cNvPr id="4" name="Date Placeholder 3">
            <a:extLst>
              <a:ext uri="{FF2B5EF4-FFF2-40B4-BE49-F238E27FC236}">
                <a16:creationId xmlns:a16="http://schemas.microsoft.com/office/drawing/2014/main" id="{58C26CD1-8192-4AC1-18BC-E79D2C5C91C7}"/>
              </a:ext>
            </a:extLst>
          </p:cNvPr>
          <p:cNvSpPr>
            <a:spLocks noGrp="1"/>
          </p:cNvSpPr>
          <p:nvPr>
            <p:ph type="dt" sz="half" idx="10"/>
          </p:nvPr>
        </p:nvSpPr>
        <p:spPr/>
        <p:txBody>
          <a:bodyPr/>
          <a:lstStyle/>
          <a:p>
            <a:r>
              <a:rPr lang="en-IN" dirty="0"/>
              <a:t>10-04-2022</a:t>
            </a:r>
          </a:p>
        </p:txBody>
      </p:sp>
      <p:sp>
        <p:nvSpPr>
          <p:cNvPr id="5" name="Footer Placeholder 4">
            <a:extLst>
              <a:ext uri="{FF2B5EF4-FFF2-40B4-BE49-F238E27FC236}">
                <a16:creationId xmlns:a16="http://schemas.microsoft.com/office/drawing/2014/main" id="{1F4813A2-5D66-CB3A-AF7F-42A682F03B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88AA0FA-B6B8-6107-5B41-7AFA12B6437D}"/>
              </a:ext>
            </a:extLst>
          </p:cNvPr>
          <p:cNvSpPr>
            <a:spLocks noGrp="1"/>
          </p:cNvSpPr>
          <p:nvPr>
            <p:ph type="sldNum" sz="quarter" idx="12"/>
          </p:nvPr>
        </p:nvSpPr>
        <p:spPr/>
        <p:txBody>
          <a:bodyPr/>
          <a:lstStyle/>
          <a:p>
            <a:fld id="{4A50C117-A8B7-44AD-9C02-F3C433722954}" type="slidenum">
              <a:rPr lang="en-IN" smtClean="0"/>
              <a:t>6</a:t>
            </a:fld>
            <a:endParaRPr lang="en-IN"/>
          </a:p>
        </p:txBody>
      </p:sp>
      <p:sp>
        <p:nvSpPr>
          <p:cNvPr id="7" name="Rectangle 6">
            <a:extLst>
              <a:ext uri="{FF2B5EF4-FFF2-40B4-BE49-F238E27FC236}">
                <a16:creationId xmlns:a16="http://schemas.microsoft.com/office/drawing/2014/main" id="{E182C483-0F02-FE7C-8A4F-19B28E149DD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92DCB642-5791-1A0B-A675-E72AF09CA765}"/>
              </a:ext>
            </a:extLst>
          </p:cNvPr>
          <p:cNvPicPr>
            <a:picLocks noChangeAspect="1"/>
          </p:cNvPicPr>
          <p:nvPr/>
        </p:nvPicPr>
        <p:blipFill>
          <a:blip r:embed="rId2"/>
          <a:stretch>
            <a:fillRect/>
          </a:stretch>
        </p:blipFill>
        <p:spPr>
          <a:xfrm>
            <a:off x="1785667" y="2551317"/>
            <a:ext cx="8364149" cy="3255666"/>
          </a:xfrm>
          <a:prstGeom prst="rect">
            <a:avLst/>
          </a:prstGeom>
        </p:spPr>
      </p:pic>
    </p:spTree>
    <p:extLst>
      <p:ext uri="{BB962C8B-B14F-4D97-AF65-F5344CB8AC3E}">
        <p14:creationId xmlns:p14="http://schemas.microsoft.com/office/powerpoint/2010/main" val="22598820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B6CC-C115-68AB-5090-2D05A4C62F5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Output</a:t>
            </a:r>
            <a:endParaRPr lang="en-IN" dirty="0"/>
          </a:p>
        </p:txBody>
      </p:sp>
      <p:pic>
        <p:nvPicPr>
          <p:cNvPr id="9" name="Content Placeholder 8">
            <a:extLst>
              <a:ext uri="{FF2B5EF4-FFF2-40B4-BE49-F238E27FC236}">
                <a16:creationId xmlns:a16="http://schemas.microsoft.com/office/drawing/2014/main" id="{95667FDA-E604-88B0-F38C-5E6046173CC7}"/>
              </a:ext>
            </a:extLst>
          </p:cNvPr>
          <p:cNvPicPr>
            <a:picLocks noGrp="1" noChangeAspect="1"/>
          </p:cNvPicPr>
          <p:nvPr>
            <p:ph idx="1"/>
          </p:nvPr>
        </p:nvPicPr>
        <p:blipFill>
          <a:blip r:embed="rId2"/>
          <a:stretch>
            <a:fillRect/>
          </a:stretch>
        </p:blipFill>
        <p:spPr>
          <a:xfrm>
            <a:off x="4945695" y="1470097"/>
            <a:ext cx="5250728" cy="1349349"/>
          </a:xfrm>
        </p:spPr>
      </p:pic>
      <p:sp>
        <p:nvSpPr>
          <p:cNvPr id="4" name="Date Placeholder 3">
            <a:extLst>
              <a:ext uri="{FF2B5EF4-FFF2-40B4-BE49-F238E27FC236}">
                <a16:creationId xmlns:a16="http://schemas.microsoft.com/office/drawing/2014/main" id="{A6E984A5-9950-972D-08C2-F134B7A9A117}"/>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DD3FE881-2250-82EC-7D44-C892D5D664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AC176C4-4FEE-DAA3-DE82-949478C66C47}"/>
              </a:ext>
            </a:extLst>
          </p:cNvPr>
          <p:cNvSpPr>
            <a:spLocks noGrp="1"/>
          </p:cNvSpPr>
          <p:nvPr>
            <p:ph type="sldNum" sz="quarter" idx="12"/>
          </p:nvPr>
        </p:nvSpPr>
        <p:spPr/>
        <p:txBody>
          <a:bodyPr/>
          <a:lstStyle/>
          <a:p>
            <a:fld id="{4A50C117-A8B7-44AD-9C02-F3C433722954}" type="slidenum">
              <a:rPr lang="en-IN" smtClean="0"/>
              <a:t>7</a:t>
            </a:fld>
            <a:endParaRPr lang="en-IN"/>
          </a:p>
        </p:txBody>
      </p:sp>
      <p:sp>
        <p:nvSpPr>
          <p:cNvPr id="7" name="Rectangle 6">
            <a:extLst>
              <a:ext uri="{FF2B5EF4-FFF2-40B4-BE49-F238E27FC236}">
                <a16:creationId xmlns:a16="http://schemas.microsoft.com/office/drawing/2014/main" id="{CCC22F7A-A927-564F-7FF4-633DFCD2912F}"/>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Picture 10">
            <a:extLst>
              <a:ext uri="{FF2B5EF4-FFF2-40B4-BE49-F238E27FC236}">
                <a16:creationId xmlns:a16="http://schemas.microsoft.com/office/drawing/2014/main" id="{9AA9ED04-6B9E-3333-3E05-D548A7B7BF88}"/>
              </a:ext>
            </a:extLst>
          </p:cNvPr>
          <p:cNvPicPr>
            <a:picLocks noChangeAspect="1"/>
          </p:cNvPicPr>
          <p:nvPr/>
        </p:nvPicPr>
        <p:blipFill>
          <a:blip r:embed="rId3"/>
          <a:stretch>
            <a:fillRect/>
          </a:stretch>
        </p:blipFill>
        <p:spPr>
          <a:xfrm>
            <a:off x="4614242" y="2955970"/>
            <a:ext cx="7577757" cy="2419087"/>
          </a:xfrm>
          <a:prstGeom prst="rect">
            <a:avLst/>
          </a:prstGeom>
        </p:spPr>
      </p:pic>
      <p:pic>
        <p:nvPicPr>
          <p:cNvPr id="13" name="Picture 12">
            <a:extLst>
              <a:ext uri="{FF2B5EF4-FFF2-40B4-BE49-F238E27FC236}">
                <a16:creationId xmlns:a16="http://schemas.microsoft.com/office/drawing/2014/main" id="{4E87D86B-4407-6AA6-E924-62F13BB7F356}"/>
              </a:ext>
            </a:extLst>
          </p:cNvPr>
          <p:cNvPicPr>
            <a:picLocks noChangeAspect="1"/>
          </p:cNvPicPr>
          <p:nvPr/>
        </p:nvPicPr>
        <p:blipFill>
          <a:blip r:embed="rId4"/>
          <a:stretch>
            <a:fillRect/>
          </a:stretch>
        </p:blipFill>
        <p:spPr>
          <a:xfrm>
            <a:off x="861204" y="1606621"/>
            <a:ext cx="3848637" cy="1000265"/>
          </a:xfrm>
          <a:prstGeom prst="rect">
            <a:avLst/>
          </a:prstGeom>
        </p:spPr>
      </p:pic>
    </p:spTree>
    <p:extLst>
      <p:ext uri="{BB962C8B-B14F-4D97-AF65-F5344CB8AC3E}">
        <p14:creationId xmlns:p14="http://schemas.microsoft.com/office/powerpoint/2010/main" val="3168581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8FA83-1161-FB0E-F41C-037A7311A31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65A3F783-63E1-1D67-9095-258DA209D3D3}"/>
              </a:ext>
            </a:extLst>
          </p:cNvPr>
          <p:cNvSpPr>
            <a:spLocks noGrp="1"/>
          </p:cNvSpPr>
          <p:nvPr>
            <p:ph idx="1"/>
          </p:nvPr>
        </p:nvSpPr>
        <p:spPr/>
        <p:txBody>
          <a:bodyPr>
            <a:normAutofit/>
          </a:bodyPr>
          <a:lstStyle/>
          <a:p>
            <a:pPr>
              <a:buNone/>
            </a:pPr>
            <a:r>
              <a:rPr lang="en-US" sz="2400" b="1" dirty="0"/>
              <a:t>Effective Detection</a:t>
            </a:r>
          </a:p>
          <a:p>
            <a:pPr>
              <a:buNone/>
            </a:pPr>
            <a:r>
              <a:rPr lang="en-US" sz="2400" dirty="0"/>
              <a:t>Machine learning models can effectively detect UPI spam.</a:t>
            </a:r>
          </a:p>
          <a:p>
            <a:pPr>
              <a:buNone/>
            </a:pPr>
            <a:r>
              <a:rPr lang="en-US" sz="2400" b="1" dirty="0"/>
              <a:t>Improved Security</a:t>
            </a:r>
          </a:p>
          <a:p>
            <a:pPr>
              <a:buNone/>
            </a:pPr>
            <a:r>
              <a:rPr lang="en-US" sz="2400" dirty="0"/>
              <a:t>Spam detection enhances overall UPI security.</a:t>
            </a:r>
          </a:p>
          <a:p>
            <a:pPr>
              <a:buNone/>
            </a:pPr>
            <a:r>
              <a:rPr lang="en-US" sz="2400" b="1" dirty="0"/>
              <a:t>Better User Experience</a:t>
            </a:r>
          </a:p>
          <a:p>
            <a:pPr>
              <a:buNone/>
            </a:pPr>
            <a:r>
              <a:rPr lang="en-US" sz="2400" dirty="0"/>
              <a:t>Users benefit from a cleaner, safer transaction environment.</a:t>
            </a:r>
          </a:p>
          <a:p>
            <a:pPr marL="0" indent="0">
              <a:buNone/>
            </a:pPr>
            <a:endParaRPr lang="en-IN" sz="2400" dirty="0"/>
          </a:p>
        </p:txBody>
      </p:sp>
      <p:sp>
        <p:nvSpPr>
          <p:cNvPr id="4" name="Date Placeholder 3">
            <a:extLst>
              <a:ext uri="{FF2B5EF4-FFF2-40B4-BE49-F238E27FC236}">
                <a16:creationId xmlns:a16="http://schemas.microsoft.com/office/drawing/2014/main" id="{0344BE11-C0D1-A549-2CB1-4D0D3748DE4E}"/>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63D82E93-9E39-B670-0D4F-6127034B7B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B38A44-D1EE-1913-001E-2318CD207A2E}"/>
              </a:ext>
            </a:extLst>
          </p:cNvPr>
          <p:cNvSpPr>
            <a:spLocks noGrp="1"/>
          </p:cNvSpPr>
          <p:nvPr>
            <p:ph type="sldNum" sz="quarter" idx="12"/>
          </p:nvPr>
        </p:nvSpPr>
        <p:spPr/>
        <p:txBody>
          <a:bodyPr/>
          <a:lstStyle/>
          <a:p>
            <a:fld id="{4A50C117-A8B7-44AD-9C02-F3C433722954}" type="slidenum">
              <a:rPr lang="en-IN" smtClean="0"/>
              <a:t>8</a:t>
            </a:fld>
            <a:endParaRPr lang="en-IN"/>
          </a:p>
        </p:txBody>
      </p:sp>
      <p:sp>
        <p:nvSpPr>
          <p:cNvPr id="8" name="Rectangle 7">
            <a:extLst>
              <a:ext uri="{FF2B5EF4-FFF2-40B4-BE49-F238E27FC236}">
                <a16:creationId xmlns:a16="http://schemas.microsoft.com/office/drawing/2014/main" id="{148763B2-1451-9E27-1534-8C5BD43922F5}"/>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88110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C2333C-B524-84FF-B692-DA5D0162E7B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Future Scope</a:t>
            </a:r>
            <a:br>
              <a:rPr lang="en-US"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F499115-72B8-CD09-66D6-FC84E88F6C37}"/>
              </a:ext>
            </a:extLst>
          </p:cNvPr>
          <p:cNvSpPr>
            <a:spLocks noGrp="1"/>
          </p:cNvSpPr>
          <p:nvPr>
            <p:ph idx="1"/>
          </p:nvPr>
        </p:nvSpPr>
        <p:spPr/>
        <p:txBody>
          <a:bodyPr/>
          <a:lstStyle/>
          <a:p>
            <a:pPr marL="0" indent="0">
              <a:buNone/>
            </a:pPr>
            <a:r>
              <a:rPr lang="en-IN" b="1" dirty="0"/>
              <a:t>Expanding Spam Detection Capabilities</a:t>
            </a:r>
          </a:p>
          <a:p>
            <a:pPr marL="0" indent="0">
              <a:buNone/>
            </a:pPr>
            <a:endParaRPr lang="en-IN" dirty="0"/>
          </a:p>
          <a:p>
            <a:pPr>
              <a:buNone/>
            </a:pPr>
            <a:r>
              <a:rPr lang="en-IN" sz="2000" b="1" dirty="0"/>
              <a:t>Mobile Integration</a:t>
            </a:r>
          </a:p>
          <a:p>
            <a:pPr>
              <a:buNone/>
            </a:pPr>
            <a:r>
              <a:rPr lang="en-IN" sz="2000" dirty="0"/>
              <a:t>Directly integrate spam detection into UPI apps.</a:t>
            </a:r>
          </a:p>
          <a:p>
            <a:pPr>
              <a:buNone/>
            </a:pPr>
            <a:r>
              <a:rPr lang="en-IN" sz="2000" b="1" dirty="0"/>
              <a:t>Advanced Algorithms</a:t>
            </a:r>
          </a:p>
          <a:p>
            <a:pPr>
              <a:buNone/>
            </a:pPr>
            <a:r>
              <a:rPr lang="en-IN" sz="2000" dirty="0"/>
              <a:t>Employ deep learning for enhanced accuracy.</a:t>
            </a:r>
          </a:p>
          <a:p>
            <a:pPr>
              <a:buNone/>
            </a:pPr>
            <a:r>
              <a:rPr lang="en-IN" sz="2000" b="1" dirty="0"/>
              <a:t>Global Models</a:t>
            </a:r>
          </a:p>
          <a:p>
            <a:pPr marL="0" indent="0">
              <a:buNone/>
            </a:pPr>
            <a:r>
              <a:rPr lang="en-IN" sz="2000" dirty="0"/>
              <a:t>Adapt models to detect spam across diverse regions.</a:t>
            </a:r>
          </a:p>
          <a:p>
            <a:pPr marL="0" indent="0">
              <a:buNone/>
            </a:pPr>
            <a:endParaRPr lang="en-IN" dirty="0"/>
          </a:p>
        </p:txBody>
      </p:sp>
      <p:sp>
        <p:nvSpPr>
          <p:cNvPr id="4" name="Date Placeholder 3">
            <a:extLst>
              <a:ext uri="{FF2B5EF4-FFF2-40B4-BE49-F238E27FC236}">
                <a16:creationId xmlns:a16="http://schemas.microsoft.com/office/drawing/2014/main" id="{B79363F8-6910-FAF6-C2AC-8BEFE1013000}"/>
              </a:ext>
            </a:extLst>
          </p:cNvPr>
          <p:cNvSpPr>
            <a:spLocks noGrp="1"/>
          </p:cNvSpPr>
          <p:nvPr>
            <p:ph type="dt" sz="half" idx="10"/>
          </p:nvPr>
        </p:nvSpPr>
        <p:spPr/>
        <p:txBody>
          <a:bodyPr/>
          <a:lstStyle/>
          <a:p>
            <a:r>
              <a:rPr lang="en-IN"/>
              <a:t>10-04-2022</a:t>
            </a:r>
          </a:p>
        </p:txBody>
      </p:sp>
      <p:sp>
        <p:nvSpPr>
          <p:cNvPr id="5" name="Footer Placeholder 4">
            <a:extLst>
              <a:ext uri="{FF2B5EF4-FFF2-40B4-BE49-F238E27FC236}">
                <a16:creationId xmlns:a16="http://schemas.microsoft.com/office/drawing/2014/main" id="{38DB2B24-447E-9BA2-93E3-CC82590CEC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F45D1C-F0B9-7F1E-1040-B8AE41A9071C}"/>
              </a:ext>
            </a:extLst>
          </p:cNvPr>
          <p:cNvSpPr>
            <a:spLocks noGrp="1"/>
          </p:cNvSpPr>
          <p:nvPr>
            <p:ph type="sldNum" sz="quarter" idx="12"/>
          </p:nvPr>
        </p:nvSpPr>
        <p:spPr/>
        <p:txBody>
          <a:bodyPr/>
          <a:lstStyle/>
          <a:p>
            <a:fld id="{4A50C117-A8B7-44AD-9C02-F3C433722954}" type="slidenum">
              <a:rPr lang="en-IN" smtClean="0"/>
              <a:t>9</a:t>
            </a:fld>
            <a:endParaRPr lang="en-IN"/>
          </a:p>
        </p:txBody>
      </p:sp>
      <p:sp>
        <p:nvSpPr>
          <p:cNvPr id="7" name="Rectangle 6">
            <a:extLst>
              <a:ext uri="{FF2B5EF4-FFF2-40B4-BE49-F238E27FC236}">
                <a16:creationId xmlns:a16="http://schemas.microsoft.com/office/drawing/2014/main" id="{43291A85-24D6-1973-C47C-29922DAEAA57}"/>
              </a:ext>
            </a:extLst>
          </p:cNvPr>
          <p:cNvSpPr/>
          <p:nvPr/>
        </p:nvSpPr>
        <p:spPr>
          <a:xfrm>
            <a:off x="0" y="6176962"/>
            <a:ext cx="12192000" cy="681037"/>
          </a:xfrm>
          <a:prstGeom prst="rect">
            <a:avLst/>
          </a:prstGeom>
          <a:solidFill>
            <a:srgbClr val="BD582C"/>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62094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1679</TotalTime>
  <Words>391</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Introduction</vt:lpstr>
      <vt:lpstr>Motivation</vt:lpstr>
      <vt:lpstr>Process Model </vt:lpstr>
      <vt:lpstr>Data Flow Diagram (DFD)</vt:lpstr>
      <vt:lpstr>Output</vt:lpstr>
      <vt:lpstr>Conclusion</vt:lpstr>
      <vt:lpstr>Future Scope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Amit Hirawat [MU - Jaipur]</dc:creator>
  <cp:lastModifiedBy>Akash Saxena</cp:lastModifiedBy>
  <cp:revision>38</cp:revision>
  <dcterms:created xsi:type="dcterms:W3CDTF">2022-04-04T16:03:24Z</dcterms:created>
  <dcterms:modified xsi:type="dcterms:W3CDTF">2025-03-28T07:03:03Z</dcterms:modified>
</cp:coreProperties>
</file>