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76" r:id="rId9"/>
    <p:sldId id="263" r:id="rId10"/>
    <p:sldId id="264" r:id="rId11"/>
    <p:sldId id="265" r:id="rId12"/>
    <p:sldId id="266" r:id="rId13"/>
    <p:sldId id="267" r:id="rId14"/>
    <p:sldId id="268" r:id="rId15"/>
    <p:sldId id="269" r:id="rId16"/>
    <p:sldId id="270" r:id="rId17"/>
    <p:sldId id="271" r:id="rId18"/>
    <p:sldId id="273" r:id="rId19"/>
    <p:sldId id="274" r:id="rId20"/>
    <p:sldId id="275" r:id="rId21"/>
  </p:sldIdLst>
  <p:sldSz cx="9144000" cy="5143500" type="screen16x9"/>
  <p:notesSz cx="6858000" cy="9144000"/>
  <p:embeddedFontLst>
    <p:embeddedFont>
      <p:font typeface="Arial Black" panose="020B0A04020102020204" pitchFamily="34" charset="0"/>
      <p:bold r:id="rId23"/>
    </p:embeddedFont>
    <p:embeddedFont>
      <p:font typeface="Montserrat" panose="00000500000000000000" pitchFamily="2"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558391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311700" y="252249"/>
            <a:ext cx="8520600" cy="1870842"/>
          </a:xfrm>
          <a:prstGeom prst="rect">
            <a:avLst/>
          </a:prstGeom>
          <a:noFill/>
          <a:ln>
            <a:noFill/>
          </a:ln>
        </p:spPr>
        <p:txBody>
          <a:bodyPr spcFirstLastPara="1" wrap="square" lIns="91425" tIns="91425" rIns="91425" bIns="91425" anchor="b" anchorCtr="0">
            <a:noAutofit/>
          </a:bodyPr>
          <a:lstStyle/>
          <a:p>
            <a:pPr lvl="0"/>
            <a:br>
              <a:rPr lang="en-GB" sz="3600" b="1" dirty="0">
                <a:solidFill>
                  <a:srgbClr val="00B0F0"/>
                </a:solidFill>
                <a:latin typeface="Montserrat"/>
                <a:ea typeface="Montserrat"/>
                <a:cs typeface="Montserrat"/>
                <a:sym typeface="Montserrat"/>
              </a:rPr>
            </a:br>
            <a:br>
              <a:rPr lang="en-GB" sz="1800" b="1" dirty="0">
                <a:solidFill>
                  <a:srgbClr val="CC0000"/>
                </a:solidFill>
                <a:latin typeface="Montserrat"/>
                <a:ea typeface="Montserrat"/>
                <a:cs typeface="Montserrat"/>
                <a:sym typeface="Montserrat"/>
              </a:rPr>
            </a:br>
            <a:br>
              <a:rPr lang="en-GB" sz="1800" b="1" dirty="0">
                <a:solidFill>
                  <a:srgbClr val="CC0000"/>
                </a:solidFill>
                <a:latin typeface="Montserrat"/>
                <a:ea typeface="Montserrat"/>
                <a:cs typeface="Montserrat"/>
                <a:sym typeface="Montserrat"/>
              </a:rPr>
            </a:br>
            <a:r>
              <a:rPr lang="en-GB" sz="4800" b="1" dirty="0">
                <a:solidFill>
                  <a:srgbClr val="CC0000"/>
                </a:solidFill>
                <a:latin typeface="Montserrat"/>
                <a:ea typeface="Montserrat"/>
                <a:cs typeface="Montserrat"/>
                <a:sym typeface="Montserrat"/>
              </a:rPr>
              <a:t> Capstone Project  : 1</a:t>
            </a:r>
            <a:br>
              <a:rPr lang="en-GB" sz="1800" b="1" dirty="0">
                <a:solidFill>
                  <a:srgbClr val="CC0000"/>
                </a:solidFill>
                <a:latin typeface="Montserrat"/>
                <a:ea typeface="Montserrat"/>
                <a:cs typeface="Montserrat"/>
                <a:sym typeface="Montserrat"/>
              </a:rPr>
            </a:br>
            <a:r>
              <a:rPr lang="en-GB" sz="3600" b="1" dirty="0">
                <a:solidFill>
                  <a:srgbClr val="00B0F0"/>
                </a:solidFill>
                <a:latin typeface="Montserrat"/>
                <a:ea typeface="Montserrat"/>
                <a:cs typeface="Montserrat"/>
                <a:sym typeface="Montserrat"/>
              </a:rPr>
              <a:t>  Hotel Booking Analysis</a:t>
            </a:r>
            <a:endParaRPr sz="3600" b="1" dirty="0">
              <a:solidFill>
                <a:srgbClr val="00B0F0"/>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6" name="Text Placeholder 5"/>
          <p:cNvSpPr>
            <a:spLocks noGrp="1"/>
          </p:cNvSpPr>
          <p:nvPr>
            <p:ph type="body" idx="1"/>
          </p:nvPr>
        </p:nvSpPr>
        <p:spPr>
          <a:xfrm>
            <a:off x="280169" y="1891862"/>
            <a:ext cx="8520600" cy="2617075"/>
          </a:xfrm>
        </p:spPr>
        <p:txBody>
          <a:bodyPr/>
          <a:lstStyle/>
          <a:p>
            <a:pPr>
              <a:buFont typeface="Arial" pitchFamily="34" charset="0"/>
              <a:buChar char="•"/>
            </a:pPr>
            <a:r>
              <a:rPr lang="en-GB" sz="2200" b="1" u="sng" dirty="0">
                <a:solidFill>
                  <a:srgbClr val="C00000"/>
                </a:solidFill>
                <a:latin typeface="Arial Black" pitchFamily="34" charset="0"/>
                <a:ea typeface="Montserrat"/>
                <a:cs typeface="Montserrat"/>
                <a:sym typeface="Montserrat"/>
              </a:rPr>
              <a:t>Team Members:</a:t>
            </a:r>
          </a:p>
          <a:p>
            <a:pPr>
              <a:buFont typeface="Arial" pitchFamily="34" charset="0"/>
              <a:buChar char="•"/>
            </a:pPr>
            <a:br>
              <a:rPr lang="en-GB" b="1" dirty="0">
                <a:solidFill>
                  <a:srgbClr val="CC0000"/>
                </a:solidFill>
                <a:latin typeface="Montserrat"/>
                <a:ea typeface="Montserrat"/>
                <a:cs typeface="Montserrat"/>
                <a:sym typeface="Montserrat"/>
              </a:rPr>
            </a:br>
            <a:r>
              <a:rPr lang="en-GB" b="1" dirty="0" err="1">
                <a:solidFill>
                  <a:srgbClr val="00B0F0"/>
                </a:solidFill>
                <a:latin typeface="Montserrat"/>
                <a:ea typeface="Montserrat"/>
                <a:cs typeface="Montserrat"/>
                <a:sym typeface="Montserrat"/>
              </a:rPr>
              <a:t>Abinash</a:t>
            </a:r>
            <a:r>
              <a:rPr lang="en-GB" b="1" dirty="0">
                <a:solidFill>
                  <a:srgbClr val="00B0F0"/>
                </a:solidFill>
                <a:latin typeface="Montserrat"/>
                <a:ea typeface="Montserrat"/>
                <a:cs typeface="Montserrat"/>
                <a:sym typeface="Montserrat"/>
              </a:rPr>
              <a:t> </a:t>
            </a:r>
            <a:r>
              <a:rPr lang="en-GB" b="1" dirty="0" err="1">
                <a:solidFill>
                  <a:srgbClr val="00B0F0"/>
                </a:solidFill>
                <a:latin typeface="Montserrat"/>
                <a:ea typeface="Montserrat"/>
                <a:cs typeface="Montserrat"/>
                <a:sym typeface="Montserrat"/>
              </a:rPr>
              <a:t>Kanungo</a:t>
            </a:r>
            <a:endParaRPr lang="en-GB" b="1" dirty="0">
              <a:solidFill>
                <a:srgbClr val="00B0F0"/>
              </a:solidFill>
              <a:latin typeface="Montserrat"/>
              <a:ea typeface="Montserrat"/>
              <a:cs typeface="Montserrat"/>
              <a:sym typeface="Montserrat"/>
            </a:endParaRPr>
          </a:p>
          <a:p>
            <a:pPr>
              <a:buFont typeface="Arial" pitchFamily="34" charset="0"/>
              <a:buChar char="•"/>
            </a:pPr>
            <a:r>
              <a:rPr lang="en-GB" b="1" dirty="0">
                <a:solidFill>
                  <a:srgbClr val="00B0F0"/>
                </a:solidFill>
                <a:latin typeface="Montserrat"/>
                <a:ea typeface="Montserrat"/>
                <a:cs typeface="Montserrat"/>
                <a:sym typeface="Montserrat"/>
              </a:rPr>
              <a:t> </a:t>
            </a:r>
            <a:r>
              <a:rPr lang="en-GB" b="1" dirty="0" err="1">
                <a:solidFill>
                  <a:srgbClr val="00B0F0"/>
                </a:solidFill>
                <a:latin typeface="Montserrat"/>
                <a:ea typeface="Montserrat"/>
                <a:cs typeface="Montserrat"/>
                <a:sym typeface="Montserrat"/>
              </a:rPr>
              <a:t>Akash</a:t>
            </a:r>
            <a:r>
              <a:rPr lang="en-GB" b="1" dirty="0">
                <a:solidFill>
                  <a:srgbClr val="00B0F0"/>
                </a:solidFill>
                <a:latin typeface="Montserrat"/>
                <a:ea typeface="Montserrat"/>
                <a:cs typeface="Montserrat"/>
                <a:sym typeface="Montserrat"/>
              </a:rPr>
              <a:t> Kumar </a:t>
            </a:r>
          </a:p>
          <a:p>
            <a:pPr>
              <a:buFont typeface="Arial" pitchFamily="34" charset="0"/>
              <a:buChar char="•"/>
            </a:pPr>
            <a:r>
              <a:rPr lang="en-GB" b="1" dirty="0" err="1">
                <a:solidFill>
                  <a:srgbClr val="00B0F0"/>
                </a:solidFill>
                <a:latin typeface="Montserrat"/>
                <a:ea typeface="Montserrat"/>
                <a:cs typeface="Montserrat"/>
                <a:sym typeface="Montserrat"/>
              </a:rPr>
              <a:t>Kunal</a:t>
            </a:r>
            <a:r>
              <a:rPr lang="en-GB" b="1" dirty="0">
                <a:solidFill>
                  <a:srgbClr val="00B0F0"/>
                </a:solidFill>
                <a:latin typeface="Montserrat"/>
                <a:ea typeface="Montserrat"/>
                <a:cs typeface="Montserrat"/>
                <a:sym typeface="Montserrat"/>
              </a:rPr>
              <a:t> </a:t>
            </a:r>
            <a:r>
              <a:rPr lang="en-GB" b="1" dirty="0" err="1">
                <a:solidFill>
                  <a:srgbClr val="00B0F0"/>
                </a:solidFill>
                <a:latin typeface="Montserrat"/>
                <a:ea typeface="Montserrat"/>
                <a:cs typeface="Montserrat"/>
                <a:sym typeface="Montserrat"/>
              </a:rPr>
              <a:t>Kamble</a:t>
            </a:r>
            <a:endParaRPr lang="en-GB" b="1" dirty="0">
              <a:solidFill>
                <a:srgbClr val="00B0F0"/>
              </a:solidFill>
              <a:latin typeface="Montserrat"/>
              <a:ea typeface="Montserrat"/>
              <a:cs typeface="Montserrat"/>
              <a:sym typeface="Montserrat"/>
            </a:endParaRPr>
          </a:p>
          <a:p>
            <a:pPr>
              <a:buFont typeface="Arial" pitchFamily="34" charset="0"/>
              <a:buChar char="•"/>
            </a:pPr>
            <a:r>
              <a:rPr lang="en-GB" b="1" dirty="0" err="1">
                <a:solidFill>
                  <a:srgbClr val="00B0F0"/>
                </a:solidFill>
                <a:latin typeface="Montserrat"/>
                <a:ea typeface="Montserrat"/>
                <a:cs typeface="Montserrat"/>
                <a:sym typeface="Montserrat"/>
              </a:rPr>
              <a:t>Zueb</a:t>
            </a:r>
            <a:r>
              <a:rPr lang="en-GB" b="1" dirty="0">
                <a:solidFill>
                  <a:srgbClr val="00B0F0"/>
                </a:solidFill>
                <a:latin typeface="Montserrat"/>
                <a:ea typeface="Montserrat"/>
                <a:cs typeface="Montserrat"/>
                <a:sym typeface="Montserrat"/>
              </a:rPr>
              <a:t> </a:t>
            </a:r>
            <a:r>
              <a:rPr lang="en-GB" b="1" dirty="0" err="1">
                <a:solidFill>
                  <a:srgbClr val="00B0F0"/>
                </a:solidFill>
                <a:latin typeface="Montserrat"/>
                <a:ea typeface="Montserrat"/>
                <a:cs typeface="Montserrat"/>
                <a:sym typeface="Montserrat"/>
              </a:rPr>
              <a:t>Ansari</a:t>
            </a:r>
            <a:endParaRPr lang="en-US" dirty="0">
              <a:solidFill>
                <a:srgbClr val="00B0F0"/>
              </a:solidFill>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166" y="376237"/>
            <a:ext cx="8597462" cy="338554"/>
          </a:xfrm>
          <a:prstGeom prst="rect">
            <a:avLst/>
          </a:prstGeom>
        </p:spPr>
        <p:txBody>
          <a:bodyPr wrap="square">
            <a:spAutoFit/>
          </a:bodyPr>
          <a:lstStyle/>
          <a:p>
            <a:r>
              <a:rPr lang="en-US" sz="1600" b="1" dirty="0">
                <a:solidFill>
                  <a:srgbClr val="C00000"/>
                </a:solidFill>
                <a:latin typeface="Montserrat-Bold"/>
              </a:rPr>
              <a:t>Now we will check comparatively for both types of hotels which month is busiest.</a:t>
            </a:r>
            <a:endParaRPr lang="en-US" sz="1600" dirty="0">
              <a:solidFill>
                <a:srgbClr val="C00000"/>
              </a:solidFill>
              <a:latin typeface="Montserrat-Bold"/>
            </a:endParaRPr>
          </a:p>
        </p:txBody>
      </p:sp>
      <p:pic>
        <p:nvPicPr>
          <p:cNvPr id="2050" name="Picture 2"/>
          <p:cNvPicPr>
            <a:picLocks noChangeAspect="1" noChangeArrowheads="1"/>
          </p:cNvPicPr>
          <p:nvPr/>
        </p:nvPicPr>
        <p:blipFill>
          <a:blip r:embed="rId2"/>
          <a:srcRect/>
          <a:stretch>
            <a:fillRect/>
          </a:stretch>
        </p:blipFill>
        <p:spPr bwMode="auto">
          <a:xfrm>
            <a:off x="273270" y="1163088"/>
            <a:ext cx="8387254" cy="2990850"/>
          </a:xfrm>
          <a:prstGeom prst="rect">
            <a:avLst/>
          </a:prstGeom>
          <a:noFill/>
          <a:ln w="9525">
            <a:noFill/>
            <a:miter lim="800000"/>
            <a:headEnd/>
            <a:tailEnd/>
          </a:ln>
          <a:effectLst/>
        </p:spPr>
      </p:pic>
      <p:sp>
        <p:nvSpPr>
          <p:cNvPr id="4" name="Rectangle 3"/>
          <p:cNvSpPr/>
          <p:nvPr/>
        </p:nvSpPr>
        <p:spPr>
          <a:xfrm>
            <a:off x="818680" y="4297436"/>
            <a:ext cx="7506639" cy="307777"/>
          </a:xfrm>
          <a:prstGeom prst="rect">
            <a:avLst/>
          </a:prstGeom>
        </p:spPr>
        <p:txBody>
          <a:bodyPr wrap="square">
            <a:spAutoFit/>
          </a:bodyPr>
          <a:lstStyle/>
          <a:p>
            <a:r>
              <a:rPr lang="en-US" dirty="0">
                <a:solidFill>
                  <a:srgbClr val="00B0F0"/>
                </a:solidFill>
                <a:latin typeface="Montserrat-Bold"/>
              </a:rPr>
              <a:t>From above we can say that </a:t>
            </a:r>
            <a:r>
              <a:rPr lang="en-US" b="1" dirty="0">
                <a:solidFill>
                  <a:srgbClr val="00B0F0"/>
                </a:solidFill>
                <a:latin typeface="Montserrat-Bold"/>
              </a:rPr>
              <a:t>August</a:t>
            </a:r>
            <a:r>
              <a:rPr lang="en-US" dirty="0">
                <a:solidFill>
                  <a:srgbClr val="00B0F0"/>
                </a:solidFill>
                <a:latin typeface="Montserrat-Bold"/>
              </a:rPr>
              <a:t> is the busiest month for both type of hotels.</a:t>
            </a:r>
          </a:p>
        </p:txBody>
      </p:sp>
    </p:spTree>
    <p:extLst>
      <p:ext uri="{BB962C8B-B14F-4D97-AF65-F5344CB8AC3E}">
        <p14:creationId xmlns:p14="http://schemas.microsoft.com/office/powerpoint/2010/main" val="1309145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8014" y="239602"/>
            <a:ext cx="8034738" cy="584775"/>
          </a:xfrm>
          <a:prstGeom prst="rect">
            <a:avLst/>
          </a:prstGeom>
        </p:spPr>
        <p:txBody>
          <a:bodyPr wrap="square">
            <a:spAutoFit/>
          </a:bodyPr>
          <a:lstStyle/>
          <a:p>
            <a:r>
              <a:rPr lang="en-US" sz="1600" b="1" dirty="0">
                <a:solidFill>
                  <a:srgbClr val="C00000"/>
                </a:solidFill>
                <a:latin typeface="Montserrat-Bold"/>
              </a:rPr>
              <a:t>4. Which was the most booked accommodation type (Single, Couple, Family)?</a:t>
            </a:r>
            <a:endParaRPr lang="en-US" sz="1600" dirty="0">
              <a:solidFill>
                <a:srgbClr val="C00000"/>
              </a:solidFill>
              <a:latin typeface="Montserrat-Bold"/>
            </a:endParaRPr>
          </a:p>
        </p:txBody>
      </p:sp>
      <p:pic>
        <p:nvPicPr>
          <p:cNvPr id="3074" name="Picture 2"/>
          <p:cNvPicPr>
            <a:picLocks noChangeAspect="1" noChangeArrowheads="1"/>
          </p:cNvPicPr>
          <p:nvPr/>
        </p:nvPicPr>
        <p:blipFill>
          <a:blip r:embed="rId2"/>
          <a:srcRect/>
          <a:stretch>
            <a:fillRect/>
          </a:stretch>
        </p:blipFill>
        <p:spPr bwMode="auto">
          <a:xfrm>
            <a:off x="354653" y="1023257"/>
            <a:ext cx="5340277" cy="3719977"/>
          </a:xfrm>
          <a:prstGeom prst="rect">
            <a:avLst/>
          </a:prstGeom>
          <a:noFill/>
          <a:ln w="9525">
            <a:noFill/>
            <a:miter lim="800000"/>
            <a:headEnd/>
            <a:tailEnd/>
          </a:ln>
          <a:effectLst/>
        </p:spPr>
      </p:pic>
      <p:sp>
        <p:nvSpPr>
          <p:cNvPr id="4" name="Rectangle 3"/>
          <p:cNvSpPr/>
          <p:nvPr/>
        </p:nvSpPr>
        <p:spPr>
          <a:xfrm>
            <a:off x="5552160" y="1327801"/>
            <a:ext cx="3237187" cy="1077218"/>
          </a:xfrm>
          <a:prstGeom prst="rect">
            <a:avLst/>
          </a:prstGeom>
        </p:spPr>
        <p:txBody>
          <a:bodyPr wrap="square">
            <a:spAutoFit/>
          </a:bodyPr>
          <a:lstStyle/>
          <a:p>
            <a:r>
              <a:rPr lang="en-US" sz="1600" dirty="0">
                <a:solidFill>
                  <a:srgbClr val="00B0F0"/>
                </a:solidFill>
                <a:latin typeface="Montserrat-Bold"/>
              </a:rPr>
              <a:t>From above plot bar we can say that </a:t>
            </a:r>
            <a:r>
              <a:rPr lang="en-US" sz="1600" b="1" dirty="0">
                <a:solidFill>
                  <a:srgbClr val="00B0F0"/>
                </a:solidFill>
                <a:latin typeface="Montserrat-Bold"/>
              </a:rPr>
              <a:t>Couples(No Children)</a:t>
            </a:r>
            <a:r>
              <a:rPr lang="en-US" sz="1600" dirty="0">
                <a:solidFill>
                  <a:srgbClr val="00B0F0"/>
                </a:solidFill>
                <a:latin typeface="Montserrat-Bold"/>
              </a:rPr>
              <a:t> has most number of booking.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3568" y="273751"/>
            <a:ext cx="7717536" cy="523220"/>
          </a:xfrm>
          <a:prstGeom prst="rect">
            <a:avLst/>
          </a:prstGeom>
        </p:spPr>
        <p:txBody>
          <a:bodyPr wrap="square">
            <a:spAutoFit/>
          </a:bodyPr>
          <a:lstStyle/>
          <a:p>
            <a:r>
              <a:rPr lang="en-US" sz="2800" b="1" dirty="0">
                <a:solidFill>
                  <a:srgbClr val="C00000"/>
                </a:solidFill>
              </a:rPr>
              <a:t>5</a:t>
            </a:r>
            <a:r>
              <a:rPr lang="en-US" sz="2800" b="1" dirty="0">
                <a:solidFill>
                  <a:srgbClr val="C00000"/>
                </a:solidFill>
                <a:latin typeface="Montserrat-Bold"/>
              </a:rPr>
              <a:t>. Which type of meal booked ?</a:t>
            </a:r>
            <a:endParaRPr lang="en-US" sz="2800" dirty="0">
              <a:solidFill>
                <a:srgbClr val="C00000"/>
              </a:solidFill>
              <a:latin typeface="Montserrat-Bold"/>
            </a:endParaRPr>
          </a:p>
        </p:txBody>
      </p:sp>
      <p:pic>
        <p:nvPicPr>
          <p:cNvPr id="4098" name="Picture 2"/>
          <p:cNvPicPr>
            <a:picLocks noChangeAspect="1" noChangeArrowheads="1"/>
          </p:cNvPicPr>
          <p:nvPr/>
        </p:nvPicPr>
        <p:blipFill>
          <a:blip r:embed="rId2"/>
          <a:srcRect/>
          <a:stretch>
            <a:fillRect/>
          </a:stretch>
        </p:blipFill>
        <p:spPr bwMode="auto">
          <a:xfrm>
            <a:off x="1" y="1098359"/>
            <a:ext cx="5205984" cy="3771390"/>
          </a:xfrm>
          <a:prstGeom prst="rect">
            <a:avLst/>
          </a:prstGeom>
          <a:noFill/>
          <a:ln w="9525">
            <a:noFill/>
            <a:miter lim="800000"/>
            <a:headEnd/>
            <a:tailEnd/>
          </a:ln>
          <a:effectLst/>
        </p:spPr>
      </p:pic>
      <p:sp>
        <p:nvSpPr>
          <p:cNvPr id="4" name="Rectangle 3"/>
          <p:cNvSpPr/>
          <p:nvPr/>
        </p:nvSpPr>
        <p:spPr>
          <a:xfrm>
            <a:off x="4041227" y="1403632"/>
            <a:ext cx="4862019" cy="830997"/>
          </a:xfrm>
          <a:prstGeom prst="rect">
            <a:avLst/>
          </a:prstGeom>
        </p:spPr>
        <p:txBody>
          <a:bodyPr wrap="square">
            <a:spAutoFit/>
          </a:bodyPr>
          <a:lstStyle/>
          <a:p>
            <a:r>
              <a:rPr lang="en-US" sz="1600" dirty="0">
                <a:solidFill>
                  <a:srgbClr val="00B0F0"/>
                </a:solidFill>
                <a:latin typeface="Montserrat-Bold"/>
              </a:rPr>
              <a:t>As we can see from above graph </a:t>
            </a:r>
            <a:r>
              <a:rPr lang="en-US" sz="1600" b="1" dirty="0">
                <a:solidFill>
                  <a:srgbClr val="00B0F0"/>
                </a:solidFill>
                <a:latin typeface="Montserrat-Bold"/>
              </a:rPr>
              <a:t>BB i.e. Bed &amp; Breakfast</a:t>
            </a:r>
            <a:r>
              <a:rPr lang="en-US" sz="1600" dirty="0">
                <a:solidFill>
                  <a:srgbClr val="00B0F0"/>
                </a:solidFill>
                <a:latin typeface="Montserrat-Bold"/>
              </a:rPr>
              <a:t> is most preferable meal type of the guests which is 77.4%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6455" y="378855"/>
            <a:ext cx="7231467" cy="461665"/>
          </a:xfrm>
          <a:prstGeom prst="rect">
            <a:avLst/>
          </a:prstGeom>
        </p:spPr>
        <p:txBody>
          <a:bodyPr wrap="none">
            <a:spAutoFit/>
          </a:bodyPr>
          <a:lstStyle/>
          <a:p>
            <a:r>
              <a:rPr lang="en-US" sz="2400" b="1" dirty="0">
                <a:solidFill>
                  <a:srgbClr val="C00000"/>
                </a:solidFill>
                <a:latin typeface="Montserrat-Bold"/>
              </a:rPr>
              <a:t>6. From which country most guests comes?</a:t>
            </a:r>
            <a:endParaRPr lang="en-US" sz="2400" dirty="0">
              <a:solidFill>
                <a:srgbClr val="C00000"/>
              </a:solidFill>
              <a:latin typeface="Montserrat-Bold"/>
            </a:endParaRPr>
          </a:p>
        </p:txBody>
      </p:sp>
      <p:pic>
        <p:nvPicPr>
          <p:cNvPr id="5122" name="Picture 2"/>
          <p:cNvPicPr>
            <a:picLocks noChangeAspect="1" noChangeArrowheads="1"/>
          </p:cNvPicPr>
          <p:nvPr/>
        </p:nvPicPr>
        <p:blipFill>
          <a:blip r:embed="rId2">
            <a:extLst>
              <a:ext uri="{BEBA8EAE-BF5A-486C-A8C5-ECC9F3942E4B}">
                <a14:imgProps xmlns:a14="http://schemas.microsoft.com/office/drawing/2010/main">
                  <a14:imgLayer r:embed="rId3">
                    <a14:imgEffect>
                      <a14:saturation sat="318000"/>
                    </a14:imgEffect>
                    <a14:imgEffect>
                      <a14:brightnessContrast contrast="-40000"/>
                    </a14:imgEffect>
                  </a14:imgLayer>
                </a14:imgProps>
              </a:ext>
            </a:extLst>
          </a:blip>
          <a:srcRect/>
          <a:stretch>
            <a:fillRect/>
          </a:stretch>
        </p:blipFill>
        <p:spPr bwMode="auto">
          <a:xfrm>
            <a:off x="207486" y="1010711"/>
            <a:ext cx="5474857" cy="3953667"/>
          </a:xfrm>
          <a:prstGeom prst="rect">
            <a:avLst/>
          </a:prstGeom>
          <a:noFill/>
          <a:ln w="9525">
            <a:noFill/>
            <a:miter lim="800000"/>
            <a:headEnd/>
            <a:tailEnd/>
          </a:ln>
          <a:effectLst/>
        </p:spPr>
      </p:pic>
      <p:sp>
        <p:nvSpPr>
          <p:cNvPr id="4" name="Rectangle 3"/>
          <p:cNvSpPr/>
          <p:nvPr/>
        </p:nvSpPr>
        <p:spPr>
          <a:xfrm>
            <a:off x="5240532" y="1542510"/>
            <a:ext cx="3547241" cy="830997"/>
          </a:xfrm>
          <a:prstGeom prst="rect">
            <a:avLst/>
          </a:prstGeom>
        </p:spPr>
        <p:txBody>
          <a:bodyPr wrap="square">
            <a:spAutoFit/>
          </a:bodyPr>
          <a:lstStyle/>
          <a:p>
            <a:r>
              <a:rPr lang="en-US" sz="1600" dirty="0">
                <a:solidFill>
                  <a:srgbClr val="00B0F0"/>
                </a:solidFill>
                <a:latin typeface="Montserrat-Bold"/>
              </a:rPr>
              <a:t>From above graph we can say that most of the guests come from </a:t>
            </a:r>
            <a:r>
              <a:rPr lang="en-US" sz="1600" b="1" dirty="0">
                <a:solidFill>
                  <a:srgbClr val="00B0F0"/>
                </a:solidFill>
                <a:latin typeface="Montserrat-Bold"/>
              </a:rPr>
              <a:t>PRT i.e. Portugal</a:t>
            </a:r>
            <a:r>
              <a:rPr lang="en-US" sz="1600"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2107" y="290263"/>
            <a:ext cx="7530663" cy="338554"/>
          </a:xfrm>
          <a:prstGeom prst="rect">
            <a:avLst/>
          </a:prstGeom>
        </p:spPr>
        <p:txBody>
          <a:bodyPr wrap="square">
            <a:spAutoFit/>
          </a:bodyPr>
          <a:lstStyle/>
          <a:p>
            <a:r>
              <a:rPr lang="en-US" sz="1600" b="1" dirty="0">
                <a:solidFill>
                  <a:srgbClr val="C00000"/>
                </a:solidFill>
                <a:latin typeface="Montserrat-Bold"/>
              </a:rPr>
              <a:t>7. Which type of market segment is used for bookings hotels ?</a:t>
            </a:r>
            <a:endParaRPr lang="en-US" sz="1600" dirty="0">
              <a:solidFill>
                <a:srgbClr val="C00000"/>
              </a:solidFill>
              <a:latin typeface="Montserrat-Bold"/>
            </a:endParaRPr>
          </a:p>
        </p:txBody>
      </p:sp>
      <p:pic>
        <p:nvPicPr>
          <p:cNvPr id="6146" name="Picture 2"/>
          <p:cNvPicPr>
            <a:picLocks noChangeAspect="1" noChangeArrowheads="1"/>
          </p:cNvPicPr>
          <p:nvPr/>
        </p:nvPicPr>
        <p:blipFill>
          <a:blip r:embed="rId2"/>
          <a:srcRect/>
          <a:stretch>
            <a:fillRect/>
          </a:stretch>
        </p:blipFill>
        <p:spPr bwMode="auto">
          <a:xfrm>
            <a:off x="786308" y="773496"/>
            <a:ext cx="4754926" cy="4370004"/>
          </a:xfrm>
          <a:prstGeom prst="rect">
            <a:avLst/>
          </a:prstGeom>
          <a:noFill/>
          <a:ln w="9525">
            <a:noFill/>
            <a:miter lim="800000"/>
            <a:headEnd/>
            <a:tailEnd/>
          </a:ln>
          <a:effectLst/>
        </p:spPr>
      </p:pic>
      <p:sp>
        <p:nvSpPr>
          <p:cNvPr id="4" name="Rectangle 3"/>
          <p:cNvSpPr/>
          <p:nvPr/>
        </p:nvSpPr>
        <p:spPr>
          <a:xfrm>
            <a:off x="4912364" y="817040"/>
            <a:ext cx="4000500" cy="1158651"/>
          </a:xfrm>
          <a:prstGeom prst="rect">
            <a:avLst/>
          </a:prstGeom>
        </p:spPr>
        <p:txBody>
          <a:bodyPr wrap="square">
            <a:spAutoFit/>
          </a:bodyPr>
          <a:lstStyle/>
          <a:p>
            <a:pPr>
              <a:lnSpc>
                <a:spcPct val="150000"/>
              </a:lnSpc>
            </a:pPr>
            <a:r>
              <a:rPr lang="en-US" sz="1600" dirty="0">
                <a:solidFill>
                  <a:srgbClr val="00B0F0"/>
                </a:solidFill>
                <a:latin typeface="Montserrat-Bold"/>
              </a:rPr>
              <a:t>From above graph we can say that </a:t>
            </a:r>
            <a:r>
              <a:rPr lang="en-US" sz="1600" b="1" dirty="0">
                <a:solidFill>
                  <a:srgbClr val="00B0F0"/>
                </a:solidFill>
                <a:latin typeface="Montserrat-Bold"/>
              </a:rPr>
              <a:t>online TA</a:t>
            </a:r>
            <a:r>
              <a:rPr lang="en-US" sz="1600" dirty="0">
                <a:solidFill>
                  <a:srgbClr val="00B0F0"/>
                </a:solidFill>
                <a:latin typeface="Montserrat-Bold"/>
              </a:rPr>
              <a:t> market segment is mostly used to book a hotel.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8727" y="373608"/>
            <a:ext cx="7087843" cy="338554"/>
          </a:xfrm>
          <a:prstGeom prst="rect">
            <a:avLst/>
          </a:prstGeom>
        </p:spPr>
        <p:txBody>
          <a:bodyPr wrap="square">
            <a:spAutoFit/>
          </a:bodyPr>
          <a:lstStyle/>
          <a:p>
            <a:r>
              <a:rPr lang="en-US" sz="1600" b="1" dirty="0">
                <a:solidFill>
                  <a:srgbClr val="C00000"/>
                </a:solidFill>
                <a:latin typeface="Montserrat-Bold"/>
              </a:rPr>
              <a:t>8. How much guests pay per night for each types of rooms ?</a:t>
            </a:r>
            <a:endParaRPr lang="en-US" sz="1600" dirty="0">
              <a:solidFill>
                <a:srgbClr val="C00000"/>
              </a:solidFill>
              <a:latin typeface="Montserrat-Bold"/>
            </a:endParaRPr>
          </a:p>
        </p:txBody>
      </p:sp>
      <p:pic>
        <p:nvPicPr>
          <p:cNvPr id="7170" name="Picture 2"/>
          <p:cNvPicPr>
            <a:picLocks noChangeAspect="1" noChangeArrowheads="1"/>
          </p:cNvPicPr>
          <p:nvPr/>
        </p:nvPicPr>
        <p:blipFill>
          <a:blip r:embed="rId2"/>
          <a:srcRect/>
          <a:stretch>
            <a:fillRect/>
          </a:stretch>
        </p:blipFill>
        <p:spPr bwMode="auto">
          <a:xfrm>
            <a:off x="653259" y="1014320"/>
            <a:ext cx="5663758" cy="3755572"/>
          </a:xfrm>
          <a:prstGeom prst="rect">
            <a:avLst/>
          </a:prstGeom>
          <a:noFill/>
          <a:ln w="9525">
            <a:noFill/>
            <a:miter lim="800000"/>
            <a:headEnd/>
            <a:tailEnd/>
          </a:ln>
          <a:effectLst/>
        </p:spPr>
      </p:pic>
      <p:sp>
        <p:nvSpPr>
          <p:cNvPr id="4" name="Rectangle 3"/>
          <p:cNvSpPr/>
          <p:nvPr/>
        </p:nvSpPr>
        <p:spPr>
          <a:xfrm>
            <a:off x="6007670" y="1617643"/>
            <a:ext cx="2864069" cy="954107"/>
          </a:xfrm>
          <a:prstGeom prst="rect">
            <a:avLst/>
          </a:prstGeom>
        </p:spPr>
        <p:txBody>
          <a:bodyPr wrap="square">
            <a:spAutoFit/>
          </a:bodyPr>
          <a:lstStyle/>
          <a:p>
            <a:r>
              <a:rPr lang="en-US" dirty="0">
                <a:solidFill>
                  <a:srgbClr val="00B0F0"/>
                </a:solidFill>
                <a:latin typeface="Montserrat-Bold"/>
              </a:rPr>
              <a:t>From above graph we can say that </a:t>
            </a:r>
            <a:r>
              <a:rPr lang="en-US" b="1" dirty="0">
                <a:solidFill>
                  <a:srgbClr val="00B0F0"/>
                </a:solidFill>
                <a:latin typeface="Montserrat-Bold"/>
              </a:rPr>
              <a:t>'G'</a:t>
            </a:r>
            <a:r>
              <a:rPr lang="en-US" dirty="0">
                <a:solidFill>
                  <a:srgbClr val="00B0F0"/>
                </a:solidFill>
                <a:latin typeface="Montserrat-Bold"/>
              </a:rPr>
              <a:t> category room of city hotel are much costlier than other.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7307" y="294396"/>
            <a:ext cx="5064893" cy="523220"/>
          </a:xfrm>
          <a:prstGeom prst="rect">
            <a:avLst/>
          </a:prstGeom>
        </p:spPr>
        <p:txBody>
          <a:bodyPr wrap="square">
            <a:spAutoFit/>
          </a:bodyPr>
          <a:lstStyle/>
          <a:p>
            <a:r>
              <a:rPr lang="en-US" sz="2800" b="1" dirty="0">
                <a:solidFill>
                  <a:srgbClr val="C00000"/>
                </a:solidFill>
                <a:latin typeface="Montserrat-Bold"/>
              </a:rPr>
              <a:t>Assigned room type :</a:t>
            </a:r>
            <a:endParaRPr lang="en-US" sz="2800" dirty="0">
              <a:solidFill>
                <a:srgbClr val="C00000"/>
              </a:solidFill>
              <a:latin typeface="Montserrat-Bold"/>
            </a:endParaRPr>
          </a:p>
        </p:txBody>
      </p:sp>
      <p:pic>
        <p:nvPicPr>
          <p:cNvPr id="8194" name="Picture 2"/>
          <p:cNvPicPr>
            <a:picLocks noChangeAspect="1" noChangeArrowheads="1"/>
          </p:cNvPicPr>
          <p:nvPr/>
        </p:nvPicPr>
        <p:blipFill>
          <a:blip r:embed="rId2">
            <a:extLst>
              <a:ext uri="{BEBA8EAE-BF5A-486C-A8C5-ECC9F3942E4B}">
                <a14:imgProps xmlns:a14="http://schemas.microsoft.com/office/drawing/2010/main">
                  <a14:imgLayer r:embed="rId3">
                    <a14:imgEffect>
                      <a14:saturation sat="287000"/>
                    </a14:imgEffect>
                    <a14:imgEffect>
                      <a14:brightnessContrast bright="1000" contrast="-22000"/>
                    </a14:imgEffect>
                  </a14:imgLayer>
                </a14:imgProps>
              </a:ext>
            </a:extLst>
          </a:blip>
          <a:srcRect/>
          <a:stretch>
            <a:fillRect/>
          </a:stretch>
        </p:blipFill>
        <p:spPr bwMode="auto">
          <a:xfrm>
            <a:off x="738680" y="1042494"/>
            <a:ext cx="5543550" cy="3806609"/>
          </a:xfrm>
          <a:prstGeom prst="rect">
            <a:avLst/>
          </a:prstGeom>
          <a:noFill/>
          <a:ln w="9525">
            <a:noFill/>
            <a:miter lim="800000"/>
            <a:headEnd/>
            <a:tailEnd/>
          </a:ln>
          <a:effectLst/>
        </p:spPr>
      </p:pic>
      <p:sp>
        <p:nvSpPr>
          <p:cNvPr id="4" name="Rectangle 3"/>
          <p:cNvSpPr/>
          <p:nvPr/>
        </p:nvSpPr>
        <p:spPr>
          <a:xfrm>
            <a:off x="6282231" y="1225321"/>
            <a:ext cx="2676712" cy="954107"/>
          </a:xfrm>
          <a:prstGeom prst="rect">
            <a:avLst/>
          </a:prstGeom>
        </p:spPr>
        <p:txBody>
          <a:bodyPr wrap="square">
            <a:spAutoFit/>
          </a:bodyPr>
          <a:lstStyle/>
          <a:p>
            <a:r>
              <a:rPr lang="en-US" dirty="0">
                <a:solidFill>
                  <a:srgbClr val="00B0F0"/>
                </a:solidFill>
                <a:latin typeface="Montserrat-Bold"/>
              </a:rPr>
              <a:t>From above we can say that </a:t>
            </a:r>
            <a:r>
              <a:rPr lang="en-US" b="1" dirty="0">
                <a:solidFill>
                  <a:srgbClr val="00B0F0"/>
                </a:solidFill>
                <a:latin typeface="Montserrat-Bold"/>
              </a:rPr>
              <a:t>'A'</a:t>
            </a:r>
            <a:r>
              <a:rPr lang="en-US" dirty="0">
                <a:solidFill>
                  <a:srgbClr val="00B0F0"/>
                </a:solidFill>
                <a:latin typeface="Montserrat-Bold"/>
              </a:rPr>
              <a:t> type rooms are most assigned room type among all.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9599" y="461436"/>
            <a:ext cx="2997937" cy="646331"/>
          </a:xfrm>
          <a:prstGeom prst="rect">
            <a:avLst/>
          </a:prstGeom>
        </p:spPr>
        <p:txBody>
          <a:bodyPr wrap="none">
            <a:spAutoFit/>
          </a:bodyPr>
          <a:lstStyle/>
          <a:p>
            <a:r>
              <a:rPr lang="en-US" sz="3600" b="1" dirty="0">
                <a:solidFill>
                  <a:srgbClr val="C00000"/>
                </a:solidFill>
                <a:latin typeface="Montserrat-Bold"/>
              </a:rPr>
              <a:t>Challenges:</a:t>
            </a:r>
            <a:endParaRPr lang="en-US" sz="3600" dirty="0">
              <a:solidFill>
                <a:srgbClr val="C00000"/>
              </a:solidFill>
              <a:latin typeface="Montserrat-Bold"/>
            </a:endParaRPr>
          </a:p>
        </p:txBody>
      </p:sp>
      <p:sp>
        <p:nvSpPr>
          <p:cNvPr id="3" name="Rectangle 2"/>
          <p:cNvSpPr/>
          <p:nvPr/>
        </p:nvSpPr>
        <p:spPr>
          <a:xfrm>
            <a:off x="399599" y="1528640"/>
            <a:ext cx="7340143" cy="1886927"/>
          </a:xfrm>
          <a:prstGeom prst="rect">
            <a:avLst/>
          </a:prstGeom>
        </p:spPr>
        <p:txBody>
          <a:bodyPr wrap="square">
            <a:spAutoFit/>
          </a:bodyPr>
          <a:lstStyle/>
          <a:p>
            <a:pPr marL="114300" indent="0">
              <a:lnSpc>
                <a:spcPct val="150000"/>
              </a:lnSpc>
              <a:buNone/>
            </a:pPr>
            <a:r>
              <a:rPr lang="en-GB" sz="2000" b="1" dirty="0">
                <a:solidFill>
                  <a:srgbClr val="00B0F0"/>
                </a:solidFill>
                <a:latin typeface="Montserrat-Bold"/>
              </a:rPr>
              <a:t>1. Time taken to Identifying Problem Statements</a:t>
            </a:r>
          </a:p>
          <a:p>
            <a:pPr marL="114300" indent="0">
              <a:lnSpc>
                <a:spcPct val="150000"/>
              </a:lnSpc>
              <a:buNone/>
            </a:pPr>
            <a:r>
              <a:rPr lang="en-GB" sz="2000" b="1" dirty="0">
                <a:solidFill>
                  <a:srgbClr val="00B0F0"/>
                </a:solidFill>
                <a:latin typeface="Montserrat-Bold"/>
              </a:rPr>
              <a:t>2. Data Cleaning </a:t>
            </a:r>
          </a:p>
          <a:p>
            <a:pPr marL="114300" indent="0">
              <a:lnSpc>
                <a:spcPct val="150000"/>
              </a:lnSpc>
              <a:buNone/>
            </a:pPr>
            <a:r>
              <a:rPr lang="en-GB" sz="2000" b="1" dirty="0">
                <a:solidFill>
                  <a:srgbClr val="00B0F0"/>
                </a:solidFill>
                <a:latin typeface="Montserrat-Bold"/>
              </a:rPr>
              <a:t>3. Consideration of data subsets</a:t>
            </a:r>
          </a:p>
          <a:p>
            <a:pPr marL="114300" indent="0">
              <a:lnSpc>
                <a:spcPct val="150000"/>
              </a:lnSpc>
              <a:buNone/>
            </a:pPr>
            <a:r>
              <a:rPr lang="en-GB" sz="2000" b="1" dirty="0">
                <a:solidFill>
                  <a:srgbClr val="00B0F0"/>
                </a:solidFill>
                <a:latin typeface="Montserrat-Bold"/>
              </a:rPr>
              <a:t>4. Finding Suitable plots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1818" y="442770"/>
            <a:ext cx="2930610" cy="646331"/>
          </a:xfrm>
          <a:prstGeom prst="rect">
            <a:avLst/>
          </a:prstGeom>
        </p:spPr>
        <p:txBody>
          <a:bodyPr wrap="none">
            <a:spAutoFit/>
          </a:bodyPr>
          <a:lstStyle/>
          <a:p>
            <a:r>
              <a:rPr lang="en-US" sz="3600" b="1" dirty="0">
                <a:solidFill>
                  <a:srgbClr val="C00000"/>
                </a:solidFill>
                <a:latin typeface="Montserrat-Bold"/>
              </a:rPr>
              <a:t>Conclusion</a:t>
            </a:r>
            <a:r>
              <a:rPr lang="en-US" dirty="0">
                <a:solidFill>
                  <a:srgbClr val="C00000"/>
                </a:solidFill>
              </a:rPr>
              <a:t>:</a:t>
            </a:r>
          </a:p>
        </p:txBody>
      </p:sp>
      <p:sp>
        <p:nvSpPr>
          <p:cNvPr id="3" name="Rectangle 2"/>
          <p:cNvSpPr/>
          <p:nvPr/>
        </p:nvSpPr>
        <p:spPr>
          <a:xfrm>
            <a:off x="421818" y="1210016"/>
            <a:ext cx="8123468" cy="3374642"/>
          </a:xfrm>
          <a:prstGeom prst="rect">
            <a:avLst/>
          </a:prstGeom>
        </p:spPr>
        <p:txBody>
          <a:bodyPr wrap="square">
            <a:spAutoFit/>
          </a:bodyPr>
          <a:lstStyle/>
          <a:p>
            <a:pPr>
              <a:lnSpc>
                <a:spcPct val="150000"/>
              </a:lnSpc>
            </a:pPr>
            <a:r>
              <a:rPr lang="en-US" sz="1600" dirty="0">
                <a:solidFill>
                  <a:srgbClr val="00B0F0"/>
                </a:solidFill>
                <a:latin typeface="Montserrat-Bold"/>
              </a:rPr>
              <a:t>1. According to this analysis number of City hotels comparatively more than Resort hotels. Resort Hotel tend to be on the expensive side and most people will just stick with city hotel.</a:t>
            </a:r>
          </a:p>
          <a:p>
            <a:pPr>
              <a:lnSpc>
                <a:spcPct val="150000"/>
              </a:lnSpc>
            </a:pPr>
            <a:r>
              <a:rPr lang="en-US" sz="1600" dirty="0">
                <a:solidFill>
                  <a:srgbClr val="00B0F0"/>
                </a:solidFill>
                <a:latin typeface="Montserrat-Bold"/>
              </a:rPr>
              <a:t> 2. City hotels bookings are more canceled than resort hotels.</a:t>
            </a:r>
          </a:p>
          <a:p>
            <a:pPr>
              <a:lnSpc>
                <a:spcPct val="150000"/>
              </a:lnSpc>
            </a:pPr>
            <a:r>
              <a:rPr lang="en-US" sz="1600" dirty="0">
                <a:solidFill>
                  <a:srgbClr val="00B0F0"/>
                </a:solidFill>
                <a:latin typeface="Montserrat-Bold"/>
              </a:rPr>
              <a:t>3. In year 2016 most numbers of guests visited the both type of hotels compare to other years.</a:t>
            </a:r>
          </a:p>
          <a:p>
            <a:pPr>
              <a:lnSpc>
                <a:spcPct val="150000"/>
              </a:lnSpc>
            </a:pPr>
            <a:r>
              <a:rPr lang="en-US" sz="1600" dirty="0">
                <a:solidFill>
                  <a:srgbClr val="00B0F0"/>
                </a:solidFill>
                <a:latin typeface="Montserrat-Bold"/>
              </a:rPr>
              <a:t>4. August is the busiest month for hotels, which means august month has most number of bookings.</a:t>
            </a:r>
          </a:p>
          <a:p>
            <a:pPr>
              <a:lnSpc>
                <a:spcPct val="150000"/>
              </a:lnSpc>
            </a:pPr>
            <a:r>
              <a:rPr lang="en-US" sz="1600" dirty="0">
                <a:solidFill>
                  <a:srgbClr val="00B0F0"/>
                </a:solidFill>
                <a:latin typeface="Montserrat-Bold"/>
              </a:rPr>
              <a:t>5. August is the busiest month for both type of hotels.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5557" y="623989"/>
            <a:ext cx="8088086" cy="2635145"/>
          </a:xfrm>
          <a:prstGeom prst="rect">
            <a:avLst/>
          </a:prstGeom>
        </p:spPr>
        <p:txBody>
          <a:bodyPr wrap="square">
            <a:spAutoFit/>
          </a:bodyPr>
          <a:lstStyle/>
          <a:p>
            <a:pPr>
              <a:lnSpc>
                <a:spcPct val="150000"/>
              </a:lnSpc>
            </a:pPr>
            <a:r>
              <a:rPr lang="en-US" sz="1600" dirty="0">
                <a:solidFill>
                  <a:srgbClr val="00B0F0"/>
                </a:solidFill>
                <a:latin typeface="Montserrat-Bold"/>
              </a:rPr>
              <a:t>6. Couples (No Children) has most number of booking.</a:t>
            </a:r>
            <a:br>
              <a:rPr lang="en-US" sz="1600" dirty="0">
                <a:solidFill>
                  <a:srgbClr val="00B0F0"/>
                </a:solidFill>
                <a:latin typeface="Montserrat-Bold"/>
              </a:rPr>
            </a:br>
            <a:r>
              <a:rPr lang="en-US" sz="1600" dirty="0">
                <a:solidFill>
                  <a:srgbClr val="00B0F0"/>
                </a:solidFill>
                <a:latin typeface="Montserrat-Bold"/>
              </a:rPr>
              <a:t>7.  BB i.e. Bed &amp; Breakfast is most preferable meal type of the guests which is 77.4%</a:t>
            </a:r>
          </a:p>
          <a:p>
            <a:pPr>
              <a:lnSpc>
                <a:spcPct val="150000"/>
              </a:lnSpc>
            </a:pPr>
            <a:r>
              <a:rPr lang="en-US" sz="1600" dirty="0">
                <a:solidFill>
                  <a:srgbClr val="00B0F0"/>
                </a:solidFill>
                <a:latin typeface="Montserrat-Bold"/>
              </a:rPr>
              <a:t>8.  Most of the guests come from PRT i.e. Portugal.</a:t>
            </a:r>
          </a:p>
          <a:p>
            <a:pPr>
              <a:lnSpc>
                <a:spcPct val="150000"/>
              </a:lnSpc>
            </a:pPr>
            <a:r>
              <a:rPr lang="en-US" sz="1600" dirty="0">
                <a:solidFill>
                  <a:srgbClr val="00B0F0"/>
                </a:solidFill>
                <a:latin typeface="Montserrat-Bold"/>
              </a:rPr>
              <a:t>9. Guest uses most online TA market segment for hotels booking.</a:t>
            </a:r>
          </a:p>
          <a:p>
            <a:pPr>
              <a:lnSpc>
                <a:spcPct val="150000"/>
              </a:lnSpc>
            </a:pPr>
            <a:r>
              <a:rPr lang="en-US" sz="1600" dirty="0">
                <a:solidFill>
                  <a:srgbClr val="00B0F0"/>
                </a:solidFill>
                <a:latin typeface="Montserrat-Bold"/>
              </a:rPr>
              <a:t>10. G' category room of city hotel are much costlier than other.</a:t>
            </a:r>
          </a:p>
          <a:p>
            <a:pPr>
              <a:lnSpc>
                <a:spcPct val="150000"/>
              </a:lnSpc>
            </a:pPr>
            <a:r>
              <a:rPr lang="en-US" sz="1600" dirty="0">
                <a:solidFill>
                  <a:srgbClr val="00B0F0"/>
                </a:solidFill>
                <a:latin typeface="Montserrat-Bold"/>
              </a:rPr>
              <a:t>11. A' type rooms are most assigned room type among all.</a:t>
            </a: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lang="en-IN"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CC2AAF8A-6711-07E0-2531-22A44B1A54FE}"/>
              </a:ext>
            </a:extLst>
          </p:cNvPr>
          <p:cNvSpPr txBox="1"/>
          <p:nvPr/>
        </p:nvSpPr>
        <p:spPr>
          <a:xfrm>
            <a:off x="686889" y="641820"/>
            <a:ext cx="4572000" cy="830997"/>
          </a:xfrm>
          <a:prstGeom prst="rect">
            <a:avLst/>
          </a:prstGeom>
          <a:noFill/>
        </p:spPr>
        <p:txBody>
          <a:bodyPr wrap="square">
            <a:spAutoFit/>
          </a:bodyPr>
          <a:lstStyle/>
          <a:p>
            <a:r>
              <a:rPr lang="en-GB" sz="4800" b="1" u="sng" dirty="0">
                <a:solidFill>
                  <a:srgbClr val="CD0000"/>
                </a:solidFill>
                <a:latin typeface="Montserrat-Bold"/>
              </a:rPr>
              <a:t>Agenda</a:t>
            </a:r>
            <a:endParaRPr lang="en-IN" sz="4800" u="sng" dirty="0"/>
          </a:p>
        </p:txBody>
      </p:sp>
      <p:sp>
        <p:nvSpPr>
          <p:cNvPr id="4" name="TextBox 3">
            <a:extLst>
              <a:ext uri="{FF2B5EF4-FFF2-40B4-BE49-F238E27FC236}">
                <a16:creationId xmlns:a16="http://schemas.microsoft.com/office/drawing/2014/main" id="{C2CA1147-ED76-FFD0-3D41-3ADA8E719D5B}"/>
              </a:ext>
            </a:extLst>
          </p:cNvPr>
          <p:cNvSpPr txBox="1"/>
          <p:nvPr/>
        </p:nvSpPr>
        <p:spPr>
          <a:xfrm>
            <a:off x="840570" y="1452397"/>
            <a:ext cx="4847063" cy="1938992"/>
          </a:xfrm>
          <a:prstGeom prst="rect">
            <a:avLst/>
          </a:prstGeom>
          <a:noFill/>
        </p:spPr>
        <p:txBody>
          <a:bodyPr wrap="square" rtlCol="0">
            <a:spAutoFit/>
          </a:bodyPr>
          <a:lstStyle/>
          <a:p>
            <a:r>
              <a:rPr lang="en-GB" sz="2000" b="1" u="none" strike="noStrike" baseline="0" dirty="0">
                <a:solidFill>
                  <a:srgbClr val="00B0F0"/>
                </a:solidFill>
                <a:latin typeface="Montserrat-Bold"/>
              </a:rPr>
              <a:t>1. Problem Statement</a:t>
            </a:r>
          </a:p>
          <a:p>
            <a:r>
              <a:rPr lang="en-GB" sz="2000" b="1" u="none" strike="noStrike" baseline="0" dirty="0">
                <a:solidFill>
                  <a:srgbClr val="00B0F0"/>
                </a:solidFill>
                <a:latin typeface="Montserrat-Bold"/>
              </a:rPr>
              <a:t>2. Data Summary</a:t>
            </a:r>
          </a:p>
          <a:p>
            <a:r>
              <a:rPr lang="en-GB" sz="2000" b="1" u="none" strike="noStrike" baseline="0" dirty="0">
                <a:solidFill>
                  <a:srgbClr val="00B0F0"/>
                </a:solidFill>
                <a:latin typeface="Montserrat-Bold"/>
              </a:rPr>
              <a:t>3. </a:t>
            </a:r>
            <a:r>
              <a:rPr lang="en-GB" sz="2000" b="1" dirty="0">
                <a:solidFill>
                  <a:srgbClr val="00B0F0"/>
                </a:solidFill>
                <a:latin typeface="Montserrat-Bold"/>
              </a:rPr>
              <a:t>Data Analysis</a:t>
            </a:r>
            <a:endParaRPr lang="en-GB" sz="2000" b="1" u="none" strike="noStrike" baseline="0" dirty="0">
              <a:solidFill>
                <a:srgbClr val="00B0F0"/>
              </a:solidFill>
              <a:latin typeface="Montserrat-Bold"/>
            </a:endParaRPr>
          </a:p>
          <a:p>
            <a:r>
              <a:rPr lang="en-GB" sz="2000" b="1" u="none" strike="noStrike" baseline="0" dirty="0">
                <a:solidFill>
                  <a:srgbClr val="00B0F0"/>
                </a:solidFill>
                <a:latin typeface="Montserrat-Bold"/>
              </a:rPr>
              <a:t>4. Challenges</a:t>
            </a:r>
          </a:p>
          <a:p>
            <a:r>
              <a:rPr lang="en-GB" sz="2000" b="1" u="none" strike="noStrike" baseline="0" dirty="0">
                <a:solidFill>
                  <a:srgbClr val="00B0F0"/>
                </a:solidFill>
                <a:latin typeface="Montserrat-Bold"/>
              </a:rPr>
              <a:t>5. Conclusions</a:t>
            </a:r>
          </a:p>
          <a:p>
            <a:r>
              <a:rPr lang="en-GB" sz="2000" b="1" dirty="0">
                <a:solidFill>
                  <a:srgbClr val="00B0F0"/>
                </a:solidFill>
                <a:latin typeface="Montserrat-Bold"/>
              </a:rPr>
              <a:t>6. Thank you</a:t>
            </a:r>
            <a:endParaRPr lang="en-GB" sz="2000" dirty="0">
              <a:solidFill>
                <a:srgbClr val="00B0F0"/>
              </a:solidFill>
              <a:latin typeface="Montserrat-Bo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1142DB-42B5-40C9-B399-78FACFE81FAC}"/>
              </a:ext>
            </a:extLst>
          </p:cNvPr>
          <p:cNvSpPr txBox="1"/>
          <p:nvPr/>
        </p:nvSpPr>
        <p:spPr>
          <a:xfrm>
            <a:off x="2371061" y="1904710"/>
            <a:ext cx="3891516" cy="830997"/>
          </a:xfrm>
          <a:prstGeom prst="rect">
            <a:avLst/>
          </a:prstGeom>
          <a:noFill/>
        </p:spPr>
        <p:txBody>
          <a:bodyPr wrap="square" rtlCol="0">
            <a:spAutoFit/>
          </a:bodyPr>
          <a:lstStyle/>
          <a:p>
            <a:r>
              <a:rPr lang="en-GB" sz="4800" b="1" dirty="0">
                <a:solidFill>
                  <a:srgbClr val="CD0000"/>
                </a:solidFill>
                <a:latin typeface="Montserrat-Bold"/>
              </a:rPr>
              <a:t>Thank You</a:t>
            </a:r>
            <a:endParaRPr lang="en-GB" sz="4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83BE6-2756-06A4-FDFC-A9B100F96C9E}"/>
              </a:ext>
            </a:extLst>
          </p:cNvPr>
          <p:cNvSpPr>
            <a:spLocks noGrp="1"/>
          </p:cNvSpPr>
          <p:nvPr>
            <p:ph type="ctrTitle"/>
          </p:nvPr>
        </p:nvSpPr>
        <p:spPr>
          <a:xfrm>
            <a:off x="250522" y="256190"/>
            <a:ext cx="8074009" cy="678667"/>
          </a:xfrm>
        </p:spPr>
        <p:txBody>
          <a:bodyPr/>
          <a:lstStyle/>
          <a:p>
            <a:pPr algn="l"/>
            <a:r>
              <a:rPr lang="en-GB" sz="2800" b="1" i="0" u="sng" strike="noStrike" baseline="0" dirty="0">
                <a:solidFill>
                  <a:srgbClr val="CD0000"/>
                </a:solidFill>
                <a:latin typeface="Montserrat-Bold"/>
              </a:rPr>
              <a:t> Problem Statements</a:t>
            </a:r>
            <a:endParaRPr lang="en-IN" sz="2800" u="sng" dirty="0"/>
          </a:p>
        </p:txBody>
      </p:sp>
      <p:sp>
        <p:nvSpPr>
          <p:cNvPr id="3" name="Subtitle 2">
            <a:extLst>
              <a:ext uri="{FF2B5EF4-FFF2-40B4-BE49-F238E27FC236}">
                <a16:creationId xmlns:a16="http://schemas.microsoft.com/office/drawing/2014/main" id="{ED9E36D8-4D3A-32AF-7067-E859980C96D6}"/>
              </a:ext>
            </a:extLst>
          </p:cNvPr>
          <p:cNvSpPr>
            <a:spLocks noGrp="1"/>
          </p:cNvSpPr>
          <p:nvPr>
            <p:ph type="subTitle" idx="1"/>
          </p:nvPr>
        </p:nvSpPr>
        <p:spPr>
          <a:xfrm>
            <a:off x="311700" y="934856"/>
            <a:ext cx="8520600" cy="3952453"/>
          </a:xfrm>
        </p:spPr>
        <p:txBody>
          <a:bodyPr/>
          <a:lstStyle/>
          <a:p>
            <a:pPr algn="l">
              <a:spcBef>
                <a:spcPts val="1200"/>
              </a:spcBef>
            </a:pPr>
            <a:r>
              <a:rPr lang="en-US" sz="1700" b="1" i="0" dirty="0">
                <a:solidFill>
                  <a:srgbClr val="00B0F0"/>
                </a:solidFill>
                <a:effectLst/>
                <a:latin typeface="Montserrat-Bold"/>
              </a:rPr>
              <a:t>1. What types of hotel in market and how many numbers of hotels in each type?</a:t>
            </a:r>
            <a:endParaRPr lang="en-US" sz="1700" dirty="0">
              <a:solidFill>
                <a:srgbClr val="00B0F0"/>
              </a:solidFill>
              <a:latin typeface="Montserrat-Bold"/>
            </a:endParaRPr>
          </a:p>
          <a:p>
            <a:pPr algn="l">
              <a:spcBef>
                <a:spcPts val="1200"/>
              </a:spcBef>
            </a:pPr>
            <a:r>
              <a:rPr lang="en-US" sz="1700" b="1" i="0" dirty="0">
                <a:solidFill>
                  <a:srgbClr val="00B0F0"/>
                </a:solidFill>
                <a:effectLst/>
                <a:latin typeface="Montserrat-Bold"/>
              </a:rPr>
              <a:t>2. How Many Booking Were Cancelled for different types of hotels ?</a:t>
            </a:r>
            <a:endParaRPr lang="en-US" sz="1700" b="0" i="0" dirty="0">
              <a:solidFill>
                <a:srgbClr val="00B0F0"/>
              </a:solidFill>
              <a:effectLst/>
              <a:latin typeface="Montserrat-Bold"/>
            </a:endParaRPr>
          </a:p>
          <a:p>
            <a:pPr algn="l">
              <a:spcBef>
                <a:spcPts val="1200"/>
              </a:spcBef>
            </a:pPr>
            <a:r>
              <a:rPr lang="en-US" sz="1700" b="1" i="0" dirty="0">
                <a:solidFill>
                  <a:srgbClr val="00B0F0"/>
                </a:solidFill>
                <a:effectLst/>
                <a:latin typeface="Montserrat-Bold"/>
              </a:rPr>
              <a:t>3. Which is the most busy month for hotels ?</a:t>
            </a:r>
            <a:endParaRPr lang="en-US" sz="1700" b="0" i="0" dirty="0">
              <a:solidFill>
                <a:srgbClr val="00B0F0"/>
              </a:solidFill>
              <a:effectLst/>
              <a:latin typeface="Montserrat-Bold"/>
            </a:endParaRPr>
          </a:p>
          <a:p>
            <a:pPr algn="l">
              <a:spcBef>
                <a:spcPts val="1200"/>
              </a:spcBef>
            </a:pPr>
            <a:r>
              <a:rPr lang="en-US" sz="1700" b="1" i="0" dirty="0">
                <a:solidFill>
                  <a:srgbClr val="00B0F0"/>
                </a:solidFill>
                <a:effectLst/>
                <a:latin typeface="Montserrat-Bold"/>
              </a:rPr>
              <a:t>4. Which was the most booked accommodation type (Single, Couple, Family)?</a:t>
            </a:r>
            <a:endParaRPr lang="en-US" sz="1700" b="0" i="0" dirty="0">
              <a:solidFill>
                <a:srgbClr val="00B0F0"/>
              </a:solidFill>
              <a:effectLst/>
              <a:latin typeface="Montserrat-Bold"/>
            </a:endParaRPr>
          </a:p>
          <a:p>
            <a:pPr algn="l">
              <a:spcBef>
                <a:spcPts val="1200"/>
              </a:spcBef>
            </a:pPr>
            <a:r>
              <a:rPr lang="en-US" sz="1700" b="1" i="0" dirty="0">
                <a:solidFill>
                  <a:srgbClr val="00B0F0"/>
                </a:solidFill>
                <a:effectLst/>
                <a:latin typeface="Montserrat-Bold"/>
              </a:rPr>
              <a:t>5. Which type of meal booked ?</a:t>
            </a:r>
            <a:endParaRPr lang="en-US" sz="1700" b="0" i="0" dirty="0">
              <a:solidFill>
                <a:srgbClr val="00B0F0"/>
              </a:solidFill>
              <a:effectLst/>
              <a:latin typeface="Montserrat-Bold"/>
            </a:endParaRPr>
          </a:p>
          <a:p>
            <a:pPr algn="l">
              <a:spcBef>
                <a:spcPts val="1200"/>
              </a:spcBef>
            </a:pPr>
            <a:r>
              <a:rPr lang="en-US" sz="1700" b="1" i="0" dirty="0">
                <a:solidFill>
                  <a:srgbClr val="00B0F0"/>
                </a:solidFill>
                <a:effectLst/>
                <a:latin typeface="Montserrat-Bold"/>
              </a:rPr>
              <a:t>6. From which country most guests come?</a:t>
            </a:r>
            <a:endParaRPr lang="en-US" sz="1700" b="0" i="0" dirty="0">
              <a:solidFill>
                <a:srgbClr val="00B0F0"/>
              </a:solidFill>
              <a:effectLst/>
              <a:latin typeface="Montserrat-Bold"/>
            </a:endParaRPr>
          </a:p>
          <a:p>
            <a:pPr algn="l">
              <a:spcBef>
                <a:spcPts val="1200"/>
              </a:spcBef>
            </a:pPr>
            <a:r>
              <a:rPr lang="en-US" sz="1700" b="1" i="0" dirty="0">
                <a:solidFill>
                  <a:srgbClr val="00B0F0"/>
                </a:solidFill>
                <a:effectLst/>
                <a:latin typeface="Montserrat-Bold"/>
              </a:rPr>
              <a:t>7. Which type of market segment is used for booking hotels ?</a:t>
            </a:r>
            <a:endParaRPr lang="en-US" sz="1700" b="0" i="0" dirty="0">
              <a:solidFill>
                <a:srgbClr val="00B0F0"/>
              </a:solidFill>
              <a:effectLst/>
              <a:latin typeface="Montserrat-Bold"/>
            </a:endParaRPr>
          </a:p>
          <a:p>
            <a:pPr algn="l">
              <a:spcBef>
                <a:spcPts val="1200"/>
              </a:spcBef>
            </a:pPr>
            <a:r>
              <a:rPr lang="en-US" sz="1700" b="1" i="0" dirty="0">
                <a:solidFill>
                  <a:srgbClr val="00B0F0"/>
                </a:solidFill>
                <a:effectLst/>
                <a:latin typeface="Montserrat-Bold"/>
              </a:rPr>
              <a:t>8. How much guests pay per night for each type of room ?</a:t>
            </a:r>
            <a:endParaRPr lang="en-US" sz="1700" b="0" i="0" dirty="0">
              <a:solidFill>
                <a:srgbClr val="00B0F0"/>
              </a:solidFill>
              <a:effectLst/>
              <a:latin typeface="Montserrat-Bold"/>
            </a:endParaRPr>
          </a:p>
        </p:txBody>
      </p:sp>
    </p:spTree>
    <p:extLst>
      <p:ext uri="{BB962C8B-B14F-4D97-AF65-F5344CB8AC3E}">
        <p14:creationId xmlns:p14="http://schemas.microsoft.com/office/powerpoint/2010/main" val="2533730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5AA6AC-A832-04B6-827D-3D1BAD1C1C2F}"/>
              </a:ext>
            </a:extLst>
          </p:cNvPr>
          <p:cNvSpPr txBox="1"/>
          <p:nvPr/>
        </p:nvSpPr>
        <p:spPr>
          <a:xfrm>
            <a:off x="294290" y="557048"/>
            <a:ext cx="4659287" cy="523220"/>
          </a:xfrm>
          <a:prstGeom prst="rect">
            <a:avLst/>
          </a:prstGeom>
          <a:noFill/>
        </p:spPr>
        <p:txBody>
          <a:bodyPr wrap="square">
            <a:spAutoFit/>
          </a:bodyPr>
          <a:lstStyle/>
          <a:p>
            <a:r>
              <a:rPr lang="en-GB" sz="2800" b="1" i="0" u="sng" strike="noStrike" baseline="0" dirty="0">
                <a:solidFill>
                  <a:srgbClr val="CD0000"/>
                </a:solidFill>
                <a:latin typeface="Montserrat-Bold"/>
              </a:rPr>
              <a:t>Data Summary</a:t>
            </a:r>
            <a:endParaRPr lang="en-IN" sz="2800" u="sng" dirty="0"/>
          </a:p>
        </p:txBody>
      </p:sp>
      <p:sp>
        <p:nvSpPr>
          <p:cNvPr id="7" name="TextBox 6">
            <a:extLst>
              <a:ext uri="{FF2B5EF4-FFF2-40B4-BE49-F238E27FC236}">
                <a16:creationId xmlns:a16="http://schemas.microsoft.com/office/drawing/2014/main" id="{E98FF64B-D548-3860-ECD1-F3F0FBAF2F10}"/>
              </a:ext>
            </a:extLst>
          </p:cNvPr>
          <p:cNvSpPr txBox="1"/>
          <p:nvPr/>
        </p:nvSpPr>
        <p:spPr>
          <a:xfrm>
            <a:off x="346839" y="1198087"/>
            <a:ext cx="8639505" cy="3642023"/>
          </a:xfrm>
          <a:prstGeom prst="rect">
            <a:avLst/>
          </a:prstGeom>
          <a:noFill/>
        </p:spPr>
        <p:txBody>
          <a:bodyPr wrap="square">
            <a:spAutoFit/>
          </a:bodyPr>
          <a:lstStyle/>
          <a:p>
            <a:pPr>
              <a:lnSpc>
                <a:spcPct val="150000"/>
              </a:lnSpc>
              <a:spcAft>
                <a:spcPts val="800"/>
              </a:spcAft>
            </a:pPr>
            <a:r>
              <a:rPr lang="en-IN" sz="1700" dirty="0">
                <a:solidFill>
                  <a:srgbClr val="00B0F0"/>
                </a:solidFill>
                <a:effectLst/>
                <a:latin typeface="Montserrat-Bold"/>
                <a:ea typeface="Calibri" panose="020F0502020204030204" pitchFamily="34" charset="0"/>
                <a:cs typeface="Times New Roman" panose="02020603050405020304" pitchFamily="18" charset="0"/>
              </a:rPr>
              <a:t>1 ) </a:t>
            </a:r>
            <a:r>
              <a:rPr lang="en-IN" sz="1700" b="1" dirty="0">
                <a:solidFill>
                  <a:srgbClr val="00B0F0"/>
                </a:solidFill>
                <a:effectLst/>
                <a:latin typeface="Montserrat-Bold"/>
                <a:ea typeface="Calibri" panose="020F0502020204030204" pitchFamily="34" charset="0"/>
                <a:cs typeface="Times New Roman" panose="02020603050405020304" pitchFamily="18" charset="0"/>
              </a:rPr>
              <a:t>‘Hotel’:  </a:t>
            </a:r>
            <a:r>
              <a:rPr lang="en-IN" sz="1700" dirty="0">
                <a:solidFill>
                  <a:srgbClr val="00B0F0"/>
                </a:solidFill>
                <a:effectLst/>
                <a:latin typeface="Montserrat-Bold"/>
                <a:ea typeface="Calibri" panose="020F0502020204030204" pitchFamily="34" charset="0"/>
                <a:cs typeface="Times New Roman" panose="02020603050405020304" pitchFamily="18" charset="0"/>
              </a:rPr>
              <a:t>The category of hotels, which are two resort hotel and city hotel.</a:t>
            </a:r>
          </a:p>
          <a:p>
            <a:pPr>
              <a:lnSpc>
                <a:spcPct val="150000"/>
              </a:lnSpc>
              <a:spcAft>
                <a:spcPts val="800"/>
              </a:spcAft>
            </a:pPr>
            <a:r>
              <a:rPr lang="en-IN" sz="1700" dirty="0">
                <a:solidFill>
                  <a:srgbClr val="00B0F0"/>
                </a:solidFill>
                <a:effectLst/>
                <a:latin typeface="Montserrat-Bold"/>
                <a:ea typeface="Calibri" panose="020F0502020204030204" pitchFamily="34" charset="0"/>
                <a:cs typeface="Times New Roman" panose="02020603050405020304" pitchFamily="18" charset="0"/>
              </a:rPr>
              <a:t>2 ) </a:t>
            </a:r>
            <a:r>
              <a:rPr lang="en-IN" sz="1700" b="1" dirty="0">
                <a:solidFill>
                  <a:srgbClr val="00B0F0"/>
                </a:solidFill>
                <a:effectLst/>
                <a:latin typeface="Montserrat-Bold"/>
                <a:ea typeface="Calibri" panose="020F0502020204030204" pitchFamily="34" charset="0"/>
                <a:cs typeface="Times New Roman" panose="02020603050405020304" pitchFamily="18" charset="0"/>
              </a:rPr>
              <a:t>‘Is Cancelled’: </a:t>
            </a:r>
            <a:r>
              <a:rPr lang="en-IN" sz="1700" dirty="0">
                <a:solidFill>
                  <a:srgbClr val="00B0F0"/>
                </a:solidFill>
                <a:effectLst/>
                <a:latin typeface="Montserrat-Bold"/>
                <a:ea typeface="Calibri" panose="020F0502020204030204" pitchFamily="34" charset="0"/>
                <a:cs typeface="Times New Roman" panose="02020603050405020304" pitchFamily="18" charset="0"/>
              </a:rPr>
              <a:t>The value of column shows the cancellation type. If the booking was cancelled or not. Values [0,1], where 0 indicates not cancelled.</a:t>
            </a:r>
          </a:p>
          <a:p>
            <a:pPr>
              <a:lnSpc>
                <a:spcPct val="150000"/>
              </a:lnSpc>
              <a:spcAft>
                <a:spcPts val="800"/>
              </a:spcAft>
            </a:pPr>
            <a:r>
              <a:rPr lang="en-IN" sz="1700" dirty="0">
                <a:solidFill>
                  <a:srgbClr val="00B0F0"/>
                </a:solidFill>
                <a:effectLst/>
                <a:latin typeface="Montserrat-Bold"/>
                <a:ea typeface="Calibri" panose="020F0502020204030204" pitchFamily="34" charset="0"/>
                <a:cs typeface="Times New Roman" panose="02020603050405020304" pitchFamily="18" charset="0"/>
              </a:rPr>
              <a:t>3 ) </a:t>
            </a:r>
            <a:r>
              <a:rPr lang="en-IN" sz="1700" b="1" dirty="0">
                <a:solidFill>
                  <a:srgbClr val="00B0F0"/>
                </a:solidFill>
                <a:effectLst/>
                <a:latin typeface="Montserrat-Bold"/>
                <a:ea typeface="Calibri" panose="020F0502020204030204" pitchFamily="34" charset="0"/>
                <a:cs typeface="Times New Roman" panose="02020603050405020304" pitchFamily="18" charset="0"/>
              </a:rPr>
              <a:t>‘Arrival Date year’:  </a:t>
            </a:r>
            <a:r>
              <a:rPr lang="en-US" sz="1700" dirty="0">
                <a:solidFill>
                  <a:srgbClr val="00B0F0"/>
                </a:solidFill>
                <a:effectLst/>
                <a:latin typeface="Montserrat-Bold"/>
                <a:ea typeface="Calibri" panose="020F0502020204030204" pitchFamily="34" charset="0"/>
                <a:cs typeface="Times New Roman" panose="02020603050405020304" pitchFamily="18" charset="0"/>
              </a:rPr>
              <a:t>Year the customer arrived at the hotel.</a:t>
            </a:r>
            <a:endParaRPr lang="en-IN" sz="1700" dirty="0">
              <a:solidFill>
                <a:srgbClr val="00B0F0"/>
              </a:solidFill>
              <a:effectLst/>
              <a:latin typeface="Montserrat-Bold"/>
              <a:ea typeface="Calibri" panose="020F0502020204030204" pitchFamily="34" charset="0"/>
              <a:cs typeface="Times New Roman" panose="02020603050405020304" pitchFamily="18" charset="0"/>
            </a:endParaRPr>
          </a:p>
          <a:p>
            <a:pPr>
              <a:lnSpc>
                <a:spcPct val="150000"/>
              </a:lnSpc>
              <a:spcAft>
                <a:spcPts val="800"/>
              </a:spcAft>
            </a:pPr>
            <a:r>
              <a:rPr lang="en-IN" sz="1700" dirty="0">
                <a:solidFill>
                  <a:srgbClr val="00B0F0"/>
                </a:solidFill>
                <a:effectLst/>
                <a:latin typeface="Montserrat-Bold"/>
                <a:ea typeface="Calibri" panose="020F0502020204030204" pitchFamily="34" charset="0"/>
                <a:cs typeface="Times New Roman" panose="02020603050405020304" pitchFamily="18" charset="0"/>
              </a:rPr>
              <a:t>4 ) </a:t>
            </a:r>
            <a:r>
              <a:rPr lang="en-IN" sz="1700" b="1" dirty="0">
                <a:solidFill>
                  <a:srgbClr val="00B0F0"/>
                </a:solidFill>
                <a:effectLst/>
                <a:latin typeface="Montserrat-Bold"/>
                <a:ea typeface="Calibri" panose="020F0502020204030204" pitchFamily="34" charset="0"/>
                <a:cs typeface="Times New Roman" panose="02020603050405020304" pitchFamily="18" charset="0"/>
              </a:rPr>
              <a:t>‘Arrival date Month’: </a:t>
            </a:r>
            <a:r>
              <a:rPr lang="en-US" sz="1700" dirty="0">
                <a:solidFill>
                  <a:srgbClr val="00B0F0"/>
                </a:solidFill>
                <a:effectLst/>
                <a:latin typeface="Montserrat-Bold"/>
                <a:ea typeface="Calibri" panose="020F0502020204030204" pitchFamily="34" charset="0"/>
                <a:cs typeface="Times New Roman" panose="02020603050405020304" pitchFamily="18" charset="0"/>
              </a:rPr>
              <a:t>Month the customer arrived at the hotel.</a:t>
            </a:r>
            <a:endParaRPr lang="en-IN" sz="1700" dirty="0">
              <a:solidFill>
                <a:srgbClr val="00B0F0"/>
              </a:solidFill>
              <a:latin typeface="Montserrat-Bold"/>
              <a:ea typeface="Calibri" panose="020F0502020204030204" pitchFamily="34" charset="0"/>
              <a:cs typeface="Times New Roman" panose="02020603050405020304" pitchFamily="18" charset="0"/>
            </a:endParaRPr>
          </a:p>
          <a:p>
            <a:pPr>
              <a:lnSpc>
                <a:spcPct val="150000"/>
              </a:lnSpc>
              <a:spcAft>
                <a:spcPts val="800"/>
              </a:spcAft>
            </a:pPr>
            <a:r>
              <a:rPr lang="en-IN" sz="1700" dirty="0">
                <a:solidFill>
                  <a:srgbClr val="00B0F0"/>
                </a:solidFill>
                <a:effectLst/>
                <a:latin typeface="Montserrat-Bold"/>
                <a:ea typeface="Calibri" panose="020F0502020204030204" pitchFamily="34" charset="0"/>
                <a:cs typeface="Times New Roman" panose="02020603050405020304" pitchFamily="18" charset="0"/>
              </a:rPr>
              <a:t>5 ) </a:t>
            </a:r>
            <a:r>
              <a:rPr lang="en-IN" sz="1700" b="1" dirty="0">
                <a:solidFill>
                  <a:srgbClr val="00B0F0"/>
                </a:solidFill>
                <a:effectLst/>
                <a:latin typeface="Montserrat-Bold"/>
                <a:ea typeface="Calibri" panose="020F0502020204030204" pitchFamily="34" charset="0"/>
                <a:cs typeface="Times New Roman" panose="02020603050405020304" pitchFamily="18" charset="0"/>
              </a:rPr>
              <a:t>‘Meal: Type of meal booked’; </a:t>
            </a:r>
            <a:r>
              <a:rPr lang="en-IN" sz="1700" dirty="0">
                <a:solidFill>
                  <a:srgbClr val="00B0F0"/>
                </a:solidFill>
                <a:effectLst/>
                <a:latin typeface="Montserrat-Bold"/>
                <a:ea typeface="Calibri" panose="020F0502020204030204" pitchFamily="34" charset="0"/>
                <a:cs typeface="Times New Roman" panose="02020603050405020304" pitchFamily="18" charset="0"/>
              </a:rPr>
              <a:t>Undefined/SC – no meal package; BB – Bed &amp; Breakfast; HB – Half board (breakfast and one other meal – usually dinner); FB – Full board (breakfast, lunch and dinner).</a:t>
            </a:r>
          </a:p>
        </p:txBody>
      </p:sp>
    </p:spTree>
    <p:extLst>
      <p:ext uri="{BB962C8B-B14F-4D97-AF65-F5344CB8AC3E}">
        <p14:creationId xmlns:p14="http://schemas.microsoft.com/office/powerpoint/2010/main" val="512789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9BD20F-2125-85E1-4556-94EB32B3B766}"/>
              </a:ext>
            </a:extLst>
          </p:cNvPr>
          <p:cNvSpPr txBox="1"/>
          <p:nvPr/>
        </p:nvSpPr>
        <p:spPr>
          <a:xfrm>
            <a:off x="273269" y="346842"/>
            <a:ext cx="8639503" cy="4508285"/>
          </a:xfrm>
          <a:prstGeom prst="rect">
            <a:avLst/>
          </a:prstGeom>
          <a:noFill/>
        </p:spPr>
        <p:txBody>
          <a:bodyPr wrap="square">
            <a:spAutoFit/>
          </a:bodyPr>
          <a:lstStyle/>
          <a:p>
            <a:pPr>
              <a:lnSpc>
                <a:spcPct val="150000"/>
              </a:lnSpc>
              <a:spcAft>
                <a:spcPts val="800"/>
              </a:spcAft>
            </a:pPr>
            <a:r>
              <a:rPr lang="en-GB" sz="1800" b="1" i="0" u="sng" strike="noStrike" baseline="0" dirty="0">
                <a:solidFill>
                  <a:srgbClr val="CD0000"/>
                </a:solidFill>
                <a:latin typeface="Montserrat-Bold"/>
              </a:rPr>
              <a:t>Data Summary</a:t>
            </a:r>
            <a:r>
              <a:rPr lang="en-IN" sz="1800" b="1" i="0" u="sng" strike="noStrike" baseline="0" dirty="0">
                <a:solidFill>
                  <a:schemeClr val="tx1"/>
                </a:solidFill>
              </a:rPr>
              <a:t>(</a:t>
            </a:r>
            <a:r>
              <a:rPr lang="en-IN" sz="1800" b="1" i="0" u="sng" strike="noStrike" baseline="0" dirty="0" err="1">
                <a:solidFill>
                  <a:schemeClr val="tx1"/>
                </a:solidFill>
              </a:rPr>
              <a:t>Cont</a:t>
            </a:r>
            <a:r>
              <a:rPr lang="en-IN" sz="1800" b="1" i="0" u="sng" strike="noStrike" baseline="0" dirty="0">
                <a:solidFill>
                  <a:schemeClr val="tx1"/>
                </a:solidFill>
              </a:rPr>
              <a:t>…)</a:t>
            </a:r>
            <a:endParaRPr lang="en-IN" sz="1700" dirty="0">
              <a:solidFill>
                <a:schemeClr val="tx1"/>
              </a:solidFill>
              <a:effectLst/>
              <a:latin typeface="Montserrat-Bold"/>
              <a:ea typeface="Calibri" panose="020F0502020204030204" pitchFamily="34" charset="0"/>
              <a:cs typeface="Times New Roman" panose="02020603050405020304" pitchFamily="18" charset="0"/>
            </a:endParaRPr>
          </a:p>
          <a:p>
            <a:pPr>
              <a:lnSpc>
                <a:spcPct val="150000"/>
              </a:lnSpc>
              <a:spcAft>
                <a:spcPts val="800"/>
              </a:spcAft>
            </a:pPr>
            <a:r>
              <a:rPr lang="en-IN" sz="1700" dirty="0">
                <a:solidFill>
                  <a:srgbClr val="00B0F0"/>
                </a:solidFill>
                <a:effectLst/>
                <a:latin typeface="Montserrat-Bold"/>
                <a:ea typeface="Calibri" panose="020F0502020204030204" pitchFamily="34" charset="0"/>
                <a:cs typeface="Times New Roman" panose="02020603050405020304" pitchFamily="18" charset="0"/>
              </a:rPr>
              <a:t>6)  </a:t>
            </a:r>
            <a:r>
              <a:rPr lang="en-IN" sz="1700" b="1" dirty="0">
                <a:solidFill>
                  <a:srgbClr val="00B0F0"/>
                </a:solidFill>
                <a:effectLst/>
                <a:latin typeface="Montserrat-Bold"/>
                <a:ea typeface="Calibri" panose="020F0502020204030204" pitchFamily="34" charset="0"/>
                <a:cs typeface="Times New Roman" panose="02020603050405020304" pitchFamily="18" charset="0"/>
              </a:rPr>
              <a:t>‘Country’: </a:t>
            </a:r>
            <a:r>
              <a:rPr lang="en-IN" sz="1700" dirty="0">
                <a:solidFill>
                  <a:srgbClr val="00B0F0"/>
                </a:solidFill>
                <a:effectLst/>
                <a:latin typeface="Montserrat-Bold"/>
                <a:ea typeface="Calibri" panose="020F0502020204030204" pitchFamily="34" charset="0"/>
                <a:cs typeface="Times New Roman" panose="02020603050405020304" pitchFamily="18" charset="0"/>
              </a:rPr>
              <a:t>The origin country of guest</a:t>
            </a:r>
          </a:p>
          <a:p>
            <a:pPr>
              <a:lnSpc>
                <a:spcPct val="150000"/>
              </a:lnSpc>
              <a:spcAft>
                <a:spcPts val="800"/>
              </a:spcAft>
            </a:pPr>
            <a:r>
              <a:rPr lang="en-IN" sz="1700" dirty="0">
                <a:solidFill>
                  <a:srgbClr val="00B0F0"/>
                </a:solidFill>
                <a:effectLst/>
                <a:latin typeface="Montserrat-Bold"/>
                <a:ea typeface="Calibri" panose="020F0502020204030204" pitchFamily="34" charset="0"/>
                <a:cs typeface="Times New Roman" panose="02020603050405020304" pitchFamily="18" charset="0"/>
              </a:rPr>
              <a:t>7) </a:t>
            </a:r>
            <a:r>
              <a:rPr lang="en-IN" sz="1700" b="1" dirty="0">
                <a:solidFill>
                  <a:srgbClr val="00B0F0"/>
                </a:solidFill>
                <a:effectLst/>
                <a:latin typeface="Montserrat-Bold"/>
                <a:ea typeface="Calibri" panose="020F0502020204030204" pitchFamily="34" charset="0"/>
                <a:cs typeface="Times New Roman" panose="02020603050405020304" pitchFamily="18" charset="0"/>
              </a:rPr>
              <a:t>‘Market Segment’: </a:t>
            </a:r>
            <a:r>
              <a:rPr lang="en-IN" sz="1700" dirty="0">
                <a:solidFill>
                  <a:srgbClr val="00B0F0"/>
                </a:solidFill>
                <a:effectLst/>
                <a:latin typeface="Montserrat-Bold"/>
                <a:ea typeface="Calibri" panose="020F0502020204030204" pitchFamily="34" charset="0"/>
                <a:cs typeface="Times New Roman" panose="02020603050405020304" pitchFamily="18" charset="0"/>
              </a:rPr>
              <a:t>This column show how reservation was made and what is the purpose of reservation. E.g., corporate means corporate trip, TA for travel agency.</a:t>
            </a:r>
          </a:p>
          <a:p>
            <a:pPr>
              <a:lnSpc>
                <a:spcPct val="150000"/>
              </a:lnSpc>
              <a:spcAft>
                <a:spcPts val="800"/>
              </a:spcAft>
            </a:pPr>
            <a:r>
              <a:rPr lang="en-IN" sz="1700" b="1" dirty="0">
                <a:solidFill>
                  <a:srgbClr val="00B0F0"/>
                </a:solidFill>
                <a:effectLst/>
                <a:latin typeface="Montserrat-Bold"/>
                <a:ea typeface="Calibri" panose="020F0502020204030204" pitchFamily="34" charset="0"/>
                <a:cs typeface="Times New Roman" panose="02020603050405020304" pitchFamily="18" charset="0"/>
              </a:rPr>
              <a:t>8)  ‘distribution channel’: </a:t>
            </a:r>
            <a:r>
              <a:rPr lang="en-IN" sz="1700" dirty="0">
                <a:solidFill>
                  <a:srgbClr val="00B0F0"/>
                </a:solidFill>
                <a:effectLst/>
                <a:latin typeface="Montserrat-Bold"/>
                <a:ea typeface="Calibri" panose="020F0502020204030204" pitchFamily="34" charset="0"/>
                <a:cs typeface="Times New Roman" panose="02020603050405020304" pitchFamily="18" charset="0"/>
              </a:rPr>
              <a:t>The medium through booking was </a:t>
            </a:r>
            <a:r>
              <a:rPr lang="en-IN" sz="1700" dirty="0">
                <a:solidFill>
                  <a:srgbClr val="00B0F0"/>
                </a:solidFill>
                <a:latin typeface="Montserrat-Bold"/>
                <a:ea typeface="Calibri" panose="020F0502020204030204" pitchFamily="34" charset="0"/>
                <a:cs typeface="Times New Roman" panose="02020603050405020304" pitchFamily="18" charset="0"/>
              </a:rPr>
              <a:t>made.[Direct, Corporate, TA/TO, Undefined, GDS.]</a:t>
            </a:r>
            <a:endParaRPr lang="en-IN" sz="1700" dirty="0">
              <a:solidFill>
                <a:srgbClr val="00B0F0"/>
              </a:solidFill>
              <a:effectLst/>
              <a:latin typeface="Montserrat-Bold"/>
              <a:ea typeface="Calibri" panose="020F0502020204030204" pitchFamily="34" charset="0"/>
              <a:cs typeface="Times New Roman" panose="02020603050405020304" pitchFamily="18" charset="0"/>
            </a:endParaRPr>
          </a:p>
          <a:p>
            <a:pPr>
              <a:lnSpc>
                <a:spcPct val="150000"/>
              </a:lnSpc>
              <a:spcAft>
                <a:spcPts val="800"/>
              </a:spcAft>
            </a:pPr>
            <a:r>
              <a:rPr lang="en-IN" sz="1700" dirty="0">
                <a:solidFill>
                  <a:srgbClr val="00B0F0"/>
                </a:solidFill>
                <a:effectLst/>
                <a:latin typeface="Montserrat-Bold"/>
                <a:ea typeface="Calibri" panose="020F0502020204030204" pitchFamily="34" charset="0"/>
                <a:cs typeface="Times New Roman" panose="02020603050405020304" pitchFamily="18" charset="0"/>
              </a:rPr>
              <a:t>9) </a:t>
            </a:r>
            <a:r>
              <a:rPr lang="en-IN" sz="1700" b="1" dirty="0">
                <a:solidFill>
                  <a:srgbClr val="00B0F0"/>
                </a:solidFill>
                <a:effectLst/>
                <a:latin typeface="Montserrat-Bold"/>
                <a:ea typeface="Calibri" panose="020F0502020204030204" pitchFamily="34" charset="0"/>
                <a:cs typeface="Times New Roman" panose="02020603050405020304" pitchFamily="18" charset="0"/>
              </a:rPr>
              <a:t>‘Assigned room Time’: </a:t>
            </a:r>
            <a:r>
              <a:rPr lang="en-IN" sz="1700" dirty="0">
                <a:solidFill>
                  <a:srgbClr val="00B0F0"/>
                </a:solidFill>
                <a:effectLst/>
                <a:latin typeface="Montserrat-Bold"/>
                <a:ea typeface="Calibri" panose="020F0502020204030204" pitchFamily="34" charset="0"/>
                <a:cs typeface="Times New Roman" panose="02020603050405020304" pitchFamily="18" charset="0"/>
              </a:rPr>
              <a:t>Code of room type reserved. Code is presented instead of designation for anonymity reasons</a:t>
            </a:r>
          </a:p>
          <a:p>
            <a:pPr>
              <a:lnSpc>
                <a:spcPct val="150000"/>
              </a:lnSpc>
              <a:spcAft>
                <a:spcPts val="800"/>
              </a:spcAft>
            </a:pPr>
            <a:r>
              <a:rPr lang="en-IN" sz="1700" dirty="0">
                <a:solidFill>
                  <a:srgbClr val="00B0F0"/>
                </a:solidFill>
                <a:effectLst/>
                <a:latin typeface="Montserrat-Bold"/>
                <a:ea typeface="Calibri" panose="020F0502020204030204" pitchFamily="34" charset="0"/>
                <a:cs typeface="Times New Roman" panose="02020603050405020304" pitchFamily="18" charset="0"/>
              </a:rPr>
              <a:t>10) </a:t>
            </a:r>
            <a:r>
              <a:rPr lang="en-IN" sz="1700" b="1" dirty="0">
                <a:solidFill>
                  <a:srgbClr val="00B0F0"/>
                </a:solidFill>
                <a:effectLst/>
                <a:latin typeface="Montserrat-Bold"/>
                <a:ea typeface="Calibri" panose="020F0502020204030204" pitchFamily="34" charset="0"/>
                <a:cs typeface="Times New Roman" panose="02020603050405020304" pitchFamily="18" charset="0"/>
              </a:rPr>
              <a:t>‘ADR’: </a:t>
            </a:r>
            <a:r>
              <a:rPr lang="en-US" sz="1700" dirty="0">
                <a:solidFill>
                  <a:srgbClr val="00B0F0"/>
                </a:solidFill>
                <a:effectLst/>
                <a:latin typeface="Montserrat-Bold"/>
                <a:ea typeface="Calibri" panose="020F0502020204030204" pitchFamily="34" charset="0"/>
                <a:cs typeface="Times New Roman" panose="02020603050405020304" pitchFamily="18" charset="0"/>
              </a:rPr>
              <a:t>Average rental revenue earned for an occupied room per day</a:t>
            </a:r>
            <a:endParaRPr lang="en-IN" sz="1700" dirty="0">
              <a:solidFill>
                <a:srgbClr val="00B0F0"/>
              </a:solidFill>
              <a:effectLst/>
              <a:latin typeface="Montserrat-Bold"/>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07266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B5B8E8-F69E-D0C3-D7C5-9919FC87CE62}"/>
              </a:ext>
            </a:extLst>
          </p:cNvPr>
          <p:cNvSpPr txBox="1"/>
          <p:nvPr/>
        </p:nvSpPr>
        <p:spPr>
          <a:xfrm>
            <a:off x="702525" y="526409"/>
            <a:ext cx="8031571" cy="1261884"/>
          </a:xfrm>
          <a:prstGeom prst="rect">
            <a:avLst/>
          </a:prstGeom>
          <a:noFill/>
        </p:spPr>
        <p:txBody>
          <a:bodyPr wrap="square">
            <a:spAutoFit/>
          </a:bodyPr>
          <a:lstStyle/>
          <a:p>
            <a:r>
              <a:rPr lang="en-US" sz="2800" b="1" i="0" u="sng" dirty="0">
                <a:solidFill>
                  <a:srgbClr val="C00000"/>
                </a:solidFill>
                <a:effectLst/>
                <a:latin typeface="Montserrat-Bold"/>
              </a:rPr>
              <a:t>Data Analysis</a:t>
            </a:r>
          </a:p>
          <a:p>
            <a:endParaRPr lang="en-US" sz="1600" b="1" dirty="0">
              <a:solidFill>
                <a:srgbClr val="C00000"/>
              </a:solidFill>
              <a:latin typeface="Montserrat-Bold"/>
            </a:endParaRPr>
          </a:p>
          <a:p>
            <a:r>
              <a:rPr lang="en-US" sz="1600" b="1" i="0" dirty="0">
                <a:solidFill>
                  <a:srgbClr val="C00000"/>
                </a:solidFill>
                <a:effectLst/>
                <a:latin typeface="Montserrat-Bold"/>
              </a:rPr>
              <a:t>1. What types of hotel in market and how many numbers of hotels in each type?</a:t>
            </a:r>
            <a:endParaRPr lang="en-IN" sz="1600" dirty="0">
              <a:solidFill>
                <a:srgbClr val="C00000"/>
              </a:solidFill>
              <a:latin typeface="Montserrat-Bold"/>
            </a:endParaRPr>
          </a:p>
        </p:txBody>
      </p:sp>
      <p:pic>
        <p:nvPicPr>
          <p:cNvPr id="9" name="Picture 8">
            <a:extLst>
              <a:ext uri="{FF2B5EF4-FFF2-40B4-BE49-F238E27FC236}">
                <a16:creationId xmlns:a16="http://schemas.microsoft.com/office/drawing/2014/main" id="{F5957FE1-5B67-8B84-2726-FC6258F91822}"/>
              </a:ext>
            </a:extLst>
          </p:cNvPr>
          <p:cNvPicPr>
            <a:picLocks noChangeAspect="1"/>
          </p:cNvPicPr>
          <p:nvPr/>
        </p:nvPicPr>
        <p:blipFill>
          <a:blip r:embed="rId2"/>
          <a:stretch>
            <a:fillRect/>
          </a:stretch>
        </p:blipFill>
        <p:spPr>
          <a:xfrm>
            <a:off x="493986" y="1796902"/>
            <a:ext cx="3905107" cy="2934586"/>
          </a:xfrm>
          <a:prstGeom prst="rect">
            <a:avLst/>
          </a:prstGeom>
        </p:spPr>
      </p:pic>
      <p:sp>
        <p:nvSpPr>
          <p:cNvPr id="11" name="TextBox 10">
            <a:extLst>
              <a:ext uri="{FF2B5EF4-FFF2-40B4-BE49-F238E27FC236}">
                <a16:creationId xmlns:a16="http://schemas.microsoft.com/office/drawing/2014/main" id="{A4219918-BA0E-534A-00C0-D5330CE62D91}"/>
              </a:ext>
            </a:extLst>
          </p:cNvPr>
          <p:cNvSpPr txBox="1"/>
          <p:nvPr/>
        </p:nvSpPr>
        <p:spPr>
          <a:xfrm>
            <a:off x="4399093" y="1304805"/>
            <a:ext cx="4298730" cy="2523255"/>
          </a:xfrm>
          <a:prstGeom prst="rect">
            <a:avLst/>
          </a:prstGeom>
          <a:noFill/>
        </p:spPr>
        <p:txBody>
          <a:bodyPr wrap="square">
            <a:spAutoFit/>
          </a:bodyPr>
          <a:lstStyle/>
          <a:p>
            <a:pPr>
              <a:lnSpc>
                <a:spcPct val="150000"/>
              </a:lnSpc>
              <a:spcAft>
                <a:spcPts val="800"/>
              </a:spcAft>
            </a:pPr>
            <a:endParaRPr lang="en-US" sz="1400" dirty="0">
              <a:solidFill>
                <a:srgbClr val="00B0F0"/>
              </a:solidFill>
              <a:effectLst/>
              <a:latin typeface="Montserrat-Bold"/>
              <a:ea typeface="Calibri" panose="020F0502020204030204" pitchFamily="34" charset="0"/>
              <a:cs typeface="Times New Roman" panose="02020603050405020304" pitchFamily="18" charset="0"/>
            </a:endParaRPr>
          </a:p>
          <a:p>
            <a:pPr>
              <a:lnSpc>
                <a:spcPct val="150000"/>
              </a:lnSpc>
              <a:spcAft>
                <a:spcPts val="800"/>
              </a:spcAft>
            </a:pPr>
            <a:endParaRPr lang="en-US" dirty="0">
              <a:solidFill>
                <a:srgbClr val="00B0F0"/>
              </a:solidFill>
              <a:latin typeface="Montserrat-Bold"/>
              <a:ea typeface="Calibri" panose="020F0502020204030204" pitchFamily="34" charset="0"/>
              <a:cs typeface="Times New Roman" panose="02020603050405020304" pitchFamily="18" charset="0"/>
            </a:endParaRPr>
          </a:p>
          <a:p>
            <a:pPr>
              <a:lnSpc>
                <a:spcPct val="150000"/>
              </a:lnSpc>
              <a:spcAft>
                <a:spcPts val="800"/>
              </a:spcAft>
            </a:pPr>
            <a:r>
              <a:rPr lang="en-US" sz="1400" b="1" dirty="0">
                <a:solidFill>
                  <a:srgbClr val="00B0F0"/>
                </a:solidFill>
                <a:effectLst/>
                <a:latin typeface="Montserrat-Bold"/>
                <a:ea typeface="Calibri" panose="020F0502020204030204" pitchFamily="34" charset="0"/>
                <a:cs typeface="Times New Roman" panose="02020603050405020304" pitchFamily="18" charset="0"/>
              </a:rPr>
              <a:t>Out of 119390 Hotel bookings City hotel bookings which is 66.4% whereas  Resort bookings makes 33.6%. Here by Count of City Hotel Bookings are more when compared to Resort Hotel</a:t>
            </a:r>
            <a:r>
              <a:rPr lang="en-US" sz="1400" b="1" dirty="0">
                <a:effectLst/>
                <a:latin typeface="Montserrat-Bold"/>
                <a:ea typeface="Calibri" panose="020F0502020204030204" pitchFamily="34" charset="0"/>
                <a:cs typeface="Times New Roman" panose="02020603050405020304" pitchFamily="18" charset="0"/>
              </a:rPr>
              <a:t>.</a:t>
            </a:r>
            <a:endParaRPr lang="en-IN" sz="1100" b="1" dirty="0">
              <a:effectLst/>
              <a:latin typeface="Montserrat-Bold"/>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58173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2F7543-3B31-CDE9-4C26-0947DCD16E3F}"/>
              </a:ext>
            </a:extLst>
          </p:cNvPr>
          <p:cNvSpPr txBox="1"/>
          <p:nvPr/>
        </p:nvSpPr>
        <p:spPr>
          <a:xfrm>
            <a:off x="464633" y="414896"/>
            <a:ext cx="7435358" cy="338554"/>
          </a:xfrm>
          <a:prstGeom prst="rect">
            <a:avLst/>
          </a:prstGeom>
          <a:noFill/>
        </p:spPr>
        <p:txBody>
          <a:bodyPr wrap="square">
            <a:spAutoFit/>
          </a:bodyPr>
          <a:lstStyle/>
          <a:p>
            <a:r>
              <a:rPr lang="en-US" sz="1600" b="1" dirty="0">
                <a:solidFill>
                  <a:srgbClr val="C00000"/>
                </a:solidFill>
                <a:latin typeface="Montserrat-Bold"/>
              </a:rPr>
              <a:t>2. </a:t>
            </a:r>
            <a:r>
              <a:rPr lang="en-US" sz="1600" b="1" i="0" dirty="0">
                <a:solidFill>
                  <a:srgbClr val="C00000"/>
                </a:solidFill>
                <a:effectLst/>
                <a:latin typeface="Montserrat-Bold"/>
              </a:rPr>
              <a:t>How Many Booking Were Cancelled for different types of hotels ?</a:t>
            </a:r>
            <a:endParaRPr lang="en-IN" sz="1600" dirty="0">
              <a:solidFill>
                <a:srgbClr val="C00000"/>
              </a:solidFill>
              <a:latin typeface="Montserrat-Bold"/>
            </a:endParaRPr>
          </a:p>
        </p:txBody>
      </p:sp>
      <p:sp>
        <p:nvSpPr>
          <p:cNvPr id="7" name="TextBox 6">
            <a:extLst>
              <a:ext uri="{FF2B5EF4-FFF2-40B4-BE49-F238E27FC236}">
                <a16:creationId xmlns:a16="http://schemas.microsoft.com/office/drawing/2014/main" id="{7DBFE4FD-16A5-9596-0F65-3DAC687C3AC4}"/>
              </a:ext>
            </a:extLst>
          </p:cNvPr>
          <p:cNvSpPr txBox="1"/>
          <p:nvPr/>
        </p:nvSpPr>
        <p:spPr>
          <a:xfrm>
            <a:off x="5665076" y="1482435"/>
            <a:ext cx="3247696" cy="1492716"/>
          </a:xfrm>
          <a:prstGeom prst="rect">
            <a:avLst/>
          </a:prstGeom>
          <a:noFill/>
        </p:spPr>
        <p:txBody>
          <a:bodyPr wrap="square">
            <a:spAutoFit/>
          </a:bodyPr>
          <a:lstStyle/>
          <a:p>
            <a:pPr>
              <a:lnSpc>
                <a:spcPct val="150000"/>
              </a:lnSpc>
            </a:pPr>
            <a:r>
              <a:rPr lang="en-US" b="1" i="0" dirty="0">
                <a:solidFill>
                  <a:srgbClr val="212121"/>
                </a:solidFill>
                <a:effectLst/>
                <a:latin typeface="Roboto" panose="02000000000000000000" pitchFamily="2" charset="0"/>
              </a:rPr>
              <a:t> </a:t>
            </a:r>
            <a:r>
              <a:rPr lang="en-US" b="1" dirty="0">
                <a:solidFill>
                  <a:srgbClr val="00B0F0"/>
                </a:solidFill>
                <a:latin typeface="Montserrat-Bold"/>
              </a:rPr>
              <a:t>W</a:t>
            </a:r>
            <a:r>
              <a:rPr lang="en-US" b="1" i="0" dirty="0">
                <a:solidFill>
                  <a:srgbClr val="00B0F0"/>
                </a:solidFill>
                <a:effectLst/>
                <a:latin typeface="Montserrat-Bold"/>
              </a:rPr>
              <a:t>e can say that city hotels bookings are more canceled than resort hotels.</a:t>
            </a:r>
          </a:p>
          <a:p>
            <a:pPr algn="ctr"/>
            <a:br>
              <a:rPr lang="en-US" dirty="0">
                <a:latin typeface="Montserrat-Bold"/>
              </a:rPr>
            </a:br>
            <a:endParaRPr lang="en-IN" dirty="0">
              <a:latin typeface="Montserrat-Bold"/>
            </a:endParaRPr>
          </a:p>
        </p:txBody>
      </p:sp>
      <p:pic>
        <p:nvPicPr>
          <p:cNvPr id="1026" name="Picture 2">
            <a:extLst>
              <a:ext uri="{FF2B5EF4-FFF2-40B4-BE49-F238E27FC236}">
                <a16:creationId xmlns:a16="http://schemas.microsoft.com/office/drawing/2014/main" id="{C362EDB2-9238-93CE-1488-F8C67672F0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28" y="1121229"/>
            <a:ext cx="4923796" cy="4022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127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E859E8-4AFE-B0E7-F130-B2BD1E21CE33}"/>
              </a:ext>
            </a:extLst>
          </p:cNvPr>
          <p:cNvSpPr txBox="1"/>
          <p:nvPr/>
        </p:nvSpPr>
        <p:spPr>
          <a:xfrm>
            <a:off x="318976" y="595423"/>
            <a:ext cx="8325293" cy="461665"/>
          </a:xfrm>
          <a:prstGeom prst="rect">
            <a:avLst/>
          </a:prstGeom>
          <a:noFill/>
        </p:spPr>
        <p:txBody>
          <a:bodyPr wrap="square" rtlCol="0">
            <a:spAutoFit/>
          </a:bodyPr>
          <a:lstStyle/>
          <a:p>
            <a:r>
              <a:rPr lang="en-US" sz="2400" b="1" dirty="0">
                <a:solidFill>
                  <a:schemeClr val="tx1"/>
                </a:solidFill>
                <a:effectLst/>
                <a:latin typeface="Montserrat-Bold"/>
              </a:rPr>
              <a:t>Year wise comparison of booking of hotels.</a:t>
            </a:r>
          </a:p>
        </p:txBody>
      </p:sp>
      <p:pic>
        <p:nvPicPr>
          <p:cNvPr id="5" name="Picture 4">
            <a:extLst>
              <a:ext uri="{FF2B5EF4-FFF2-40B4-BE49-F238E27FC236}">
                <a16:creationId xmlns:a16="http://schemas.microsoft.com/office/drawing/2014/main" id="{BCF2E199-B7BF-28C3-F632-92905835BE40}"/>
              </a:ext>
            </a:extLst>
          </p:cNvPr>
          <p:cNvPicPr>
            <a:picLocks noChangeAspect="1"/>
          </p:cNvPicPr>
          <p:nvPr/>
        </p:nvPicPr>
        <p:blipFill>
          <a:blip r:embed="rId2"/>
          <a:stretch>
            <a:fillRect/>
          </a:stretch>
        </p:blipFill>
        <p:spPr>
          <a:xfrm>
            <a:off x="318976" y="1281057"/>
            <a:ext cx="4638675" cy="3038475"/>
          </a:xfrm>
          <a:prstGeom prst="rect">
            <a:avLst/>
          </a:prstGeom>
        </p:spPr>
      </p:pic>
      <p:sp>
        <p:nvSpPr>
          <p:cNvPr id="7" name="TextBox 6">
            <a:extLst>
              <a:ext uri="{FF2B5EF4-FFF2-40B4-BE49-F238E27FC236}">
                <a16:creationId xmlns:a16="http://schemas.microsoft.com/office/drawing/2014/main" id="{2186EC7A-562D-3D8F-CB81-35809DF9B4B8}"/>
              </a:ext>
            </a:extLst>
          </p:cNvPr>
          <p:cNvSpPr txBox="1"/>
          <p:nvPr/>
        </p:nvSpPr>
        <p:spPr>
          <a:xfrm>
            <a:off x="4957651" y="1467293"/>
            <a:ext cx="3559028" cy="1169551"/>
          </a:xfrm>
          <a:prstGeom prst="rect">
            <a:avLst/>
          </a:prstGeom>
          <a:noFill/>
        </p:spPr>
        <p:txBody>
          <a:bodyPr wrap="square" rtlCol="0">
            <a:spAutoFit/>
          </a:bodyPr>
          <a:lstStyle/>
          <a:p>
            <a:r>
              <a:rPr lang="en-US" b="0" dirty="0">
                <a:solidFill>
                  <a:srgbClr val="00B0F0"/>
                </a:solidFill>
                <a:effectLst/>
                <a:latin typeface="Montserrat" panose="00000500000000000000" pitchFamily="2" charset="0"/>
              </a:rPr>
              <a:t>From above analysis we can say that in year </a:t>
            </a:r>
            <a:r>
              <a:rPr lang="en-US" b="1" dirty="0">
                <a:solidFill>
                  <a:srgbClr val="00B0F0"/>
                </a:solidFill>
                <a:effectLst/>
                <a:latin typeface="Montserrat" panose="00000500000000000000" pitchFamily="2" charset="0"/>
              </a:rPr>
              <a:t>2016</a:t>
            </a:r>
            <a:r>
              <a:rPr lang="en-US" b="0" dirty="0">
                <a:solidFill>
                  <a:srgbClr val="00B0F0"/>
                </a:solidFill>
                <a:effectLst/>
                <a:latin typeface="Montserrat" panose="00000500000000000000" pitchFamily="2" charset="0"/>
              </a:rPr>
              <a:t> most numbers of guests visited the both type of hotels.</a:t>
            </a:r>
          </a:p>
          <a:p>
            <a:endParaRPr lang="en-IN" dirty="0"/>
          </a:p>
        </p:txBody>
      </p:sp>
    </p:spTree>
    <p:extLst>
      <p:ext uri="{BB962C8B-B14F-4D97-AF65-F5344CB8AC3E}">
        <p14:creationId xmlns:p14="http://schemas.microsoft.com/office/powerpoint/2010/main" val="1382044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4B1350-66AE-048E-D5F6-A4D4099248FD}"/>
              </a:ext>
            </a:extLst>
          </p:cNvPr>
          <p:cNvSpPr txBox="1"/>
          <p:nvPr/>
        </p:nvSpPr>
        <p:spPr>
          <a:xfrm>
            <a:off x="412594" y="403673"/>
            <a:ext cx="6534743" cy="400110"/>
          </a:xfrm>
          <a:prstGeom prst="rect">
            <a:avLst/>
          </a:prstGeom>
          <a:noFill/>
        </p:spPr>
        <p:txBody>
          <a:bodyPr wrap="square">
            <a:spAutoFit/>
          </a:bodyPr>
          <a:lstStyle/>
          <a:p>
            <a:r>
              <a:rPr lang="en-US" sz="2000" b="1" i="0" dirty="0">
                <a:solidFill>
                  <a:srgbClr val="C00000"/>
                </a:solidFill>
                <a:effectLst/>
                <a:latin typeface="Montserrat-Bold"/>
              </a:rPr>
              <a:t> 3. Which is the most busy month for hotels ?</a:t>
            </a:r>
            <a:endParaRPr lang="en-IN" sz="2000" dirty="0">
              <a:solidFill>
                <a:srgbClr val="C00000"/>
              </a:solidFill>
              <a:latin typeface="Montserrat-Bold"/>
            </a:endParaRPr>
          </a:p>
        </p:txBody>
      </p:sp>
      <p:sp>
        <p:nvSpPr>
          <p:cNvPr id="7" name="TextBox 6">
            <a:extLst>
              <a:ext uri="{FF2B5EF4-FFF2-40B4-BE49-F238E27FC236}">
                <a16:creationId xmlns:a16="http://schemas.microsoft.com/office/drawing/2014/main" id="{B8628248-E837-75DD-9FC8-E04A25F7F530}"/>
              </a:ext>
            </a:extLst>
          </p:cNvPr>
          <p:cNvSpPr txBox="1"/>
          <p:nvPr/>
        </p:nvSpPr>
        <p:spPr>
          <a:xfrm>
            <a:off x="4897821" y="1477253"/>
            <a:ext cx="3429064" cy="1345048"/>
          </a:xfrm>
          <a:prstGeom prst="rect">
            <a:avLst/>
          </a:prstGeom>
          <a:noFill/>
        </p:spPr>
        <p:txBody>
          <a:bodyPr wrap="square">
            <a:spAutoFit/>
          </a:bodyPr>
          <a:lstStyle/>
          <a:p>
            <a:pPr algn="l">
              <a:lnSpc>
                <a:spcPct val="150000"/>
              </a:lnSpc>
            </a:pPr>
            <a:r>
              <a:rPr lang="en-US" dirty="0">
                <a:solidFill>
                  <a:srgbClr val="00B0F0"/>
                </a:solidFill>
                <a:latin typeface="Montserrat-Bold"/>
              </a:rPr>
              <a:t>With the Help of </a:t>
            </a:r>
            <a:r>
              <a:rPr lang="en-US" i="0" dirty="0">
                <a:solidFill>
                  <a:srgbClr val="00B0F0"/>
                </a:solidFill>
                <a:effectLst/>
                <a:latin typeface="Montserrat-Bold"/>
              </a:rPr>
              <a:t> graph we can say that </a:t>
            </a:r>
            <a:r>
              <a:rPr lang="en-US" b="1" i="0" dirty="0">
                <a:solidFill>
                  <a:srgbClr val="00B0F0"/>
                </a:solidFill>
                <a:effectLst/>
                <a:latin typeface="Montserrat-Bold"/>
              </a:rPr>
              <a:t>August</a:t>
            </a:r>
            <a:r>
              <a:rPr lang="en-US" i="0" dirty="0">
                <a:solidFill>
                  <a:srgbClr val="00B0F0"/>
                </a:solidFill>
                <a:effectLst/>
                <a:latin typeface="Montserrat-Bold"/>
              </a:rPr>
              <a:t> is the busiest </a:t>
            </a:r>
            <a:r>
              <a:rPr lang="en-US" i="1" dirty="0">
                <a:solidFill>
                  <a:srgbClr val="00B0F0"/>
                </a:solidFill>
                <a:effectLst/>
                <a:latin typeface="Montserrat-Bold"/>
              </a:rPr>
              <a:t>month for hotels, which means august month has m</a:t>
            </a:r>
            <a:r>
              <a:rPr lang="en-US" i="0" dirty="0">
                <a:solidFill>
                  <a:srgbClr val="00B0F0"/>
                </a:solidFill>
                <a:effectLst/>
                <a:latin typeface="Montserrat-Bold"/>
              </a:rPr>
              <a:t>ost number of bookings.</a:t>
            </a:r>
          </a:p>
        </p:txBody>
      </p:sp>
      <p:pic>
        <p:nvPicPr>
          <p:cNvPr id="1026" name="Picture 2"/>
          <p:cNvPicPr>
            <a:picLocks noChangeAspect="1" noChangeArrowheads="1"/>
          </p:cNvPicPr>
          <p:nvPr/>
        </p:nvPicPr>
        <p:blipFill>
          <a:blip r:embed="rId2"/>
          <a:srcRect/>
          <a:stretch>
            <a:fillRect/>
          </a:stretch>
        </p:blipFill>
        <p:spPr bwMode="auto">
          <a:xfrm>
            <a:off x="438971" y="1198345"/>
            <a:ext cx="4185581" cy="3300082"/>
          </a:xfrm>
          <a:prstGeom prst="rect">
            <a:avLst/>
          </a:prstGeom>
          <a:noFill/>
          <a:ln w="9525">
            <a:noFill/>
            <a:miter lim="800000"/>
            <a:headEnd/>
            <a:tailEnd/>
          </a:ln>
          <a:effectLst/>
        </p:spPr>
      </p:pic>
    </p:spTree>
    <p:extLst>
      <p:ext uri="{BB962C8B-B14F-4D97-AF65-F5344CB8AC3E}">
        <p14:creationId xmlns:p14="http://schemas.microsoft.com/office/powerpoint/2010/main" val="2470176692"/>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1782</TotalTime>
  <Words>991</Words>
  <Application>Microsoft Office PowerPoint</Application>
  <PresentationFormat>On-screen Show (16:9)</PresentationFormat>
  <Paragraphs>80</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Montserrat-Bold</vt:lpstr>
      <vt:lpstr>Montserrat</vt:lpstr>
      <vt:lpstr>Roboto</vt:lpstr>
      <vt:lpstr>Simple Light</vt:lpstr>
      <vt:lpstr>    Capstone Project  : 1   Hotel Booking Analysis  </vt:lpstr>
      <vt:lpstr>   </vt:lpstr>
      <vt:lpstr> Problem Statements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Hotel Booking Analysis Team Members Akash Kumar  Zueb Ansari  Kunal Kamble Abinash Kumar</dc:title>
  <dc:creator>Akash</dc:creator>
  <cp:lastModifiedBy>Akash</cp:lastModifiedBy>
  <cp:revision>31</cp:revision>
  <dcterms:modified xsi:type="dcterms:W3CDTF">2022-09-03T08:05:07Z</dcterms:modified>
</cp:coreProperties>
</file>