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2" r:id="rId1"/>
  </p:sldMasterIdLst>
  <p:notesMasterIdLst>
    <p:notesMasterId r:id="rId16"/>
  </p:notesMasterIdLst>
  <p:sldIdLst>
    <p:sldId id="256" r:id="rId2"/>
    <p:sldId id="272" r:id="rId3"/>
    <p:sldId id="270" r:id="rId4"/>
    <p:sldId id="261" r:id="rId5"/>
    <p:sldId id="265" r:id="rId6"/>
    <p:sldId id="266" r:id="rId7"/>
    <p:sldId id="267" r:id="rId8"/>
    <p:sldId id="271" r:id="rId9"/>
    <p:sldId id="268" r:id="rId10"/>
    <p:sldId id="277" r:id="rId11"/>
    <p:sldId id="273" r:id="rId12"/>
    <p:sldId id="274" r:id="rId13"/>
    <p:sldId id="275" r:id="rId14"/>
    <p:sldId id="262" r:id="rId15"/>
  </p:sldIdLst>
  <p:sldSz cx="9144000" cy="5143500" type="screen16x9"/>
  <p:notesSz cx="6858000" cy="9144000"/>
  <p:embeddedFontLst>
    <p:embeddedFont>
      <p:font typeface="Tw Cen MT" panose="020B0602020104020603" pitchFamily="34" charset="0"/>
      <p:regular r:id="rId17"/>
      <p:bold r:id="rId18"/>
      <p:italic r:id="rId19"/>
      <p:boldItalic r:id="rId20"/>
    </p:embeddedFont>
    <p:embeddedFont>
      <p:font typeface="Tw Cen MT Condensed" panose="020B0606020104020203" pitchFamily="34" charset="0"/>
      <p:regular r:id="rId21"/>
      <p:bold r:id="rId22"/>
    </p:embeddedFont>
    <p:embeddedFont>
      <p:font typeface="Wingdings 3" panose="05040102010807070707" pitchFamily="18" charset="2"/>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156" d="100"/>
          <a:sy n="156" d="100"/>
        </p:scale>
        <p:origin x="57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90ec82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90ec82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302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90ec82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90ec82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992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90ec82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90ec82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084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90ec82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90ec82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90ec82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90ec82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16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90ec82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90ec82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85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90ec82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90ec82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1817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90ec82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90ec82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072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90ec82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90ec82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65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90ec82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90ec82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354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4606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66694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2638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1672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77276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0103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15893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22327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20705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4979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64294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3259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B61BEF0D-F0BB-DE4B-95CE-6DB70DBA9567}" type="datetimeFigureOut">
              <a:rPr lang="en-US" smtClean="0"/>
              <a:pPr/>
              <a:t>8/15/2020</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84946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Capstone Project Presentation</a:t>
            </a:r>
            <a:endParaRPr/>
          </a:p>
        </p:txBody>
      </p:sp>
      <p:sp>
        <p:nvSpPr>
          <p:cNvPr id="60" name="Google Shape;60;p13"/>
          <p:cNvSpPr txBox="1">
            <a:spLocks noGrp="1"/>
          </p:cNvSpPr>
          <p:nvPr>
            <p:ph type="subTitle" idx="1"/>
          </p:nvPr>
        </p:nvSpPr>
        <p:spPr>
          <a:xfrm>
            <a:off x="6457950" y="3621505"/>
            <a:ext cx="2400300" cy="119587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err="1"/>
              <a:t>BOTFather</a:t>
            </a:r>
            <a:endParaRPr b="1" dirty="0"/>
          </a:p>
          <a:p>
            <a:pPr marL="0" lvl="0" indent="0" rtl="0">
              <a:spcBef>
                <a:spcPts val="0"/>
              </a:spcBef>
              <a:spcAft>
                <a:spcPts val="0"/>
              </a:spcAft>
              <a:buNone/>
            </a:pPr>
            <a:r>
              <a:rPr lang="en-US" sz="1000" b="1" dirty="0"/>
              <a:t>Team Members -</a:t>
            </a:r>
            <a:endParaRPr lang="en" sz="1000" b="1" dirty="0"/>
          </a:p>
          <a:p>
            <a:pPr lvl="1" algn="l">
              <a:spcBef>
                <a:spcPts val="0"/>
              </a:spcBef>
              <a:spcAft>
                <a:spcPts val="0"/>
              </a:spcAft>
            </a:pPr>
            <a:r>
              <a:rPr lang="en" sz="1000" dirty="0"/>
              <a:t>Anand Shanbhag</a:t>
            </a:r>
          </a:p>
          <a:p>
            <a:pPr lvl="1" algn="l">
              <a:spcBef>
                <a:spcPts val="0"/>
              </a:spcBef>
              <a:spcAft>
                <a:spcPts val="0"/>
              </a:spcAft>
            </a:pPr>
            <a:r>
              <a:rPr lang="en" sz="1000" dirty="0"/>
              <a:t>Harshal Chaudhari</a:t>
            </a:r>
          </a:p>
          <a:p>
            <a:pPr lvl="1" algn="l">
              <a:spcBef>
                <a:spcPts val="0"/>
              </a:spcBef>
              <a:spcAft>
                <a:spcPts val="0"/>
              </a:spcAft>
            </a:pPr>
            <a:r>
              <a:rPr lang="en" sz="1000" dirty="0"/>
              <a:t>Yogesh Chaubal</a:t>
            </a:r>
          </a:p>
          <a:p>
            <a:pPr lvl="1" algn="l">
              <a:spcBef>
                <a:spcPts val="0"/>
              </a:spcBef>
              <a:spcAft>
                <a:spcPts val="0"/>
              </a:spcAft>
            </a:pPr>
            <a:r>
              <a:rPr lang="en" sz="1000" dirty="0"/>
              <a:t>Chandani Chetiyaar</a:t>
            </a:r>
          </a:p>
          <a:p>
            <a:pPr lvl="1" algn="l">
              <a:spcBef>
                <a:spcPts val="0"/>
              </a:spcBef>
              <a:spcAft>
                <a:spcPts val="0"/>
              </a:spcAft>
            </a:pPr>
            <a:r>
              <a:rPr lang="en" sz="1000" dirty="0"/>
              <a:t>Amey Panchal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132204"/>
            <a:ext cx="7819709" cy="671732"/>
          </a:xfrm>
          <a:prstGeom prst="rect">
            <a:avLst/>
          </a:prstGeom>
        </p:spPr>
        <p:txBody>
          <a:bodyPr spcFirstLastPara="1" wrap="square" lIns="91425" tIns="91425" rIns="91425" bIns="91425" anchor="t" anchorCtr="0">
            <a:noAutofit/>
          </a:bodyPr>
          <a:lstStyle/>
          <a:p>
            <a:r>
              <a:rPr lang="en-US" sz="1100" b="1" dirty="0"/>
              <a:t>12. Technician who did the highest number of Service</a:t>
            </a:r>
            <a:br>
              <a:rPr lang="en-US" sz="1600" b="1" dirty="0"/>
            </a:br>
            <a:br>
              <a:rPr lang="en-US" sz="1600" b="1" dirty="0"/>
            </a:br>
            <a:endParaRPr lang="en-US" sz="1600" b="1" dirty="0"/>
          </a:p>
        </p:txBody>
      </p:sp>
      <p:pic>
        <p:nvPicPr>
          <p:cNvPr id="4" name="Picture 3"/>
          <p:cNvPicPr>
            <a:picLocks noChangeAspect="1"/>
          </p:cNvPicPr>
          <p:nvPr/>
        </p:nvPicPr>
        <p:blipFill>
          <a:blip r:embed="rId3"/>
          <a:stretch>
            <a:fillRect/>
          </a:stretch>
        </p:blipFill>
        <p:spPr>
          <a:xfrm>
            <a:off x="-2890838" y="-3976688"/>
            <a:ext cx="3600000" cy="3158902"/>
          </a:xfrm>
          <a:prstGeom prst="rect">
            <a:avLst/>
          </a:prstGeom>
        </p:spPr>
      </p:pic>
      <p:sp>
        <p:nvSpPr>
          <p:cNvPr id="12" name="TextBox 11">
            <a:extLst>
              <a:ext uri="{FF2B5EF4-FFF2-40B4-BE49-F238E27FC236}">
                <a16:creationId xmlns:a16="http://schemas.microsoft.com/office/drawing/2014/main" id="{4E9A2DDE-BC4C-4F79-9927-1D99B45A772F}"/>
              </a:ext>
            </a:extLst>
          </p:cNvPr>
          <p:cNvSpPr txBox="1"/>
          <p:nvPr/>
        </p:nvSpPr>
        <p:spPr>
          <a:xfrm>
            <a:off x="460034" y="3638808"/>
            <a:ext cx="8162094" cy="1077218"/>
          </a:xfrm>
          <a:prstGeom prst="rect">
            <a:avLst/>
          </a:prstGeom>
          <a:noFill/>
        </p:spPr>
        <p:txBody>
          <a:bodyPr wrap="square" rtlCol="0">
            <a:spAutoFit/>
          </a:bodyPr>
          <a:lstStyle/>
          <a:p>
            <a:r>
              <a:rPr lang="en-US" dirty="0"/>
              <a:t>Inference -</a:t>
            </a:r>
            <a:endParaRPr lang="en-US" sz="1000" dirty="0"/>
          </a:p>
          <a:p>
            <a:r>
              <a:rPr lang="en-US" sz="1000" dirty="0"/>
              <a:t>12.  Sayyad from Nagpur plat seems to have done the most number of services , followed by </a:t>
            </a:r>
            <a:r>
              <a:rPr lang="en-US" sz="1000" dirty="0" err="1"/>
              <a:t>JK</a:t>
            </a:r>
            <a:r>
              <a:rPr lang="en-US" sz="1000" dirty="0"/>
              <a:t> from Nashik and Kamal from Noida. There is a huge difference in the services done by Sayyad and seems to be a preferred service engineer in Nagpur (since there are a lot others in Nagpur but Sayyad has been the most popular). </a:t>
            </a:r>
          </a:p>
          <a:p>
            <a:pPr marL="228600" indent="-228600">
              <a:buAutoNum type="arabicPeriod" startAt="10"/>
            </a:pPr>
            <a:endParaRPr lang="en-US" sz="1000" dirty="0"/>
          </a:p>
          <a:p>
            <a:pPr marL="228600" indent="-228600">
              <a:buAutoNum type="arabicPeriod" startAt="10"/>
            </a:pPr>
            <a:endParaRPr lang="en-TO" sz="1000" dirty="0"/>
          </a:p>
        </p:txBody>
      </p:sp>
      <p:pic>
        <p:nvPicPr>
          <p:cNvPr id="3" name="Picture 2">
            <a:extLst>
              <a:ext uri="{FF2B5EF4-FFF2-40B4-BE49-F238E27FC236}">
                <a16:creationId xmlns:a16="http://schemas.microsoft.com/office/drawing/2014/main" id="{22DE3DD1-D010-4335-912F-62E44A478635}"/>
              </a:ext>
            </a:extLst>
          </p:cNvPr>
          <p:cNvPicPr>
            <a:picLocks noChangeAspect="1"/>
          </p:cNvPicPr>
          <p:nvPr/>
        </p:nvPicPr>
        <p:blipFill>
          <a:blip r:embed="rId4"/>
          <a:stretch>
            <a:fillRect/>
          </a:stretch>
        </p:blipFill>
        <p:spPr>
          <a:xfrm>
            <a:off x="849258" y="329798"/>
            <a:ext cx="6195918" cy="3287760"/>
          </a:xfrm>
          <a:prstGeom prst="rect">
            <a:avLst/>
          </a:prstGeom>
        </p:spPr>
      </p:pic>
    </p:spTree>
    <p:extLst>
      <p:ext uri="{BB962C8B-B14F-4D97-AF65-F5344CB8AC3E}">
        <p14:creationId xmlns:p14="http://schemas.microsoft.com/office/powerpoint/2010/main" val="315464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2D2A-4BE4-40F9-9155-608269E2C0ED}"/>
              </a:ext>
            </a:extLst>
          </p:cNvPr>
          <p:cNvSpPr>
            <a:spLocks noGrp="1"/>
          </p:cNvSpPr>
          <p:nvPr>
            <p:ph type="title"/>
          </p:nvPr>
        </p:nvSpPr>
        <p:spPr/>
        <p:txBody>
          <a:bodyPr/>
          <a:lstStyle/>
          <a:p>
            <a:r>
              <a:rPr lang="en-US" dirty="0"/>
              <a:t>EDA Based on CUSTOMER segmentation</a:t>
            </a:r>
            <a:endParaRPr lang="en-TO" dirty="0"/>
          </a:p>
        </p:txBody>
      </p:sp>
    </p:spTree>
    <p:extLst>
      <p:ext uri="{BB962C8B-B14F-4D97-AF65-F5344CB8AC3E}">
        <p14:creationId xmlns:p14="http://schemas.microsoft.com/office/powerpoint/2010/main" val="329419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90838" y="-3976688"/>
            <a:ext cx="3600000" cy="3158902"/>
          </a:xfrm>
          <a:prstGeom prst="rect">
            <a:avLst/>
          </a:prstGeom>
        </p:spPr>
      </p:pic>
      <p:sp>
        <p:nvSpPr>
          <p:cNvPr id="6" name="Google Shape;89;p18">
            <a:extLst>
              <a:ext uri="{FF2B5EF4-FFF2-40B4-BE49-F238E27FC236}">
                <a16:creationId xmlns:a16="http://schemas.microsoft.com/office/drawing/2014/main" id="{46C966A0-AA68-480A-8BE8-D6639355FAA4}"/>
              </a:ext>
            </a:extLst>
          </p:cNvPr>
          <p:cNvSpPr txBox="1">
            <a:spLocks/>
          </p:cNvSpPr>
          <p:nvPr/>
        </p:nvSpPr>
        <p:spPr>
          <a:xfrm>
            <a:off x="460034" y="211984"/>
            <a:ext cx="3301894" cy="671732"/>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0000"/>
              </a:lnSpc>
              <a:spcBef>
                <a:spcPts val="0"/>
              </a:spcBef>
              <a:spcAft>
                <a:spcPts val="0"/>
              </a:spcAft>
              <a:buSzPts val="3000"/>
              <a:buNone/>
              <a:defRPr sz="3750" kern="1200" cap="all" spc="75" baseline="0">
                <a:solidFill>
                  <a:schemeClr val="tx1">
                    <a:lumMod val="95000"/>
                    <a:lumOff val="5000"/>
                  </a:schemeClr>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buClrTx/>
            </a:pPr>
            <a:r>
              <a:rPr lang="en-US" sz="1100" b="1" dirty="0"/>
              <a:t>12. Customer Segmentation based on Customer Type and Number of services</a:t>
            </a:r>
          </a:p>
          <a:p>
            <a:pPr>
              <a:buClrTx/>
            </a:pPr>
            <a:endParaRPr lang="en-US" sz="1100" b="1" dirty="0"/>
          </a:p>
          <a:p>
            <a:pPr>
              <a:buClrTx/>
              <a:buFontTx/>
            </a:pPr>
            <a:endParaRPr lang="en-US" sz="1100" b="1" dirty="0"/>
          </a:p>
        </p:txBody>
      </p:sp>
      <p:sp>
        <p:nvSpPr>
          <p:cNvPr id="12" name="Google Shape;89;p18">
            <a:extLst>
              <a:ext uri="{FF2B5EF4-FFF2-40B4-BE49-F238E27FC236}">
                <a16:creationId xmlns:a16="http://schemas.microsoft.com/office/drawing/2014/main" id="{FABDD8B2-1244-42B6-A777-F27A60883A52}"/>
              </a:ext>
            </a:extLst>
          </p:cNvPr>
          <p:cNvSpPr txBox="1">
            <a:spLocks/>
          </p:cNvSpPr>
          <p:nvPr/>
        </p:nvSpPr>
        <p:spPr>
          <a:xfrm>
            <a:off x="4460279" y="205406"/>
            <a:ext cx="3301894" cy="671732"/>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0000"/>
              </a:lnSpc>
              <a:spcBef>
                <a:spcPts val="0"/>
              </a:spcBef>
              <a:spcAft>
                <a:spcPts val="0"/>
              </a:spcAft>
              <a:buSzPts val="3000"/>
              <a:buNone/>
              <a:defRPr sz="3750" kern="1200" cap="all" spc="75" baseline="0">
                <a:solidFill>
                  <a:schemeClr val="tx1">
                    <a:lumMod val="95000"/>
                    <a:lumOff val="5000"/>
                  </a:schemeClr>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z="1100" b="1" dirty="0"/>
              <a:t>13. Customer Segmentation based on Customer Type and Total revenue (in %)</a:t>
            </a:r>
          </a:p>
          <a:p>
            <a:pPr>
              <a:buClrTx/>
              <a:buFontTx/>
            </a:pPr>
            <a:endParaRPr lang="en-US" sz="1100" b="1" dirty="0"/>
          </a:p>
        </p:txBody>
      </p:sp>
      <p:sp>
        <p:nvSpPr>
          <p:cNvPr id="11" name="TextBox 10">
            <a:extLst>
              <a:ext uri="{FF2B5EF4-FFF2-40B4-BE49-F238E27FC236}">
                <a16:creationId xmlns:a16="http://schemas.microsoft.com/office/drawing/2014/main" id="{2876120D-1B41-44DD-915C-3C9071D3342B}"/>
              </a:ext>
            </a:extLst>
          </p:cNvPr>
          <p:cNvSpPr txBox="1"/>
          <p:nvPr/>
        </p:nvSpPr>
        <p:spPr>
          <a:xfrm>
            <a:off x="460034" y="3638808"/>
            <a:ext cx="8162094" cy="769441"/>
          </a:xfrm>
          <a:prstGeom prst="rect">
            <a:avLst/>
          </a:prstGeom>
          <a:noFill/>
        </p:spPr>
        <p:txBody>
          <a:bodyPr wrap="square" rtlCol="0">
            <a:spAutoFit/>
          </a:bodyPr>
          <a:lstStyle/>
          <a:p>
            <a:r>
              <a:rPr lang="en-US" dirty="0"/>
              <a:t>Inference -</a:t>
            </a:r>
            <a:endParaRPr lang="en-US" sz="1000" dirty="0"/>
          </a:p>
          <a:p>
            <a:r>
              <a:rPr lang="en-US" sz="1000" dirty="0"/>
              <a:t>13. Maximum customers who come for repairs are in the Retail Segment, followed by Fleets .  This is true based on volume and revenue earned by  Mahindra.</a:t>
            </a:r>
          </a:p>
          <a:p>
            <a:pPr marL="228600" indent="-228600">
              <a:buAutoNum type="arabicPeriod" startAt="10"/>
            </a:pPr>
            <a:endParaRPr lang="en-TO" sz="1000" dirty="0"/>
          </a:p>
        </p:txBody>
      </p:sp>
      <p:pic>
        <p:nvPicPr>
          <p:cNvPr id="7" name="Picture 6">
            <a:extLst>
              <a:ext uri="{FF2B5EF4-FFF2-40B4-BE49-F238E27FC236}">
                <a16:creationId xmlns:a16="http://schemas.microsoft.com/office/drawing/2014/main" id="{5748CD92-6326-439E-80E4-86A9F2EC0BF3}"/>
              </a:ext>
            </a:extLst>
          </p:cNvPr>
          <p:cNvPicPr>
            <a:picLocks noChangeAspect="1"/>
          </p:cNvPicPr>
          <p:nvPr/>
        </p:nvPicPr>
        <p:blipFill>
          <a:blip r:embed="rId4"/>
          <a:stretch>
            <a:fillRect/>
          </a:stretch>
        </p:blipFill>
        <p:spPr>
          <a:xfrm>
            <a:off x="392763" y="554909"/>
            <a:ext cx="4016321" cy="3016550"/>
          </a:xfrm>
          <a:prstGeom prst="rect">
            <a:avLst/>
          </a:prstGeom>
        </p:spPr>
      </p:pic>
      <p:pic>
        <p:nvPicPr>
          <p:cNvPr id="10" name="Picture 9">
            <a:extLst>
              <a:ext uri="{FF2B5EF4-FFF2-40B4-BE49-F238E27FC236}">
                <a16:creationId xmlns:a16="http://schemas.microsoft.com/office/drawing/2014/main" id="{7D0710EB-91D5-49BD-826C-7A523C94DE62}"/>
              </a:ext>
            </a:extLst>
          </p:cNvPr>
          <p:cNvPicPr>
            <a:picLocks noChangeAspect="1"/>
          </p:cNvPicPr>
          <p:nvPr/>
        </p:nvPicPr>
        <p:blipFill>
          <a:blip r:embed="rId5"/>
          <a:stretch>
            <a:fillRect/>
          </a:stretch>
        </p:blipFill>
        <p:spPr>
          <a:xfrm>
            <a:off x="4112600" y="541272"/>
            <a:ext cx="4437238" cy="3097536"/>
          </a:xfrm>
          <a:prstGeom prst="rect">
            <a:avLst/>
          </a:prstGeom>
        </p:spPr>
      </p:pic>
    </p:spTree>
    <p:extLst>
      <p:ext uri="{BB962C8B-B14F-4D97-AF65-F5344CB8AC3E}">
        <p14:creationId xmlns:p14="http://schemas.microsoft.com/office/powerpoint/2010/main" val="243613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90838" y="-3976688"/>
            <a:ext cx="3600000" cy="3158902"/>
          </a:xfrm>
          <a:prstGeom prst="rect">
            <a:avLst/>
          </a:prstGeom>
        </p:spPr>
      </p:pic>
      <p:sp>
        <p:nvSpPr>
          <p:cNvPr id="6" name="Google Shape;89;p18">
            <a:extLst>
              <a:ext uri="{FF2B5EF4-FFF2-40B4-BE49-F238E27FC236}">
                <a16:creationId xmlns:a16="http://schemas.microsoft.com/office/drawing/2014/main" id="{46C966A0-AA68-480A-8BE8-D6639355FAA4}"/>
              </a:ext>
            </a:extLst>
          </p:cNvPr>
          <p:cNvSpPr txBox="1">
            <a:spLocks/>
          </p:cNvSpPr>
          <p:nvPr/>
        </p:nvSpPr>
        <p:spPr>
          <a:xfrm>
            <a:off x="460034" y="211984"/>
            <a:ext cx="3301894" cy="671732"/>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0000"/>
              </a:lnSpc>
              <a:spcBef>
                <a:spcPts val="0"/>
              </a:spcBef>
              <a:spcAft>
                <a:spcPts val="0"/>
              </a:spcAft>
              <a:buSzPts val="3000"/>
              <a:buNone/>
              <a:defRPr sz="3750" kern="1200" cap="all" spc="75" baseline="0">
                <a:solidFill>
                  <a:schemeClr val="tx1">
                    <a:lumMod val="95000"/>
                    <a:lumOff val="5000"/>
                  </a:schemeClr>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buClrTx/>
            </a:pPr>
            <a:r>
              <a:rPr lang="en-US" sz="1000" b="1" dirty="0"/>
              <a:t>1</a:t>
            </a:r>
            <a:r>
              <a:rPr lang="en-US" sz="1100" b="1" dirty="0"/>
              <a:t>4. Customer Segmentation based on Customer Occupation and Total value of the service</a:t>
            </a:r>
          </a:p>
          <a:p>
            <a:pPr>
              <a:buClrTx/>
            </a:pPr>
            <a:endParaRPr lang="en-US" sz="1100" b="1" dirty="0"/>
          </a:p>
          <a:p>
            <a:pPr>
              <a:buClrTx/>
            </a:pPr>
            <a:endParaRPr lang="en-US" sz="1100" b="1" dirty="0"/>
          </a:p>
          <a:p>
            <a:pPr>
              <a:buClrTx/>
              <a:buFontTx/>
            </a:pPr>
            <a:endParaRPr lang="en-US" sz="1100" b="1" dirty="0"/>
          </a:p>
        </p:txBody>
      </p:sp>
      <p:sp>
        <p:nvSpPr>
          <p:cNvPr id="12" name="Google Shape;89;p18">
            <a:extLst>
              <a:ext uri="{FF2B5EF4-FFF2-40B4-BE49-F238E27FC236}">
                <a16:creationId xmlns:a16="http://schemas.microsoft.com/office/drawing/2014/main" id="{FABDD8B2-1244-42B6-A777-F27A60883A52}"/>
              </a:ext>
            </a:extLst>
          </p:cNvPr>
          <p:cNvSpPr txBox="1">
            <a:spLocks/>
          </p:cNvSpPr>
          <p:nvPr/>
        </p:nvSpPr>
        <p:spPr>
          <a:xfrm>
            <a:off x="4460279" y="205406"/>
            <a:ext cx="3301894" cy="671732"/>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0000"/>
              </a:lnSpc>
              <a:spcBef>
                <a:spcPts val="0"/>
              </a:spcBef>
              <a:spcAft>
                <a:spcPts val="0"/>
              </a:spcAft>
              <a:buSzPts val="3000"/>
              <a:buNone/>
              <a:defRPr sz="3750" kern="1200" cap="all" spc="75" baseline="0">
                <a:solidFill>
                  <a:schemeClr val="tx1">
                    <a:lumMod val="95000"/>
                    <a:lumOff val="5000"/>
                  </a:schemeClr>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z="1100" b="1" dirty="0"/>
              <a:t>15. Customer Segmentation based on Customer Data Origin and Total value of the service</a:t>
            </a:r>
          </a:p>
          <a:p>
            <a:endParaRPr lang="en-US" sz="1100" b="1" dirty="0"/>
          </a:p>
          <a:p>
            <a:pPr>
              <a:buClrTx/>
              <a:buFontTx/>
            </a:pPr>
            <a:endParaRPr lang="en-US" sz="1100" b="1" dirty="0"/>
          </a:p>
        </p:txBody>
      </p:sp>
      <p:sp>
        <p:nvSpPr>
          <p:cNvPr id="10" name="TextBox 9">
            <a:extLst>
              <a:ext uri="{FF2B5EF4-FFF2-40B4-BE49-F238E27FC236}">
                <a16:creationId xmlns:a16="http://schemas.microsoft.com/office/drawing/2014/main" id="{C5DE7684-D32C-45EF-B408-41144AB6B8D8}"/>
              </a:ext>
            </a:extLst>
          </p:cNvPr>
          <p:cNvSpPr txBox="1"/>
          <p:nvPr/>
        </p:nvSpPr>
        <p:spPr>
          <a:xfrm>
            <a:off x="460034" y="3638808"/>
            <a:ext cx="8162094" cy="1077218"/>
          </a:xfrm>
          <a:prstGeom prst="rect">
            <a:avLst/>
          </a:prstGeom>
          <a:noFill/>
        </p:spPr>
        <p:txBody>
          <a:bodyPr wrap="square" rtlCol="0">
            <a:spAutoFit/>
          </a:bodyPr>
          <a:lstStyle/>
          <a:p>
            <a:r>
              <a:rPr lang="en-US" dirty="0"/>
              <a:t>Inference -</a:t>
            </a:r>
            <a:endParaRPr lang="en-US" sz="1000" dirty="0"/>
          </a:p>
          <a:p>
            <a:r>
              <a:rPr lang="en-US" sz="1000" dirty="0"/>
              <a:t>14. We have 2 Occupation’s mentioned as “Self”  and “Customer” which seems to top the customer occupation segmentation list followed by Doctor and Director.</a:t>
            </a:r>
          </a:p>
          <a:p>
            <a:endParaRPr lang="en-US" sz="1000" dirty="0"/>
          </a:p>
          <a:p>
            <a:r>
              <a:rPr lang="en-US" sz="1000" dirty="0"/>
              <a:t>15. Most of the repeat business come from Outdoor Camps  followed by Reference-Customers and Reference Employees.</a:t>
            </a:r>
          </a:p>
          <a:p>
            <a:pPr marL="228600" indent="-228600">
              <a:buAutoNum type="arabicPeriod" startAt="10"/>
            </a:pPr>
            <a:endParaRPr lang="en-TO" sz="1000" dirty="0"/>
          </a:p>
        </p:txBody>
      </p:sp>
      <p:pic>
        <p:nvPicPr>
          <p:cNvPr id="9" name="Picture 8">
            <a:extLst>
              <a:ext uri="{FF2B5EF4-FFF2-40B4-BE49-F238E27FC236}">
                <a16:creationId xmlns:a16="http://schemas.microsoft.com/office/drawing/2014/main" id="{ACA49A09-8515-4A71-96C1-A0563C92AD16}"/>
              </a:ext>
            </a:extLst>
          </p:cNvPr>
          <p:cNvPicPr>
            <a:picLocks noChangeAspect="1"/>
          </p:cNvPicPr>
          <p:nvPr/>
        </p:nvPicPr>
        <p:blipFill>
          <a:blip r:embed="rId4"/>
          <a:stretch>
            <a:fillRect/>
          </a:stretch>
        </p:blipFill>
        <p:spPr>
          <a:xfrm>
            <a:off x="488745" y="557525"/>
            <a:ext cx="3862838" cy="3158993"/>
          </a:xfrm>
          <a:prstGeom prst="rect">
            <a:avLst/>
          </a:prstGeom>
        </p:spPr>
      </p:pic>
      <p:pic>
        <p:nvPicPr>
          <p:cNvPr id="11" name="Picture 10">
            <a:extLst>
              <a:ext uri="{FF2B5EF4-FFF2-40B4-BE49-F238E27FC236}">
                <a16:creationId xmlns:a16="http://schemas.microsoft.com/office/drawing/2014/main" id="{3DB700FA-1CF9-4B10-A171-38EAFA9FBD2A}"/>
              </a:ext>
            </a:extLst>
          </p:cNvPr>
          <p:cNvPicPr>
            <a:picLocks noChangeAspect="1"/>
          </p:cNvPicPr>
          <p:nvPr/>
        </p:nvPicPr>
        <p:blipFill>
          <a:blip r:embed="rId5"/>
          <a:stretch>
            <a:fillRect/>
          </a:stretch>
        </p:blipFill>
        <p:spPr>
          <a:xfrm>
            <a:off x="4460696" y="547850"/>
            <a:ext cx="3615481" cy="3202134"/>
          </a:xfrm>
          <a:prstGeom prst="rect">
            <a:avLst/>
          </a:prstGeom>
        </p:spPr>
      </p:pic>
    </p:spTree>
    <p:extLst>
      <p:ext uri="{BB962C8B-B14F-4D97-AF65-F5344CB8AC3E}">
        <p14:creationId xmlns:p14="http://schemas.microsoft.com/office/powerpoint/2010/main" val="47678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1656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2D2A-4BE4-40F9-9155-608269E2C0ED}"/>
              </a:ext>
            </a:extLst>
          </p:cNvPr>
          <p:cNvSpPr>
            <a:spLocks noGrp="1"/>
          </p:cNvSpPr>
          <p:nvPr>
            <p:ph type="title"/>
          </p:nvPr>
        </p:nvSpPr>
        <p:spPr/>
        <p:txBody>
          <a:bodyPr/>
          <a:lstStyle/>
          <a:p>
            <a:r>
              <a:rPr lang="en-US" dirty="0"/>
              <a:t>EDA Based on order segmentation</a:t>
            </a:r>
            <a:endParaRPr lang="en-TO" dirty="0"/>
          </a:p>
        </p:txBody>
      </p:sp>
    </p:spTree>
    <p:extLst>
      <p:ext uri="{BB962C8B-B14F-4D97-AF65-F5344CB8AC3E}">
        <p14:creationId xmlns:p14="http://schemas.microsoft.com/office/powerpoint/2010/main" val="370582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58025" y="117124"/>
            <a:ext cx="3800032" cy="671732"/>
          </a:xfrm>
          <a:prstGeom prst="rect">
            <a:avLst/>
          </a:prstGeom>
        </p:spPr>
        <p:txBody>
          <a:bodyPr spcFirstLastPara="1" wrap="square" lIns="91425" tIns="91425" rIns="91425" bIns="91425" anchor="t" anchorCtr="0">
            <a:noAutofit/>
          </a:bodyPr>
          <a:lstStyle/>
          <a:p>
            <a:r>
              <a:rPr lang="en-US" sz="1200" b="1" dirty="0"/>
              <a:t>1. Highest Service done based on State</a:t>
            </a:r>
            <a:br>
              <a:rPr lang="en-US" sz="1600" b="1" dirty="0"/>
            </a:br>
            <a:br>
              <a:rPr lang="en-US" sz="1600" b="1" dirty="0"/>
            </a:br>
            <a:endParaRPr lang="en-US" sz="1600" b="1" dirty="0"/>
          </a:p>
        </p:txBody>
      </p:sp>
      <p:pic>
        <p:nvPicPr>
          <p:cNvPr id="4" name="Picture 3"/>
          <p:cNvPicPr>
            <a:picLocks noChangeAspect="1"/>
          </p:cNvPicPr>
          <p:nvPr/>
        </p:nvPicPr>
        <p:blipFill>
          <a:blip r:embed="rId3"/>
          <a:stretch>
            <a:fillRect/>
          </a:stretch>
        </p:blipFill>
        <p:spPr>
          <a:xfrm>
            <a:off x="-2890838" y="-3844483"/>
            <a:ext cx="3600000" cy="3158902"/>
          </a:xfrm>
          <a:prstGeom prst="rect">
            <a:avLst/>
          </a:prstGeom>
        </p:spPr>
      </p:pic>
      <p:pic>
        <p:nvPicPr>
          <p:cNvPr id="7" name="Picture 6">
            <a:extLst>
              <a:ext uri="{FF2B5EF4-FFF2-40B4-BE49-F238E27FC236}">
                <a16:creationId xmlns:a16="http://schemas.microsoft.com/office/drawing/2014/main" id="{061070E0-FC17-43D5-9D31-B56316854471}"/>
              </a:ext>
            </a:extLst>
          </p:cNvPr>
          <p:cNvPicPr>
            <a:picLocks noChangeAspect="1"/>
          </p:cNvPicPr>
          <p:nvPr/>
        </p:nvPicPr>
        <p:blipFill>
          <a:blip r:embed="rId4"/>
          <a:stretch>
            <a:fillRect/>
          </a:stretch>
        </p:blipFill>
        <p:spPr>
          <a:xfrm>
            <a:off x="358025" y="630956"/>
            <a:ext cx="3701352" cy="2836398"/>
          </a:xfrm>
          <a:prstGeom prst="rect">
            <a:avLst/>
          </a:prstGeom>
        </p:spPr>
      </p:pic>
      <p:pic>
        <p:nvPicPr>
          <p:cNvPr id="9" name="Picture 8">
            <a:extLst>
              <a:ext uri="{FF2B5EF4-FFF2-40B4-BE49-F238E27FC236}">
                <a16:creationId xmlns:a16="http://schemas.microsoft.com/office/drawing/2014/main" id="{70E8C4EC-D5F7-4261-A111-744969B64F79}"/>
              </a:ext>
            </a:extLst>
          </p:cNvPr>
          <p:cNvPicPr>
            <a:picLocks noChangeAspect="1"/>
          </p:cNvPicPr>
          <p:nvPr/>
        </p:nvPicPr>
        <p:blipFill>
          <a:blip r:embed="rId5"/>
          <a:stretch>
            <a:fillRect/>
          </a:stretch>
        </p:blipFill>
        <p:spPr>
          <a:xfrm>
            <a:off x="4725371" y="595542"/>
            <a:ext cx="3701352" cy="3080220"/>
          </a:xfrm>
          <a:prstGeom prst="rect">
            <a:avLst/>
          </a:prstGeom>
        </p:spPr>
      </p:pic>
      <p:sp>
        <p:nvSpPr>
          <p:cNvPr id="10" name="Google Shape;89;p18">
            <a:extLst>
              <a:ext uri="{FF2B5EF4-FFF2-40B4-BE49-F238E27FC236}">
                <a16:creationId xmlns:a16="http://schemas.microsoft.com/office/drawing/2014/main" id="{3DD260A3-F212-4501-BDBB-4F0BE76F4238}"/>
              </a:ext>
            </a:extLst>
          </p:cNvPr>
          <p:cNvSpPr txBox="1">
            <a:spLocks/>
          </p:cNvSpPr>
          <p:nvPr/>
        </p:nvSpPr>
        <p:spPr>
          <a:xfrm>
            <a:off x="4569325" y="74162"/>
            <a:ext cx="4013445" cy="671732"/>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0000"/>
              </a:lnSpc>
              <a:spcBef>
                <a:spcPts val="0"/>
              </a:spcBef>
              <a:spcAft>
                <a:spcPts val="0"/>
              </a:spcAft>
              <a:buSzPts val="3000"/>
              <a:buNone/>
              <a:defRPr sz="3750" kern="1200" cap="all" spc="75" baseline="0">
                <a:solidFill>
                  <a:schemeClr val="tx1">
                    <a:lumMod val="95000"/>
                    <a:lumOff val="5000"/>
                  </a:schemeClr>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buClrTx/>
              <a:buFontTx/>
            </a:pPr>
            <a:r>
              <a:rPr lang="en-US" sz="1200" b="1" dirty="0"/>
              <a:t>2. Which District have most cars coming for repair based on the Make</a:t>
            </a:r>
            <a:br>
              <a:rPr lang="en-US" sz="1600" b="1" dirty="0"/>
            </a:br>
            <a:br>
              <a:rPr lang="en-US" sz="1600" b="1" dirty="0"/>
            </a:br>
            <a:endParaRPr lang="en-US" sz="1600" b="1" dirty="0"/>
          </a:p>
        </p:txBody>
      </p:sp>
      <p:sp>
        <p:nvSpPr>
          <p:cNvPr id="2" name="TextBox 1">
            <a:extLst>
              <a:ext uri="{FF2B5EF4-FFF2-40B4-BE49-F238E27FC236}">
                <a16:creationId xmlns:a16="http://schemas.microsoft.com/office/drawing/2014/main" id="{7206C50A-AC27-4BDB-B445-25F43647E1BE}"/>
              </a:ext>
            </a:extLst>
          </p:cNvPr>
          <p:cNvSpPr txBox="1"/>
          <p:nvPr/>
        </p:nvSpPr>
        <p:spPr>
          <a:xfrm>
            <a:off x="472542" y="3675762"/>
            <a:ext cx="8162094" cy="584775"/>
          </a:xfrm>
          <a:prstGeom prst="rect">
            <a:avLst/>
          </a:prstGeom>
          <a:noFill/>
        </p:spPr>
        <p:txBody>
          <a:bodyPr wrap="square" rtlCol="0">
            <a:spAutoFit/>
          </a:bodyPr>
          <a:lstStyle/>
          <a:p>
            <a:r>
              <a:rPr lang="en-US" dirty="0"/>
              <a:t>Inference -</a:t>
            </a:r>
            <a:endParaRPr lang="en-US" sz="1000" dirty="0"/>
          </a:p>
          <a:p>
            <a:pPr marL="342900" indent="-342900">
              <a:buAutoNum type="arabicPeriod"/>
            </a:pPr>
            <a:r>
              <a:rPr lang="en-US" sz="900" dirty="0"/>
              <a:t>Tamil Nadu state seems to have the highest service, followed by </a:t>
            </a:r>
            <a:r>
              <a:rPr lang="en-US" sz="900" dirty="0" err="1"/>
              <a:t>Andra</a:t>
            </a:r>
            <a:r>
              <a:rPr lang="en-US" sz="900" dirty="0"/>
              <a:t> Pradesh and Karnataka. </a:t>
            </a:r>
          </a:p>
          <a:p>
            <a:pPr marL="342900" indent="-342900">
              <a:buAutoNum type="arabicPeriod"/>
            </a:pPr>
            <a:r>
              <a:rPr lang="en-US" sz="900" dirty="0"/>
              <a:t>Mahindra and Mahindra, Tat Motors and Maruti Suzuki seems to be the top 3 cars which come for service in Tamil Nadu and </a:t>
            </a:r>
            <a:r>
              <a:rPr lang="en-US" sz="900" dirty="0" err="1"/>
              <a:t>Andra</a:t>
            </a:r>
            <a:r>
              <a:rPr lang="en-US" sz="900" dirty="0"/>
              <a:t> Pradesh</a:t>
            </a:r>
            <a:endParaRPr lang="en-TO" sz="900" dirty="0"/>
          </a:p>
        </p:txBody>
      </p:sp>
    </p:spTree>
    <p:extLst>
      <p:ext uri="{BB962C8B-B14F-4D97-AF65-F5344CB8AC3E}">
        <p14:creationId xmlns:p14="http://schemas.microsoft.com/office/powerpoint/2010/main" val="224693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235796" y="95363"/>
            <a:ext cx="3219568" cy="480879"/>
          </a:xfrm>
          <a:prstGeom prst="rect">
            <a:avLst/>
          </a:prstGeom>
        </p:spPr>
        <p:txBody>
          <a:bodyPr spcFirstLastPara="1" wrap="square" lIns="91425" tIns="91425" rIns="91425" bIns="91425" anchor="t" anchorCtr="0">
            <a:noAutofit/>
          </a:bodyPr>
          <a:lstStyle/>
          <a:p>
            <a:r>
              <a:rPr lang="en-US" sz="1100" b="1" dirty="0"/>
              <a:t>3. Which District have most cars coming for repair based on the Make and the Model ?</a:t>
            </a:r>
          </a:p>
        </p:txBody>
      </p:sp>
      <p:pic>
        <p:nvPicPr>
          <p:cNvPr id="6" name="Picture 4">
            <a:extLst>
              <a:ext uri="{FF2B5EF4-FFF2-40B4-BE49-F238E27FC236}">
                <a16:creationId xmlns:a16="http://schemas.microsoft.com/office/drawing/2014/main" id="{AD1E660F-C738-45A7-B8C7-B2CC3E380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67" y="553189"/>
            <a:ext cx="3165426" cy="343560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89;p18">
            <a:extLst>
              <a:ext uri="{FF2B5EF4-FFF2-40B4-BE49-F238E27FC236}">
                <a16:creationId xmlns:a16="http://schemas.microsoft.com/office/drawing/2014/main" id="{B9EDE84D-38DB-47F3-90C7-5495F894278A}"/>
              </a:ext>
            </a:extLst>
          </p:cNvPr>
          <p:cNvSpPr txBox="1">
            <a:spLocks/>
          </p:cNvSpPr>
          <p:nvPr/>
        </p:nvSpPr>
        <p:spPr>
          <a:xfrm>
            <a:off x="4384390" y="95363"/>
            <a:ext cx="3532389" cy="379886"/>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0000"/>
              </a:lnSpc>
              <a:spcBef>
                <a:spcPts val="0"/>
              </a:spcBef>
              <a:spcAft>
                <a:spcPts val="0"/>
              </a:spcAft>
              <a:buSzPts val="3000"/>
              <a:buNone/>
              <a:defRPr sz="3750" kern="1200" cap="all" spc="75" baseline="0">
                <a:solidFill>
                  <a:schemeClr val="tx1">
                    <a:lumMod val="95000"/>
                    <a:lumOff val="5000"/>
                  </a:schemeClr>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buClrTx/>
              <a:buFontTx/>
            </a:pPr>
            <a:r>
              <a:rPr lang="en-US" sz="1100" b="1" dirty="0"/>
              <a:t>4. Which Make and Model comes for repairs the most (i.e. is most popular)?</a:t>
            </a:r>
          </a:p>
        </p:txBody>
      </p:sp>
      <p:pic>
        <p:nvPicPr>
          <p:cNvPr id="9" name="Picture 8">
            <a:extLst>
              <a:ext uri="{FF2B5EF4-FFF2-40B4-BE49-F238E27FC236}">
                <a16:creationId xmlns:a16="http://schemas.microsoft.com/office/drawing/2014/main" id="{2C1AE66C-6AFB-4442-98D1-94E175783E2E}"/>
              </a:ext>
            </a:extLst>
          </p:cNvPr>
          <p:cNvPicPr>
            <a:picLocks noChangeAspect="1"/>
          </p:cNvPicPr>
          <p:nvPr/>
        </p:nvPicPr>
        <p:blipFill>
          <a:blip r:embed="rId4"/>
          <a:stretch>
            <a:fillRect/>
          </a:stretch>
        </p:blipFill>
        <p:spPr>
          <a:xfrm>
            <a:off x="3665946" y="639519"/>
            <a:ext cx="4636051" cy="2933859"/>
          </a:xfrm>
          <a:prstGeom prst="rect">
            <a:avLst/>
          </a:prstGeom>
        </p:spPr>
      </p:pic>
      <p:sp>
        <p:nvSpPr>
          <p:cNvPr id="10" name="TextBox 9">
            <a:extLst>
              <a:ext uri="{FF2B5EF4-FFF2-40B4-BE49-F238E27FC236}">
                <a16:creationId xmlns:a16="http://schemas.microsoft.com/office/drawing/2014/main" id="{6357584F-3299-4549-84AA-BF02A5B89CC0}"/>
              </a:ext>
            </a:extLst>
          </p:cNvPr>
          <p:cNvSpPr txBox="1"/>
          <p:nvPr/>
        </p:nvSpPr>
        <p:spPr>
          <a:xfrm>
            <a:off x="448478" y="3910378"/>
            <a:ext cx="8162094" cy="1000274"/>
          </a:xfrm>
          <a:prstGeom prst="rect">
            <a:avLst/>
          </a:prstGeom>
          <a:noFill/>
        </p:spPr>
        <p:txBody>
          <a:bodyPr wrap="square" rtlCol="0">
            <a:spAutoFit/>
          </a:bodyPr>
          <a:lstStyle/>
          <a:p>
            <a:r>
              <a:rPr lang="en-US" dirty="0"/>
              <a:t>Inference -</a:t>
            </a:r>
            <a:endParaRPr lang="en-US" sz="1000" dirty="0"/>
          </a:p>
          <a:p>
            <a:pPr marL="228600" indent="-228600">
              <a:buAutoNum type="arabicPeriod" startAt="3"/>
            </a:pPr>
            <a:r>
              <a:rPr lang="en-US" sz="900" dirty="0"/>
              <a:t>Based on the Make and the Model, Maruti Suzuki-Swift, followed by Alto, followed by Hyundai </a:t>
            </a:r>
            <a:r>
              <a:rPr lang="en-US" sz="900" dirty="0" err="1"/>
              <a:t>Santro</a:t>
            </a:r>
            <a:r>
              <a:rPr lang="en-US" sz="900" dirty="0"/>
              <a:t> seems to be the most 3 popular cars who come for repairs.  This can have 2 inferences-</a:t>
            </a:r>
          </a:p>
          <a:p>
            <a:r>
              <a:rPr lang="en-US" sz="900" dirty="0"/>
              <a:t>               1. These cars require more maintenance  Or</a:t>
            </a:r>
          </a:p>
          <a:p>
            <a:r>
              <a:rPr lang="en-US" sz="900" dirty="0"/>
              <a:t>               2. These cars are most popular in the customer segment.</a:t>
            </a:r>
          </a:p>
          <a:p>
            <a:r>
              <a:rPr lang="en-US" sz="900" dirty="0"/>
              <a:t>4.     Maruti Suzuki-Swift itself comes most for repairs in </a:t>
            </a:r>
            <a:r>
              <a:rPr lang="en-US" sz="900" dirty="0" err="1"/>
              <a:t>Maharastra</a:t>
            </a:r>
            <a:r>
              <a:rPr lang="en-US" sz="900" dirty="0"/>
              <a:t> followed by Wagon R.</a:t>
            </a:r>
            <a:endParaRPr lang="en-TO"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90838" y="-3976688"/>
            <a:ext cx="3600000" cy="3158902"/>
          </a:xfrm>
          <a:prstGeom prst="rect">
            <a:avLst/>
          </a:prstGeom>
        </p:spPr>
      </p:pic>
      <p:sp>
        <p:nvSpPr>
          <p:cNvPr id="6" name="Google Shape;89;p18">
            <a:extLst>
              <a:ext uri="{FF2B5EF4-FFF2-40B4-BE49-F238E27FC236}">
                <a16:creationId xmlns:a16="http://schemas.microsoft.com/office/drawing/2014/main" id="{46C966A0-AA68-480A-8BE8-D6639355FAA4}"/>
              </a:ext>
            </a:extLst>
          </p:cNvPr>
          <p:cNvSpPr txBox="1">
            <a:spLocks/>
          </p:cNvSpPr>
          <p:nvPr/>
        </p:nvSpPr>
        <p:spPr>
          <a:xfrm>
            <a:off x="256597" y="132204"/>
            <a:ext cx="3782649" cy="671732"/>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0000"/>
              </a:lnSpc>
              <a:spcBef>
                <a:spcPts val="0"/>
              </a:spcBef>
              <a:spcAft>
                <a:spcPts val="0"/>
              </a:spcAft>
              <a:buSzPts val="3000"/>
              <a:buNone/>
              <a:defRPr sz="3750" kern="1200" cap="all" spc="75" baseline="0">
                <a:solidFill>
                  <a:schemeClr val="tx1">
                    <a:lumMod val="95000"/>
                    <a:lumOff val="5000"/>
                  </a:schemeClr>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z="1100" b="1" dirty="0"/>
              <a:t>5. What is the Income per Order/Service Type?</a:t>
            </a:r>
          </a:p>
          <a:p>
            <a:pPr>
              <a:buClrTx/>
              <a:buFontTx/>
            </a:pPr>
            <a:endParaRPr lang="en-US" sz="1600" b="1" dirty="0"/>
          </a:p>
        </p:txBody>
      </p:sp>
      <p:pic>
        <p:nvPicPr>
          <p:cNvPr id="2" name="Picture 1">
            <a:extLst>
              <a:ext uri="{FF2B5EF4-FFF2-40B4-BE49-F238E27FC236}">
                <a16:creationId xmlns:a16="http://schemas.microsoft.com/office/drawing/2014/main" id="{FCDFEF16-5C8E-4F06-ACE9-1A1B1391262A}"/>
              </a:ext>
            </a:extLst>
          </p:cNvPr>
          <p:cNvPicPr>
            <a:picLocks noChangeAspect="1"/>
          </p:cNvPicPr>
          <p:nvPr/>
        </p:nvPicPr>
        <p:blipFill>
          <a:blip r:embed="rId4"/>
          <a:stretch>
            <a:fillRect/>
          </a:stretch>
        </p:blipFill>
        <p:spPr>
          <a:xfrm>
            <a:off x="116608" y="658626"/>
            <a:ext cx="4062629" cy="2953863"/>
          </a:xfrm>
          <a:prstGeom prst="rect">
            <a:avLst/>
          </a:prstGeom>
        </p:spPr>
      </p:pic>
      <p:sp>
        <p:nvSpPr>
          <p:cNvPr id="10" name="Google Shape;89;p18">
            <a:extLst>
              <a:ext uri="{FF2B5EF4-FFF2-40B4-BE49-F238E27FC236}">
                <a16:creationId xmlns:a16="http://schemas.microsoft.com/office/drawing/2014/main" id="{B5B8B058-94EC-4EAC-BA2F-C16CA8884195}"/>
              </a:ext>
            </a:extLst>
          </p:cNvPr>
          <p:cNvSpPr txBox="1">
            <a:spLocks noGrp="1"/>
          </p:cNvSpPr>
          <p:nvPr>
            <p:ph type="title"/>
          </p:nvPr>
        </p:nvSpPr>
        <p:spPr>
          <a:xfrm>
            <a:off x="4846879" y="132204"/>
            <a:ext cx="3358173" cy="671732"/>
          </a:xfrm>
          <a:prstGeom prst="rect">
            <a:avLst/>
          </a:prstGeom>
        </p:spPr>
        <p:txBody>
          <a:bodyPr spcFirstLastPara="1" wrap="square" lIns="91425" tIns="91425" rIns="91425" bIns="91425" anchor="t" anchorCtr="0">
            <a:noAutofit/>
          </a:bodyPr>
          <a:lstStyle/>
          <a:p>
            <a:r>
              <a:rPr lang="en-US" sz="1100" b="1" dirty="0"/>
              <a:t>6. What is the Overall general service structure based on the counts ? </a:t>
            </a:r>
          </a:p>
        </p:txBody>
      </p:sp>
      <p:pic>
        <p:nvPicPr>
          <p:cNvPr id="11" name="Picture 10">
            <a:extLst>
              <a:ext uri="{FF2B5EF4-FFF2-40B4-BE49-F238E27FC236}">
                <a16:creationId xmlns:a16="http://schemas.microsoft.com/office/drawing/2014/main" id="{32EF0D0A-B5A8-47FF-BA59-DF4C9DC6B731}"/>
              </a:ext>
            </a:extLst>
          </p:cNvPr>
          <p:cNvPicPr>
            <a:picLocks noChangeAspect="1"/>
          </p:cNvPicPr>
          <p:nvPr/>
        </p:nvPicPr>
        <p:blipFill>
          <a:blip r:embed="rId5"/>
          <a:stretch>
            <a:fillRect/>
          </a:stretch>
        </p:blipFill>
        <p:spPr>
          <a:xfrm>
            <a:off x="4539704" y="687332"/>
            <a:ext cx="4276529" cy="2822981"/>
          </a:xfrm>
          <a:prstGeom prst="rect">
            <a:avLst/>
          </a:prstGeom>
        </p:spPr>
      </p:pic>
      <p:sp>
        <p:nvSpPr>
          <p:cNvPr id="12" name="TextBox 11">
            <a:extLst>
              <a:ext uri="{FF2B5EF4-FFF2-40B4-BE49-F238E27FC236}">
                <a16:creationId xmlns:a16="http://schemas.microsoft.com/office/drawing/2014/main" id="{E570BCFB-6FC6-427C-86AA-AF8F45156AD0}"/>
              </a:ext>
            </a:extLst>
          </p:cNvPr>
          <p:cNvSpPr txBox="1"/>
          <p:nvPr/>
        </p:nvSpPr>
        <p:spPr>
          <a:xfrm>
            <a:off x="472542" y="3675762"/>
            <a:ext cx="8162094" cy="615553"/>
          </a:xfrm>
          <a:prstGeom prst="rect">
            <a:avLst/>
          </a:prstGeom>
          <a:noFill/>
        </p:spPr>
        <p:txBody>
          <a:bodyPr wrap="square" rtlCol="0">
            <a:spAutoFit/>
          </a:bodyPr>
          <a:lstStyle/>
          <a:p>
            <a:r>
              <a:rPr lang="en-US" dirty="0"/>
              <a:t>Inference -</a:t>
            </a:r>
            <a:endParaRPr lang="en-US" sz="1000" dirty="0"/>
          </a:p>
          <a:p>
            <a:r>
              <a:rPr lang="en-US" sz="1000" dirty="0"/>
              <a:t>5.       Running repairs scores highest in terms of sale  followed by Accidental and Paid Service.</a:t>
            </a:r>
          </a:p>
          <a:p>
            <a:r>
              <a:rPr lang="en-US" sz="1000" dirty="0"/>
              <a:t>6.       Running repairs also scores highest in terms of volume followed by Paid Service and Accidental.</a:t>
            </a:r>
            <a:endParaRPr lang="en-TO" sz="1000" dirty="0"/>
          </a:p>
        </p:txBody>
      </p:sp>
    </p:spTree>
    <p:extLst>
      <p:ext uri="{BB962C8B-B14F-4D97-AF65-F5344CB8AC3E}">
        <p14:creationId xmlns:p14="http://schemas.microsoft.com/office/powerpoint/2010/main" val="2122413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90838" y="-3976688"/>
            <a:ext cx="3600000" cy="3158902"/>
          </a:xfrm>
          <a:prstGeom prst="rect">
            <a:avLst/>
          </a:prstGeom>
        </p:spPr>
      </p:pic>
      <p:sp>
        <p:nvSpPr>
          <p:cNvPr id="6" name="Google Shape;89;p18">
            <a:extLst>
              <a:ext uri="{FF2B5EF4-FFF2-40B4-BE49-F238E27FC236}">
                <a16:creationId xmlns:a16="http://schemas.microsoft.com/office/drawing/2014/main" id="{46C966A0-AA68-480A-8BE8-D6639355FAA4}"/>
              </a:ext>
            </a:extLst>
          </p:cNvPr>
          <p:cNvSpPr txBox="1">
            <a:spLocks/>
          </p:cNvSpPr>
          <p:nvPr/>
        </p:nvSpPr>
        <p:spPr>
          <a:xfrm>
            <a:off x="459233" y="236533"/>
            <a:ext cx="2548101" cy="671732"/>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0000"/>
              </a:lnSpc>
              <a:spcBef>
                <a:spcPts val="0"/>
              </a:spcBef>
              <a:spcAft>
                <a:spcPts val="0"/>
              </a:spcAft>
              <a:buSzPts val="3000"/>
              <a:buNone/>
              <a:defRPr sz="3750" kern="1200" cap="all" spc="75" baseline="0">
                <a:solidFill>
                  <a:schemeClr val="tx1">
                    <a:lumMod val="95000"/>
                    <a:lumOff val="5000"/>
                  </a:schemeClr>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buClrTx/>
              <a:buFontTx/>
            </a:pPr>
            <a:r>
              <a:rPr lang="en-US" sz="1100" b="1" dirty="0"/>
              <a:t>7. What is service structure for particular make/model/car?</a:t>
            </a:r>
            <a:br>
              <a:rPr lang="en-US" sz="1600" b="1" dirty="0"/>
            </a:br>
            <a:endParaRPr lang="en-US" sz="1600" b="1" dirty="0"/>
          </a:p>
        </p:txBody>
      </p:sp>
      <p:pic>
        <p:nvPicPr>
          <p:cNvPr id="5" name="Picture 4">
            <a:extLst>
              <a:ext uri="{FF2B5EF4-FFF2-40B4-BE49-F238E27FC236}">
                <a16:creationId xmlns:a16="http://schemas.microsoft.com/office/drawing/2014/main" id="{8800E27F-5FB7-4B39-AE64-6115E6162253}"/>
              </a:ext>
            </a:extLst>
          </p:cNvPr>
          <p:cNvPicPr>
            <a:picLocks noChangeAspect="1"/>
          </p:cNvPicPr>
          <p:nvPr/>
        </p:nvPicPr>
        <p:blipFill>
          <a:blip r:embed="rId4"/>
          <a:stretch>
            <a:fillRect/>
          </a:stretch>
        </p:blipFill>
        <p:spPr>
          <a:xfrm>
            <a:off x="514465" y="638238"/>
            <a:ext cx="3343275" cy="2390775"/>
          </a:xfrm>
          <a:prstGeom prst="rect">
            <a:avLst/>
          </a:prstGeom>
        </p:spPr>
      </p:pic>
      <p:sp>
        <p:nvSpPr>
          <p:cNvPr id="13" name="Google Shape;89;p18">
            <a:extLst>
              <a:ext uri="{FF2B5EF4-FFF2-40B4-BE49-F238E27FC236}">
                <a16:creationId xmlns:a16="http://schemas.microsoft.com/office/drawing/2014/main" id="{5EFAF4BD-680F-4D65-8595-2EC0CE4BEA34}"/>
              </a:ext>
            </a:extLst>
          </p:cNvPr>
          <p:cNvSpPr txBox="1">
            <a:spLocks noGrp="1"/>
          </p:cNvSpPr>
          <p:nvPr>
            <p:ph type="title"/>
          </p:nvPr>
        </p:nvSpPr>
        <p:spPr>
          <a:xfrm>
            <a:off x="4893202" y="236533"/>
            <a:ext cx="2548101" cy="671732"/>
          </a:xfrm>
          <a:prstGeom prst="rect">
            <a:avLst/>
          </a:prstGeom>
        </p:spPr>
        <p:txBody>
          <a:bodyPr spcFirstLastPara="1" wrap="square" lIns="91425" tIns="91425" rIns="91425" bIns="91425" anchor="t" anchorCtr="0">
            <a:noAutofit/>
          </a:bodyPr>
          <a:lstStyle/>
          <a:p>
            <a:r>
              <a:rPr lang="en-US" sz="1100" b="1" dirty="0"/>
              <a:t>8. Services done based on </a:t>
            </a:r>
            <a:r>
              <a:rPr lang="en-US" sz="1100" b="1" dirty="0" err="1"/>
              <a:t>KM's</a:t>
            </a:r>
            <a:r>
              <a:rPr lang="en-US" sz="1100" b="1" dirty="0"/>
              <a:t> run</a:t>
            </a:r>
            <a:br>
              <a:rPr lang="en-US" sz="1600" b="1" dirty="0"/>
            </a:br>
            <a:endParaRPr lang="en-US" sz="1600" b="1" dirty="0"/>
          </a:p>
        </p:txBody>
      </p:sp>
      <p:pic>
        <p:nvPicPr>
          <p:cNvPr id="14" name="Picture 13">
            <a:extLst>
              <a:ext uri="{FF2B5EF4-FFF2-40B4-BE49-F238E27FC236}">
                <a16:creationId xmlns:a16="http://schemas.microsoft.com/office/drawing/2014/main" id="{795F2739-9359-4BB3-AC95-BF1B54A3462A}"/>
              </a:ext>
            </a:extLst>
          </p:cNvPr>
          <p:cNvPicPr>
            <a:picLocks noChangeAspect="1"/>
          </p:cNvPicPr>
          <p:nvPr/>
        </p:nvPicPr>
        <p:blipFill>
          <a:blip r:embed="rId5"/>
          <a:stretch>
            <a:fillRect/>
          </a:stretch>
        </p:blipFill>
        <p:spPr>
          <a:xfrm>
            <a:off x="4937442" y="739275"/>
            <a:ext cx="3645328" cy="2985022"/>
          </a:xfrm>
          <a:prstGeom prst="rect">
            <a:avLst/>
          </a:prstGeom>
        </p:spPr>
      </p:pic>
      <p:sp>
        <p:nvSpPr>
          <p:cNvPr id="15" name="TextBox 14">
            <a:extLst>
              <a:ext uri="{FF2B5EF4-FFF2-40B4-BE49-F238E27FC236}">
                <a16:creationId xmlns:a16="http://schemas.microsoft.com/office/drawing/2014/main" id="{C5ACA45F-76DC-4C63-B007-99121FEEA72B}"/>
              </a:ext>
            </a:extLst>
          </p:cNvPr>
          <p:cNvSpPr txBox="1"/>
          <p:nvPr/>
        </p:nvSpPr>
        <p:spPr>
          <a:xfrm>
            <a:off x="472542" y="3675762"/>
            <a:ext cx="8162094" cy="769441"/>
          </a:xfrm>
          <a:prstGeom prst="rect">
            <a:avLst/>
          </a:prstGeom>
          <a:noFill/>
        </p:spPr>
        <p:txBody>
          <a:bodyPr wrap="square" rtlCol="0">
            <a:spAutoFit/>
          </a:bodyPr>
          <a:lstStyle/>
          <a:p>
            <a:r>
              <a:rPr lang="en-US" dirty="0"/>
              <a:t>Inference -</a:t>
            </a:r>
            <a:endParaRPr lang="en-US" sz="1000" dirty="0"/>
          </a:p>
          <a:p>
            <a:pPr marL="228600" indent="-228600">
              <a:buAutoNum type="arabicPeriod" startAt="7"/>
            </a:pPr>
            <a:r>
              <a:rPr lang="en-US" sz="1000" dirty="0"/>
              <a:t>Within Running Repairs, Paid service and Accidental, Volvo-Zest seems to come for the maximum repairing service.</a:t>
            </a:r>
          </a:p>
          <a:p>
            <a:pPr marL="228600" indent="-228600">
              <a:buAutoNum type="arabicPeriod" startAt="8"/>
            </a:pPr>
            <a:r>
              <a:rPr lang="en-US" sz="1000" dirty="0"/>
              <a:t>In terms of Kilo meters run, again Running Repairs ranks the top, followed by Paid Service and Accidentals.</a:t>
            </a:r>
          </a:p>
          <a:p>
            <a:r>
              <a:rPr lang="en-US" sz="1000" dirty="0"/>
              <a:t>       Hence we can conclude that higher the kilometers run, more would be the Running repairs required.</a:t>
            </a:r>
            <a:endParaRPr lang="en-TO" sz="1000" dirty="0"/>
          </a:p>
        </p:txBody>
      </p:sp>
    </p:spTree>
    <p:extLst>
      <p:ext uri="{BB962C8B-B14F-4D97-AF65-F5344CB8AC3E}">
        <p14:creationId xmlns:p14="http://schemas.microsoft.com/office/powerpoint/2010/main" val="3452592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90838" y="-3976688"/>
            <a:ext cx="3600000" cy="3158902"/>
          </a:xfrm>
          <a:prstGeom prst="rect">
            <a:avLst/>
          </a:prstGeom>
        </p:spPr>
      </p:pic>
      <p:sp>
        <p:nvSpPr>
          <p:cNvPr id="6" name="Google Shape;89;p18">
            <a:extLst>
              <a:ext uri="{FF2B5EF4-FFF2-40B4-BE49-F238E27FC236}">
                <a16:creationId xmlns:a16="http://schemas.microsoft.com/office/drawing/2014/main" id="{46C966A0-AA68-480A-8BE8-D6639355FAA4}"/>
              </a:ext>
            </a:extLst>
          </p:cNvPr>
          <p:cNvSpPr txBox="1">
            <a:spLocks/>
          </p:cNvSpPr>
          <p:nvPr/>
        </p:nvSpPr>
        <p:spPr>
          <a:xfrm>
            <a:off x="460034" y="211984"/>
            <a:ext cx="3301894" cy="671732"/>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0000"/>
              </a:lnSpc>
              <a:spcBef>
                <a:spcPts val="0"/>
              </a:spcBef>
              <a:spcAft>
                <a:spcPts val="0"/>
              </a:spcAft>
              <a:buSzPts val="3000"/>
              <a:buNone/>
              <a:defRPr sz="3750" kern="1200" cap="all" spc="75" baseline="0">
                <a:solidFill>
                  <a:schemeClr val="tx1">
                    <a:lumMod val="95000"/>
                    <a:lumOff val="5000"/>
                  </a:schemeClr>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buClrTx/>
            </a:pPr>
            <a:r>
              <a:rPr lang="en-US" sz="1100" b="1" dirty="0"/>
              <a:t>9. Analysis of Outsourced Labor counts based on the nation</a:t>
            </a:r>
          </a:p>
          <a:p>
            <a:pPr>
              <a:buClrTx/>
            </a:pPr>
            <a:endParaRPr lang="en-US" sz="1100" b="1" dirty="0"/>
          </a:p>
          <a:p>
            <a:pPr>
              <a:buClrTx/>
              <a:buFontTx/>
            </a:pPr>
            <a:endParaRPr lang="en-US" sz="1100" b="1" dirty="0"/>
          </a:p>
        </p:txBody>
      </p:sp>
      <p:pic>
        <p:nvPicPr>
          <p:cNvPr id="9" name="Picture 8">
            <a:extLst>
              <a:ext uri="{FF2B5EF4-FFF2-40B4-BE49-F238E27FC236}">
                <a16:creationId xmlns:a16="http://schemas.microsoft.com/office/drawing/2014/main" id="{20E72A3F-C8B3-4140-ADC2-10B7C1902C5F}"/>
              </a:ext>
            </a:extLst>
          </p:cNvPr>
          <p:cNvPicPr>
            <a:picLocks noChangeAspect="1"/>
          </p:cNvPicPr>
          <p:nvPr/>
        </p:nvPicPr>
        <p:blipFill>
          <a:blip r:embed="rId4"/>
          <a:stretch>
            <a:fillRect/>
          </a:stretch>
        </p:blipFill>
        <p:spPr>
          <a:xfrm>
            <a:off x="238887" y="619828"/>
            <a:ext cx="4081766" cy="3185058"/>
          </a:xfrm>
          <a:prstGeom prst="rect">
            <a:avLst/>
          </a:prstGeom>
        </p:spPr>
      </p:pic>
      <p:sp>
        <p:nvSpPr>
          <p:cNvPr id="12" name="Google Shape;89;p18">
            <a:extLst>
              <a:ext uri="{FF2B5EF4-FFF2-40B4-BE49-F238E27FC236}">
                <a16:creationId xmlns:a16="http://schemas.microsoft.com/office/drawing/2014/main" id="{FABDD8B2-1244-42B6-A777-F27A60883A52}"/>
              </a:ext>
            </a:extLst>
          </p:cNvPr>
          <p:cNvSpPr txBox="1">
            <a:spLocks/>
          </p:cNvSpPr>
          <p:nvPr/>
        </p:nvSpPr>
        <p:spPr>
          <a:xfrm>
            <a:off x="4460279" y="211984"/>
            <a:ext cx="3922744" cy="671732"/>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0000"/>
              </a:lnSpc>
              <a:spcBef>
                <a:spcPts val="0"/>
              </a:spcBef>
              <a:spcAft>
                <a:spcPts val="0"/>
              </a:spcAft>
              <a:buSzPts val="3000"/>
              <a:buNone/>
              <a:defRPr sz="3750" kern="1200" cap="all" spc="75" baseline="0">
                <a:solidFill>
                  <a:schemeClr val="tx1">
                    <a:lumMod val="95000"/>
                    <a:lumOff val="5000"/>
                  </a:schemeClr>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buClrTx/>
            </a:pPr>
            <a:r>
              <a:rPr lang="en-US" sz="1100" b="1" dirty="0"/>
              <a:t>10. Are the service seasonal or regular based on volume ?</a:t>
            </a:r>
          </a:p>
          <a:p>
            <a:pPr>
              <a:buClrTx/>
            </a:pPr>
            <a:endParaRPr lang="en-US" sz="1100" b="1" dirty="0"/>
          </a:p>
          <a:p>
            <a:pPr>
              <a:buClrTx/>
              <a:buFontTx/>
            </a:pPr>
            <a:endParaRPr lang="en-US" sz="1100" b="1" dirty="0"/>
          </a:p>
        </p:txBody>
      </p:sp>
      <p:pic>
        <p:nvPicPr>
          <p:cNvPr id="13" name="Picture 12">
            <a:extLst>
              <a:ext uri="{FF2B5EF4-FFF2-40B4-BE49-F238E27FC236}">
                <a16:creationId xmlns:a16="http://schemas.microsoft.com/office/drawing/2014/main" id="{134C931E-C7C0-492F-BDBC-12AB8201F332}"/>
              </a:ext>
            </a:extLst>
          </p:cNvPr>
          <p:cNvPicPr>
            <a:picLocks noChangeAspect="1"/>
          </p:cNvPicPr>
          <p:nvPr/>
        </p:nvPicPr>
        <p:blipFill>
          <a:blip r:embed="rId5"/>
          <a:stretch>
            <a:fillRect/>
          </a:stretch>
        </p:blipFill>
        <p:spPr>
          <a:xfrm>
            <a:off x="4394289" y="619828"/>
            <a:ext cx="4188481" cy="3185058"/>
          </a:xfrm>
          <a:prstGeom prst="rect">
            <a:avLst/>
          </a:prstGeom>
        </p:spPr>
      </p:pic>
      <p:sp>
        <p:nvSpPr>
          <p:cNvPr id="15" name="TextBox 14">
            <a:extLst>
              <a:ext uri="{FF2B5EF4-FFF2-40B4-BE49-F238E27FC236}">
                <a16:creationId xmlns:a16="http://schemas.microsoft.com/office/drawing/2014/main" id="{0AF6DEFF-2E64-4B97-A553-CD77132B3141}"/>
              </a:ext>
            </a:extLst>
          </p:cNvPr>
          <p:cNvSpPr txBox="1"/>
          <p:nvPr/>
        </p:nvSpPr>
        <p:spPr>
          <a:xfrm>
            <a:off x="472542" y="3675762"/>
            <a:ext cx="8162094" cy="923330"/>
          </a:xfrm>
          <a:prstGeom prst="rect">
            <a:avLst/>
          </a:prstGeom>
          <a:noFill/>
        </p:spPr>
        <p:txBody>
          <a:bodyPr wrap="square" rtlCol="0">
            <a:spAutoFit/>
          </a:bodyPr>
          <a:lstStyle/>
          <a:p>
            <a:r>
              <a:rPr lang="en-US" dirty="0"/>
              <a:t>Inference -</a:t>
            </a:r>
            <a:endParaRPr lang="en-US" sz="1000" dirty="0"/>
          </a:p>
          <a:p>
            <a:pPr marL="228600" indent="-228600">
              <a:buAutoNum type="arabicPeriod" startAt="9"/>
            </a:pPr>
            <a:r>
              <a:rPr lang="en-US" sz="1000" dirty="0" err="1"/>
              <a:t>Maharastra</a:t>
            </a:r>
            <a:r>
              <a:rPr lang="en-US" sz="1000" dirty="0"/>
              <a:t> seems to top outsourced </a:t>
            </a:r>
            <a:r>
              <a:rPr lang="en-US" sz="1000" dirty="0" err="1"/>
              <a:t>labour</a:t>
            </a:r>
            <a:r>
              <a:rPr lang="en-US" sz="1000" dirty="0"/>
              <a:t> followed by Tamil Nadu and Karnataka. This may signify a higher surge in </a:t>
            </a:r>
            <a:r>
              <a:rPr lang="en-US" sz="1000" dirty="0" err="1"/>
              <a:t>labour</a:t>
            </a:r>
            <a:r>
              <a:rPr lang="en-US" sz="1000" dirty="0"/>
              <a:t> category in  </a:t>
            </a:r>
            <a:r>
              <a:rPr lang="en-US" sz="1000" dirty="0" err="1"/>
              <a:t>Maharastra</a:t>
            </a:r>
            <a:r>
              <a:rPr lang="en-US" sz="1000" dirty="0"/>
              <a:t> compared to the other states.</a:t>
            </a:r>
          </a:p>
          <a:p>
            <a:pPr marL="228600" indent="-228600">
              <a:buAutoNum type="arabicPeriod" startAt="9"/>
            </a:pPr>
            <a:endParaRPr lang="en-US" sz="1000" dirty="0"/>
          </a:p>
          <a:p>
            <a:r>
              <a:rPr lang="en-US" sz="1000" dirty="0"/>
              <a:t>10.  Rainy season seems to have the maximum volume in terms of service followed by Winter and Summer</a:t>
            </a:r>
            <a:endParaRPr lang="en-TO" sz="1000" dirty="0"/>
          </a:p>
        </p:txBody>
      </p:sp>
    </p:spTree>
    <p:extLst>
      <p:ext uri="{BB962C8B-B14F-4D97-AF65-F5344CB8AC3E}">
        <p14:creationId xmlns:p14="http://schemas.microsoft.com/office/powerpoint/2010/main" val="159897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90838" y="-3976688"/>
            <a:ext cx="3600000" cy="3158902"/>
          </a:xfrm>
          <a:prstGeom prst="rect">
            <a:avLst/>
          </a:prstGeom>
        </p:spPr>
      </p:pic>
      <p:sp>
        <p:nvSpPr>
          <p:cNvPr id="6" name="Google Shape;89;p18">
            <a:extLst>
              <a:ext uri="{FF2B5EF4-FFF2-40B4-BE49-F238E27FC236}">
                <a16:creationId xmlns:a16="http://schemas.microsoft.com/office/drawing/2014/main" id="{46C966A0-AA68-480A-8BE8-D6639355FAA4}"/>
              </a:ext>
            </a:extLst>
          </p:cNvPr>
          <p:cNvSpPr txBox="1">
            <a:spLocks/>
          </p:cNvSpPr>
          <p:nvPr/>
        </p:nvSpPr>
        <p:spPr>
          <a:xfrm>
            <a:off x="460034" y="211984"/>
            <a:ext cx="3301894" cy="671732"/>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0000"/>
              </a:lnSpc>
              <a:spcBef>
                <a:spcPts val="0"/>
              </a:spcBef>
              <a:spcAft>
                <a:spcPts val="0"/>
              </a:spcAft>
              <a:buSzPts val="3000"/>
              <a:buNone/>
              <a:defRPr sz="3750" kern="1200" cap="all" spc="75" baseline="0">
                <a:solidFill>
                  <a:schemeClr val="tx1">
                    <a:lumMod val="95000"/>
                    <a:lumOff val="5000"/>
                  </a:schemeClr>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buClrTx/>
            </a:pPr>
            <a:r>
              <a:rPr lang="en-US" sz="1100" b="1" dirty="0"/>
              <a:t>11. Which season gets highest revenue?</a:t>
            </a:r>
          </a:p>
          <a:p>
            <a:pPr>
              <a:buClrTx/>
            </a:pPr>
            <a:endParaRPr lang="en-US" sz="1100" b="1" dirty="0"/>
          </a:p>
          <a:p>
            <a:pPr>
              <a:buClrTx/>
            </a:pPr>
            <a:endParaRPr lang="en-US" sz="1100" b="1" dirty="0"/>
          </a:p>
          <a:p>
            <a:pPr>
              <a:buClrTx/>
              <a:buFontTx/>
            </a:pPr>
            <a:endParaRPr lang="en-US" sz="1100" b="1" dirty="0"/>
          </a:p>
        </p:txBody>
      </p:sp>
      <p:pic>
        <p:nvPicPr>
          <p:cNvPr id="2" name="Picture 1">
            <a:extLst>
              <a:ext uri="{FF2B5EF4-FFF2-40B4-BE49-F238E27FC236}">
                <a16:creationId xmlns:a16="http://schemas.microsoft.com/office/drawing/2014/main" id="{64110186-DFF0-46C7-A7E5-AF83CBCB726F}"/>
              </a:ext>
            </a:extLst>
          </p:cNvPr>
          <p:cNvPicPr>
            <a:picLocks noChangeAspect="1"/>
          </p:cNvPicPr>
          <p:nvPr/>
        </p:nvPicPr>
        <p:blipFill>
          <a:blip r:embed="rId4"/>
          <a:stretch>
            <a:fillRect/>
          </a:stretch>
        </p:blipFill>
        <p:spPr>
          <a:xfrm>
            <a:off x="460034" y="488576"/>
            <a:ext cx="3929158" cy="3205034"/>
          </a:xfrm>
          <a:prstGeom prst="rect">
            <a:avLst/>
          </a:prstGeom>
        </p:spPr>
      </p:pic>
      <p:sp>
        <p:nvSpPr>
          <p:cNvPr id="10" name="TextBox 9">
            <a:extLst>
              <a:ext uri="{FF2B5EF4-FFF2-40B4-BE49-F238E27FC236}">
                <a16:creationId xmlns:a16="http://schemas.microsoft.com/office/drawing/2014/main" id="{CFAEB076-EC21-4B22-8E17-F7B785803F80}"/>
              </a:ext>
            </a:extLst>
          </p:cNvPr>
          <p:cNvSpPr txBox="1"/>
          <p:nvPr/>
        </p:nvSpPr>
        <p:spPr>
          <a:xfrm>
            <a:off x="460034" y="3638808"/>
            <a:ext cx="8162094" cy="1231106"/>
          </a:xfrm>
          <a:prstGeom prst="rect">
            <a:avLst/>
          </a:prstGeom>
          <a:noFill/>
        </p:spPr>
        <p:txBody>
          <a:bodyPr wrap="square" rtlCol="0">
            <a:spAutoFit/>
          </a:bodyPr>
          <a:lstStyle/>
          <a:p>
            <a:r>
              <a:rPr lang="en-US" dirty="0"/>
              <a:t>Inference -</a:t>
            </a:r>
            <a:endParaRPr lang="en-US" sz="1000" dirty="0"/>
          </a:p>
          <a:p>
            <a:pPr marL="228600" indent="-228600">
              <a:buAutoNum type="arabicPeriod" startAt="9"/>
            </a:pPr>
            <a:r>
              <a:rPr lang="en-US" sz="1000" dirty="0"/>
              <a:t>Although Rainy reason has the maximum volume, highest revenue is earned in the Winter, followed by Rainy and then Summer. This may be due to the services which are done during Rainy season are low cost compared to the services done during Winter.</a:t>
            </a:r>
          </a:p>
          <a:p>
            <a:pPr marL="228600" indent="-228600">
              <a:buAutoNum type="arabicPeriod" startAt="9"/>
            </a:pPr>
            <a:endParaRPr lang="en-US" sz="1000" dirty="0"/>
          </a:p>
          <a:p>
            <a:pPr marL="228600" indent="-228600">
              <a:buFont typeface="Arial"/>
              <a:buAutoNum type="arabicPeriod" startAt="9"/>
            </a:pPr>
            <a:r>
              <a:rPr lang="en-US" sz="1000" dirty="0"/>
              <a:t>The New India Assurance  Co seems to have the highest Insurance volume followed by National Insurance Co Ltd, followed by United India Insurance Co Ltd.</a:t>
            </a:r>
          </a:p>
          <a:p>
            <a:pPr marL="228600" indent="-228600">
              <a:buAutoNum type="arabicPeriod" startAt="9"/>
            </a:pPr>
            <a:endParaRPr lang="en-TO" sz="1000" dirty="0"/>
          </a:p>
        </p:txBody>
      </p:sp>
      <p:sp>
        <p:nvSpPr>
          <p:cNvPr id="3" name="Rectangle 2">
            <a:extLst>
              <a:ext uri="{FF2B5EF4-FFF2-40B4-BE49-F238E27FC236}">
                <a16:creationId xmlns:a16="http://schemas.microsoft.com/office/drawing/2014/main" id="{D3F2E3EF-618B-4514-A6B7-0B224BFC9418}"/>
              </a:ext>
            </a:extLst>
          </p:cNvPr>
          <p:cNvSpPr/>
          <p:nvPr/>
        </p:nvSpPr>
        <p:spPr>
          <a:xfrm>
            <a:off x="4541081" y="198433"/>
            <a:ext cx="2799164" cy="261610"/>
          </a:xfrm>
          <a:prstGeom prst="rect">
            <a:avLst/>
          </a:prstGeom>
        </p:spPr>
        <p:txBody>
          <a:bodyPr wrap="none">
            <a:spAutoFit/>
          </a:bodyPr>
          <a:lstStyle/>
          <a:p>
            <a:r>
              <a:rPr lang="en-US" sz="1100" b="1" kern="1200" cap="all" spc="75" dirty="0">
                <a:solidFill>
                  <a:schemeClr val="tx1">
                    <a:lumMod val="95000"/>
                    <a:lumOff val="5000"/>
                  </a:schemeClr>
                </a:solidFill>
                <a:latin typeface="+mj-lt"/>
                <a:ea typeface="+mj-ea"/>
                <a:cs typeface="+mj-cs"/>
              </a:rPr>
              <a:t>12. </a:t>
            </a:r>
            <a:r>
              <a:rPr lang="en-US" sz="1100" b="1" dirty="0">
                <a:latin typeface="+mj-lt"/>
              </a:rPr>
              <a:t>Which insurance companies are used the most </a:t>
            </a:r>
            <a:r>
              <a:rPr lang="en-US" sz="1100" b="1" dirty="0"/>
              <a:t>?</a:t>
            </a:r>
            <a:endParaRPr lang="en-TO" sz="1100" dirty="0"/>
          </a:p>
        </p:txBody>
      </p:sp>
      <p:pic>
        <p:nvPicPr>
          <p:cNvPr id="5" name="Picture 4">
            <a:extLst>
              <a:ext uri="{FF2B5EF4-FFF2-40B4-BE49-F238E27FC236}">
                <a16:creationId xmlns:a16="http://schemas.microsoft.com/office/drawing/2014/main" id="{1BEFBF0C-ED96-48D1-B8B0-8F33332EBDC6}"/>
              </a:ext>
            </a:extLst>
          </p:cNvPr>
          <p:cNvPicPr>
            <a:picLocks noChangeAspect="1"/>
          </p:cNvPicPr>
          <p:nvPr/>
        </p:nvPicPr>
        <p:blipFill>
          <a:blip r:embed="rId5"/>
          <a:stretch>
            <a:fillRect/>
          </a:stretch>
        </p:blipFill>
        <p:spPr>
          <a:xfrm>
            <a:off x="4684983" y="488576"/>
            <a:ext cx="4078528" cy="3014819"/>
          </a:xfrm>
          <a:prstGeom prst="rect">
            <a:avLst/>
          </a:prstGeom>
        </p:spPr>
      </p:pic>
    </p:spTree>
    <p:extLst>
      <p:ext uri="{BB962C8B-B14F-4D97-AF65-F5344CB8AC3E}">
        <p14:creationId xmlns:p14="http://schemas.microsoft.com/office/powerpoint/2010/main" val="355223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132204"/>
            <a:ext cx="7819709" cy="671732"/>
          </a:xfrm>
          <a:prstGeom prst="rect">
            <a:avLst/>
          </a:prstGeom>
        </p:spPr>
        <p:txBody>
          <a:bodyPr spcFirstLastPara="1" wrap="square" lIns="91425" tIns="91425" rIns="91425" bIns="91425" anchor="t" anchorCtr="0">
            <a:noAutofit/>
          </a:bodyPr>
          <a:lstStyle/>
          <a:p>
            <a:r>
              <a:rPr lang="en-US" sz="1100" b="1" dirty="0"/>
              <a:t>11. Which insurance companies are used the most ? Nationwide and State wide</a:t>
            </a:r>
            <a:br>
              <a:rPr lang="en-US" sz="1600" b="1" dirty="0"/>
            </a:br>
            <a:br>
              <a:rPr lang="en-US" sz="1600" b="1" dirty="0"/>
            </a:br>
            <a:endParaRPr lang="en-US" sz="1600" b="1" dirty="0"/>
          </a:p>
        </p:txBody>
      </p:sp>
      <p:pic>
        <p:nvPicPr>
          <p:cNvPr id="4" name="Picture 3"/>
          <p:cNvPicPr>
            <a:picLocks noChangeAspect="1"/>
          </p:cNvPicPr>
          <p:nvPr/>
        </p:nvPicPr>
        <p:blipFill>
          <a:blip r:embed="rId3"/>
          <a:stretch>
            <a:fillRect/>
          </a:stretch>
        </p:blipFill>
        <p:spPr>
          <a:xfrm>
            <a:off x="-2890838" y="-3976688"/>
            <a:ext cx="3600000" cy="3158902"/>
          </a:xfrm>
          <a:prstGeom prst="rect">
            <a:avLst/>
          </a:prstGeom>
        </p:spPr>
      </p:pic>
      <p:pic>
        <p:nvPicPr>
          <p:cNvPr id="7" name="Picture 6">
            <a:extLst>
              <a:ext uri="{FF2B5EF4-FFF2-40B4-BE49-F238E27FC236}">
                <a16:creationId xmlns:a16="http://schemas.microsoft.com/office/drawing/2014/main" id="{16A28E0F-7470-4A02-9FF2-B382CBB1DA2B}"/>
              </a:ext>
            </a:extLst>
          </p:cNvPr>
          <p:cNvPicPr>
            <a:picLocks noChangeAspect="1"/>
          </p:cNvPicPr>
          <p:nvPr/>
        </p:nvPicPr>
        <p:blipFill>
          <a:blip r:embed="rId4"/>
          <a:stretch>
            <a:fillRect/>
          </a:stretch>
        </p:blipFill>
        <p:spPr>
          <a:xfrm>
            <a:off x="656650" y="480844"/>
            <a:ext cx="3764485" cy="3072484"/>
          </a:xfrm>
          <a:prstGeom prst="rect">
            <a:avLst/>
          </a:prstGeom>
        </p:spPr>
      </p:pic>
      <p:sp>
        <p:nvSpPr>
          <p:cNvPr id="12" name="TextBox 11">
            <a:extLst>
              <a:ext uri="{FF2B5EF4-FFF2-40B4-BE49-F238E27FC236}">
                <a16:creationId xmlns:a16="http://schemas.microsoft.com/office/drawing/2014/main" id="{4E9A2DDE-BC4C-4F79-9927-1D99B45A772F}"/>
              </a:ext>
            </a:extLst>
          </p:cNvPr>
          <p:cNvSpPr txBox="1"/>
          <p:nvPr/>
        </p:nvSpPr>
        <p:spPr>
          <a:xfrm>
            <a:off x="460034" y="3638808"/>
            <a:ext cx="8162094" cy="1077218"/>
          </a:xfrm>
          <a:prstGeom prst="rect">
            <a:avLst/>
          </a:prstGeom>
          <a:noFill/>
        </p:spPr>
        <p:txBody>
          <a:bodyPr wrap="square" rtlCol="0">
            <a:spAutoFit/>
          </a:bodyPr>
          <a:lstStyle/>
          <a:p>
            <a:r>
              <a:rPr lang="en-US" dirty="0"/>
              <a:t>Inference -</a:t>
            </a:r>
            <a:endParaRPr lang="en-US" sz="1000" dirty="0"/>
          </a:p>
          <a:p>
            <a:pPr marL="228600" indent="-228600">
              <a:buAutoNum type="arabicPeriod" startAt="10"/>
            </a:pPr>
            <a:r>
              <a:rPr lang="en-US" sz="1000" dirty="0" err="1"/>
              <a:t>TamilNadu</a:t>
            </a:r>
            <a:r>
              <a:rPr lang="en-US" sz="1000" dirty="0"/>
              <a:t> state seems to have the maximum Insurance followed by Madhya Pradesh and then </a:t>
            </a:r>
            <a:r>
              <a:rPr lang="en-US" sz="1000" dirty="0" err="1"/>
              <a:t>Maharastra</a:t>
            </a:r>
            <a:r>
              <a:rPr lang="en-US" sz="1000" dirty="0"/>
              <a:t>.</a:t>
            </a:r>
          </a:p>
          <a:p>
            <a:pPr marL="228600" indent="-228600">
              <a:buAutoNum type="arabicPeriod" startAt="10"/>
            </a:pPr>
            <a:endParaRPr lang="en-US" sz="1000" dirty="0"/>
          </a:p>
          <a:p>
            <a:pPr marL="228600" indent="-228600">
              <a:buAutoNum type="arabicPeriod" startAt="10"/>
            </a:pPr>
            <a:r>
              <a:rPr lang="en-US" sz="1000" dirty="0"/>
              <a:t>Based on the state, New India Assurance  Co , has maximum volume in Tamil Nadu and Madya Pradesh, followed by United India Insurance Co Ltd in Tamil Nadu.</a:t>
            </a:r>
          </a:p>
          <a:p>
            <a:pPr marL="228600" indent="-228600">
              <a:buAutoNum type="arabicPeriod" startAt="10"/>
            </a:pPr>
            <a:endParaRPr lang="en-TO" sz="1000" dirty="0"/>
          </a:p>
        </p:txBody>
      </p:sp>
      <p:pic>
        <p:nvPicPr>
          <p:cNvPr id="15" name="Picture 14">
            <a:extLst>
              <a:ext uri="{FF2B5EF4-FFF2-40B4-BE49-F238E27FC236}">
                <a16:creationId xmlns:a16="http://schemas.microsoft.com/office/drawing/2014/main" id="{508AE7BE-EDC7-470D-AFFB-92F78B4B58C9}"/>
              </a:ext>
            </a:extLst>
          </p:cNvPr>
          <p:cNvPicPr>
            <a:picLocks noChangeAspect="1"/>
          </p:cNvPicPr>
          <p:nvPr/>
        </p:nvPicPr>
        <p:blipFill>
          <a:blip r:embed="rId5"/>
          <a:stretch>
            <a:fillRect/>
          </a:stretch>
        </p:blipFill>
        <p:spPr>
          <a:xfrm>
            <a:off x="4722867" y="1235981"/>
            <a:ext cx="3468370" cy="838296"/>
          </a:xfrm>
          <a:prstGeom prst="rect">
            <a:avLst/>
          </a:prstGeom>
        </p:spPr>
      </p:pic>
    </p:spTree>
    <p:extLst>
      <p:ext uri="{BB962C8B-B14F-4D97-AF65-F5344CB8AC3E}">
        <p14:creationId xmlns:p14="http://schemas.microsoft.com/office/powerpoint/2010/main" val="134817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2064</TotalTime>
  <Words>809</Words>
  <Application>Microsoft Office PowerPoint</Application>
  <PresentationFormat>On-screen Show (16:9)</PresentationFormat>
  <Paragraphs>65</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Tw Cen MT Condensed</vt:lpstr>
      <vt:lpstr>Arial</vt:lpstr>
      <vt:lpstr>Wingdings 3</vt:lpstr>
      <vt:lpstr>Tw Cen MT</vt:lpstr>
      <vt:lpstr>Integral</vt:lpstr>
      <vt:lpstr>Capstone Project Presentation</vt:lpstr>
      <vt:lpstr>EDA Based on order segmentation</vt:lpstr>
      <vt:lpstr>1. Highest Service done based on State  </vt:lpstr>
      <vt:lpstr>3. Which District have most cars coming for repair based on the Make and the Model ?</vt:lpstr>
      <vt:lpstr>6. What is the Overall general service structure based on the counts ? </vt:lpstr>
      <vt:lpstr>8. Services done based on KM's run </vt:lpstr>
      <vt:lpstr>PowerPoint Presentation</vt:lpstr>
      <vt:lpstr>PowerPoint Presentation</vt:lpstr>
      <vt:lpstr>11. Which insurance companies are used the most ? Nationwide and State wide  </vt:lpstr>
      <vt:lpstr>12. Technician who did the highest number of Service  </vt:lpstr>
      <vt:lpstr>EDA Based on CUSTOMER segmentation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dc:title>
  <dc:creator>Anand Shanbhag</dc:creator>
  <cp:lastModifiedBy>Anand Shanbhag</cp:lastModifiedBy>
  <cp:revision>41</cp:revision>
  <dcterms:modified xsi:type="dcterms:W3CDTF">2020-08-15T21:01:20Z</dcterms:modified>
</cp:coreProperties>
</file>