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2"/>
    <p:sldId id="257" r:id="rId3"/>
    <p:sldId id="370" r:id="rId4"/>
    <p:sldId id="372" r:id="rId5"/>
    <p:sldId id="373" r:id="rId6"/>
    <p:sldId id="376" r:id="rId7"/>
    <p:sldId id="375" r:id="rId8"/>
    <p:sldId id="382" r:id="rId9"/>
    <p:sldId id="381" r:id="rId10"/>
    <p:sldId id="380" r:id="rId11"/>
    <p:sldId id="378" r:id="rId12"/>
    <p:sldId id="383"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2" d="100"/>
          <a:sy n="82" d="100"/>
        </p:scale>
        <p:origin x="7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IOT BASED SMART CAR PARKING</a:t>
            </a:r>
          </a:p>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SYSTEM</a:t>
            </a:r>
          </a:p>
        </p:txBody>
      </p:sp>
      <p:sp>
        <p:nvSpPr>
          <p:cNvPr id="11" name="TextBox 1"/>
          <p:cNvSpPr txBox="1">
            <a:spLocks noChangeArrowheads="1"/>
          </p:cNvSpPr>
          <p:nvPr/>
        </p:nvSpPr>
        <p:spPr bwMode="auto">
          <a:xfrm>
            <a:off x="7170821" y="5183902"/>
            <a:ext cx="41344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R</a:t>
            </a:r>
            <a:r>
              <a:rPr lang="en-IN" altLang="en-US" sz="2400" b="1" dirty="0">
                <a:solidFill>
                  <a:srgbClr val="FF0000"/>
                </a:solidFill>
              </a:rPr>
              <a:t>AGUL S-230701253</a:t>
            </a:r>
          </a:p>
          <a:p>
            <a:pPr>
              <a:spcBef>
                <a:spcPct val="0"/>
              </a:spcBef>
              <a:buClrTx/>
              <a:buFontTx/>
              <a:buNone/>
            </a:pPr>
            <a:r>
              <a:rPr lang="en-IN" altLang="en-US" sz="2400" b="1" dirty="0">
                <a:solidFill>
                  <a:srgbClr val="FF0000"/>
                </a:solidFill>
              </a:rPr>
              <a:t>AKASH N-230701019</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191P11</a:t>
            </a:r>
            <a:r>
              <a:rPr lang="en-IN" sz="2800" b="1" dirty="0">
                <a:solidFill>
                  <a:srgbClr val="002060"/>
                </a:solidFill>
                <a:latin typeface="Verdana" panose="020B0604030504040204" pitchFamily="34" charset="0"/>
                <a:ea typeface="+mn-ea"/>
                <a:cs typeface="+mn-cs"/>
              </a:rPr>
              <a:t>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6814"/>
            <a:ext cx="10668000" cy="1216025"/>
          </a:xfrm>
        </p:spPr>
        <p:txBody>
          <a:bodyPr/>
          <a:lstStyle/>
          <a:p>
            <a:r>
              <a:rPr lang="en-US" altLang="en-US" sz="3200" b="1" dirty="0">
                <a:solidFill>
                  <a:srgbClr val="FF0000"/>
                </a:solidFill>
              </a:rPr>
              <a:t> </a:t>
            </a:r>
            <a:r>
              <a:rPr lang="en-US" altLang="en-US" sz="2800" b="1" dirty="0">
                <a:solidFill>
                  <a:srgbClr val="FF0000"/>
                </a:solidFill>
              </a:rPr>
              <a:t>Smart Car Parking</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6" name="Picture 5">
            <a:extLst>
              <a:ext uri="{FF2B5EF4-FFF2-40B4-BE49-F238E27FC236}">
                <a16:creationId xmlns:a16="http://schemas.microsoft.com/office/drawing/2014/main" id="{56657FD4-ACDB-3FB0-0E41-993C992D1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909" y="1683564"/>
            <a:ext cx="7645138" cy="4267201"/>
          </a:xfrm>
          <a:prstGeom prst="rect">
            <a:avLst/>
          </a:prstGeom>
        </p:spPr>
      </p:pic>
    </p:spTree>
    <p:extLst>
      <p:ext uri="{BB962C8B-B14F-4D97-AF65-F5344CB8AC3E}">
        <p14:creationId xmlns:p14="http://schemas.microsoft.com/office/powerpoint/2010/main" val="13318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marR="0" lvl="0" indent="0" defTabSz="914400" rtl="0" eaLnBrk="0" fontAlgn="base" latinLnBrk="0" hangingPunct="0">
              <a:spcBef>
                <a:spcPct val="20000"/>
              </a:spcBef>
              <a:spcAft>
                <a:spcPct val="0"/>
              </a:spcAft>
              <a:buClr>
                <a:srgbClr val="CC0000"/>
              </a:buClr>
              <a:buSzTx/>
              <a:buNone/>
              <a:defRPr/>
            </a:pPr>
            <a:r>
              <a:rPr lang="en-US" sz="2000" dirty="0"/>
              <a:t> </a:t>
            </a:r>
          </a:p>
          <a:p>
            <a:pPr marL="0" indent="0" algn="just">
              <a:buNone/>
            </a:pPr>
            <a:r>
              <a:rPr lang="en-US" sz="2400" dirty="0"/>
              <a:t>The proposed IoT-Based Smart Car Parking System effectively addresses the challenges of traditional parking by offering real-time monitoring, remote access, and efficient space utilization. By using components like IR or ultrasonic sensors, Arduino, ESP32, and a web interface, the system enables users to quickly find available parking slots, reducing time, traffic congestion, and fuel usage. This smart solution enhances convenience for users and contributes to the development of smart and sustainable urban infrastructure.</a:t>
            </a:r>
          </a:p>
          <a:p>
            <a:pPr marL="0" indent="0" algn="just">
              <a:buNone/>
            </a:pPr>
            <a:endParaRPr lang="en-IN" dirty="0"/>
          </a:p>
        </p:txBody>
      </p:sp>
      <p:sp>
        <p:nvSpPr>
          <p:cNvPr id="4" name="Date Placeholder 3">
            <a:extLst>
              <a:ext uri="{FF2B5EF4-FFF2-40B4-BE49-F238E27FC236}">
                <a16:creationId xmlns:a16="http://schemas.microsoft.com/office/drawing/2014/main"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0719" y="1967112"/>
            <a:ext cx="10662932" cy="4034117"/>
          </a:xfrm>
        </p:spPr>
        <p:txBody>
          <a:bodyPr/>
          <a:lstStyle/>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[1].</a:t>
            </a:r>
            <a:r>
              <a:rPr lang="en-US" sz="2400" b="1" dirty="0"/>
              <a:t> </a:t>
            </a:r>
            <a:r>
              <a:rPr lang="en-US" sz="2000" dirty="0"/>
              <a:t>Joni </a:t>
            </a:r>
            <a:r>
              <a:rPr lang="en-US" sz="2000" dirty="0" err="1"/>
              <a:t>Welman</a:t>
            </a:r>
            <a:r>
              <a:rPr lang="en-US" sz="2000" dirty="0"/>
              <a:t> </a:t>
            </a:r>
            <a:r>
              <a:rPr lang="en-US" sz="2000" dirty="0" err="1"/>
              <a:t>Simatupang,yosep</a:t>
            </a:r>
            <a:r>
              <a:rPr lang="en-US" sz="2000" dirty="0"/>
              <a:t> </a:t>
            </a:r>
            <a:r>
              <a:rPr lang="en-US" sz="2000" dirty="0" err="1"/>
              <a:t>Salmen</a:t>
            </a:r>
            <a:r>
              <a:rPr lang="en-US" sz="2000" dirty="0"/>
              <a:t> </a:t>
            </a:r>
            <a:r>
              <a:rPr lang="en-US" sz="2000" dirty="0" err="1"/>
              <a:t>Alfarizi</a:t>
            </a:r>
            <a:r>
              <a:rPr lang="en-US" sz="2000" dirty="0"/>
              <a:t>   “Smart Parking System with </a:t>
            </a:r>
            <a:r>
              <a:rPr lang="en-US" sz="2000" dirty="0" err="1"/>
              <a:t>IoT</a:t>
            </a:r>
            <a:r>
              <a:rPr lang="en-US" sz="2000" dirty="0"/>
              <a:t>-Enabled using </a:t>
            </a:r>
            <a:r>
              <a:rPr lang="en-US" sz="2000" dirty="0" err="1"/>
              <a:t>NodeMCU</a:t>
            </a:r>
            <a:r>
              <a:rPr lang="en-US" sz="2000" dirty="0"/>
              <a:t> for Car Reservation in Public </a:t>
            </a:r>
            <a:r>
              <a:rPr lang="en-US" sz="2000" dirty="0" err="1"/>
              <a:t>Areas”,IEEE</a:t>
            </a:r>
            <a:r>
              <a:rPr lang="en-US" sz="2000" dirty="0"/>
              <a:t> conference</a:t>
            </a:r>
            <a:endParaRPr lang="en-IN" sz="2000" kern="100" dirty="0">
              <a:effectLst/>
              <a:latin typeface="Times New Roman" panose="02020603050405020304" pitchFamily="18" charset="0"/>
              <a:ea typeface="Times New Roman" panose="02020603050405020304" pitchFamily="18" charset="0"/>
            </a:endParaRPr>
          </a:p>
          <a:p>
            <a:pPr marL="0" marR="3175" indent="0" algn="just">
              <a:spcAft>
                <a:spcPts val="45"/>
              </a:spcAft>
              <a:buNone/>
            </a:pPr>
            <a:r>
              <a:rPr lang="en-IN" sz="2000" kern="100" dirty="0">
                <a:solidFill>
                  <a:srgbClr val="000000"/>
                </a:solidFill>
                <a:effectLst/>
                <a:latin typeface="Times New Roman" panose="02020603050405020304" pitchFamily="18" charset="0"/>
                <a:ea typeface="Times New Roman" panose="02020603050405020304" pitchFamily="18" charset="0"/>
              </a:rPr>
              <a:t>[2]</a:t>
            </a:r>
            <a:r>
              <a:rPr lang="en-US" sz="2000" b="1" dirty="0"/>
              <a:t>  </a:t>
            </a:r>
            <a:r>
              <a:rPr lang="en-US" sz="2000" dirty="0" err="1"/>
              <a:t>Sugan</a:t>
            </a:r>
            <a:r>
              <a:rPr lang="en-US" sz="2000" dirty="0"/>
              <a:t> </a:t>
            </a:r>
            <a:r>
              <a:rPr lang="en-US" sz="2000" dirty="0" err="1"/>
              <a:t>Gupta,piyush</a:t>
            </a:r>
            <a:r>
              <a:rPr lang="en-US" sz="2000" dirty="0"/>
              <a:t> </a:t>
            </a:r>
            <a:r>
              <a:rPr lang="en-US" sz="2000" dirty="0" err="1"/>
              <a:t>Agarwal,Garima</a:t>
            </a:r>
            <a:r>
              <a:rPr lang="en-US" sz="2000" dirty="0"/>
              <a:t> Sharma “PARKIT: An Android-based Real Time Smart Parking System using </a:t>
            </a:r>
            <a:r>
              <a:rPr lang="en-US" sz="2000" dirty="0" err="1"/>
              <a:t>IoT</a:t>
            </a:r>
            <a:r>
              <a:rPr lang="en-US" sz="2000" dirty="0"/>
              <a:t>”,  International Conference</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0" marR="3175" indent="0" algn="just">
              <a:spcAft>
                <a:spcPts val="45"/>
              </a:spcAft>
              <a:buNone/>
            </a:pPr>
            <a:r>
              <a:rPr lang="en-IN" sz="2000" kern="100" dirty="0">
                <a:solidFill>
                  <a:srgbClr val="000000"/>
                </a:solidFill>
                <a:effectLst/>
                <a:latin typeface="Times New Roman" panose="02020603050405020304" pitchFamily="18" charset="0"/>
                <a:ea typeface="Times New Roman" panose="02020603050405020304" pitchFamily="18" charset="0"/>
              </a:rPr>
              <a:t>[3]  </a:t>
            </a:r>
            <a:r>
              <a:rPr lang="en-IN" sz="2400" kern="100" dirty="0" err="1">
                <a:solidFill>
                  <a:srgbClr val="000000"/>
                </a:solidFill>
                <a:effectLst/>
                <a:latin typeface="Times New Roman" panose="02020603050405020304" pitchFamily="18" charset="0"/>
                <a:ea typeface="Times New Roman" panose="02020603050405020304" pitchFamily="18" charset="0"/>
              </a:rPr>
              <a:t>Yugesh</a:t>
            </a: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err="1">
                <a:solidFill>
                  <a:srgbClr val="000000"/>
                </a:solidFill>
                <a:effectLst/>
                <a:latin typeface="Times New Roman" panose="02020603050405020304" pitchFamily="18" charset="0"/>
                <a:ea typeface="Times New Roman" panose="02020603050405020304" pitchFamily="18" charset="0"/>
              </a:rPr>
              <a:t>Kc;Chang</a:t>
            </a:r>
            <a:r>
              <a:rPr lang="en-IN" sz="2400" kern="100" dirty="0">
                <a:solidFill>
                  <a:srgbClr val="000000"/>
                </a:solidFill>
                <a:effectLst/>
                <a:latin typeface="Times New Roman" panose="02020603050405020304" pitchFamily="18" charset="0"/>
                <a:ea typeface="Times New Roman" panose="02020603050405020304" pitchFamily="18" charset="0"/>
              </a:rPr>
              <a:t> Soon Kang “A connected Car Based Parking Location Service System (</a:t>
            </a:r>
            <a:r>
              <a:rPr lang="en-IN" sz="2400" kern="100" dirty="0" err="1">
                <a:solidFill>
                  <a:srgbClr val="000000"/>
                </a:solidFill>
                <a:effectLst/>
                <a:latin typeface="Times New Roman" panose="02020603050405020304" pitchFamily="18" charset="0"/>
                <a:ea typeface="Times New Roman" panose="02020603050405020304" pitchFamily="18" charset="0"/>
              </a:rPr>
              <a:t>IoTals</a:t>
            </a:r>
            <a:r>
              <a:rPr lang="en-IN" sz="2400" kern="100" dirty="0">
                <a:solidFill>
                  <a:srgbClr val="000000"/>
                </a:solidFill>
                <a:effectLst/>
                <a:latin typeface="Times New Roman" panose="02020603050405020304" pitchFamily="18" charset="0"/>
                <a:ea typeface="Times New Roman" panose="02020603050405020304" pitchFamily="18" charset="0"/>
              </a:rPr>
              <a:t>) 2019 </a:t>
            </a:r>
          </a:p>
          <a:p>
            <a:pPr marL="0" marR="3175" indent="0" algn="just">
              <a:lnSpc>
                <a:spcPct val="124000"/>
              </a:lnSpc>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[4] </a:t>
            </a:r>
            <a:r>
              <a:rPr lang="en-IN" sz="2400" kern="100" dirty="0" err="1">
                <a:solidFill>
                  <a:srgbClr val="000000"/>
                </a:solidFill>
                <a:effectLst/>
                <a:latin typeface="Times New Roman" panose="02020603050405020304" pitchFamily="18" charset="0"/>
                <a:ea typeface="Times New Roman" panose="02020603050405020304" pitchFamily="18" charset="0"/>
              </a:rPr>
              <a:t>StephaneCedricKoumetioTekoubou</a:t>
            </a: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err="1">
                <a:solidFill>
                  <a:srgbClr val="000000"/>
                </a:solidFill>
                <a:effectLst/>
                <a:latin typeface="Times New Roman" panose="02020603050405020304" pitchFamily="18" charset="0"/>
                <a:ea typeface="Times New Roman" panose="02020603050405020304" pitchFamily="18" charset="0"/>
              </a:rPr>
              <a:t>HassanSilkan“Improving</a:t>
            </a:r>
            <a:r>
              <a:rPr lang="en-IN" sz="2400" kern="100" dirty="0">
                <a:solidFill>
                  <a:srgbClr val="000000"/>
                </a:solidFill>
                <a:effectLst/>
                <a:latin typeface="Times New Roman" panose="02020603050405020304" pitchFamily="18" charset="0"/>
                <a:ea typeface="Times New Roman" panose="02020603050405020304" pitchFamily="18" charset="0"/>
              </a:rPr>
              <a:t> Parking </a:t>
            </a:r>
            <a:r>
              <a:rPr lang="en-IN" sz="2400" kern="100" dirty="0" err="1">
                <a:solidFill>
                  <a:srgbClr val="000000"/>
                </a:solidFill>
                <a:effectLst/>
                <a:latin typeface="Times New Roman" panose="02020603050405020304" pitchFamily="18" charset="0"/>
                <a:ea typeface="Times New Roman" panose="02020603050405020304" pitchFamily="18" charset="0"/>
              </a:rPr>
              <a:t>Availabilty</a:t>
            </a:r>
            <a:r>
              <a:rPr lang="en-IN" sz="2400" kern="100" dirty="0">
                <a:solidFill>
                  <a:srgbClr val="000000"/>
                </a:solidFill>
                <a:effectLst/>
                <a:latin typeface="Times New Roman" panose="02020603050405020304" pitchFamily="18" charset="0"/>
                <a:ea typeface="Times New Roman" panose="02020603050405020304" pitchFamily="18" charset="0"/>
              </a:rPr>
              <a:t> Prediction in Smart Cities with </a:t>
            </a:r>
            <a:r>
              <a:rPr lang="en-IN" sz="2400" kern="100" dirty="0" err="1">
                <a:solidFill>
                  <a:srgbClr val="000000"/>
                </a:solidFill>
                <a:effectLst/>
                <a:latin typeface="Times New Roman" panose="02020603050405020304" pitchFamily="18" charset="0"/>
                <a:ea typeface="Times New Roman" panose="02020603050405020304" pitchFamily="18" charset="0"/>
              </a:rPr>
              <a:t>Iot</a:t>
            </a:r>
            <a:r>
              <a:rPr lang="en-IN" sz="2400" kern="100" dirty="0">
                <a:solidFill>
                  <a:srgbClr val="000000"/>
                </a:solidFill>
                <a:effectLst/>
                <a:latin typeface="Times New Roman" panose="02020603050405020304" pitchFamily="18" charset="0"/>
                <a:ea typeface="Times New Roman" panose="02020603050405020304" pitchFamily="18" charset="0"/>
              </a:rPr>
              <a:t> and Ensemble based model, Journal paper 2022</a:t>
            </a:r>
          </a:p>
          <a:p>
            <a:pPr marL="0" marR="3175" indent="0" algn="just">
              <a:spcAft>
                <a:spcPts val="45"/>
              </a:spcAft>
              <a:buNone/>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2588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US" sz="2000" dirty="0"/>
              <a:t>The rapid urbanization and increase in vehicle population have led to significant challenges in urban parking management, including traffic congestion, fuel wastage, and time consumption. To address these issues, this project proposes an </a:t>
            </a:r>
            <a:r>
              <a:rPr lang="en-US" sz="2000" b="1" dirty="0"/>
              <a:t>IoT-based Smart Car Parking System</a:t>
            </a:r>
            <a:r>
              <a:rPr lang="en-US" sz="2000" dirty="0"/>
              <a:t> that utilizes modern technologies such as sensors, microcontrollers, and wireless communication to automate and optimize parking space usage. The system employs ultrasonic or infrared sensors to detect the availability of parking slots and updates the real-time status to a centralized cloud platform accessible via a mobile application or web interface. Drivers can view the availability of slots remotely and reserve them in advance, thereby minimizing search time and reducing traffic congestion. Additionally, the system supports features such as automated entry and exit using RFID or license plate recognition, digital payment integration, and data analytics for efficient parking space management. This smart solution enhances user convenience, promotes energy efficiency, and contributes to the development of smart cities.</a:t>
            </a:r>
            <a:b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8" name="Content Placeholder 7">
            <a:extLst>
              <a:ext uri="{FF2B5EF4-FFF2-40B4-BE49-F238E27FC236}">
                <a16:creationId xmlns:a16="http://schemas.microsoft.com/office/drawing/2014/main" id="{152A2F20-87C6-C4CD-9913-9BA440D01996}"/>
              </a:ext>
            </a:extLst>
          </p:cNvPr>
          <p:cNvSpPr>
            <a:spLocks noGrp="1"/>
          </p:cNvSpPr>
          <p:nvPr>
            <p:ph idx="1"/>
          </p:nvPr>
        </p:nvSpPr>
        <p:spPr/>
        <p:txBody>
          <a:bodyPr/>
          <a:lstStyle/>
          <a:p>
            <a:pPr>
              <a:buNone/>
            </a:pPr>
            <a:r>
              <a:rPr lang="en-US" sz="2000" dirty="0"/>
              <a:t>As cities grow and the number of vehicles increases, finding available parking spaces has become a daily challenge for drivers. Traditional parking systems are often inefficient, causing traffic jams, time delays, and unnecessary fuel consumption. To solve these problems, smart technology is needed.</a:t>
            </a:r>
          </a:p>
          <a:p>
            <a:pPr>
              <a:buNone/>
            </a:pPr>
            <a:r>
              <a:rPr lang="en-US" sz="2000" dirty="0"/>
              <a:t> </a:t>
            </a:r>
            <a:r>
              <a:rPr lang="en-US" sz="2000" b="1" dirty="0"/>
              <a:t>IoT-Based Smart Car Parking System</a:t>
            </a:r>
            <a:r>
              <a:rPr lang="en-US" sz="2000" dirty="0"/>
              <a:t> uses sensors, microcontrollers, and the internet to manage parking spaces in real time. The system can detect whether a parking slot is free or occupied and share this information through a mobile app or website. Drivers can easily find, reserve, and pay for parking without wasting time searching for a spot.</a:t>
            </a:r>
          </a:p>
          <a:p>
            <a:r>
              <a:rPr lang="en-US" sz="2000" dirty="0"/>
              <a:t>This smart system not only improves the parking experience for drivers but also helps reduce traffic congestion and pollution. It is a step forward in building smarter, more efficient cities.</a:t>
            </a:r>
          </a:p>
          <a:p>
            <a:pPr marL="0" indent="0">
              <a:buNone/>
            </a:pPr>
            <a:endParaRPr lang="en-IN" sz="2000" dirty="0"/>
          </a:p>
        </p:txBody>
      </p:sp>
      <p:sp>
        <p:nvSpPr>
          <p:cNvPr id="4" name="Date Placeholder 3">
            <a:extLst>
              <a:ext uri="{FF2B5EF4-FFF2-40B4-BE49-F238E27FC236}">
                <a16:creationId xmlns:a16="http://schemas.microsoft.com/office/drawing/2014/main"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r>
              <a:rPr lang="en-US" sz="2000" dirty="0"/>
              <a:t>In urban areas, the increasing number of vehicles has made parking a major issue. Drivers often waste time and fuel searching for available spots, leading to traffic congestion, pollution, and frustration. Traditional parking systems lack real-time monitoring and guidance. There is a clear need for an IoT-based smart car parking system that uses sensors and wireless communication to detect slot availability and display it via web and LCD interfaces, making parking faster easier, and more efficient</a:t>
            </a:r>
            <a:endParaRPr lang="en-IN" dirty="0"/>
          </a:p>
        </p:txBody>
      </p:sp>
      <p:sp>
        <p:nvSpPr>
          <p:cNvPr id="4" name="Date Placeholder 3">
            <a:extLst>
              <a:ext uri="{FF2B5EF4-FFF2-40B4-BE49-F238E27FC236}">
                <a16:creationId xmlns:a16="http://schemas.microsoft.com/office/drawing/2014/main"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a:xfrm>
            <a:off x="812800" y="1752599"/>
            <a:ext cx="10610850" cy="4381983"/>
          </a:xfrm>
        </p:spPr>
        <p:txBody>
          <a:bodyPr/>
          <a:lstStyle/>
          <a:p>
            <a:pPr>
              <a:buFont typeface="Arial" panose="020B0604020202020204" pitchFamily="34" charset="0"/>
              <a:buChar char="•"/>
            </a:pPr>
            <a:r>
              <a:rPr lang="en-US" sz="1800" b="1" dirty="0"/>
              <a:t>Detection and Monitoring</a:t>
            </a:r>
            <a:r>
              <a:rPr lang="en-US" sz="1800" dirty="0"/>
              <a:t>: Each parking slot will be equipped with an </a:t>
            </a:r>
            <a:r>
              <a:rPr lang="en-US" sz="1800" b="1" dirty="0"/>
              <a:t>IR sensor</a:t>
            </a:r>
            <a:r>
              <a:rPr lang="en-US" sz="1800" dirty="0"/>
              <a:t> that detects whether a vehicle is present. These sensors will be connected to a </a:t>
            </a:r>
            <a:r>
              <a:rPr lang="en-US" sz="1800" b="1" dirty="0"/>
              <a:t>microcontroller (Arduino or ESP32)</a:t>
            </a:r>
            <a:r>
              <a:rPr lang="en-US" sz="1800" dirty="0"/>
              <a:t>, which processes the sensor data. The system will continuously monitor the status of all parking slots to ensure accurate, up-to-date information.</a:t>
            </a:r>
          </a:p>
          <a:p>
            <a:pPr>
              <a:buFont typeface="Arial" panose="020B0604020202020204" pitchFamily="34" charset="0"/>
              <a:buChar char="•"/>
            </a:pPr>
            <a:r>
              <a:rPr lang="en-US" sz="1800" b="1" dirty="0"/>
              <a:t>Real-Time Data Transmission</a:t>
            </a:r>
            <a:r>
              <a:rPr lang="en-US" sz="1800" dirty="0"/>
              <a:t>: The </a:t>
            </a:r>
            <a:r>
              <a:rPr lang="en-US" sz="1800" b="1" dirty="0"/>
              <a:t>ESP32</a:t>
            </a:r>
            <a:r>
              <a:rPr lang="en-US" sz="1800" dirty="0"/>
              <a:t>, with its built-in Wi-Fi capability, will send real-time data about the occupancy status of each slot to a central server or </a:t>
            </a:r>
            <a:r>
              <a:rPr lang="en-US" sz="1800" b="1" dirty="0"/>
              <a:t>cloud-based web application</a:t>
            </a:r>
            <a:r>
              <a:rPr lang="en-US" sz="1800" dirty="0"/>
              <a:t>. Additionally, an </a:t>
            </a:r>
            <a:r>
              <a:rPr lang="en-US" sz="1800" b="1" dirty="0"/>
              <a:t>LCD display</a:t>
            </a:r>
            <a:r>
              <a:rPr lang="en-US" sz="1800" dirty="0"/>
              <a:t> installed at the parking lot entrance will show the number of available slots, allowing drivers to make informed decisions quickly.</a:t>
            </a:r>
          </a:p>
          <a:p>
            <a:pPr>
              <a:buFont typeface="Arial" panose="020B0604020202020204" pitchFamily="34" charset="0"/>
              <a:buChar char="•"/>
            </a:pPr>
            <a:r>
              <a:rPr lang="en-US" sz="1800" b="1" dirty="0"/>
              <a:t>User Access and Interface</a:t>
            </a:r>
            <a:r>
              <a:rPr lang="en-US" sz="1800" dirty="0"/>
              <a:t>: A </a:t>
            </a:r>
            <a:r>
              <a:rPr lang="en-US" sz="1800" b="1" dirty="0"/>
              <a:t>web-based application</a:t>
            </a:r>
            <a:r>
              <a:rPr lang="en-US" sz="1800" dirty="0"/>
              <a:t> will be developed to let users check parking availability remotely before arriving. The interface will display current slot status in real time and can be accessed via mobile or desktop devices. This helps reduce traffic congestion, waiting time, and fuel consumption by guiding users directly to free slots.</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6A02BA-9407-002F-3F26-1E785D6BEA8F}"/>
              </a:ext>
            </a:extLst>
          </p:cNvPr>
          <p:cNvSpPr>
            <a:spLocks noGrp="1"/>
          </p:cNvSpPr>
          <p:nvPr>
            <p:ph type="dt" sz="half" idx="10"/>
          </p:nvPr>
        </p:nvSpPr>
        <p:spPr/>
        <p:txBody>
          <a:bodyPr/>
          <a:lstStyle/>
          <a:p>
            <a:pPr>
              <a:defRPr/>
            </a:pPr>
            <a:r>
              <a:rPr lang="en-US"/>
              <a:t>IOT Mini-Project</a:t>
            </a:r>
          </a:p>
        </p:txBody>
      </p:sp>
      <p:sp>
        <p:nvSpPr>
          <p:cNvPr id="5" name="Rectangle 1">
            <a:extLst>
              <a:ext uri="{FF2B5EF4-FFF2-40B4-BE49-F238E27FC236}">
                <a16:creationId xmlns:a16="http://schemas.microsoft.com/office/drawing/2014/main" id="{83FD0704-927D-C9D4-B4F0-5347EDF85536}"/>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2">
            <a:extLst>
              <a:ext uri="{FF2B5EF4-FFF2-40B4-BE49-F238E27FC236}">
                <a16:creationId xmlns:a16="http://schemas.microsoft.com/office/drawing/2014/main" id="{27BC8CB3-F7CD-B74C-72E9-D7FC8639E2F3}"/>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46B5AB9-46DD-DFCF-F6CB-16E72F233604}"/>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p:cNvSpPr>
            <a:spLocks noGrp="1"/>
          </p:cNvSpPr>
          <p:nvPr>
            <p:ph idx="1"/>
          </p:nvPr>
        </p:nvSpPr>
        <p:spPr>
          <a:xfrm>
            <a:off x="945135" y="1749425"/>
            <a:ext cx="10489097" cy="3975180"/>
          </a:xfrm>
        </p:spPr>
        <p:txBody>
          <a:bodyPr/>
          <a:lstStyle/>
          <a:p>
            <a:pPr>
              <a:buFont typeface="+mj-lt"/>
              <a:buAutoNum type="arabicPeriod"/>
            </a:pPr>
            <a:r>
              <a:rPr lang="en-US" sz="2000" b="1" i="1" dirty="0"/>
              <a:t>Sensor Integration</a:t>
            </a:r>
            <a:r>
              <a:rPr lang="en-US" sz="2000" dirty="0"/>
              <a:t>: IR sensors are installed in each parking slot to detect whether a vehicle is present or not.</a:t>
            </a:r>
          </a:p>
          <a:p>
            <a:pPr>
              <a:buFont typeface="+mj-lt"/>
              <a:buAutoNum type="arabicPeriod"/>
            </a:pPr>
            <a:r>
              <a:rPr lang="en-US" sz="2000" b="1" dirty="0"/>
              <a:t>ESP32 Processing</a:t>
            </a:r>
            <a:r>
              <a:rPr lang="en-US" sz="2000" dirty="0"/>
              <a:t>: Each IR sensor is connected to an ESP32, which reads the input signals and determines the status (occupied or vacant) of each slot.</a:t>
            </a:r>
          </a:p>
          <a:p>
            <a:pPr>
              <a:buFont typeface="+mj-lt"/>
              <a:buAutoNum type="arabicPeriod"/>
            </a:pPr>
            <a:r>
              <a:rPr lang="en-US" sz="2000" b="1" dirty="0"/>
              <a:t>Data Transmission via ESP32</a:t>
            </a:r>
            <a:r>
              <a:rPr lang="en-US" sz="2000" dirty="0"/>
              <a:t>: The Arduino sends the sensor data to the </a:t>
            </a:r>
            <a:r>
              <a:rPr lang="en-US" sz="2000" b="1" dirty="0"/>
              <a:t>ESP32</a:t>
            </a:r>
            <a:r>
              <a:rPr lang="en-US" sz="2000" dirty="0"/>
              <a:t>, which transmits real-time slot status to a </a:t>
            </a:r>
            <a:r>
              <a:rPr lang="en-US" sz="2000" b="1" dirty="0"/>
              <a:t>web server</a:t>
            </a:r>
            <a:r>
              <a:rPr lang="en-US" sz="2000" dirty="0"/>
              <a:t> over Wi-Fi.</a:t>
            </a:r>
          </a:p>
          <a:p>
            <a:pPr>
              <a:buFont typeface="+mj-lt"/>
              <a:buAutoNum type="arabicPeriod"/>
            </a:pPr>
            <a:r>
              <a:rPr lang="en-US" sz="2000" b="1" dirty="0"/>
              <a:t>Display System</a:t>
            </a:r>
            <a:r>
              <a:rPr lang="en-US" sz="2000" dirty="0"/>
              <a:t>: A </a:t>
            </a:r>
            <a:r>
              <a:rPr lang="en-US" sz="2000" b="1" dirty="0"/>
              <a:t>16x2 LCD display</a:t>
            </a:r>
            <a:r>
              <a:rPr lang="en-US" sz="2000" dirty="0"/>
              <a:t> is placed at the parking entrance to show the number of available slots based on live data from the ESP32.</a:t>
            </a:r>
          </a:p>
          <a:p>
            <a:pPr>
              <a:buFont typeface="+mj-lt"/>
              <a:buAutoNum type="arabicPeriod"/>
            </a:pPr>
            <a:r>
              <a:rPr lang="en-US" sz="2000" b="1" dirty="0"/>
              <a:t>Web Application Interface</a:t>
            </a:r>
            <a:r>
              <a:rPr lang="en-US" sz="2000" dirty="0"/>
              <a:t>: A </a:t>
            </a:r>
            <a:r>
              <a:rPr lang="en-US" sz="2000" b="1" dirty="0"/>
              <a:t>web-based app</a:t>
            </a:r>
            <a:r>
              <a:rPr lang="en-US" sz="2000" dirty="0"/>
              <a:t> is developed to display current parking availability, allowing users to check and plan their parking before reaching the location.</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C9BBA0-AF34-E7F5-2123-EF5972D8DD4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pic>
        <p:nvPicPr>
          <p:cNvPr id="6" name="Content Placeholder 5" descr="WhatsApp Image 2025-05-07 at 14.40.41_49c5689d.jpg"/>
          <p:cNvPicPr>
            <a:picLocks noGrp="1" noChangeAspect="1"/>
          </p:cNvPicPr>
          <p:nvPr>
            <p:ph idx="1"/>
          </p:nvPr>
        </p:nvPicPr>
        <p:blipFill>
          <a:blip r:embed="rId2"/>
          <a:stretch>
            <a:fillRect/>
          </a:stretch>
        </p:blipFill>
        <p:spPr>
          <a:xfrm>
            <a:off x="1874904" y="1783335"/>
            <a:ext cx="5033042" cy="420252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3200" b="1" dirty="0">
                <a:solidFill>
                  <a:srgbClr val="FF0000"/>
                </a:solidFill>
              </a:rPr>
              <a:t>                                                                        </a:t>
            </a:r>
            <a:br>
              <a:rPr lang="en-US" altLang="en-US" sz="2800" b="1" dirty="0">
                <a:solidFill>
                  <a:srgbClr val="FF0000"/>
                </a:solidFill>
              </a:rPr>
            </a:br>
            <a:r>
              <a:rPr lang="en-US" altLang="en-US" sz="2800" b="1" dirty="0">
                <a:solidFill>
                  <a:srgbClr val="FF0000"/>
                </a:solidFill>
              </a:rPr>
              <a:t>system Requirements</a:t>
            </a:r>
            <a:endParaRPr lang="en-IN" sz="2800" dirty="0"/>
          </a:p>
        </p:txBody>
      </p:sp>
      <p:sp>
        <p:nvSpPr>
          <p:cNvPr id="3" name="Content Placeholder 2"/>
          <p:cNvSpPr>
            <a:spLocks noGrp="1"/>
          </p:cNvSpPr>
          <p:nvPr>
            <p:ph idx="1"/>
          </p:nvPr>
        </p:nvSpPr>
        <p:spPr>
          <a:xfrm>
            <a:off x="776087" y="1813432"/>
            <a:ext cx="10647564" cy="4206368"/>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1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
        <p:nvSpPr>
          <p:cNvPr id="12" name="Rectangle 8">
            <a:extLst>
              <a:ext uri="{FF2B5EF4-FFF2-40B4-BE49-F238E27FC236}">
                <a16:creationId xmlns:a16="http://schemas.microsoft.com/office/drawing/2014/main" id="{12F4763D-9691-4907-0B54-795DE0DD301E}"/>
              </a:ext>
            </a:extLst>
          </p:cNvPr>
          <p:cNvSpPr>
            <a:spLocks noChangeArrowheads="1"/>
          </p:cNvSpPr>
          <p:nvPr/>
        </p:nvSpPr>
        <p:spPr bwMode="auto">
          <a:xfrm rot="10800000" flipV="1">
            <a:off x="972273" y="1787059"/>
            <a:ext cx="9574566"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IR sensor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latin typeface="Arial" panose="020B0604020202020204" pitchFamily="34" charset="0"/>
              </a:rPr>
              <a:t>ESP32</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Jumper Wires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LCD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Breadboard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Power Supply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Arduino IDE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latin typeface="Arial" panose="020B0604020202020204" pitchFamily="34" charset="0"/>
              </a:rPr>
              <a:t>Web Browser</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7" name="Date Placeholder 6"/>
          <p:cNvSpPr>
            <a:spLocks noGrp="1"/>
          </p:cNvSpPr>
          <p:nvPr>
            <p:ph type="dt" sz="half" idx="10"/>
          </p:nvPr>
        </p:nvSpPr>
        <p:spPr/>
        <p:txBody>
          <a:bodyPr/>
          <a:lstStyle/>
          <a:p>
            <a:pPr>
              <a:defRPr/>
            </a:pPr>
            <a:r>
              <a:rPr lang="en-US"/>
              <a:t>IOT Mini-Project</a:t>
            </a:r>
          </a:p>
        </p:txBody>
      </p:sp>
      <p:sp>
        <p:nvSpPr>
          <p:cNvPr id="6" name="Rectangle 3">
            <a:extLst>
              <a:ext uri="{FF2B5EF4-FFF2-40B4-BE49-F238E27FC236}">
                <a16:creationId xmlns:a16="http://schemas.microsoft.com/office/drawing/2014/main" id="{30C022FE-A756-954D-DA82-373801A5FF6A}"/>
              </a:ext>
            </a:extLst>
          </p:cNvPr>
          <p:cNvSpPr>
            <a:spLocks noGrp="1" noChangeArrowheads="1"/>
          </p:cNvSpPr>
          <p:nvPr>
            <p:ph idx="1"/>
          </p:nvPr>
        </p:nvSpPr>
        <p:spPr bwMode="auto">
          <a:xfrm>
            <a:off x="960698" y="1722405"/>
            <a:ext cx="5951849"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Provides real-time parking slot availability.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Reduces time and fuel spent searching for parking.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Minimizes traffic congestion in and around parking areas.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Allows remote monitoring through a web or mobile app.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Improves parking space utilization and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243</TotalTime>
  <Words>1040</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vt:lpstr>
      <vt:lpstr>Advantages of the proposed system</vt:lpstr>
      <vt:lpstr> Smart Car Parking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919361951764</cp:lastModifiedBy>
  <cp:revision>26</cp:revision>
  <dcterms:created xsi:type="dcterms:W3CDTF">2023-08-03T04:32:00Z</dcterms:created>
  <dcterms:modified xsi:type="dcterms:W3CDTF">2025-05-30T13:46:57Z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