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389" r:id="rId2"/>
    <p:sldId id="390" r:id="rId3"/>
    <p:sldId id="391" r:id="rId4"/>
    <p:sldId id="392" r:id="rId5"/>
    <p:sldId id="425" r:id="rId6"/>
    <p:sldId id="436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57" r:id="rId17"/>
    <p:sldId id="437" r:id="rId18"/>
    <p:sldId id="438" r:id="rId19"/>
    <p:sldId id="439" r:id="rId20"/>
    <p:sldId id="460" r:id="rId21"/>
    <p:sldId id="458" r:id="rId22"/>
    <p:sldId id="459" r:id="rId23"/>
    <p:sldId id="461" r:id="rId24"/>
    <p:sldId id="440" r:id="rId25"/>
    <p:sldId id="456" r:id="rId26"/>
    <p:sldId id="441" r:id="rId27"/>
    <p:sldId id="442" r:id="rId28"/>
    <p:sldId id="443" r:id="rId29"/>
    <p:sldId id="444" r:id="rId30"/>
    <p:sldId id="445" r:id="rId31"/>
    <p:sldId id="446" r:id="rId32"/>
    <p:sldId id="462" r:id="rId33"/>
    <p:sldId id="447" r:id="rId34"/>
    <p:sldId id="463" r:id="rId35"/>
    <p:sldId id="464" r:id="rId36"/>
    <p:sldId id="465" r:id="rId37"/>
    <p:sldId id="449" r:id="rId38"/>
    <p:sldId id="450" r:id="rId39"/>
    <p:sldId id="466" r:id="rId40"/>
    <p:sldId id="451" r:id="rId41"/>
    <p:sldId id="467" r:id="rId42"/>
    <p:sldId id="452" r:id="rId43"/>
    <p:sldId id="468" r:id="rId44"/>
    <p:sldId id="453" r:id="rId45"/>
    <p:sldId id="454" r:id="rId46"/>
    <p:sldId id="455" r:id="rId47"/>
    <p:sldId id="405" r:id="rId48"/>
    <p:sldId id="402" r:id="rId49"/>
    <p:sldId id="403" r:id="rId50"/>
    <p:sldId id="418" r:id="rId51"/>
    <p:sldId id="41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B1C"/>
    <a:srgbClr val="673BB7"/>
    <a:srgbClr val="EEEEEE"/>
    <a:srgbClr val="909090"/>
    <a:srgbClr val="301B92"/>
    <a:srgbClr val="CCECFF"/>
    <a:srgbClr val="1D3064"/>
    <a:srgbClr val="D10233"/>
    <a:srgbClr val="607D8B"/>
    <a:srgbClr val="ED52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384" autoAdjust="0"/>
  </p:normalViewPr>
  <p:slideViewPr>
    <p:cSldViewPr snapToGrid="0">
      <p:cViewPr varScale="1">
        <p:scale>
          <a:sx n="69" d="100"/>
          <a:sy n="69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5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64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Galgotia</a:t>
            </a:r>
            <a:r>
              <a:rPr lang="en-US" sz="1600" baseline="0" dirty="0" smtClean="0"/>
              <a:t> College of Engineering and Technology</a:t>
            </a:r>
            <a:endParaRPr lang="en-US" sz="1600" dirty="0"/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</a:t>
            </a:r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7" y="861193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1D3064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1D3064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1D3064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1D3064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1D3064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334539" y="1444487"/>
            <a:ext cx="21836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</a:rPr>
              <a:t>OOP Java is the easiest, scoring and my favorite subject</a:t>
            </a:r>
            <a:endParaRPr lang="en-IN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3445" cy="5640387"/>
          </a:xfrm>
        </p:spPr>
        <p:txBody>
          <a:bodyPr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just" defTabSz="914400" rtl="0" eaLnBrk="1" latinLnBrk="0" hangingPunct="1">
              <a:lnSpc>
                <a:spcPct val="90000"/>
              </a:lnSpc>
              <a:buClr>
                <a:srgbClr val="1D3064"/>
              </a:buCl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just" defTabSz="914400" rtl="0" eaLnBrk="1" latinLnBrk="0" hangingPunct="1">
              <a:lnSpc>
                <a:spcPct val="90000"/>
              </a:lnSpc>
              <a:buClr>
                <a:srgbClr val="1D3064"/>
              </a:buClr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6542740" y="1222346"/>
            <a:ext cx="21836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</a:rPr>
              <a:t>OOP Java is the easiest, scoring and my favorite subject</a:t>
            </a:r>
            <a:endParaRPr lang="en-IN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6502984" y="880013"/>
            <a:ext cx="21836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</a:rPr>
              <a:t>OOP Java is the easiest, scoring and my favorite subject</a:t>
            </a:r>
            <a:endParaRPr lang="en-IN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86139" y="6605125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6502984" y="880013"/>
            <a:ext cx="21836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</a:rPr>
              <a:t>OOP Java is the easiest, scoring and my favorite subject</a:t>
            </a:r>
            <a:endParaRPr lang="en-IN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71" r:id="rId4"/>
    <p:sldLayoutId id="2147483672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in/java/technologies/javase-jdk11-downloads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Welcome to the world of Programming</a:t>
            </a:r>
            <a:endParaRPr lang="en-IN" dirty="0"/>
          </a:p>
        </p:txBody>
      </p:sp>
      <p:pic>
        <p:nvPicPr>
          <p:cNvPr id="1026" name="Picture 2" descr="Programmer Animation ~ 35+ images computer programming gifs, alex coding programming  gifs, programmer animated sticker set for telegram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835" y="1590674"/>
            <a:ext cx="4121151" cy="309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57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JAVA (Cont.)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62100" y="3429000"/>
            <a:ext cx="10125074" cy="1828800"/>
          </a:xfrm>
          <a:prstGeom prst="roundRect">
            <a:avLst/>
          </a:prstGeom>
          <a:ln cap="sq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200" dirty="0" smtClean="0">
                <a:solidFill>
                  <a:srgbClr val="C00000"/>
                </a:solidFill>
              </a:rPr>
              <a:t>Dynamic: </a:t>
            </a:r>
            <a:r>
              <a:rPr lang="en-US" sz="2200" dirty="0" smtClean="0"/>
              <a:t>Java has ability </a:t>
            </a:r>
            <a:r>
              <a:rPr lang="en-US" sz="2200" dirty="0"/>
              <a:t>to adapt to an evolving environment which supports dynamic memory allocation due to which memory wastage is reduced and performance of the application is increased.</a:t>
            </a:r>
            <a:endParaRPr lang="en-IN" sz="2200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34290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66861" y="1066800"/>
            <a:ext cx="10120313" cy="2133600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2200" dirty="0" smtClean="0">
                <a:solidFill>
                  <a:srgbClr val="C00000"/>
                </a:solidFill>
              </a:rPr>
              <a:t>Distributed: </a:t>
            </a:r>
            <a:r>
              <a:rPr lang="en-US" sz="2200" dirty="0"/>
              <a:t>Java provides a feature which helps to create distributed applications. Using Remote Method Invocation (RMI), a program can invoke a method of another program across a network and get the output. You can access files by calling the methods from any machine on the internet.</a:t>
            </a:r>
            <a:endParaRPr lang="en-IN" sz="2200" dirty="0" smtClean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1070956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89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2130" y="758669"/>
            <a:ext cx="4462041" cy="5590565"/>
          </a:xfrm>
        </p:spPr>
        <p:txBody>
          <a:bodyPr/>
          <a:lstStyle/>
          <a:p>
            <a:r>
              <a:rPr lang="en-US" dirty="0"/>
              <a:t>Java Virtual Machine (JVM)</a:t>
            </a:r>
          </a:p>
          <a:p>
            <a:r>
              <a:rPr lang="en-US" dirty="0"/>
              <a:t>Java Runtime Environment (JRE)</a:t>
            </a:r>
          </a:p>
          <a:p>
            <a:r>
              <a:rPr lang="en-US" dirty="0"/>
              <a:t>Java Development Kit (JDK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1180" y="1009649"/>
            <a:ext cx="8534400" cy="516890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21780" y="1987551"/>
            <a:ext cx="6553200" cy="320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31380" y="2139951"/>
            <a:ext cx="1905000" cy="266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Compiler (javac.exe)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Java Application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 Launcher (java.exe), </a:t>
            </a:r>
            <a:r>
              <a:rPr lang="en-US" b="1" dirty="0" err="1" smtClean="0">
                <a:solidFill>
                  <a:schemeClr val="tx1"/>
                </a:solidFill>
              </a:rPr>
              <a:t>AppletViewer</a:t>
            </a:r>
            <a:r>
              <a:rPr lang="en-US" b="1" dirty="0" smtClean="0">
                <a:solidFill>
                  <a:schemeClr val="tx1"/>
                </a:solidFill>
              </a:rPr>
              <a:t>, etc..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017380" y="2139951"/>
            <a:ext cx="3505200" cy="2667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245980" y="2292351"/>
            <a:ext cx="1752600" cy="1066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Java Packages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(math, </a:t>
            </a:r>
            <a:r>
              <a:rPr lang="en-US" b="1" dirty="0" err="1" smtClean="0">
                <a:solidFill>
                  <a:schemeClr val="tx1"/>
                </a:solidFill>
              </a:rPr>
              <a:t>util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</a:rPr>
              <a:t>awt</a:t>
            </a:r>
            <a:r>
              <a:rPr lang="en-US" b="1" dirty="0" smtClean="0">
                <a:solidFill>
                  <a:schemeClr val="tx1"/>
                </a:solidFill>
              </a:rPr>
              <a:t> etc…)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245980" y="3587751"/>
            <a:ext cx="1752600" cy="1066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Runtime Libraries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227180" y="2292351"/>
            <a:ext cx="1143000" cy="1219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JVM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7127" y="4806951"/>
            <a:ext cx="2105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Development tools</a:t>
            </a:r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88980" y="4806951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JRE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093580" y="114935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JDK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611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Development Kit (JDK)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5898145" cy="5590565"/>
          </a:xfrm>
        </p:spPr>
        <p:txBody>
          <a:bodyPr/>
          <a:lstStyle/>
          <a:p>
            <a:r>
              <a:rPr lang="en-US" dirty="0"/>
              <a:t>JDK contains tools needed ,</a:t>
            </a:r>
          </a:p>
          <a:p>
            <a:pPr lvl="1"/>
            <a:r>
              <a:rPr lang="en-US" dirty="0"/>
              <a:t>To develop the Java programs and </a:t>
            </a:r>
          </a:p>
          <a:p>
            <a:pPr lvl="1"/>
            <a:r>
              <a:rPr lang="en-US" dirty="0"/>
              <a:t>JRE to run the programs. </a:t>
            </a:r>
          </a:p>
          <a:p>
            <a:r>
              <a:rPr lang="en-US" dirty="0"/>
              <a:t>The tools include </a:t>
            </a:r>
          </a:p>
          <a:p>
            <a:pPr lvl="1"/>
            <a:r>
              <a:rPr lang="en-US" dirty="0"/>
              <a:t>compiler (javac.exe), </a:t>
            </a:r>
          </a:p>
          <a:p>
            <a:pPr lvl="1"/>
            <a:r>
              <a:rPr lang="en-US" dirty="0"/>
              <a:t>Java application </a:t>
            </a:r>
            <a:r>
              <a:rPr lang="en-US" dirty="0" smtClean="0"/>
              <a:t>launcher(java.exe</a:t>
            </a:r>
            <a:r>
              <a:rPr lang="en-US" dirty="0"/>
              <a:t>), </a:t>
            </a:r>
          </a:p>
          <a:p>
            <a:pPr lvl="1"/>
            <a:r>
              <a:rPr lang="en-US" dirty="0" err="1"/>
              <a:t>Appletviewer</a:t>
            </a:r>
            <a:r>
              <a:rPr lang="en-US" dirty="0"/>
              <a:t>, etc… </a:t>
            </a:r>
          </a:p>
          <a:p>
            <a:r>
              <a:rPr lang="en-US" dirty="0"/>
              <a:t>Java application launcher (</a:t>
            </a:r>
            <a:r>
              <a:rPr lang="en-US" dirty="0" smtClean="0"/>
              <a:t>java.exe) opens </a:t>
            </a:r>
            <a:r>
              <a:rPr lang="en-US" dirty="0"/>
              <a:t>a JRE, loads the class, and invokes its main method.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981" t="11948" r="19167" b="8211"/>
          <a:stretch/>
        </p:blipFill>
        <p:spPr>
          <a:xfrm>
            <a:off x="8340252" y="1314450"/>
            <a:ext cx="3089748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3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Runtime Environment (JRE)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8241295" cy="5590565"/>
          </a:xfrm>
        </p:spPr>
        <p:txBody>
          <a:bodyPr/>
          <a:lstStyle/>
          <a:p>
            <a:r>
              <a:rPr lang="en-US" dirty="0"/>
              <a:t>The JRE is required to run java applications. </a:t>
            </a:r>
          </a:p>
          <a:p>
            <a:r>
              <a:rPr lang="en-US" dirty="0"/>
              <a:t>It combines the Java Virtual Machine (JVM), platform core classes and supporting libraries. </a:t>
            </a:r>
          </a:p>
          <a:p>
            <a:r>
              <a:rPr lang="en-US" dirty="0"/>
              <a:t>JRE is part of the Java Development Kit (JDK), but can be downloaded separately.</a:t>
            </a:r>
          </a:p>
          <a:p>
            <a:r>
              <a:rPr lang="en-US" dirty="0"/>
              <a:t>It does not contain any development tools such as compiler, debugger, etc.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981" t="11948" r="19167" b="8211"/>
          <a:stretch/>
        </p:blipFill>
        <p:spPr>
          <a:xfrm>
            <a:off x="9102252" y="863444"/>
            <a:ext cx="3089748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5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Virtual Machine (JVM)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8384170" cy="5590565"/>
          </a:xfrm>
        </p:spPr>
        <p:txBody>
          <a:bodyPr/>
          <a:lstStyle/>
          <a:p>
            <a:r>
              <a:rPr lang="en-US" sz="2200" dirty="0"/>
              <a:t>JVM is a virtual machine that enables a computer to run Java programs as well as programs written in other languages and compiled to Java Bytecode</a:t>
            </a:r>
            <a:r>
              <a:rPr lang="en-US" sz="2200" dirty="0" smtClean="0"/>
              <a:t>.</a:t>
            </a:r>
          </a:p>
          <a:p>
            <a:r>
              <a:rPr lang="en-US" sz="2200" dirty="0"/>
              <a:t>Bytecode is a highly optimized set of instructions designed to be executed by the Java Virtual Machine(JVM</a:t>
            </a:r>
            <a:r>
              <a:rPr lang="en-US" sz="2200" dirty="0" smtClean="0"/>
              <a:t>).</a:t>
            </a:r>
            <a:endParaRPr lang="en-US" sz="2200" dirty="0"/>
          </a:p>
          <a:p>
            <a:r>
              <a:rPr lang="en-US" sz="2200" dirty="0"/>
              <a:t>Byte code is intermediate representation of java source code.</a:t>
            </a:r>
          </a:p>
          <a:p>
            <a:r>
              <a:rPr lang="en-US" sz="2200" dirty="0"/>
              <a:t>Java compiler provides byte code by compiling Java Source Code.</a:t>
            </a:r>
          </a:p>
          <a:p>
            <a:r>
              <a:rPr lang="en-US" sz="2200" dirty="0"/>
              <a:t>Extension for java class file or byte code  is  ‘.class</a:t>
            </a:r>
            <a:r>
              <a:rPr lang="en-US" sz="2200" dirty="0" smtClean="0"/>
              <a:t>’, which is platform independent.</a:t>
            </a:r>
            <a:endParaRPr lang="en-US" sz="2200" dirty="0"/>
          </a:p>
          <a:p>
            <a:r>
              <a:rPr lang="en-US" sz="2200" dirty="0"/>
              <a:t>JVM is virtual because </a:t>
            </a:r>
            <a:r>
              <a:rPr lang="en-US" sz="2200" dirty="0" smtClean="0"/>
              <a:t>, It provides a machine interface that does not depend on the operating system and machine hardware architecture</a:t>
            </a:r>
            <a:r>
              <a:rPr lang="en-US" sz="2200" dirty="0"/>
              <a:t>. </a:t>
            </a:r>
          </a:p>
          <a:p>
            <a:r>
              <a:rPr lang="en-US" sz="2200" dirty="0"/>
              <a:t>JVM interprets the byte code into the machine code. </a:t>
            </a:r>
          </a:p>
          <a:p>
            <a:r>
              <a:rPr lang="en-US" sz="2200" b="1" dirty="0"/>
              <a:t>JVM</a:t>
            </a:r>
            <a:r>
              <a:rPr lang="en-US" sz="2200" dirty="0"/>
              <a:t> itself is </a:t>
            </a:r>
            <a:r>
              <a:rPr lang="en-US" sz="2200" b="1" dirty="0"/>
              <a:t>platform dependent</a:t>
            </a:r>
            <a:r>
              <a:rPr lang="en-US" sz="2200" dirty="0"/>
              <a:t>, but </a:t>
            </a:r>
            <a:r>
              <a:rPr lang="en-US" sz="2200" b="1" dirty="0"/>
              <a:t>Java</a:t>
            </a:r>
            <a:r>
              <a:rPr lang="en-US" sz="2200" dirty="0"/>
              <a:t> is </a:t>
            </a:r>
            <a:r>
              <a:rPr lang="en-US" sz="2200" b="1" dirty="0"/>
              <a:t>Not</a:t>
            </a:r>
            <a:r>
              <a:rPr lang="en-US" sz="2200" dirty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981" t="11948" r="19167" b="8211"/>
          <a:stretch/>
        </p:blipFill>
        <p:spPr>
          <a:xfrm>
            <a:off x="9102252" y="863444"/>
            <a:ext cx="3089748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1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Java become Platform Independent?</a:t>
            </a:r>
          </a:p>
        </p:txBody>
      </p:sp>
      <p:sp>
        <p:nvSpPr>
          <p:cNvPr id="4" name="Rectangle 3"/>
          <p:cNvSpPr/>
          <p:nvPr/>
        </p:nvSpPr>
        <p:spPr>
          <a:xfrm>
            <a:off x="4933950" y="952500"/>
            <a:ext cx="15240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Source code (Program)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4933950" y="1943100"/>
            <a:ext cx="15240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Compiler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929187" y="2933700"/>
            <a:ext cx="15240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Bytecode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2886078" y="4229100"/>
            <a:ext cx="1747837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JVM</a:t>
            </a:r>
          </a:p>
          <a:p>
            <a:pPr algn="ctr"/>
            <a:r>
              <a:rPr lang="en-IN" dirty="0" smtClean="0"/>
              <a:t>(Windows)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819649" y="4229100"/>
            <a:ext cx="1747837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JVM</a:t>
            </a:r>
          </a:p>
          <a:p>
            <a:pPr algn="ctr"/>
            <a:r>
              <a:rPr lang="en-IN" dirty="0" smtClean="0"/>
              <a:t>(Linux)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6748462" y="4229100"/>
            <a:ext cx="1747837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JVM </a:t>
            </a:r>
          </a:p>
          <a:p>
            <a:pPr algn="ctr"/>
            <a:r>
              <a:rPr lang="en-IN" dirty="0" smtClean="0"/>
              <a:t>(Mac)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931567" y="5295900"/>
            <a:ext cx="15240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Machine Code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60380" y="5295900"/>
            <a:ext cx="15240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Machine Code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57950" y="1057276"/>
            <a:ext cx="1047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.java file</a:t>
            </a:r>
            <a:endParaRPr lang="en-IN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418676" y="3043117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.class file</a:t>
            </a:r>
            <a:endParaRPr lang="en-IN" sz="2000" dirty="0"/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5695950" y="1638300"/>
            <a:ext cx="0" cy="304800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4"/>
            <a:endCxn id="6" idx="0"/>
          </p:cNvCxnSpPr>
          <p:nvPr/>
        </p:nvCxnSpPr>
        <p:spPr>
          <a:xfrm flipH="1">
            <a:off x="5691187" y="2628900"/>
            <a:ext cx="4763" cy="304800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750468" y="3619500"/>
            <a:ext cx="3881436" cy="622300"/>
            <a:chOff x="4226718" y="3657600"/>
            <a:chExt cx="3881436" cy="6223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172198" y="3657600"/>
              <a:ext cx="0" cy="22860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226718" y="3867150"/>
              <a:ext cx="388143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241004" y="3879850"/>
              <a:ext cx="2" cy="400050"/>
            </a:xfrm>
            <a:prstGeom prst="straightConnector1">
              <a:avLst/>
            </a:prstGeom>
            <a:ln w="317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8098630" y="3886200"/>
              <a:ext cx="1" cy="381000"/>
            </a:xfrm>
            <a:prstGeom prst="straightConnector1">
              <a:avLst/>
            </a:prstGeom>
            <a:ln w="317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169816" y="3771900"/>
              <a:ext cx="2" cy="495300"/>
            </a:xfrm>
            <a:prstGeom prst="straightConnector1">
              <a:avLst/>
            </a:prstGeom>
            <a:ln w="317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997996" y="4914900"/>
            <a:ext cx="1524000" cy="1066800"/>
            <a:chOff x="3474246" y="4953000"/>
            <a:chExt cx="1524000" cy="10668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3" name="Rectangle 22"/>
            <p:cNvSpPr/>
            <p:nvPr/>
          </p:nvSpPr>
          <p:spPr>
            <a:xfrm>
              <a:off x="3474246" y="5334000"/>
              <a:ext cx="1524000" cy="685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Machine Code</a:t>
              </a:r>
            </a:p>
          </p:txBody>
        </p:sp>
        <p:cxnSp>
          <p:nvCxnSpPr>
            <p:cNvPr id="24" name="Straight Arrow Connector 23"/>
            <p:cNvCxnSpPr>
              <a:stCxn id="7" idx="4"/>
              <a:endCxn id="23" idx="0"/>
            </p:cNvCxnSpPr>
            <p:nvPr/>
          </p:nvCxnSpPr>
          <p:spPr>
            <a:xfrm flipH="1">
              <a:off x="4236246" y="4953000"/>
              <a:ext cx="1" cy="381000"/>
            </a:xfrm>
            <a:prstGeom prst="straightConnector1">
              <a:avLst/>
            </a:prstGeom>
            <a:grpFill/>
            <a:ln w="317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9" idx="4"/>
            <a:endCxn id="11" idx="0"/>
          </p:cNvCxnSpPr>
          <p:nvPr/>
        </p:nvCxnSpPr>
        <p:spPr>
          <a:xfrm flipH="1">
            <a:off x="7622380" y="4914900"/>
            <a:ext cx="1" cy="381000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4"/>
            <a:endCxn id="10" idx="0"/>
          </p:cNvCxnSpPr>
          <p:nvPr/>
        </p:nvCxnSpPr>
        <p:spPr>
          <a:xfrm flipH="1">
            <a:off x="5693567" y="4914900"/>
            <a:ext cx="1" cy="381000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89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Interview Question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Difference between JRE and JVM</a:t>
            </a:r>
            <a:r>
              <a:rPr lang="en-US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Difference between interpreter and JIT compiler</a:t>
            </a:r>
            <a:r>
              <a:rPr lang="en-US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Why Java is platform independent? 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What are Java bytecodes?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JVM vs. JRE vs. JDK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54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Java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HelloWorld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{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"Hello World"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have to save this in HelloWorld.java file as it has public class named HelloWorld.</a:t>
            </a:r>
          </a:p>
          <a:p>
            <a:r>
              <a:rPr lang="en-US" dirty="0"/>
              <a:t>String and System are inbuilt Java Classes.</a:t>
            </a:r>
          </a:p>
          <a:p>
            <a:r>
              <a:rPr lang="en-US" dirty="0"/>
              <a:t>Classes in java are always written in Camel case.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295900" y="238125"/>
            <a:ext cx="3962400" cy="676432"/>
          </a:xfrm>
          <a:prstGeom prst="wedgeRoundRectCallout">
            <a:avLst>
              <a:gd name="adj1" fmla="val -78055"/>
              <a:gd name="adj2" fmla="val 4923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File must be saved as HelloWorld.java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914900" y="1066800"/>
            <a:ext cx="4724400" cy="685800"/>
          </a:xfrm>
          <a:prstGeom prst="wedgeRoundRectCallout">
            <a:avLst>
              <a:gd name="adj1" fmla="val -68441"/>
              <a:gd name="adj2" fmla="val 63549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method from where execution will start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829425" y="2261805"/>
            <a:ext cx="3581400" cy="533400"/>
          </a:xfrm>
          <a:prstGeom prst="wedgeRoundRectCallout">
            <a:avLst>
              <a:gd name="adj1" fmla="val -95975"/>
              <a:gd name="adj2" fmla="val -75728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 must start with capital letter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476375" y="3303204"/>
            <a:ext cx="3581400" cy="533400"/>
          </a:xfrm>
          <a:prstGeom prst="wedgeRoundRectCallout">
            <a:avLst>
              <a:gd name="adj1" fmla="val -42023"/>
              <a:gd name="adj2" fmla="val -97413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System must start with capital letter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36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execute Java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Save the program with the same </a:t>
            </a:r>
            <a:r>
              <a:rPr lang="en-IN" dirty="0" smtClean="0"/>
              <a:t>name as the public class with </a:t>
            </a:r>
            <a:r>
              <a:rPr lang="en-IN" b="1" dirty="0" smtClean="0"/>
              <a:t>.java</a:t>
            </a:r>
            <a:r>
              <a:rPr lang="en-IN" dirty="0" smtClean="0"/>
              <a:t> extension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37" y="1244138"/>
            <a:ext cx="87725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execute Java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Open command prompt (</a:t>
            </a:r>
            <a:r>
              <a:rPr lang="en-US" dirty="0" err="1"/>
              <a:t>cmd</a:t>
            </a:r>
            <a:r>
              <a:rPr lang="en-US" dirty="0"/>
              <a:t>) / terminal &amp; navigate to desired directory / folder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 startAt="2"/>
            </a:pPr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Compile </a:t>
            </a:r>
            <a:r>
              <a:rPr lang="en-US" dirty="0"/>
              <a:t>the “.java” file with </a:t>
            </a:r>
            <a:r>
              <a:rPr lang="en-US" b="1" dirty="0" err="1"/>
              <a:t>javac</a:t>
            </a:r>
            <a:r>
              <a:rPr lang="en-US" dirty="0"/>
              <a:t> command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Execute the “.class” file with </a:t>
            </a:r>
            <a:r>
              <a:rPr lang="en-US" b="1" dirty="0"/>
              <a:t>java</a:t>
            </a:r>
            <a:r>
              <a:rPr lang="en-US" dirty="0"/>
              <a:t> command without extension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77" y="1276350"/>
            <a:ext cx="7589997" cy="10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77" y="3102347"/>
            <a:ext cx="7588800" cy="11127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38"/>
          <a:stretch/>
        </p:blipFill>
        <p:spPr>
          <a:xfrm>
            <a:off x="713777" y="4961101"/>
            <a:ext cx="7478169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0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2060"/>
                </a:solidFill>
              </a:rPr>
              <a:t>language</a:t>
            </a:r>
            <a:r>
              <a:rPr lang="en-US" dirty="0" smtClean="0"/>
              <a:t> is a </a:t>
            </a:r>
            <a:r>
              <a:rPr lang="en-US" dirty="0"/>
              <a:t>system of </a:t>
            </a:r>
            <a:r>
              <a:rPr lang="en-US" dirty="0">
                <a:solidFill>
                  <a:srgbClr val="002060"/>
                </a:solidFill>
              </a:rPr>
              <a:t>communication</a:t>
            </a:r>
            <a:r>
              <a:rPr lang="en-US" dirty="0"/>
              <a:t> used by a particular country or community.</a:t>
            </a:r>
          </a:p>
          <a:p>
            <a:r>
              <a:rPr lang="en-US" dirty="0" smtClean="0"/>
              <a:t>It is </a:t>
            </a:r>
            <a:r>
              <a:rPr lang="en-US" dirty="0"/>
              <a:t>a structured system of communication used by humans, based on speech and gesture (spoken language), </a:t>
            </a:r>
            <a:r>
              <a:rPr lang="en-US" dirty="0" smtClean="0"/>
              <a:t>sign </a:t>
            </a:r>
            <a:r>
              <a:rPr lang="en-US" dirty="0"/>
              <a:t>or often writing</a:t>
            </a:r>
            <a:r>
              <a:rPr lang="en-US" dirty="0" smtClean="0"/>
              <a:t>.</a:t>
            </a:r>
            <a:endParaRPr lang="gu-IN" dirty="0" smtClean="0"/>
          </a:p>
          <a:p>
            <a:r>
              <a:rPr lang="en-US" dirty="0" smtClean="0"/>
              <a:t>Both person should understand each other’s language.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33865" y="2856278"/>
            <a:ext cx="5142507" cy="3022652"/>
            <a:chOff x="224288" y="2886224"/>
            <a:chExt cx="5142507" cy="3022652"/>
          </a:xfrm>
        </p:grpSpPr>
        <p:pic>
          <p:nvPicPr>
            <p:cNvPr id="2050" name="Picture 2" descr="https://i.pinimg.com/originals/25/0c/a4/250ca4473abc5b3536193b942bc69ecc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288" y="2886224"/>
              <a:ext cx="5142507" cy="3022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824531" y="3197061"/>
              <a:ext cx="8899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Hello!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95541" y="350789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b="1" dirty="0">
                  <a:solidFill>
                    <a:schemeClr val="bg1"/>
                  </a:solidFill>
                </a:rPr>
                <a:t>你</a:t>
              </a:r>
              <a:r>
                <a:rPr lang="ja-JP" altLang="en-US" sz="2400" b="1" dirty="0" smtClean="0">
                  <a:solidFill>
                    <a:schemeClr val="bg1"/>
                  </a:solidFill>
                </a:rPr>
                <a:t>好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3571" y="2856278"/>
            <a:ext cx="5142507" cy="3022652"/>
            <a:chOff x="224288" y="2886224"/>
            <a:chExt cx="5142507" cy="3022652"/>
          </a:xfrm>
        </p:grpSpPr>
        <p:pic>
          <p:nvPicPr>
            <p:cNvPr id="9" name="Picture 2" descr="https://i.pinimg.com/originals/25/0c/a4/250ca4473abc5b3536193b942bc69ecc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288" y="2886224"/>
              <a:ext cx="5142507" cy="3022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743508" y="3277998"/>
              <a:ext cx="944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gu-IN" sz="2000" dirty="0" smtClean="0">
                  <a:solidFill>
                    <a:schemeClr val="bg1"/>
                  </a:solidFill>
                </a:rPr>
                <a:t>કેમ છો</a:t>
              </a:r>
              <a:r>
                <a:rPr lang="en-US" sz="2000" dirty="0" smtClean="0">
                  <a:solidFill>
                    <a:schemeClr val="bg1"/>
                  </a:solidFill>
                </a:rPr>
                <a:t>!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95541" y="3658616"/>
              <a:ext cx="89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gu-IN" sz="2000" b="1" dirty="0" smtClean="0">
                  <a:solidFill>
                    <a:schemeClr val="bg1"/>
                  </a:solidFill>
                </a:rPr>
                <a:t>મજામાં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89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6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00475" y="1743075"/>
            <a:ext cx="5857875" cy="250031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11884607" cy="559056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1D3064"/>
                </a:solidFill>
              </a:rPr>
              <a:t>smallest individual unit </a:t>
            </a:r>
            <a:r>
              <a:rPr lang="en-US" dirty="0"/>
              <a:t>of a language / program is known as a </a:t>
            </a:r>
            <a:r>
              <a:rPr lang="en-US" b="1" dirty="0">
                <a:solidFill>
                  <a:srgbClr val="002060"/>
                </a:solidFill>
              </a:rPr>
              <a:t>token</a:t>
            </a:r>
            <a:r>
              <a:rPr lang="en-US" dirty="0" smtClean="0"/>
              <a:t>.</a:t>
            </a:r>
          </a:p>
          <a:p>
            <a:r>
              <a:rPr lang="en-US" dirty="0"/>
              <a:t>Tokens are basic building blocks of any language.</a:t>
            </a:r>
            <a:endParaRPr lang="en-IN" dirty="0"/>
          </a:p>
          <a:p>
            <a:pPr marL="0" indent="0" algn="ctr">
              <a:buNone/>
            </a:pPr>
            <a:r>
              <a:rPr lang="en-US" b="1" i="1" dirty="0" smtClean="0"/>
              <a:t>“Jane </a:t>
            </a:r>
            <a:r>
              <a:rPr lang="en-US" b="1" i="1" dirty="0"/>
              <a:t>bakes tasty cookies</a:t>
            </a:r>
            <a:r>
              <a:rPr lang="en-US" b="1" i="1" dirty="0" smtClean="0"/>
              <a:t>.”</a:t>
            </a:r>
            <a:endParaRPr lang="en-US" b="1" i="1" dirty="0"/>
          </a:p>
          <a:p>
            <a:pPr marL="4214813" lvl="1" algn="l"/>
            <a:r>
              <a:rPr lang="en-US" u="sng" dirty="0" smtClean="0"/>
              <a:t>Jane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>
                <a:solidFill>
                  <a:srgbClr val="002060"/>
                </a:solidFill>
              </a:rPr>
              <a:t>noun</a:t>
            </a:r>
          </a:p>
          <a:p>
            <a:pPr marL="4214813" lvl="1" algn="l"/>
            <a:r>
              <a:rPr lang="en-US" u="sng" dirty="0"/>
              <a:t>bakes</a:t>
            </a:r>
            <a:r>
              <a:rPr lang="en-US" dirty="0"/>
              <a:t> is </a:t>
            </a:r>
            <a:r>
              <a:rPr lang="en-US" dirty="0">
                <a:solidFill>
                  <a:srgbClr val="002060"/>
                </a:solidFill>
              </a:rPr>
              <a:t>verb</a:t>
            </a:r>
          </a:p>
          <a:p>
            <a:pPr marL="4214813" lvl="1" algn="l"/>
            <a:r>
              <a:rPr lang="en-US" u="sng" dirty="0"/>
              <a:t>tasty</a:t>
            </a:r>
            <a:r>
              <a:rPr lang="en-US" dirty="0"/>
              <a:t> is </a:t>
            </a:r>
            <a:r>
              <a:rPr lang="en-US" dirty="0">
                <a:solidFill>
                  <a:srgbClr val="002060"/>
                </a:solidFill>
              </a:rPr>
              <a:t>adjective</a:t>
            </a:r>
          </a:p>
          <a:p>
            <a:pPr marL="4214813" lvl="1" algn="l"/>
            <a:r>
              <a:rPr lang="en-US" u="sng" dirty="0"/>
              <a:t>cookies</a:t>
            </a:r>
            <a:r>
              <a:rPr lang="en-US" dirty="0"/>
              <a:t> is </a:t>
            </a:r>
            <a:r>
              <a:rPr lang="en-US" dirty="0" smtClean="0">
                <a:solidFill>
                  <a:srgbClr val="002060"/>
                </a:solidFill>
              </a:rPr>
              <a:t>noun</a:t>
            </a:r>
            <a:endParaRPr lang="en-US" dirty="0">
              <a:solidFill>
                <a:srgbClr val="002060"/>
              </a:solidFill>
            </a:endParaRPr>
          </a:p>
          <a:p>
            <a:pPr marL="4214813" lvl="1" algn="l"/>
            <a:r>
              <a:rPr lang="en-US" dirty="0" smtClean="0"/>
              <a:t>‘</a:t>
            </a:r>
            <a:r>
              <a:rPr lang="en-US" u="sng" dirty="0" smtClean="0"/>
              <a:t>.</a:t>
            </a:r>
            <a:r>
              <a:rPr lang="en-US" dirty="0" smtClean="0"/>
              <a:t>’ </a:t>
            </a:r>
            <a:r>
              <a:rPr lang="en-US" dirty="0"/>
              <a:t>is </a:t>
            </a:r>
            <a:r>
              <a:rPr lang="en-US" dirty="0">
                <a:solidFill>
                  <a:srgbClr val="002060"/>
                </a:solidFill>
              </a:rPr>
              <a:t>special character </a:t>
            </a:r>
            <a:r>
              <a:rPr lang="en-US" dirty="0"/>
              <a:t>to end the sentence.</a:t>
            </a:r>
          </a:p>
          <a:p>
            <a:r>
              <a:rPr lang="en-US" dirty="0"/>
              <a:t>Each and every </a:t>
            </a:r>
            <a:r>
              <a:rPr lang="en-US" dirty="0">
                <a:solidFill>
                  <a:srgbClr val="002060"/>
                </a:solidFill>
              </a:rPr>
              <a:t>word</a:t>
            </a:r>
            <a:r>
              <a:rPr lang="en-US" dirty="0"/>
              <a:t> and </a:t>
            </a:r>
            <a:r>
              <a:rPr lang="en-US" dirty="0">
                <a:solidFill>
                  <a:srgbClr val="002060"/>
                </a:solidFill>
              </a:rPr>
              <a:t>punctuation</a:t>
            </a:r>
            <a:r>
              <a:rPr lang="en-US" dirty="0"/>
              <a:t> is a </a:t>
            </a:r>
            <a:r>
              <a:rPr lang="en-US" dirty="0" smtClean="0"/>
              <a:t>token.</a:t>
            </a:r>
            <a:endParaRPr lang="en-US" dirty="0"/>
          </a:p>
          <a:p>
            <a:r>
              <a:rPr lang="en-US" dirty="0"/>
              <a:t>We </a:t>
            </a:r>
            <a:r>
              <a:rPr lang="en-US" dirty="0">
                <a:solidFill>
                  <a:srgbClr val="002060"/>
                </a:solidFill>
              </a:rPr>
              <a:t>divide</a:t>
            </a:r>
            <a:r>
              <a:rPr lang="en-US" dirty="0"/>
              <a:t> sentence into tokens to understand the meaning of a sentence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Similarly</a:t>
            </a:r>
            <a:r>
              <a:rPr lang="en-US" dirty="0"/>
              <a:t>, the </a:t>
            </a:r>
            <a:r>
              <a:rPr lang="en-US" dirty="0">
                <a:solidFill>
                  <a:srgbClr val="002060"/>
                </a:solidFill>
              </a:rPr>
              <a:t>compilers</a:t>
            </a:r>
            <a:r>
              <a:rPr lang="en-US" dirty="0"/>
              <a:t> of programming language breaks a program into the tokens and proceeds to the various stages of the compilation</a:t>
            </a:r>
            <a:r>
              <a:rPr lang="en-US" dirty="0" smtClean="0"/>
              <a:t>.</a:t>
            </a:r>
          </a:p>
          <a:p>
            <a:r>
              <a:rPr lang="en-US" dirty="0"/>
              <a:t>However, </a:t>
            </a:r>
            <a:r>
              <a:rPr lang="en-US" dirty="0" smtClean="0"/>
              <a:t>collection </a:t>
            </a:r>
            <a:r>
              <a:rPr lang="en-US" dirty="0"/>
              <a:t>of tokens in appropriate sequence makes a meaningful </a:t>
            </a:r>
            <a:r>
              <a:rPr lang="en-US" dirty="0" smtClean="0"/>
              <a:t>sentence</a:t>
            </a:r>
            <a:r>
              <a:rPr lang="en-US" dirty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395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Tokens</a:t>
            </a:r>
            <a:endParaRPr lang="en-IN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64672" y="883009"/>
          <a:ext cx="1146265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1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9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Sr.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Token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Examples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Keywords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Predefined reserved words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void, </a:t>
                      </a:r>
                      <a:r>
                        <a:rPr lang="en-US" sz="2000" dirty="0" err="1" smtClean="0"/>
                        <a:t>int</a:t>
                      </a:r>
                      <a:r>
                        <a:rPr lang="en-US" sz="2000" dirty="0" smtClean="0"/>
                        <a:t>, float, for, if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64672" y="2003509"/>
          <a:ext cx="11462657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7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1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9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Identifiers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User-defined combination of alphanumeric characters.</a:t>
                      </a:r>
                    </a:p>
                    <a:p>
                      <a:r>
                        <a:rPr lang="en-US" sz="2000" dirty="0" smtClean="0"/>
                        <a:t>Name of a variable, function, class, etc.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a,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i</a:t>
                      </a:r>
                      <a:r>
                        <a:rPr lang="en-US" sz="2000" baseline="0" dirty="0" smtClean="0"/>
                        <a:t>, sum, number, pi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64672" y="2758249"/>
          <a:ext cx="11462657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7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1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9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Constants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Fixed values that do not change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17,</a:t>
                      </a:r>
                      <a:r>
                        <a:rPr lang="en-US" sz="2000" baseline="0" dirty="0" smtClean="0"/>
                        <a:t> -25.50, 82, 0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64672" y="3330109"/>
          <a:ext cx="11462657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7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1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9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Strings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A sequence of characters 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“Darshan”, “Hi!”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64672" y="3901969"/>
          <a:ext cx="11462657" cy="701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7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1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9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Special Symbols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Symbols that have special meaning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#, $, @, %, =, :, ;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364672" y="4473829"/>
          <a:ext cx="11462657" cy="701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7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1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9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Operators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symbol that performs operation on a value or a variable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+, -,</a:t>
                      </a:r>
                      <a:r>
                        <a:rPr lang="en-US" sz="2000" baseline="0" dirty="0" smtClean="0"/>
                        <a:t> *, /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02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Identifiers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46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They are used for </a:t>
            </a:r>
            <a:r>
              <a:rPr lang="en-IN" dirty="0">
                <a:solidFill>
                  <a:srgbClr val="002060"/>
                </a:solidFill>
              </a:rPr>
              <a:t>class</a:t>
            </a:r>
            <a:r>
              <a:rPr lang="en-IN" dirty="0"/>
              <a:t> names, </a:t>
            </a:r>
            <a:r>
              <a:rPr lang="en-IN" dirty="0">
                <a:solidFill>
                  <a:srgbClr val="002060"/>
                </a:solidFill>
              </a:rPr>
              <a:t>method</a:t>
            </a:r>
            <a:r>
              <a:rPr lang="en-IN" dirty="0"/>
              <a:t> names and </a:t>
            </a:r>
            <a:r>
              <a:rPr lang="en-IN" dirty="0">
                <a:solidFill>
                  <a:srgbClr val="002060"/>
                </a:solidFill>
              </a:rPr>
              <a:t>variable</a:t>
            </a:r>
            <a:r>
              <a:rPr lang="en-IN" dirty="0"/>
              <a:t> names.</a:t>
            </a:r>
          </a:p>
          <a:p>
            <a:r>
              <a:rPr lang="en-IN" dirty="0"/>
              <a:t>An identifier may be any descriptive sequence of</a:t>
            </a:r>
          </a:p>
          <a:p>
            <a:pPr lvl="1"/>
            <a:r>
              <a:rPr lang="en-IN" dirty="0"/>
              <a:t>uppercase(A…Z) and lowercase(</a:t>
            </a:r>
            <a:r>
              <a:rPr lang="en-IN" dirty="0" err="1"/>
              <a:t>a..z</a:t>
            </a:r>
            <a:r>
              <a:rPr lang="en-IN" dirty="0"/>
              <a:t>) letters</a:t>
            </a:r>
          </a:p>
          <a:p>
            <a:pPr lvl="1"/>
            <a:r>
              <a:rPr lang="en-IN" dirty="0"/>
              <a:t>Numbers(0..9)</a:t>
            </a:r>
          </a:p>
          <a:p>
            <a:pPr lvl="1"/>
            <a:r>
              <a:rPr lang="en-IN" dirty="0"/>
              <a:t>Underscore(</a:t>
            </a:r>
            <a:r>
              <a:rPr lang="en-IN" dirty="0">
                <a:latin typeface="Consolas" panose="020B0609020204030204" pitchFamily="49" charset="0"/>
              </a:rPr>
              <a:t>_</a:t>
            </a:r>
            <a:r>
              <a:rPr lang="en-IN" dirty="0"/>
              <a:t>) and dollar-sign($) characters</a:t>
            </a:r>
          </a:p>
          <a:p>
            <a:r>
              <a:rPr lang="en-US" dirty="0" smtClean="0"/>
              <a:t>Examples for </a:t>
            </a:r>
            <a:r>
              <a:rPr lang="en-US" dirty="0" smtClean="0">
                <a:solidFill>
                  <a:schemeClr val="accent3"/>
                </a:solidFill>
              </a:rPr>
              <a:t>valid</a:t>
            </a:r>
            <a:r>
              <a:rPr lang="en-US" dirty="0" smtClean="0"/>
              <a:t> Identifiers,</a:t>
            </a:r>
          </a:p>
          <a:p>
            <a:pPr lvl="1"/>
            <a:r>
              <a:rPr lang="en-US" sz="2000" dirty="0" err="1" smtClean="0"/>
              <a:t>AvgTemp</a:t>
            </a:r>
            <a:endParaRPr lang="en-US" sz="2000" dirty="0" smtClean="0"/>
          </a:p>
          <a:p>
            <a:pPr lvl="1"/>
            <a:r>
              <a:rPr lang="en-US" sz="2000" dirty="0" smtClean="0"/>
              <a:t>count</a:t>
            </a:r>
          </a:p>
          <a:p>
            <a:pPr lvl="1"/>
            <a:r>
              <a:rPr lang="en-US" sz="2000" dirty="0" smtClean="0"/>
              <a:t>a4</a:t>
            </a:r>
          </a:p>
          <a:p>
            <a:pPr lvl="1"/>
            <a:r>
              <a:rPr lang="en-US" sz="2000" dirty="0" smtClean="0"/>
              <a:t>$test</a:t>
            </a:r>
          </a:p>
          <a:p>
            <a:pPr lvl="1"/>
            <a:r>
              <a:rPr lang="en-US" sz="2000" dirty="0" err="1" smtClean="0"/>
              <a:t>this</a:t>
            </a:r>
            <a:r>
              <a:rPr lang="en-US" sz="2000" dirty="0" err="1" smtClean="0">
                <a:latin typeface="Consolas" panose="020B0609020204030204" pitchFamily="49" charset="0"/>
              </a:rPr>
              <a:t>_</a:t>
            </a:r>
            <a:r>
              <a:rPr lang="en-US" sz="2000" dirty="0" err="1" smtClean="0"/>
              <a:t>is</a:t>
            </a:r>
            <a:r>
              <a:rPr lang="en-US" sz="2000" dirty="0" err="1" smtClean="0">
                <a:latin typeface="Consolas" panose="020B0609020204030204" pitchFamily="49" charset="0"/>
              </a:rPr>
              <a:t>_</a:t>
            </a:r>
            <a:r>
              <a:rPr lang="en-US" sz="2000" dirty="0" err="1" smtClean="0"/>
              <a:t>ok</a:t>
            </a:r>
            <a:endParaRPr lang="en-US" sz="2000" dirty="0" smtClean="0"/>
          </a:p>
          <a:p>
            <a:r>
              <a:rPr lang="en-US" dirty="0" smtClean="0"/>
              <a:t>Examples for </a:t>
            </a:r>
            <a:r>
              <a:rPr lang="en-US" dirty="0" smtClean="0">
                <a:solidFill>
                  <a:srgbClr val="FF0000"/>
                </a:solidFill>
              </a:rPr>
              <a:t>invalid</a:t>
            </a:r>
            <a:r>
              <a:rPr lang="en-US" dirty="0" smtClean="0"/>
              <a:t> Identifiers,</a:t>
            </a:r>
          </a:p>
          <a:p>
            <a:pPr lvl="1"/>
            <a:r>
              <a:rPr lang="en-US" sz="2000" dirty="0" smtClean="0"/>
              <a:t>2count</a:t>
            </a:r>
          </a:p>
          <a:p>
            <a:pPr lvl="1"/>
            <a:r>
              <a:rPr lang="en-US" sz="2000" dirty="0" smtClean="0"/>
              <a:t>High-temp</a:t>
            </a:r>
          </a:p>
          <a:p>
            <a:pPr lvl="1"/>
            <a:r>
              <a:rPr lang="en-US" sz="2000" dirty="0" smtClean="0"/>
              <a:t>Ok/</a:t>
            </a:r>
            <a:r>
              <a:rPr lang="en-US" sz="2000" dirty="0" err="1" smtClean="0"/>
              <a:t>NotOK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219847" y="5435586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(Identifiers can not start with digit)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9847" y="5796605"/>
            <a:ext cx="32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(Identifiers can not contain dash)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9847" y="6141827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(Identifiers can not contains slash)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63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60233" y="872066"/>
          <a:ext cx="11871535" cy="49445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53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3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3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36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536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889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for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Rajkot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_Name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If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Roll Number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Rs</a:t>
                      </a:r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89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_________a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int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student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_7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Identifier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Valid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89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C++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Java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C#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Compiler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___8__a__8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89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7Student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Who?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v.a.l.u</a:t>
                      </a:r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A_B_C_D_E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if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89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Int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A2020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2021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sum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a,b,c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;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 Name Valid or Invalid?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7175" y="1057275"/>
            <a:ext cx="1743075" cy="614363"/>
          </a:xfrm>
          <a:prstGeom prst="rect">
            <a:avLst/>
          </a:prstGeom>
          <a:solidFill>
            <a:schemeClr val="accent6">
              <a:lumMod val="50000"/>
              <a:alpha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197215" y="1057275"/>
            <a:ext cx="1743075" cy="614363"/>
          </a:xfrm>
          <a:prstGeom prst="rect">
            <a:avLst/>
          </a:prstGeom>
          <a:solidFill>
            <a:schemeClr val="accent6">
              <a:lumMod val="50000"/>
              <a:alpha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182225" y="1057275"/>
            <a:ext cx="1743075" cy="614363"/>
          </a:xfrm>
          <a:prstGeom prst="rect">
            <a:avLst/>
          </a:prstGeom>
          <a:solidFill>
            <a:schemeClr val="accent6">
              <a:lumMod val="50000"/>
              <a:alpha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244090" y="2019300"/>
            <a:ext cx="1743075" cy="614363"/>
          </a:xfrm>
          <a:prstGeom prst="rect">
            <a:avLst/>
          </a:prstGeom>
          <a:solidFill>
            <a:schemeClr val="accent6">
              <a:lumMod val="50000"/>
              <a:alpha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2244090" y="2999582"/>
            <a:ext cx="1743075" cy="614363"/>
          </a:xfrm>
          <a:prstGeom prst="rect">
            <a:avLst/>
          </a:prstGeom>
          <a:solidFill>
            <a:schemeClr val="accent6">
              <a:lumMod val="50000"/>
              <a:alpha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140132" y="2999582"/>
            <a:ext cx="1743075" cy="614363"/>
          </a:xfrm>
          <a:prstGeom prst="rect">
            <a:avLst/>
          </a:prstGeom>
          <a:solidFill>
            <a:schemeClr val="accent6">
              <a:lumMod val="50000"/>
              <a:alpha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257175" y="4005263"/>
            <a:ext cx="1743075" cy="614363"/>
          </a:xfrm>
          <a:prstGeom prst="rect">
            <a:avLst/>
          </a:prstGeom>
          <a:solidFill>
            <a:schemeClr val="accent6">
              <a:lumMod val="50000"/>
              <a:alpha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2242185" y="4005263"/>
            <a:ext cx="1743075" cy="614363"/>
          </a:xfrm>
          <a:prstGeom prst="rect">
            <a:avLst/>
          </a:prstGeom>
          <a:solidFill>
            <a:schemeClr val="accent6">
              <a:lumMod val="50000"/>
              <a:alpha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4227195" y="4005263"/>
            <a:ext cx="1743075" cy="614363"/>
          </a:xfrm>
          <a:prstGeom prst="rect">
            <a:avLst/>
          </a:prstGeom>
          <a:solidFill>
            <a:schemeClr val="accent6">
              <a:lumMod val="50000"/>
              <a:alpha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182225" y="4005263"/>
            <a:ext cx="1743075" cy="614363"/>
          </a:xfrm>
          <a:prstGeom prst="rect">
            <a:avLst/>
          </a:prstGeom>
          <a:solidFill>
            <a:schemeClr val="accent6">
              <a:lumMod val="50000"/>
              <a:alpha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4227195" y="5018087"/>
            <a:ext cx="1743075" cy="614363"/>
          </a:xfrm>
          <a:prstGeom prst="rect">
            <a:avLst/>
          </a:prstGeom>
          <a:solidFill>
            <a:schemeClr val="accent6">
              <a:lumMod val="50000"/>
              <a:alpha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197215" y="5018087"/>
            <a:ext cx="1743075" cy="614363"/>
          </a:xfrm>
          <a:prstGeom prst="rect">
            <a:avLst/>
          </a:prstGeom>
          <a:solidFill>
            <a:schemeClr val="accent6">
              <a:lumMod val="50000"/>
              <a:alpha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10182225" y="5018087"/>
            <a:ext cx="1743075" cy="614363"/>
          </a:xfrm>
          <a:prstGeom prst="rect">
            <a:avLst/>
          </a:prstGeom>
          <a:solidFill>
            <a:schemeClr val="accent6">
              <a:lumMod val="50000"/>
              <a:alpha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2242185" y="1057275"/>
            <a:ext cx="1743075" cy="61436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227195" y="1057275"/>
            <a:ext cx="1743075" cy="61436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6134417" y="1057275"/>
            <a:ext cx="1743075" cy="61436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257175" y="2019300"/>
            <a:ext cx="1743075" cy="61436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4231005" y="2019300"/>
            <a:ext cx="1743075" cy="61436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6140132" y="2019300"/>
            <a:ext cx="1743075" cy="61436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8204835" y="2019300"/>
            <a:ext cx="1743075" cy="61436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10191748" y="2019300"/>
            <a:ext cx="1743075" cy="61436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257175" y="2999582"/>
            <a:ext cx="1743075" cy="61436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4231005" y="2999582"/>
            <a:ext cx="1743075" cy="61436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8204835" y="2999582"/>
            <a:ext cx="1743075" cy="61436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10191748" y="2999582"/>
            <a:ext cx="1743075" cy="61436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6134417" y="4005263"/>
            <a:ext cx="1743075" cy="61436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8197215" y="4005263"/>
            <a:ext cx="1743075" cy="61436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257175" y="5018087"/>
            <a:ext cx="1743075" cy="61436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2242185" y="5018087"/>
            <a:ext cx="1743075" cy="61436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6134417" y="5018087"/>
            <a:ext cx="1743075" cy="61436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68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3402729" y="1465113"/>
            <a:ext cx="2845670" cy="648005"/>
          </a:xfrm>
          <a:custGeom>
            <a:avLst/>
            <a:gdLst>
              <a:gd name="connsiteX0" fmla="*/ 0 w 2845670"/>
              <a:gd name="connsiteY0" fmla="*/ 64801 h 648005"/>
              <a:gd name="connsiteX1" fmla="*/ 64801 w 2845670"/>
              <a:gd name="connsiteY1" fmla="*/ 0 h 648005"/>
              <a:gd name="connsiteX2" fmla="*/ 2780870 w 2845670"/>
              <a:gd name="connsiteY2" fmla="*/ 0 h 648005"/>
              <a:gd name="connsiteX3" fmla="*/ 2845671 w 2845670"/>
              <a:gd name="connsiteY3" fmla="*/ 64801 h 648005"/>
              <a:gd name="connsiteX4" fmla="*/ 2845670 w 2845670"/>
              <a:gd name="connsiteY4" fmla="*/ 583205 h 648005"/>
              <a:gd name="connsiteX5" fmla="*/ 2780869 w 2845670"/>
              <a:gd name="connsiteY5" fmla="*/ 648006 h 648005"/>
              <a:gd name="connsiteX6" fmla="*/ 64801 w 2845670"/>
              <a:gd name="connsiteY6" fmla="*/ 648005 h 648005"/>
              <a:gd name="connsiteX7" fmla="*/ 0 w 2845670"/>
              <a:gd name="connsiteY7" fmla="*/ 583204 h 648005"/>
              <a:gd name="connsiteX8" fmla="*/ 0 w 2845670"/>
              <a:gd name="connsiteY8" fmla="*/ 64801 h 648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45670" h="648005">
                <a:moveTo>
                  <a:pt x="0" y="64801"/>
                </a:moveTo>
                <a:cubicBezTo>
                  <a:pt x="0" y="29012"/>
                  <a:pt x="29012" y="0"/>
                  <a:pt x="64801" y="0"/>
                </a:cubicBezTo>
                <a:lnTo>
                  <a:pt x="2780870" y="0"/>
                </a:lnTo>
                <a:cubicBezTo>
                  <a:pt x="2816659" y="0"/>
                  <a:pt x="2845671" y="29012"/>
                  <a:pt x="2845671" y="64801"/>
                </a:cubicBezTo>
                <a:cubicBezTo>
                  <a:pt x="2845671" y="237602"/>
                  <a:pt x="2845670" y="410404"/>
                  <a:pt x="2845670" y="583205"/>
                </a:cubicBezTo>
                <a:cubicBezTo>
                  <a:pt x="2845670" y="618994"/>
                  <a:pt x="2816658" y="648006"/>
                  <a:pt x="2780869" y="648006"/>
                </a:cubicBezTo>
                <a:lnTo>
                  <a:pt x="64801" y="648005"/>
                </a:lnTo>
                <a:cubicBezTo>
                  <a:pt x="29012" y="648005"/>
                  <a:pt x="0" y="618993"/>
                  <a:pt x="0" y="583204"/>
                </a:cubicBezTo>
                <a:lnTo>
                  <a:pt x="0" y="64801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419" tIns="110419" rIns="110419" bIns="110419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400" kern="1200" dirty="0" smtClean="0"/>
              <a:t>Java </a:t>
            </a:r>
            <a:r>
              <a:rPr lang="en-IN" sz="2400" kern="1200" dirty="0" err="1" smtClean="0"/>
              <a:t>Datatypes</a:t>
            </a:r>
            <a:endParaRPr lang="en-IN" sz="2400" kern="1200" dirty="0"/>
          </a:p>
        </p:txBody>
      </p:sp>
      <p:grpSp>
        <p:nvGrpSpPr>
          <p:cNvPr id="5" name="Group 4"/>
          <p:cNvGrpSpPr/>
          <p:nvPr/>
        </p:nvGrpSpPr>
        <p:grpSpPr>
          <a:xfrm>
            <a:off x="197037" y="3559513"/>
            <a:ext cx="7047652" cy="1650477"/>
            <a:chOff x="197037" y="3559513"/>
            <a:chExt cx="7047652" cy="1650477"/>
          </a:xfrm>
        </p:grpSpPr>
        <p:sp>
          <p:nvSpPr>
            <p:cNvPr id="6" name="Freeform 5"/>
            <p:cNvSpPr/>
            <p:nvPr/>
          </p:nvSpPr>
          <p:spPr>
            <a:xfrm>
              <a:off x="2507640" y="3559513"/>
              <a:ext cx="333913" cy="10024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501235"/>
                  </a:lnTo>
                  <a:lnTo>
                    <a:pt x="333913" y="501235"/>
                  </a:lnTo>
                  <a:lnTo>
                    <a:pt x="333913" y="1002471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7" name="Group 6"/>
            <p:cNvGrpSpPr/>
            <p:nvPr/>
          </p:nvGrpSpPr>
          <p:grpSpPr>
            <a:xfrm>
              <a:off x="197037" y="3559513"/>
              <a:ext cx="7047652" cy="1650477"/>
              <a:chOff x="197037" y="3559513"/>
              <a:chExt cx="7047652" cy="1650477"/>
            </a:xfrm>
          </p:grpSpPr>
          <p:sp>
            <p:nvSpPr>
              <p:cNvPr id="8" name="Freeform 7"/>
              <p:cNvSpPr/>
              <p:nvPr/>
            </p:nvSpPr>
            <p:spPr>
              <a:xfrm>
                <a:off x="867391" y="3559513"/>
                <a:ext cx="1640248" cy="1002471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1640248" y="0"/>
                    </a:moveTo>
                    <a:lnTo>
                      <a:pt x="1640248" y="501235"/>
                    </a:lnTo>
                    <a:lnTo>
                      <a:pt x="0" y="501235"/>
                    </a:lnTo>
                    <a:lnTo>
                      <a:pt x="0" y="1002471"/>
                    </a:lnTo>
                  </a:path>
                </a:pathLst>
              </a:custGeom>
              <a:noFill/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Freeform 8"/>
              <p:cNvSpPr/>
              <p:nvPr/>
            </p:nvSpPr>
            <p:spPr>
              <a:xfrm>
                <a:off x="197037" y="4561985"/>
                <a:ext cx="1340709" cy="648005"/>
              </a:xfrm>
              <a:custGeom>
                <a:avLst/>
                <a:gdLst>
                  <a:gd name="connsiteX0" fmla="*/ 0 w 1340709"/>
                  <a:gd name="connsiteY0" fmla="*/ 64801 h 648005"/>
                  <a:gd name="connsiteX1" fmla="*/ 64801 w 1340709"/>
                  <a:gd name="connsiteY1" fmla="*/ 0 h 648005"/>
                  <a:gd name="connsiteX2" fmla="*/ 1275909 w 1340709"/>
                  <a:gd name="connsiteY2" fmla="*/ 0 h 648005"/>
                  <a:gd name="connsiteX3" fmla="*/ 1340710 w 1340709"/>
                  <a:gd name="connsiteY3" fmla="*/ 64801 h 648005"/>
                  <a:gd name="connsiteX4" fmla="*/ 1340709 w 1340709"/>
                  <a:gd name="connsiteY4" fmla="*/ 583205 h 648005"/>
                  <a:gd name="connsiteX5" fmla="*/ 1275908 w 1340709"/>
                  <a:gd name="connsiteY5" fmla="*/ 648006 h 648005"/>
                  <a:gd name="connsiteX6" fmla="*/ 64801 w 1340709"/>
                  <a:gd name="connsiteY6" fmla="*/ 648005 h 648005"/>
                  <a:gd name="connsiteX7" fmla="*/ 0 w 1340709"/>
                  <a:gd name="connsiteY7" fmla="*/ 583204 h 648005"/>
                  <a:gd name="connsiteX8" fmla="*/ 0 w 1340709"/>
                  <a:gd name="connsiteY8" fmla="*/ 64801 h 64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0709" h="648005">
                    <a:moveTo>
                      <a:pt x="0" y="64801"/>
                    </a:moveTo>
                    <a:cubicBezTo>
                      <a:pt x="0" y="29012"/>
                      <a:pt x="29012" y="0"/>
                      <a:pt x="64801" y="0"/>
                    </a:cubicBezTo>
                    <a:lnTo>
                      <a:pt x="1275909" y="0"/>
                    </a:lnTo>
                    <a:cubicBezTo>
                      <a:pt x="1311698" y="0"/>
                      <a:pt x="1340710" y="29012"/>
                      <a:pt x="1340710" y="64801"/>
                    </a:cubicBezTo>
                    <a:cubicBezTo>
                      <a:pt x="1340710" y="237602"/>
                      <a:pt x="1340709" y="410404"/>
                      <a:pt x="1340709" y="583205"/>
                    </a:cubicBezTo>
                    <a:cubicBezTo>
                      <a:pt x="1340709" y="618994"/>
                      <a:pt x="1311697" y="648006"/>
                      <a:pt x="1275908" y="648006"/>
                    </a:cubicBezTo>
                    <a:lnTo>
                      <a:pt x="64801" y="648005"/>
                    </a:lnTo>
                    <a:cubicBezTo>
                      <a:pt x="29012" y="648005"/>
                      <a:pt x="0" y="618993"/>
                      <a:pt x="0" y="583204"/>
                    </a:cubicBezTo>
                    <a:lnTo>
                      <a:pt x="0" y="64801"/>
                    </a:lnTo>
                    <a:close/>
                  </a:path>
                </a:pathLst>
              </a:cu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19" tIns="110419" rIns="110419" bIns="110419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2400" kern="1200" dirty="0" smtClean="0"/>
                  <a:t>Integers</a:t>
                </a:r>
                <a:endParaRPr lang="en-IN" sz="2400" kern="1200" dirty="0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1802497" y="4561985"/>
                <a:ext cx="2078112" cy="648005"/>
              </a:xfrm>
              <a:custGeom>
                <a:avLst/>
                <a:gdLst>
                  <a:gd name="connsiteX0" fmla="*/ 0 w 2078112"/>
                  <a:gd name="connsiteY0" fmla="*/ 64801 h 648005"/>
                  <a:gd name="connsiteX1" fmla="*/ 64801 w 2078112"/>
                  <a:gd name="connsiteY1" fmla="*/ 0 h 648005"/>
                  <a:gd name="connsiteX2" fmla="*/ 2013312 w 2078112"/>
                  <a:gd name="connsiteY2" fmla="*/ 0 h 648005"/>
                  <a:gd name="connsiteX3" fmla="*/ 2078113 w 2078112"/>
                  <a:gd name="connsiteY3" fmla="*/ 64801 h 648005"/>
                  <a:gd name="connsiteX4" fmla="*/ 2078112 w 2078112"/>
                  <a:gd name="connsiteY4" fmla="*/ 583205 h 648005"/>
                  <a:gd name="connsiteX5" fmla="*/ 2013311 w 2078112"/>
                  <a:gd name="connsiteY5" fmla="*/ 648006 h 648005"/>
                  <a:gd name="connsiteX6" fmla="*/ 64801 w 2078112"/>
                  <a:gd name="connsiteY6" fmla="*/ 648005 h 648005"/>
                  <a:gd name="connsiteX7" fmla="*/ 0 w 2078112"/>
                  <a:gd name="connsiteY7" fmla="*/ 583204 h 648005"/>
                  <a:gd name="connsiteX8" fmla="*/ 0 w 2078112"/>
                  <a:gd name="connsiteY8" fmla="*/ 64801 h 64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78112" h="648005">
                    <a:moveTo>
                      <a:pt x="0" y="64801"/>
                    </a:moveTo>
                    <a:cubicBezTo>
                      <a:pt x="0" y="29012"/>
                      <a:pt x="29012" y="0"/>
                      <a:pt x="64801" y="0"/>
                    </a:cubicBezTo>
                    <a:lnTo>
                      <a:pt x="2013312" y="0"/>
                    </a:lnTo>
                    <a:cubicBezTo>
                      <a:pt x="2049101" y="0"/>
                      <a:pt x="2078113" y="29012"/>
                      <a:pt x="2078113" y="64801"/>
                    </a:cubicBezTo>
                    <a:cubicBezTo>
                      <a:pt x="2078113" y="237602"/>
                      <a:pt x="2078112" y="410404"/>
                      <a:pt x="2078112" y="583205"/>
                    </a:cubicBezTo>
                    <a:cubicBezTo>
                      <a:pt x="2078112" y="618994"/>
                      <a:pt x="2049100" y="648006"/>
                      <a:pt x="2013311" y="648006"/>
                    </a:cubicBezTo>
                    <a:lnTo>
                      <a:pt x="64801" y="648005"/>
                    </a:lnTo>
                    <a:cubicBezTo>
                      <a:pt x="29012" y="648005"/>
                      <a:pt x="0" y="618993"/>
                      <a:pt x="0" y="583204"/>
                    </a:cubicBezTo>
                    <a:lnTo>
                      <a:pt x="0" y="64801"/>
                    </a:lnTo>
                    <a:close/>
                  </a:path>
                </a:pathLst>
              </a:cu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19" tIns="110419" rIns="110419" bIns="110419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2400" kern="1200" dirty="0" smtClean="0"/>
                  <a:t>Floating-point numbers</a:t>
                </a:r>
                <a:endParaRPr lang="en-IN" sz="2400" kern="1200" dirty="0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2507640" y="3559513"/>
                <a:ext cx="2406770" cy="1002471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501235"/>
                    </a:lnTo>
                    <a:lnTo>
                      <a:pt x="2406770" y="501235"/>
                    </a:lnTo>
                    <a:lnTo>
                      <a:pt x="2406770" y="1002471"/>
                    </a:lnTo>
                  </a:path>
                </a:pathLst>
              </a:custGeom>
              <a:noFill/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" name="Freeform 11"/>
              <p:cNvSpPr/>
              <p:nvPr/>
            </p:nvSpPr>
            <p:spPr>
              <a:xfrm>
                <a:off x="4145361" y="4561985"/>
                <a:ext cx="1538099" cy="648005"/>
              </a:xfrm>
              <a:custGeom>
                <a:avLst/>
                <a:gdLst>
                  <a:gd name="connsiteX0" fmla="*/ 0 w 1538099"/>
                  <a:gd name="connsiteY0" fmla="*/ 64801 h 648005"/>
                  <a:gd name="connsiteX1" fmla="*/ 64801 w 1538099"/>
                  <a:gd name="connsiteY1" fmla="*/ 0 h 648005"/>
                  <a:gd name="connsiteX2" fmla="*/ 1473299 w 1538099"/>
                  <a:gd name="connsiteY2" fmla="*/ 0 h 648005"/>
                  <a:gd name="connsiteX3" fmla="*/ 1538100 w 1538099"/>
                  <a:gd name="connsiteY3" fmla="*/ 64801 h 648005"/>
                  <a:gd name="connsiteX4" fmla="*/ 1538099 w 1538099"/>
                  <a:gd name="connsiteY4" fmla="*/ 583205 h 648005"/>
                  <a:gd name="connsiteX5" fmla="*/ 1473298 w 1538099"/>
                  <a:gd name="connsiteY5" fmla="*/ 648006 h 648005"/>
                  <a:gd name="connsiteX6" fmla="*/ 64801 w 1538099"/>
                  <a:gd name="connsiteY6" fmla="*/ 648005 h 648005"/>
                  <a:gd name="connsiteX7" fmla="*/ 0 w 1538099"/>
                  <a:gd name="connsiteY7" fmla="*/ 583204 h 648005"/>
                  <a:gd name="connsiteX8" fmla="*/ 0 w 1538099"/>
                  <a:gd name="connsiteY8" fmla="*/ 64801 h 64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8099" h="648005">
                    <a:moveTo>
                      <a:pt x="0" y="64801"/>
                    </a:moveTo>
                    <a:cubicBezTo>
                      <a:pt x="0" y="29012"/>
                      <a:pt x="29012" y="0"/>
                      <a:pt x="64801" y="0"/>
                    </a:cubicBezTo>
                    <a:lnTo>
                      <a:pt x="1473299" y="0"/>
                    </a:lnTo>
                    <a:cubicBezTo>
                      <a:pt x="1509088" y="0"/>
                      <a:pt x="1538100" y="29012"/>
                      <a:pt x="1538100" y="64801"/>
                    </a:cubicBezTo>
                    <a:cubicBezTo>
                      <a:pt x="1538100" y="237602"/>
                      <a:pt x="1538099" y="410404"/>
                      <a:pt x="1538099" y="583205"/>
                    </a:cubicBezTo>
                    <a:cubicBezTo>
                      <a:pt x="1538099" y="618994"/>
                      <a:pt x="1509087" y="648006"/>
                      <a:pt x="1473298" y="648006"/>
                    </a:cubicBezTo>
                    <a:lnTo>
                      <a:pt x="64801" y="648005"/>
                    </a:lnTo>
                    <a:cubicBezTo>
                      <a:pt x="29012" y="648005"/>
                      <a:pt x="0" y="618993"/>
                      <a:pt x="0" y="583204"/>
                    </a:cubicBezTo>
                    <a:lnTo>
                      <a:pt x="0" y="64801"/>
                    </a:lnTo>
                    <a:close/>
                  </a:path>
                </a:pathLst>
              </a:cu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19" tIns="110419" rIns="110419" bIns="110419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2400" kern="1200" dirty="0" smtClean="0"/>
                  <a:t>Characters</a:t>
                </a:r>
                <a:endParaRPr lang="en-IN" sz="2400" kern="1200" dirty="0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2507640" y="3559513"/>
                <a:ext cx="4088809" cy="1002471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501235"/>
                    </a:lnTo>
                    <a:lnTo>
                      <a:pt x="4088809" y="501235"/>
                    </a:lnTo>
                    <a:lnTo>
                      <a:pt x="4088809" y="1002471"/>
                    </a:lnTo>
                  </a:path>
                </a:pathLst>
              </a:custGeom>
              <a:noFill/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4" name="Freeform 13"/>
              <p:cNvSpPr/>
              <p:nvPr/>
            </p:nvSpPr>
            <p:spPr>
              <a:xfrm>
                <a:off x="5948211" y="4561985"/>
                <a:ext cx="1296478" cy="648005"/>
              </a:xfrm>
              <a:custGeom>
                <a:avLst/>
                <a:gdLst>
                  <a:gd name="connsiteX0" fmla="*/ 0 w 1296478"/>
                  <a:gd name="connsiteY0" fmla="*/ 64801 h 648005"/>
                  <a:gd name="connsiteX1" fmla="*/ 64801 w 1296478"/>
                  <a:gd name="connsiteY1" fmla="*/ 0 h 648005"/>
                  <a:gd name="connsiteX2" fmla="*/ 1231678 w 1296478"/>
                  <a:gd name="connsiteY2" fmla="*/ 0 h 648005"/>
                  <a:gd name="connsiteX3" fmla="*/ 1296479 w 1296478"/>
                  <a:gd name="connsiteY3" fmla="*/ 64801 h 648005"/>
                  <a:gd name="connsiteX4" fmla="*/ 1296478 w 1296478"/>
                  <a:gd name="connsiteY4" fmla="*/ 583205 h 648005"/>
                  <a:gd name="connsiteX5" fmla="*/ 1231677 w 1296478"/>
                  <a:gd name="connsiteY5" fmla="*/ 648006 h 648005"/>
                  <a:gd name="connsiteX6" fmla="*/ 64801 w 1296478"/>
                  <a:gd name="connsiteY6" fmla="*/ 648005 h 648005"/>
                  <a:gd name="connsiteX7" fmla="*/ 0 w 1296478"/>
                  <a:gd name="connsiteY7" fmla="*/ 583204 h 648005"/>
                  <a:gd name="connsiteX8" fmla="*/ 0 w 1296478"/>
                  <a:gd name="connsiteY8" fmla="*/ 64801 h 64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6478" h="648005">
                    <a:moveTo>
                      <a:pt x="0" y="64801"/>
                    </a:moveTo>
                    <a:cubicBezTo>
                      <a:pt x="0" y="29012"/>
                      <a:pt x="29012" y="0"/>
                      <a:pt x="64801" y="0"/>
                    </a:cubicBezTo>
                    <a:lnTo>
                      <a:pt x="1231678" y="0"/>
                    </a:lnTo>
                    <a:cubicBezTo>
                      <a:pt x="1267467" y="0"/>
                      <a:pt x="1296479" y="29012"/>
                      <a:pt x="1296479" y="64801"/>
                    </a:cubicBezTo>
                    <a:cubicBezTo>
                      <a:pt x="1296479" y="237602"/>
                      <a:pt x="1296478" y="410404"/>
                      <a:pt x="1296478" y="583205"/>
                    </a:cubicBezTo>
                    <a:cubicBezTo>
                      <a:pt x="1296478" y="618994"/>
                      <a:pt x="1267466" y="648006"/>
                      <a:pt x="1231677" y="648006"/>
                    </a:cubicBezTo>
                    <a:lnTo>
                      <a:pt x="64801" y="648005"/>
                    </a:lnTo>
                    <a:cubicBezTo>
                      <a:pt x="29012" y="648005"/>
                      <a:pt x="0" y="618993"/>
                      <a:pt x="0" y="583204"/>
                    </a:cubicBezTo>
                    <a:lnTo>
                      <a:pt x="0" y="64801"/>
                    </a:lnTo>
                    <a:close/>
                  </a:path>
                </a:pathLst>
              </a:cu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19" tIns="110419" rIns="110419" bIns="110419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2400" kern="1200" dirty="0" smtClean="0"/>
                  <a:t>Boolean</a:t>
                </a:r>
                <a:endParaRPr lang="en-IN" sz="2400" kern="1200" dirty="0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1813811" y="2113118"/>
            <a:ext cx="7144524" cy="1449384"/>
            <a:chOff x="1813811" y="2113118"/>
            <a:chExt cx="7144524" cy="1449384"/>
          </a:xfrm>
        </p:grpSpPr>
        <p:sp>
          <p:nvSpPr>
            <p:cNvPr id="16" name="Freeform 15"/>
            <p:cNvSpPr/>
            <p:nvPr/>
          </p:nvSpPr>
          <p:spPr>
            <a:xfrm>
              <a:off x="2507640" y="2113118"/>
              <a:ext cx="2317923" cy="79838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317923" y="0"/>
                  </a:moveTo>
                  <a:lnTo>
                    <a:pt x="2317923" y="399194"/>
                  </a:lnTo>
                  <a:lnTo>
                    <a:pt x="0" y="399194"/>
                  </a:lnTo>
                  <a:lnTo>
                    <a:pt x="0" y="798389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1813811" y="2911508"/>
              <a:ext cx="1387658" cy="648005"/>
            </a:xfrm>
            <a:custGeom>
              <a:avLst/>
              <a:gdLst>
                <a:gd name="connsiteX0" fmla="*/ 0 w 1387658"/>
                <a:gd name="connsiteY0" fmla="*/ 64801 h 648005"/>
                <a:gd name="connsiteX1" fmla="*/ 64801 w 1387658"/>
                <a:gd name="connsiteY1" fmla="*/ 0 h 648005"/>
                <a:gd name="connsiteX2" fmla="*/ 1322858 w 1387658"/>
                <a:gd name="connsiteY2" fmla="*/ 0 h 648005"/>
                <a:gd name="connsiteX3" fmla="*/ 1387659 w 1387658"/>
                <a:gd name="connsiteY3" fmla="*/ 64801 h 648005"/>
                <a:gd name="connsiteX4" fmla="*/ 1387658 w 1387658"/>
                <a:gd name="connsiteY4" fmla="*/ 583205 h 648005"/>
                <a:gd name="connsiteX5" fmla="*/ 1322857 w 1387658"/>
                <a:gd name="connsiteY5" fmla="*/ 648006 h 648005"/>
                <a:gd name="connsiteX6" fmla="*/ 64801 w 1387658"/>
                <a:gd name="connsiteY6" fmla="*/ 648005 h 648005"/>
                <a:gd name="connsiteX7" fmla="*/ 0 w 1387658"/>
                <a:gd name="connsiteY7" fmla="*/ 583204 h 648005"/>
                <a:gd name="connsiteX8" fmla="*/ 0 w 1387658"/>
                <a:gd name="connsiteY8" fmla="*/ 64801 h 648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7658" h="648005">
                  <a:moveTo>
                    <a:pt x="0" y="64801"/>
                  </a:moveTo>
                  <a:cubicBezTo>
                    <a:pt x="0" y="29012"/>
                    <a:pt x="29012" y="0"/>
                    <a:pt x="64801" y="0"/>
                  </a:cubicBezTo>
                  <a:lnTo>
                    <a:pt x="1322858" y="0"/>
                  </a:lnTo>
                  <a:cubicBezTo>
                    <a:pt x="1358647" y="0"/>
                    <a:pt x="1387659" y="29012"/>
                    <a:pt x="1387659" y="64801"/>
                  </a:cubicBezTo>
                  <a:cubicBezTo>
                    <a:pt x="1387659" y="237602"/>
                    <a:pt x="1387658" y="410404"/>
                    <a:pt x="1387658" y="583205"/>
                  </a:cubicBezTo>
                  <a:cubicBezTo>
                    <a:pt x="1387658" y="618994"/>
                    <a:pt x="1358646" y="648006"/>
                    <a:pt x="1322857" y="648006"/>
                  </a:cubicBezTo>
                  <a:lnTo>
                    <a:pt x="64801" y="648005"/>
                  </a:lnTo>
                  <a:cubicBezTo>
                    <a:pt x="29012" y="648005"/>
                    <a:pt x="0" y="618993"/>
                    <a:pt x="0" y="583204"/>
                  </a:cubicBezTo>
                  <a:lnTo>
                    <a:pt x="0" y="64801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19" tIns="110419" rIns="110419" bIns="110419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kern="1200" dirty="0" smtClean="0"/>
                <a:t>Primitive</a:t>
              </a:r>
              <a:endParaRPr lang="en-IN" sz="240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4825564" y="2113118"/>
              <a:ext cx="3125128" cy="8013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00689"/>
                  </a:lnTo>
                  <a:lnTo>
                    <a:pt x="3125128" y="400689"/>
                  </a:lnTo>
                  <a:lnTo>
                    <a:pt x="3125128" y="801378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6943049" y="2914497"/>
              <a:ext cx="2015286" cy="648005"/>
            </a:xfrm>
            <a:custGeom>
              <a:avLst/>
              <a:gdLst>
                <a:gd name="connsiteX0" fmla="*/ 0 w 2015286"/>
                <a:gd name="connsiteY0" fmla="*/ 64801 h 648005"/>
                <a:gd name="connsiteX1" fmla="*/ 64801 w 2015286"/>
                <a:gd name="connsiteY1" fmla="*/ 0 h 648005"/>
                <a:gd name="connsiteX2" fmla="*/ 1950486 w 2015286"/>
                <a:gd name="connsiteY2" fmla="*/ 0 h 648005"/>
                <a:gd name="connsiteX3" fmla="*/ 2015287 w 2015286"/>
                <a:gd name="connsiteY3" fmla="*/ 64801 h 648005"/>
                <a:gd name="connsiteX4" fmla="*/ 2015286 w 2015286"/>
                <a:gd name="connsiteY4" fmla="*/ 583205 h 648005"/>
                <a:gd name="connsiteX5" fmla="*/ 1950485 w 2015286"/>
                <a:gd name="connsiteY5" fmla="*/ 648006 h 648005"/>
                <a:gd name="connsiteX6" fmla="*/ 64801 w 2015286"/>
                <a:gd name="connsiteY6" fmla="*/ 648005 h 648005"/>
                <a:gd name="connsiteX7" fmla="*/ 0 w 2015286"/>
                <a:gd name="connsiteY7" fmla="*/ 583204 h 648005"/>
                <a:gd name="connsiteX8" fmla="*/ 0 w 2015286"/>
                <a:gd name="connsiteY8" fmla="*/ 64801 h 648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5286" h="648005">
                  <a:moveTo>
                    <a:pt x="0" y="64801"/>
                  </a:moveTo>
                  <a:cubicBezTo>
                    <a:pt x="0" y="29012"/>
                    <a:pt x="29012" y="0"/>
                    <a:pt x="64801" y="0"/>
                  </a:cubicBezTo>
                  <a:lnTo>
                    <a:pt x="1950486" y="0"/>
                  </a:lnTo>
                  <a:cubicBezTo>
                    <a:pt x="1986275" y="0"/>
                    <a:pt x="2015287" y="29012"/>
                    <a:pt x="2015287" y="64801"/>
                  </a:cubicBezTo>
                  <a:cubicBezTo>
                    <a:pt x="2015287" y="237602"/>
                    <a:pt x="2015286" y="410404"/>
                    <a:pt x="2015286" y="583205"/>
                  </a:cubicBezTo>
                  <a:cubicBezTo>
                    <a:pt x="2015286" y="618994"/>
                    <a:pt x="1986274" y="648006"/>
                    <a:pt x="1950485" y="648006"/>
                  </a:cubicBezTo>
                  <a:lnTo>
                    <a:pt x="64801" y="648005"/>
                  </a:lnTo>
                  <a:cubicBezTo>
                    <a:pt x="29012" y="648005"/>
                    <a:pt x="0" y="618993"/>
                    <a:pt x="0" y="583204"/>
                  </a:cubicBezTo>
                  <a:lnTo>
                    <a:pt x="0" y="64801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19" tIns="110419" rIns="110419" bIns="110419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kern="1200" dirty="0" smtClean="0"/>
                <a:t>Non-primitive</a:t>
              </a:r>
              <a:endParaRPr lang="en-IN" sz="24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509441" y="3562502"/>
            <a:ext cx="1376864" cy="1647488"/>
            <a:chOff x="7509441" y="3562502"/>
            <a:chExt cx="882504" cy="1647488"/>
          </a:xfrm>
        </p:grpSpPr>
        <p:sp>
          <p:nvSpPr>
            <p:cNvPr id="21" name="Freeform 20"/>
            <p:cNvSpPr/>
            <p:nvPr/>
          </p:nvSpPr>
          <p:spPr>
            <a:xfrm>
              <a:off x="7904973" y="3562502"/>
              <a:ext cx="91440" cy="99948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999483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509441" y="4561985"/>
              <a:ext cx="882504" cy="648005"/>
            </a:xfrm>
            <a:custGeom>
              <a:avLst/>
              <a:gdLst>
                <a:gd name="connsiteX0" fmla="*/ 0 w 882504"/>
                <a:gd name="connsiteY0" fmla="*/ 64801 h 648005"/>
                <a:gd name="connsiteX1" fmla="*/ 64801 w 882504"/>
                <a:gd name="connsiteY1" fmla="*/ 0 h 648005"/>
                <a:gd name="connsiteX2" fmla="*/ 817704 w 882504"/>
                <a:gd name="connsiteY2" fmla="*/ 0 h 648005"/>
                <a:gd name="connsiteX3" fmla="*/ 882505 w 882504"/>
                <a:gd name="connsiteY3" fmla="*/ 64801 h 648005"/>
                <a:gd name="connsiteX4" fmla="*/ 882504 w 882504"/>
                <a:gd name="connsiteY4" fmla="*/ 583205 h 648005"/>
                <a:gd name="connsiteX5" fmla="*/ 817703 w 882504"/>
                <a:gd name="connsiteY5" fmla="*/ 648006 h 648005"/>
                <a:gd name="connsiteX6" fmla="*/ 64801 w 882504"/>
                <a:gd name="connsiteY6" fmla="*/ 648005 h 648005"/>
                <a:gd name="connsiteX7" fmla="*/ 0 w 882504"/>
                <a:gd name="connsiteY7" fmla="*/ 583204 h 648005"/>
                <a:gd name="connsiteX8" fmla="*/ 0 w 882504"/>
                <a:gd name="connsiteY8" fmla="*/ 64801 h 648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2504" h="648005">
                  <a:moveTo>
                    <a:pt x="0" y="64801"/>
                  </a:moveTo>
                  <a:cubicBezTo>
                    <a:pt x="0" y="29012"/>
                    <a:pt x="29012" y="0"/>
                    <a:pt x="64801" y="0"/>
                  </a:cubicBezTo>
                  <a:lnTo>
                    <a:pt x="817704" y="0"/>
                  </a:lnTo>
                  <a:cubicBezTo>
                    <a:pt x="853493" y="0"/>
                    <a:pt x="882505" y="29012"/>
                    <a:pt x="882505" y="64801"/>
                  </a:cubicBezTo>
                  <a:cubicBezTo>
                    <a:pt x="882505" y="237602"/>
                    <a:pt x="882504" y="410404"/>
                    <a:pt x="882504" y="583205"/>
                  </a:cubicBezTo>
                  <a:cubicBezTo>
                    <a:pt x="882504" y="618994"/>
                    <a:pt x="853492" y="648006"/>
                    <a:pt x="817703" y="648006"/>
                  </a:cubicBezTo>
                  <a:lnTo>
                    <a:pt x="64801" y="648005"/>
                  </a:lnTo>
                  <a:cubicBezTo>
                    <a:pt x="29012" y="648005"/>
                    <a:pt x="0" y="618993"/>
                    <a:pt x="0" y="583204"/>
                  </a:cubicBezTo>
                  <a:lnTo>
                    <a:pt x="0" y="64801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19" tIns="110419" rIns="110419" bIns="110419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kern="1200" smtClean="0"/>
                <a:t>Class</a:t>
              </a:r>
              <a:endParaRPr lang="en-IN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964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/>
          </p:nvPr>
        </p:nvGraphicFramePr>
        <p:xfrm>
          <a:off x="182187" y="879304"/>
          <a:ext cx="8763001" cy="2489549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165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0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337"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US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Size</a:t>
                      </a:r>
                      <a:endParaRPr lang="en-US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Range</a:t>
                      </a:r>
                      <a:endParaRPr lang="en-US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Example</a:t>
                      </a:r>
                      <a:endParaRPr lang="en-US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337">
                <a:tc>
                  <a:txBody>
                    <a:bodyPr/>
                    <a:lstStyle/>
                    <a:p>
                      <a:r>
                        <a:rPr lang="en-IN" dirty="0" smtClean="0"/>
                        <a:t>byte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r>
                        <a:rPr lang="en-IN" baseline="0" dirty="0" smtClean="0"/>
                        <a:t> Byte</a:t>
                      </a:r>
                      <a:endParaRPr lang="en-US" dirty="0">
                        <a:latin typeface="+mj-lt"/>
                        <a:cs typeface="Mongolian Baiti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-128 to 127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byte  a = 10;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337">
                <a:tc>
                  <a:txBody>
                    <a:bodyPr/>
                    <a:lstStyle/>
                    <a:p>
                      <a:r>
                        <a:rPr lang="en-IN" dirty="0" smtClean="0"/>
                        <a:t>short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 smtClean="0"/>
                        <a:t>2 Bytes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Mongolian Baiti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-32,768 to 32,767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short a = 200;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337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 smtClean="0"/>
                        <a:t>4 Bytes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Mongolian Baiti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-2,147,483,648</a:t>
                      </a:r>
                      <a:r>
                        <a:rPr lang="en-IN" baseline="0" dirty="0" smtClean="0"/>
                        <a:t> to </a:t>
                      </a:r>
                      <a:r>
                        <a:rPr lang="en-IN" dirty="0" smtClean="0"/>
                        <a:t>2,147,483,647</a:t>
                      </a:r>
                      <a:endParaRPr lang="en-IN" baseline="0" dirty="0" smtClean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a = 50000;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458">
                <a:tc>
                  <a:txBody>
                    <a:bodyPr/>
                    <a:lstStyle/>
                    <a:p>
                      <a:r>
                        <a:rPr lang="en-IN" dirty="0" smtClean="0"/>
                        <a:t>long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 smtClean="0"/>
                        <a:t>8 Bytes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Mongolian Baiti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-9,223,372,036,854,775,808 to 9,223,372,036,854,775,807</a:t>
                      </a:r>
                      <a:endParaRPr lang="en-IN" baseline="0" dirty="0" smtClean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long a = 20;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82187" y="3118090"/>
          <a:ext cx="8763001" cy="1929880"/>
        </p:xfrm>
        <a:graphic>
          <a:graphicData uri="http://schemas.openxmlformats.org/drawingml/2006/table">
            <a:tbl>
              <a:tblPr bandRow="1" bandCol="1">
                <a:tableStyleId>{7E9639D4-E3E2-4D34-9284-5A2195B3D0D7}</a:tableStyleId>
              </a:tblPr>
              <a:tblGrid>
                <a:gridCol w="165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0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64940">
                <a:tc>
                  <a:txBody>
                    <a:bodyPr/>
                    <a:lstStyle/>
                    <a:p>
                      <a:r>
                        <a:rPr lang="en-IN" dirty="0" smtClean="0"/>
                        <a:t>float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 smtClean="0"/>
                        <a:t>4 Bytes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Mongolian Baiti" pitchFamily="66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latin typeface="+mj-lt"/>
                        </a:rPr>
                        <a:t>1.4e-045 to 3.4e+038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float a = 10.2</a:t>
                      </a:r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IN" dirty="0" smtClean="0"/>
                        <a:t>;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4940">
                <a:tc>
                  <a:txBody>
                    <a:bodyPr/>
                    <a:lstStyle/>
                    <a:p>
                      <a:r>
                        <a:rPr lang="en-IN" dirty="0" smtClean="0"/>
                        <a:t>double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 smtClean="0"/>
                        <a:t>8 Bytes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Mongolian Baiti" pitchFamily="66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latin typeface="+mj-lt"/>
                        </a:rPr>
                        <a:t>4.9e-324 to 1.8e+308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double a =</a:t>
                      </a:r>
                      <a:r>
                        <a:rPr lang="en-IN" baseline="0" dirty="0" smtClean="0"/>
                        <a:t> 10.2;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82187" y="5049984"/>
          <a:ext cx="8763001" cy="675458"/>
        </p:xfrm>
        <a:graphic>
          <a:graphicData uri="http://schemas.openxmlformats.org/drawingml/2006/table">
            <a:tbl>
              <a:tblPr bandRow="1" bandCol="1">
                <a:tableStyleId>{7E9639D4-E3E2-4D34-9284-5A2195B3D0D7}</a:tableStyleId>
              </a:tblPr>
              <a:tblGrid>
                <a:gridCol w="165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0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5458">
                <a:tc>
                  <a:txBody>
                    <a:bodyPr/>
                    <a:lstStyle/>
                    <a:p>
                      <a:r>
                        <a:rPr lang="en-IN" dirty="0" smtClean="0"/>
                        <a:t>char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rgbClr val="CEE1F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 smtClean="0"/>
                        <a:t>2 Bytes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Mongolian Baiti" pitchFamily="66" charset="0"/>
                      </a:endParaRPr>
                    </a:p>
                  </a:txBody>
                  <a:tcPr>
                    <a:solidFill>
                      <a:srgbClr val="CEE1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0 to 65536  (Stores ASCII of character)</a:t>
                      </a:r>
                      <a:endParaRPr lang="en-IN" baseline="0" dirty="0" smtClean="0">
                        <a:latin typeface="+mj-lt"/>
                      </a:endParaRPr>
                    </a:p>
                  </a:txBody>
                  <a:tcPr>
                    <a:solidFill>
                      <a:srgbClr val="CEE1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char a = ‘a’;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rgbClr val="CEE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82187" y="5722337"/>
          <a:ext cx="8763001" cy="640080"/>
        </p:xfrm>
        <a:graphic>
          <a:graphicData uri="http://schemas.openxmlformats.org/drawingml/2006/table">
            <a:tbl>
              <a:tblPr bandRow="1" bandCol="1">
                <a:tableStyleId>{7E9639D4-E3E2-4D34-9284-5A2195B3D0D7}</a:tableStyleId>
              </a:tblPr>
              <a:tblGrid>
                <a:gridCol w="165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0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337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boolean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rgbClr val="EFC3C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/>
                        <a:t>Not defined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Mongolian Baiti" pitchFamily="66" charset="0"/>
                      </a:endParaRPr>
                    </a:p>
                  </a:txBody>
                  <a:tcPr>
                    <a:solidFill>
                      <a:srgbClr val="EFC3C3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smtClean="0"/>
                        <a:t> true </a:t>
                      </a:r>
                      <a:r>
                        <a:rPr lang="en-US" dirty="0"/>
                        <a:t>or false</a:t>
                      </a:r>
                      <a:endParaRPr lang="en-US" dirty="0">
                        <a:latin typeface="+mj-lt"/>
                      </a:endParaRPr>
                    </a:p>
                  </a:txBody>
                  <a:tcPr marL="30480" marR="30480" marT="30480" marB="30480">
                    <a:solidFill>
                      <a:srgbClr val="EFC3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boolean</a:t>
                      </a:r>
                      <a:r>
                        <a:rPr lang="en-IN" dirty="0" smtClean="0"/>
                        <a:t> a = true;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rgbClr val="EFC3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10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Escape sequences in general are used to signal an alternative interpretation of a series of characters.</a:t>
            </a:r>
          </a:p>
          <a:p>
            <a:r>
              <a:rPr lang="en-US" dirty="0"/>
              <a:t>For example, if you want to put quotes within quotes you must use the escape sequence, </a:t>
            </a:r>
            <a:r>
              <a:rPr lang="en-US" dirty="0">
                <a:latin typeface="Consolas" panose="020B0609020204030204" pitchFamily="49" charset="0"/>
              </a:rPr>
              <a:t>\</a:t>
            </a:r>
            <a:r>
              <a:rPr lang="en-US" dirty="0"/>
              <a:t>", on the interior quotes.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"Good Morning \"World\""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IN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08337" y="3134360"/>
          <a:ext cx="8534400" cy="259588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286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Escape Sequence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Description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\’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Single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 quote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\”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Double quote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\\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Backslash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\r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Carriage return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\n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 Line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\t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Tab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59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Assigning a value of one type to a variable of another type is known as Type Casting.</a:t>
            </a:r>
          </a:p>
          <a:p>
            <a:r>
              <a:rPr lang="en-US" dirty="0"/>
              <a:t>In Java, type casting is classified into two types,</a:t>
            </a:r>
          </a:p>
          <a:p>
            <a:pPr marL="914400" lvl="1" indent="-457200"/>
            <a:r>
              <a:rPr lang="en-US" dirty="0"/>
              <a:t>Widening/Automatic Type Casting (Implicit)</a:t>
            </a:r>
          </a:p>
          <a:p>
            <a:pPr marL="914400" lvl="1" indent="-457200">
              <a:buNone/>
            </a:pPr>
            <a:endParaRPr lang="en-IN" dirty="0"/>
          </a:p>
          <a:p>
            <a:pPr marL="914400" lvl="1" indent="-457200">
              <a:buNone/>
            </a:pPr>
            <a:endParaRPr lang="en-IN" dirty="0"/>
          </a:p>
          <a:p>
            <a:pPr marL="914400" lvl="1" indent="-457200">
              <a:buNone/>
            </a:pPr>
            <a:endParaRPr lang="en-IN" dirty="0" smtClean="0"/>
          </a:p>
          <a:p>
            <a:pPr marL="914400" lvl="1" indent="-457200">
              <a:buNone/>
            </a:pPr>
            <a:endParaRPr lang="en-IN" dirty="0"/>
          </a:p>
          <a:p>
            <a:pPr marL="914400" lvl="1" indent="-457200">
              <a:buNone/>
            </a:pPr>
            <a:endParaRPr lang="en-IN" dirty="0"/>
          </a:p>
          <a:p>
            <a:pPr marL="914400" lvl="1" indent="-457200"/>
            <a:r>
              <a:rPr lang="en-US" dirty="0"/>
              <a:t>Narrowing Type Casting(Explicitly done)</a:t>
            </a:r>
          </a:p>
          <a:p>
            <a:pPr marL="914400" lvl="1" indent="-45720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4" descr="narrowing-type-conversion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7759" y="4494003"/>
            <a:ext cx="6120000" cy="1620000"/>
          </a:xfrm>
          <a:prstGeom prst="rect">
            <a:avLst/>
          </a:prstGeom>
          <a:noFill/>
        </p:spPr>
      </p:pic>
      <p:pic>
        <p:nvPicPr>
          <p:cNvPr id="5" name="Picture 2" descr="widening-type-conversion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4934" y="2152997"/>
            <a:ext cx="6120000" cy="162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793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programming language is a </a:t>
            </a:r>
            <a:r>
              <a:rPr lang="en-US" dirty="0">
                <a:solidFill>
                  <a:srgbClr val="002060"/>
                </a:solidFill>
              </a:rPr>
              <a:t>computer language</a:t>
            </a:r>
            <a:r>
              <a:rPr lang="en-US" dirty="0"/>
              <a:t> that is used by </a:t>
            </a:r>
            <a:r>
              <a:rPr lang="en-US" dirty="0">
                <a:solidFill>
                  <a:srgbClr val="002060"/>
                </a:solidFill>
              </a:rPr>
              <a:t>programmers (developers)</a:t>
            </a:r>
            <a:r>
              <a:rPr lang="en-US" dirty="0"/>
              <a:t> to communicate with computers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is a </a:t>
            </a:r>
            <a:r>
              <a:rPr lang="en-US" dirty="0">
                <a:solidFill>
                  <a:srgbClr val="002060"/>
                </a:solidFill>
              </a:rPr>
              <a:t>set of instructions </a:t>
            </a:r>
            <a:r>
              <a:rPr lang="en-US" dirty="0"/>
              <a:t>written in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002060"/>
                </a:solidFill>
              </a:rPr>
              <a:t>specific </a:t>
            </a:r>
            <a:r>
              <a:rPr lang="en-US" dirty="0">
                <a:solidFill>
                  <a:srgbClr val="002060"/>
                </a:solidFill>
              </a:rPr>
              <a:t>language </a:t>
            </a:r>
            <a:r>
              <a:rPr lang="en-US" dirty="0" smtClean="0"/>
              <a:t>to </a:t>
            </a:r>
            <a:r>
              <a:rPr lang="en-US" dirty="0"/>
              <a:t>perform a </a:t>
            </a:r>
            <a:r>
              <a:rPr lang="en-US" dirty="0">
                <a:solidFill>
                  <a:srgbClr val="002060"/>
                </a:solidFill>
              </a:rPr>
              <a:t>specific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task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allow </a:t>
            </a:r>
            <a:r>
              <a:rPr lang="en-US" dirty="0"/>
              <a:t>us to give </a:t>
            </a:r>
            <a:r>
              <a:rPr lang="en-US" dirty="0">
                <a:solidFill>
                  <a:srgbClr val="002060"/>
                </a:solidFill>
              </a:rPr>
              <a:t>instructions</a:t>
            </a:r>
            <a:r>
              <a:rPr lang="en-US" dirty="0"/>
              <a:t> to a computer in a language the computer understands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5000+ programming languages are there, notably used are approximate 250.</a:t>
            </a:r>
          </a:p>
          <a:p>
            <a:r>
              <a:rPr lang="en-US" dirty="0" smtClean="0"/>
              <a:t>E.g. </a:t>
            </a:r>
            <a:r>
              <a:rPr lang="en-US" dirty="0" smtClean="0">
                <a:solidFill>
                  <a:srgbClr val="002060"/>
                </a:solidFill>
              </a:rPr>
              <a:t>C, C++, C#, Java, Python, PHP, Pascal, etc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https://foundersguide.com/wp-content/uploads/2020/11/programming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57" y="3658726"/>
            <a:ext cx="4087746" cy="272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046" y="3658726"/>
            <a:ext cx="5909618" cy="279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4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Type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one type of data is assigned to other type of variable , an </a:t>
            </a:r>
            <a:r>
              <a:rPr lang="en-US" i="1" dirty="0"/>
              <a:t>automatic type conversion</a:t>
            </a:r>
            <a:r>
              <a:rPr lang="en-US" dirty="0"/>
              <a:t> will take place if the following two conditions are satisfied:</a:t>
            </a:r>
          </a:p>
          <a:p>
            <a:pPr lvl="1"/>
            <a:r>
              <a:rPr lang="en-US" dirty="0"/>
              <a:t>The two types are compatible</a:t>
            </a:r>
          </a:p>
          <a:p>
            <a:pPr lvl="1"/>
            <a:r>
              <a:rPr lang="en-US" dirty="0"/>
              <a:t>The destination type is larger than the source type</a:t>
            </a:r>
          </a:p>
          <a:p>
            <a:r>
              <a:rPr lang="en-US" dirty="0"/>
              <a:t>Such type of casting is called “</a:t>
            </a:r>
            <a:r>
              <a:rPr lang="en-US" i="1" dirty="0">
                <a:solidFill>
                  <a:srgbClr val="002060"/>
                </a:solidFill>
              </a:rPr>
              <a:t>widening conversion</a:t>
            </a:r>
            <a:r>
              <a:rPr lang="en-US" i="1" dirty="0"/>
              <a:t>”.</a:t>
            </a:r>
          </a:p>
          <a:p>
            <a:r>
              <a:rPr lang="en-US" dirty="0"/>
              <a:t>Example:</a:t>
            </a:r>
          </a:p>
          <a:p>
            <a:pPr lvl="1">
              <a:buNone/>
            </a:pPr>
            <a:r>
              <a:rPr lang="en-US" b="1" dirty="0" err="1"/>
              <a:t>int</a:t>
            </a:r>
            <a:r>
              <a:rPr lang="en-US" dirty="0"/>
              <a:t> can always hold values of </a:t>
            </a:r>
            <a:r>
              <a:rPr lang="en-US" b="1" dirty="0"/>
              <a:t>byte</a:t>
            </a:r>
            <a:r>
              <a:rPr lang="en-US" dirty="0"/>
              <a:t> and </a:t>
            </a:r>
            <a:r>
              <a:rPr lang="en-US" b="1" dirty="0"/>
              <a:t>short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2213" y="3658726"/>
            <a:ext cx="5867400" cy="1477328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byte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b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= 5;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Consolas"/>
              </a:rPr>
              <a:t>// </a:t>
            </a:r>
            <a:r>
              <a:rPr lang="en-US" b="1" dirty="0" smtClean="0">
                <a:solidFill>
                  <a:srgbClr val="92D050"/>
                </a:solidFill>
                <a:latin typeface="Consolas"/>
              </a:rPr>
              <a:t>√ this is correct</a:t>
            </a:r>
            <a:endParaRPr lang="en-US" b="1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a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b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  </a:t>
            </a:r>
            <a:endParaRPr lang="en-US" b="1" dirty="0" smtClean="0">
              <a:solidFill>
                <a:srgbClr val="92D05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8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5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Incompatible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conversion between two </a:t>
            </a:r>
            <a:r>
              <a:rPr lang="en-US" dirty="0">
                <a:solidFill>
                  <a:srgbClr val="002060"/>
                </a:solidFill>
              </a:rPr>
              <a:t>incompatible</a:t>
            </a:r>
            <a:r>
              <a:rPr lang="en-US" dirty="0"/>
              <a:t> types, you must use a </a:t>
            </a:r>
            <a:r>
              <a:rPr lang="en-US" i="1" dirty="0">
                <a:solidFill>
                  <a:srgbClr val="002060"/>
                </a:solidFill>
              </a:rPr>
              <a:t>cast</a:t>
            </a:r>
          </a:p>
          <a:p>
            <a:r>
              <a:rPr lang="en-US" dirty="0"/>
              <a:t>A </a:t>
            </a:r>
            <a:r>
              <a:rPr lang="en-US" b="1" i="1" dirty="0">
                <a:solidFill>
                  <a:srgbClr val="002060"/>
                </a:solidFill>
              </a:rPr>
              <a:t>cast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is an explicit type conversion.</a:t>
            </a:r>
          </a:p>
          <a:p>
            <a:r>
              <a:rPr lang="en-US" dirty="0"/>
              <a:t>Such type is called “</a:t>
            </a:r>
            <a:r>
              <a:rPr lang="en-US" i="1" dirty="0">
                <a:solidFill>
                  <a:srgbClr val="002060"/>
                </a:solidFill>
              </a:rPr>
              <a:t>narrowing conversion</a:t>
            </a:r>
            <a:r>
              <a:rPr lang="en-US" i="1" dirty="0"/>
              <a:t>”.</a:t>
            </a:r>
            <a:endParaRPr lang="en-US" dirty="0"/>
          </a:p>
          <a:p>
            <a:r>
              <a:rPr lang="en-US" dirty="0"/>
              <a:t>Syntax:</a:t>
            </a:r>
          </a:p>
          <a:p>
            <a:pPr lvl="1">
              <a:buNone/>
            </a:pPr>
            <a:r>
              <a:rPr lang="en-US" dirty="0"/>
              <a:t>(target-type) value</a:t>
            </a:r>
          </a:p>
          <a:p>
            <a:r>
              <a:rPr lang="en-US" dirty="0"/>
              <a:t>Example: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0649" y="3530138"/>
            <a:ext cx="5867400" cy="2031325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a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= 5;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Consolas"/>
              </a:rPr>
              <a:t>// </a:t>
            </a:r>
            <a:r>
              <a:rPr lang="en-US" b="1" dirty="0" smtClean="0">
                <a:solidFill>
                  <a:srgbClr val="FF0000"/>
                </a:solidFill>
                <a:latin typeface="Consolas"/>
              </a:rPr>
              <a:t>× this is not correct</a:t>
            </a:r>
            <a:endParaRPr lang="en-US" b="1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byte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b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a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  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Consolas"/>
              </a:rPr>
              <a:t>// </a:t>
            </a:r>
            <a:r>
              <a:rPr lang="en-US" b="1" dirty="0" smtClean="0">
                <a:solidFill>
                  <a:srgbClr val="92D050"/>
                </a:solidFill>
                <a:latin typeface="Consolas"/>
              </a:rPr>
              <a:t>√ this is correct</a:t>
            </a:r>
            <a:endParaRPr lang="en-US" b="1" dirty="0" smtClean="0">
              <a:solidFill>
                <a:srgbClr val="FF0000"/>
              </a:solidFill>
              <a:latin typeface="Consolas"/>
            </a:endParaRP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byte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b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= (byte)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a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 </a:t>
            </a:r>
            <a:endParaRPr lang="en-US" b="1" dirty="0" smtClean="0">
              <a:solidFill>
                <a:srgbClr val="FF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5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5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Perform definite operation</a:t>
            </a:r>
            <a:endParaRPr lang="en-IN" dirty="0"/>
          </a:p>
        </p:txBody>
      </p:sp>
      <p:pic>
        <p:nvPicPr>
          <p:cNvPr id="2050" name="Picture 2" descr="Free Mathematics Symbols, Download Free Mathematics Symbols png images,  Free ClipArts on Clipart 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041" y="1493044"/>
            <a:ext cx="2160059" cy="164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47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arabicPeriod"/>
            </a:pPr>
            <a:r>
              <a:rPr lang="en-US" dirty="0"/>
              <a:t>Arithmetic Operators</a:t>
            </a:r>
          </a:p>
          <a:p>
            <a:pPr marL="571500" indent="-571500">
              <a:buFont typeface="+mj-lt"/>
              <a:buAutoNum type="arabicPeriod"/>
            </a:pPr>
            <a:r>
              <a:rPr lang="en-US" dirty="0"/>
              <a:t>Relational Operators</a:t>
            </a:r>
          </a:p>
          <a:p>
            <a:pPr marL="571500" indent="-571500">
              <a:buFont typeface="+mj-lt"/>
              <a:buAutoNum type="arabicPeriod"/>
            </a:pPr>
            <a:r>
              <a:rPr lang="en-US" dirty="0"/>
              <a:t>Bitwise Operators</a:t>
            </a:r>
          </a:p>
          <a:p>
            <a:pPr marL="571500" indent="-571500">
              <a:buFont typeface="+mj-lt"/>
              <a:buAutoNum type="arabicPeriod"/>
            </a:pPr>
            <a:r>
              <a:rPr lang="en-US" dirty="0"/>
              <a:t>Logical Operators</a:t>
            </a:r>
          </a:p>
          <a:p>
            <a:pPr marL="571500" indent="-571500">
              <a:buFont typeface="+mj-lt"/>
              <a:buAutoNum type="arabicPeriod"/>
            </a:pPr>
            <a:r>
              <a:rPr lang="en-US" dirty="0"/>
              <a:t>Assignment Operators</a:t>
            </a:r>
          </a:p>
          <a:p>
            <a:pPr marL="571500" indent="-571500">
              <a:buFont typeface="+mj-lt"/>
              <a:buAutoNum type="arabicPeriod"/>
            </a:pPr>
            <a:r>
              <a:rPr lang="en-US" dirty="0"/>
              <a:t>Conditional / Ternary Operator</a:t>
            </a:r>
          </a:p>
          <a:p>
            <a:pPr marL="571500" indent="-571500">
              <a:buFont typeface="+mj-lt"/>
              <a:buAutoNum type="arabicPeriod"/>
            </a:pPr>
            <a:r>
              <a:rPr lang="en-IN" dirty="0"/>
              <a:t>Instance of Operator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42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1891330"/>
          </a:xfrm>
        </p:spPr>
        <p:txBody>
          <a:bodyPr/>
          <a:lstStyle/>
          <a:p>
            <a:r>
              <a:rPr lang="en-US" dirty="0"/>
              <a:t>An operator is a </a:t>
            </a:r>
            <a:r>
              <a:rPr lang="en-US" dirty="0">
                <a:solidFill>
                  <a:srgbClr val="002060"/>
                </a:solidFill>
              </a:rPr>
              <a:t>symbol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/>
              <a:t>perform specific </a:t>
            </a:r>
            <a:r>
              <a:rPr lang="en-US" dirty="0">
                <a:solidFill>
                  <a:srgbClr val="002060"/>
                </a:solidFill>
              </a:rPr>
              <a:t>mathematical or logical functions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use operators in maths to perform certain operations, e.g. </a:t>
            </a:r>
            <a:r>
              <a:rPr lang="en-US" dirty="0" smtClean="0">
                <a:solidFill>
                  <a:srgbClr val="002060"/>
                </a:solidFill>
              </a:rPr>
              <a:t>+, -, *, /, </a:t>
            </a:r>
            <a:r>
              <a:rPr lang="en-US" dirty="0" smtClean="0"/>
              <a:t>etc.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Unary</a:t>
            </a:r>
            <a:r>
              <a:rPr lang="en-US" dirty="0" smtClean="0"/>
              <a:t> operators (++, --) take </a:t>
            </a:r>
            <a:r>
              <a:rPr lang="en-US" dirty="0" smtClean="0">
                <a:solidFill>
                  <a:srgbClr val="002060"/>
                </a:solidFill>
              </a:rPr>
              <a:t>one operand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2060"/>
                </a:solidFill>
              </a:rPr>
              <a:t>Binary</a:t>
            </a:r>
            <a:r>
              <a:rPr lang="en-US" dirty="0" smtClean="0"/>
              <a:t> operators (+, -, *, /) take </a:t>
            </a:r>
            <a:r>
              <a:rPr lang="en-US" dirty="0" smtClean="0">
                <a:solidFill>
                  <a:srgbClr val="002060"/>
                </a:solidFill>
              </a:rPr>
              <a:t>two operands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Programming languages are rich in operators which can be divided in following categories,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875653"/>
              </p:ext>
            </p:extLst>
          </p:nvPr>
        </p:nvGraphicFramePr>
        <p:xfrm>
          <a:off x="2645955" y="2789500"/>
          <a:ext cx="6900090" cy="3403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2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9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82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Sr.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Examples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82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Arithmetic Operators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+, -, *, /, %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82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Relational 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&lt;, &lt;=, &gt;, &gt;=, ==, !=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82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Logical Operators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&amp;&amp;, ||, !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82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=, +=, -=, *=, /=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825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Increment and Decrement Operators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++, --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825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Conditional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?: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4825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Operators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&amp;, |, ^, &lt;&lt;, &gt;&gt;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17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1057952"/>
          </a:xfrm>
        </p:spPr>
        <p:txBody>
          <a:bodyPr/>
          <a:lstStyle/>
          <a:p>
            <a:r>
              <a:rPr lang="en-US" dirty="0"/>
              <a:t>An arithmetic operator performs </a:t>
            </a:r>
            <a:r>
              <a:rPr lang="en-US" dirty="0" smtClean="0"/>
              <a:t>basic mathematical calculations such </a:t>
            </a:r>
            <a:r>
              <a:rPr lang="en-US" dirty="0"/>
              <a:t>as </a:t>
            </a:r>
            <a:r>
              <a:rPr lang="en-US" dirty="0">
                <a:solidFill>
                  <a:srgbClr val="002060"/>
                </a:solidFill>
              </a:rPr>
              <a:t>addition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subtraction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multiplication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division</a:t>
            </a:r>
            <a:r>
              <a:rPr lang="en-US" dirty="0"/>
              <a:t> etc on numerical values (constants and variables).</a:t>
            </a:r>
            <a:endParaRPr lang="en-US" dirty="0" smtClean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1448833" y="2242161"/>
          <a:ext cx="9294334" cy="2987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32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9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9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Addition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r>
                        <a:rPr lang="en-US" sz="2000" baseline="0" dirty="0" smtClean="0"/>
                        <a:t> +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Addition of a and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Subtraction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</a:t>
                      </a:r>
                      <a:r>
                        <a:rPr lang="en-US" sz="2000" baseline="0" dirty="0" smtClean="0"/>
                        <a:t> – b</a:t>
                      </a:r>
                      <a:endParaRPr lang="en-IN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Subtraction of b from a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*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Multiplication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</a:t>
                      </a:r>
                      <a:r>
                        <a:rPr lang="en-US" sz="2000" baseline="0" dirty="0" smtClean="0"/>
                        <a:t> * b</a:t>
                      </a:r>
                      <a:endParaRPr lang="en-IN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Multiplication of a and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/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Division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</a:t>
                      </a:r>
                      <a:r>
                        <a:rPr lang="en-US" sz="2000" baseline="0" dirty="0" smtClean="0"/>
                        <a:t> / b</a:t>
                      </a:r>
                      <a:endParaRPr lang="en-IN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Division of a by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%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Modulo division- remainder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</a:t>
                      </a:r>
                      <a:r>
                        <a:rPr lang="en-US" sz="2000" baseline="0" dirty="0" smtClean="0"/>
                        <a:t> % b</a:t>
                      </a:r>
                      <a:endParaRPr lang="en-IN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Modulo of a by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92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983927"/>
          </a:xfrm>
        </p:spPr>
        <p:txBody>
          <a:bodyPr/>
          <a:lstStyle/>
          <a:p>
            <a:r>
              <a:rPr lang="en-US" dirty="0" smtClean="0"/>
              <a:t>A relational operators are used to </a:t>
            </a:r>
            <a:r>
              <a:rPr lang="en-US" dirty="0" smtClean="0">
                <a:solidFill>
                  <a:srgbClr val="002060"/>
                </a:solidFill>
              </a:rPr>
              <a:t>compare</a:t>
            </a:r>
            <a:r>
              <a:rPr lang="en-US" dirty="0" smtClean="0"/>
              <a:t> two values.</a:t>
            </a:r>
          </a:p>
          <a:p>
            <a:r>
              <a:rPr lang="en-US" dirty="0" smtClean="0"/>
              <a:t>They check </a:t>
            </a:r>
            <a:r>
              <a:rPr lang="en-US" dirty="0"/>
              <a:t>the relationship between two </a:t>
            </a:r>
            <a:r>
              <a:rPr lang="en-US" dirty="0" smtClean="0"/>
              <a:t>operands, if </a:t>
            </a:r>
            <a:r>
              <a:rPr lang="en-US" dirty="0"/>
              <a:t>the relation is </a:t>
            </a:r>
            <a:r>
              <a:rPr lang="en-US" dirty="0">
                <a:solidFill>
                  <a:srgbClr val="002060"/>
                </a:solidFill>
              </a:rPr>
              <a:t>true</a:t>
            </a:r>
            <a:r>
              <a:rPr lang="en-US" dirty="0"/>
              <a:t>, it returns </a:t>
            </a:r>
            <a:r>
              <a:rPr lang="en-US" dirty="0">
                <a:solidFill>
                  <a:srgbClr val="002060"/>
                </a:solidFill>
              </a:rPr>
              <a:t>1</a:t>
            </a:r>
            <a:r>
              <a:rPr lang="en-US" dirty="0"/>
              <a:t>; if the relation is </a:t>
            </a:r>
            <a:r>
              <a:rPr lang="en-US" dirty="0">
                <a:solidFill>
                  <a:srgbClr val="002060"/>
                </a:solidFill>
              </a:rPr>
              <a:t>false</a:t>
            </a:r>
            <a:r>
              <a:rPr lang="en-US" dirty="0"/>
              <a:t>, it returns value </a:t>
            </a:r>
            <a:r>
              <a:rPr lang="en-US" dirty="0">
                <a:solidFill>
                  <a:srgbClr val="002060"/>
                </a:solidFill>
              </a:rPr>
              <a:t>0</a:t>
            </a:r>
            <a:r>
              <a:rPr lang="en-US" dirty="0" smtClean="0"/>
              <a:t>.</a:t>
            </a:r>
          </a:p>
          <a:p>
            <a:r>
              <a:rPr lang="en-US" dirty="0"/>
              <a:t>Relational expressions are used in decision statements such as </a:t>
            </a:r>
            <a:r>
              <a:rPr lang="en-US" dirty="0">
                <a:solidFill>
                  <a:srgbClr val="002060"/>
                </a:solidFill>
              </a:rPr>
              <a:t>if, for, while</a:t>
            </a:r>
            <a:r>
              <a:rPr lang="en-US" dirty="0"/>
              <a:t>, etc</a:t>
            </a:r>
            <a:r>
              <a:rPr lang="en-US" dirty="0" smtClean="0"/>
              <a:t>…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587968" y="2908340"/>
          <a:ext cx="11016064" cy="29451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31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3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6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4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I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I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I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I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&lt;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is less than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a</a:t>
                      </a:r>
                      <a:r>
                        <a:rPr lang="en-US" sz="2000" baseline="0" smtClean="0"/>
                        <a:t> &lt;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is less than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&lt;=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is less than or equal to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</a:t>
                      </a:r>
                      <a:r>
                        <a:rPr lang="en-US" sz="2000" baseline="0" dirty="0" smtClean="0"/>
                        <a:t> &lt;= b</a:t>
                      </a:r>
                      <a:endParaRPr lang="en-IN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a is less than or equal to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734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&gt;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is greater than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</a:t>
                      </a:r>
                      <a:r>
                        <a:rPr lang="en-US" sz="2000" baseline="0" dirty="0" smtClean="0"/>
                        <a:t> &gt; b</a:t>
                      </a:r>
                      <a:endParaRPr lang="en-IN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a is greater than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&gt;=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is greater than or equal to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</a:t>
                      </a:r>
                      <a:r>
                        <a:rPr lang="en-US" sz="2000" baseline="0" dirty="0" smtClean="0"/>
                        <a:t> &gt;= b</a:t>
                      </a:r>
                      <a:endParaRPr lang="en-IN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a is greater than or equal to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==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is equal to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</a:t>
                      </a:r>
                      <a:r>
                        <a:rPr lang="en-US" sz="2000" baseline="0" dirty="0" smtClean="0"/>
                        <a:t> == b</a:t>
                      </a:r>
                      <a:endParaRPr lang="en-IN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a is equal to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!=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is not equal to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</a:t>
                      </a:r>
                      <a:r>
                        <a:rPr lang="en-US" sz="2000" baseline="0" dirty="0" smtClean="0"/>
                        <a:t> != b</a:t>
                      </a:r>
                      <a:endParaRPr lang="en-IN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a is not equal to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81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74821" y="233325"/>
            <a:ext cx="22860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N" b="1" dirty="0" smtClean="0"/>
              <a:t>Note : </a:t>
            </a:r>
            <a:r>
              <a:rPr lang="en-IN" dirty="0" smtClean="0"/>
              <a:t>A = 10 &amp; B = 20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257655" y="975360"/>
          <a:ext cx="8610600" cy="378000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124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2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5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Operator</a:t>
                      </a:r>
                      <a:endParaRPr lang="en-US" sz="2000" b="1" dirty="0">
                        <a:latin typeface="+mj-lt"/>
                      </a:endParaRPr>
                    </a:p>
                  </a:txBody>
                  <a:tcPr marL="28287" marR="28287" marT="28287" marB="282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+mj-lt"/>
                        </a:rPr>
                        <a:t>Description</a:t>
                      </a:r>
                      <a:endParaRPr lang="en-US" sz="2000" b="1" dirty="0">
                        <a:latin typeface="+mj-lt"/>
                      </a:endParaRPr>
                    </a:p>
                  </a:txBody>
                  <a:tcPr marL="28287" marR="28287" marT="28287" marB="282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+mj-lt"/>
                        </a:rPr>
                        <a:t>Example</a:t>
                      </a:r>
                      <a:endParaRPr lang="en-US" sz="2000" b="1" dirty="0">
                        <a:latin typeface="+mj-lt"/>
                      </a:endParaRPr>
                    </a:p>
                  </a:txBody>
                  <a:tcPr marL="28287" marR="28287" marT="28287" marB="2828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+mn-lt"/>
                        </a:rPr>
                        <a:t>Equals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(</a:t>
                      </a:r>
                      <a:r>
                        <a:rPr lang="en-US" sz="2000" dirty="0">
                          <a:latin typeface="+mn-lt"/>
                        </a:rPr>
                        <a:t>A == B) is not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+mn-lt"/>
                        </a:rPr>
                        <a:t>Not Equals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(</a:t>
                      </a:r>
                      <a:r>
                        <a:rPr lang="en-US" sz="2000" dirty="0">
                          <a:latin typeface="+mn-lt"/>
                        </a:rPr>
                        <a:t>A != B) is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&gt;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+mn-lt"/>
                        </a:rPr>
                        <a:t>Greater than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(</a:t>
                      </a:r>
                      <a:r>
                        <a:rPr lang="en-US" sz="2000" dirty="0">
                          <a:latin typeface="+mn-lt"/>
                        </a:rPr>
                        <a:t>A &gt; B) is not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+mn-lt"/>
                        </a:rPr>
                        <a:t>Less than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(</a:t>
                      </a:r>
                      <a:r>
                        <a:rPr lang="en-US" sz="2000" dirty="0">
                          <a:latin typeface="+mn-lt"/>
                        </a:rPr>
                        <a:t>A &lt; B) is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+mn-lt"/>
                        </a:rPr>
                        <a:t>Greater than</a:t>
                      </a:r>
                      <a:r>
                        <a:rPr lang="en-US" sz="2000" baseline="0" dirty="0" smtClean="0">
                          <a:latin typeface="+mn-lt"/>
                        </a:rPr>
                        <a:t> equals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(</a:t>
                      </a:r>
                      <a:r>
                        <a:rPr lang="en-US" sz="2000" dirty="0">
                          <a:latin typeface="+mn-lt"/>
                        </a:rPr>
                        <a:t>A &gt;= B) is not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+mn-lt"/>
                        </a:rPr>
                        <a:t>Less than equals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(</a:t>
                      </a:r>
                      <a:r>
                        <a:rPr lang="en-US" sz="2000" dirty="0">
                          <a:latin typeface="+mn-lt"/>
                        </a:rPr>
                        <a:t>A &lt;= B) is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59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74821" y="233325"/>
            <a:ext cx="22860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N" b="1" dirty="0" smtClean="0"/>
              <a:t>Note : </a:t>
            </a:r>
            <a:r>
              <a:rPr lang="en-IN" dirty="0" smtClean="0"/>
              <a:t>A = 60 &amp; B = 13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04801" y="913320"/>
          <a:ext cx="8610598" cy="499464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Binary AND </a:t>
                      </a:r>
                      <a:r>
                        <a:rPr lang="en-US" sz="1800" dirty="0" smtClean="0"/>
                        <a:t>Operator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 </a:t>
                      </a:r>
                      <a:r>
                        <a:rPr lang="en-US" sz="1800" dirty="0"/>
                        <a:t>&amp; </a:t>
                      </a:r>
                      <a:r>
                        <a:rPr lang="en-US" sz="1800" dirty="0" smtClean="0"/>
                        <a:t>B = </a:t>
                      </a:r>
                      <a:r>
                        <a:rPr lang="en-US" sz="1800" dirty="0"/>
                        <a:t>12 which is 0000 1100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Binary OR </a:t>
                      </a:r>
                      <a:r>
                        <a:rPr lang="en-US" sz="1800" dirty="0" smtClean="0"/>
                        <a:t>Operator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 </a:t>
                      </a:r>
                      <a:r>
                        <a:rPr lang="en-US" sz="1800" dirty="0"/>
                        <a:t>| </a:t>
                      </a:r>
                      <a:r>
                        <a:rPr lang="en-US" sz="1800" dirty="0" smtClean="0"/>
                        <a:t>B = 61 </a:t>
                      </a:r>
                      <a:r>
                        <a:rPr lang="en-US" sz="1800" dirty="0"/>
                        <a:t>which is 0011 1101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Binary XOR </a:t>
                      </a:r>
                      <a:r>
                        <a:rPr lang="en-US" sz="1800" dirty="0" smtClean="0"/>
                        <a:t>Operator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 </a:t>
                      </a:r>
                      <a:r>
                        <a:rPr lang="en-US" sz="1800" dirty="0"/>
                        <a:t>^ </a:t>
                      </a:r>
                      <a:r>
                        <a:rPr lang="en-US" sz="1800" dirty="0" smtClean="0"/>
                        <a:t>B = 49 </a:t>
                      </a:r>
                      <a:r>
                        <a:rPr lang="en-US" sz="1800" dirty="0"/>
                        <a:t>which is 0011 0001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~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Binary Ones Complement </a:t>
                      </a:r>
                      <a:r>
                        <a:rPr lang="en-US" sz="1800" dirty="0" smtClean="0"/>
                        <a:t>Operator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~</a:t>
                      </a:r>
                      <a:r>
                        <a:rPr lang="en-US" sz="1800" dirty="0"/>
                        <a:t>A </a:t>
                      </a:r>
                      <a:r>
                        <a:rPr lang="en-US" sz="1800" dirty="0" smtClean="0"/>
                        <a:t> = </a:t>
                      </a:r>
                      <a:r>
                        <a:rPr lang="en-US" sz="1800" dirty="0"/>
                        <a:t>-61 which is 1100 0011 in 2's complement form due to a signed binary number.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&lt;&lt;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Binary Left Shift </a:t>
                      </a:r>
                      <a:r>
                        <a:rPr lang="en-US" sz="1800" dirty="0" smtClean="0"/>
                        <a:t>Operator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&lt;&lt; 2 </a:t>
                      </a:r>
                      <a:r>
                        <a:rPr lang="en-US" sz="1800" dirty="0" smtClean="0"/>
                        <a:t>= </a:t>
                      </a:r>
                      <a:r>
                        <a:rPr lang="en-US" sz="1800" dirty="0"/>
                        <a:t>240 which is 1111 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&gt;&gt;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Binary Right Shift Operator</a:t>
                      </a:r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&gt;&gt; 2 </a:t>
                      </a:r>
                      <a:r>
                        <a:rPr lang="en-US" sz="1800" dirty="0" smtClean="0"/>
                        <a:t>= </a:t>
                      </a:r>
                      <a:r>
                        <a:rPr lang="en-US" sz="1800" dirty="0"/>
                        <a:t>15 which is 1111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&gt;&gt;&gt;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Shift right zero fill operator</a:t>
                      </a:r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&gt;&gt;&gt;2 </a:t>
                      </a:r>
                      <a:r>
                        <a:rPr lang="en-US" sz="1800" dirty="0" smtClean="0"/>
                        <a:t>= </a:t>
                      </a:r>
                      <a:r>
                        <a:rPr lang="en-US" sz="1800" dirty="0"/>
                        <a:t>15 which is 0000 1111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1613537"/>
          </a:xfrm>
        </p:spPr>
        <p:txBody>
          <a:bodyPr/>
          <a:lstStyle/>
          <a:p>
            <a:r>
              <a:rPr lang="en-US" dirty="0"/>
              <a:t>Logical operators are </a:t>
            </a:r>
            <a:r>
              <a:rPr lang="en-US" dirty="0" smtClean="0">
                <a:solidFill>
                  <a:srgbClr val="002060"/>
                </a:solidFill>
              </a:rPr>
              <a:t>decision making operators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They are </a:t>
            </a:r>
            <a:r>
              <a:rPr lang="en-US" dirty="0"/>
              <a:t>used to </a:t>
            </a:r>
            <a:r>
              <a:rPr lang="en-US" dirty="0" smtClean="0">
                <a:solidFill>
                  <a:srgbClr val="002060"/>
                </a:solidFill>
              </a:rPr>
              <a:t>combine</a:t>
            </a:r>
            <a:r>
              <a:rPr lang="en-US" dirty="0" smtClean="0"/>
              <a:t> two expressions and </a:t>
            </a:r>
            <a:r>
              <a:rPr lang="en-US" dirty="0"/>
              <a:t>make decisions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</a:t>
            </a:r>
            <a:r>
              <a:rPr lang="en-US" dirty="0"/>
              <a:t>expression containing logical operator returns either 0 or 1 depending upon whether expression results </a:t>
            </a:r>
            <a:r>
              <a:rPr lang="en-US" dirty="0" smtClean="0"/>
              <a:t>false or true. 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583551" y="2561844"/>
          <a:ext cx="10680065" cy="28041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35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6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8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I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I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 (Let’s assume c=5 and d=2)</a:t>
                      </a:r>
                      <a:endParaRPr lang="en-I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&amp;&amp;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Logical AND. True only if all operands are true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expression ((c==5) &amp;&amp; (d&gt;5)) equals to 0.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| |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Logical OR. True only if either one operand is true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expression ((c==5) || (d&gt;5)) equals to 1.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!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Logical NOT. True only if the operand </a:t>
                      </a:r>
                      <a:r>
                        <a:rPr lang="en-US" sz="2000" smtClean="0"/>
                        <a:t>is false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expression !(c==5) equals to 0.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/>
          </p:nvPr>
        </p:nvGraphicFramePr>
        <p:xfrm>
          <a:off x="3919116" y="4474925"/>
          <a:ext cx="4008934" cy="20421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1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2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N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</a:rPr>
                        <a:t>a &amp;&amp; b </a:t>
                      </a:r>
                      <a:endParaRPr lang="en-IN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</a:rPr>
                        <a:t>a || b</a:t>
                      </a:r>
                      <a:endParaRPr lang="en-IN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2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2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2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2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76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</a:t>
            </a:r>
            <a:r>
              <a:rPr lang="en-US" dirty="0" smtClean="0"/>
              <a:t>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10541582" cy="559056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002060"/>
                </a:solidFill>
              </a:rPr>
              <a:t>Low-level </a:t>
            </a:r>
            <a:r>
              <a:rPr lang="en-US" sz="2000" b="1" dirty="0">
                <a:solidFill>
                  <a:srgbClr val="002060"/>
                </a:solidFill>
              </a:rPr>
              <a:t>programming </a:t>
            </a:r>
            <a:r>
              <a:rPr lang="en-US" sz="2000" b="1" dirty="0" smtClean="0">
                <a:solidFill>
                  <a:srgbClr val="002060"/>
                </a:solidFill>
              </a:rPr>
              <a:t>language</a:t>
            </a:r>
          </a:p>
          <a:p>
            <a:pPr marL="1001712" lvl="1" indent="-457200"/>
            <a:r>
              <a:rPr lang="en-US" sz="2000" dirty="0" smtClean="0"/>
              <a:t>It is a </a:t>
            </a:r>
            <a:r>
              <a:rPr lang="en-US" sz="2000" dirty="0" smtClean="0">
                <a:solidFill>
                  <a:srgbClr val="002060"/>
                </a:solidFill>
              </a:rPr>
              <a:t>machine-dependent</a:t>
            </a:r>
            <a:r>
              <a:rPr lang="en-US" sz="2000" dirty="0" smtClean="0"/>
              <a:t> (hardware specific) programming language.</a:t>
            </a:r>
          </a:p>
          <a:p>
            <a:pPr marL="1001712" lvl="1" indent="-457200"/>
            <a:r>
              <a:rPr lang="en-US" sz="2000" dirty="0" smtClean="0"/>
              <a:t>It consists </a:t>
            </a:r>
            <a:r>
              <a:rPr lang="en-US" sz="2000" dirty="0"/>
              <a:t>of a set of instructions that are either </a:t>
            </a:r>
            <a:r>
              <a:rPr lang="en-US" sz="2000" dirty="0" smtClean="0"/>
              <a:t>in </a:t>
            </a:r>
            <a:r>
              <a:rPr lang="en-US" sz="2000" dirty="0"/>
              <a:t>the </a:t>
            </a:r>
            <a:r>
              <a:rPr lang="en-US" sz="2000" dirty="0">
                <a:solidFill>
                  <a:srgbClr val="002060"/>
                </a:solidFill>
              </a:rPr>
              <a:t>binary form </a:t>
            </a:r>
            <a:r>
              <a:rPr lang="en-US" sz="2000" dirty="0" smtClean="0"/>
              <a:t>(0 </a:t>
            </a:r>
            <a:r>
              <a:rPr lang="en-US" sz="2000" dirty="0"/>
              <a:t>or </a:t>
            </a:r>
            <a:r>
              <a:rPr lang="en-US" sz="2000" dirty="0" smtClean="0"/>
              <a:t>1) or in </a:t>
            </a:r>
            <a:r>
              <a:rPr lang="en-US" sz="2000" dirty="0"/>
              <a:t>a </a:t>
            </a:r>
            <a:r>
              <a:rPr lang="en-US" sz="2000" dirty="0">
                <a:solidFill>
                  <a:srgbClr val="002060"/>
                </a:solidFill>
              </a:rPr>
              <a:t>symbolic</a:t>
            </a:r>
            <a:r>
              <a:rPr lang="en-US" sz="2000" dirty="0"/>
              <a:t> and human-understandable </a:t>
            </a:r>
            <a:r>
              <a:rPr lang="en-US" sz="2000" dirty="0" smtClean="0">
                <a:solidFill>
                  <a:srgbClr val="002060"/>
                </a:solidFill>
              </a:rPr>
              <a:t>mnemonics</a:t>
            </a:r>
            <a:r>
              <a:rPr lang="en-US" sz="2000" dirty="0" smtClean="0"/>
              <a:t> (ADD, MOV, SUB).</a:t>
            </a:r>
          </a:p>
          <a:p>
            <a:pPr marL="1001712" lvl="1" indent="-457200"/>
            <a:r>
              <a:rPr lang="en-US" sz="2000" dirty="0" smtClean="0"/>
              <a:t>E.g. Machine level language, Assembly language, etc.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02060"/>
                </a:solidFill>
              </a:rPr>
              <a:t>High-level programming language</a:t>
            </a:r>
          </a:p>
          <a:p>
            <a:pPr marL="1001712" lvl="1" indent="-457200"/>
            <a:r>
              <a:rPr lang="en-US" sz="2000" dirty="0"/>
              <a:t>It is </a:t>
            </a:r>
            <a:r>
              <a:rPr lang="en-US" sz="2000" dirty="0" smtClean="0">
                <a:solidFill>
                  <a:srgbClr val="002060"/>
                </a:solidFill>
              </a:rPr>
              <a:t>closer</a:t>
            </a:r>
            <a:r>
              <a:rPr lang="en-US" sz="2000" dirty="0" smtClean="0"/>
              <a:t> </a:t>
            </a:r>
            <a:r>
              <a:rPr lang="en-US" sz="2000" dirty="0"/>
              <a:t>to human languages than machine-level languages.</a:t>
            </a:r>
          </a:p>
          <a:p>
            <a:pPr marL="1001712" lvl="1" indent="-457200"/>
            <a:r>
              <a:rPr lang="en-US" sz="2000" dirty="0" smtClean="0"/>
              <a:t>It is </a:t>
            </a:r>
            <a:r>
              <a:rPr lang="en-US" sz="2000" dirty="0"/>
              <a:t>easy to </a:t>
            </a:r>
            <a:r>
              <a:rPr lang="en-US" sz="2000" dirty="0">
                <a:solidFill>
                  <a:srgbClr val="002060"/>
                </a:solidFill>
              </a:rPr>
              <a:t>read, write, </a:t>
            </a:r>
            <a:r>
              <a:rPr lang="en-US" sz="2000" dirty="0"/>
              <a:t>and</a:t>
            </a:r>
            <a:r>
              <a:rPr lang="en-US" sz="2000" dirty="0">
                <a:solidFill>
                  <a:srgbClr val="002060"/>
                </a:solidFill>
              </a:rPr>
              <a:t> maintain</a:t>
            </a:r>
            <a:r>
              <a:rPr lang="en-US" sz="2000" dirty="0"/>
              <a:t> as it is written in English like words.</a:t>
            </a:r>
          </a:p>
          <a:p>
            <a:pPr marL="1001712" lvl="1" indent="-457200"/>
            <a:r>
              <a:rPr lang="en-US" sz="2000" dirty="0" smtClean="0"/>
              <a:t>It allows to </a:t>
            </a:r>
            <a:r>
              <a:rPr lang="en-US" sz="2000" dirty="0"/>
              <a:t>write the programs which are </a:t>
            </a:r>
            <a:r>
              <a:rPr lang="en-US" sz="2000" dirty="0">
                <a:solidFill>
                  <a:srgbClr val="002060"/>
                </a:solidFill>
              </a:rPr>
              <a:t>independent</a:t>
            </a:r>
            <a:r>
              <a:rPr lang="en-US" sz="2000" dirty="0"/>
              <a:t> of a particular type of </a:t>
            </a:r>
            <a:r>
              <a:rPr lang="en-US" sz="2000" dirty="0" smtClean="0"/>
              <a:t>machine (hardware). </a:t>
            </a:r>
          </a:p>
          <a:p>
            <a:pPr marL="1001712" lvl="1" indent="-457200"/>
            <a:r>
              <a:rPr lang="en-US" sz="2000" dirty="0" smtClean="0"/>
              <a:t>A </a:t>
            </a:r>
            <a:r>
              <a:rPr lang="en-US" sz="2000" dirty="0">
                <a:solidFill>
                  <a:srgbClr val="002060"/>
                </a:solidFill>
              </a:rPr>
              <a:t>compiler</a:t>
            </a:r>
            <a:r>
              <a:rPr lang="en-US" sz="2000" dirty="0"/>
              <a:t> is required to translate a high-level language </a:t>
            </a:r>
            <a:r>
              <a:rPr lang="en-US" sz="2000" dirty="0" smtClean="0"/>
              <a:t>into </a:t>
            </a:r>
            <a:r>
              <a:rPr lang="en-US" sz="2000" dirty="0"/>
              <a:t>a low-level </a:t>
            </a:r>
            <a:r>
              <a:rPr lang="en-US" sz="2000" dirty="0" smtClean="0"/>
              <a:t>language.</a:t>
            </a:r>
          </a:p>
          <a:p>
            <a:pPr marL="1001712" lvl="1" indent="-457200"/>
            <a:r>
              <a:rPr lang="en-US" sz="2000" dirty="0" smtClean="0"/>
              <a:t>E.g</a:t>
            </a:r>
            <a:r>
              <a:rPr lang="en-US" sz="2000" dirty="0"/>
              <a:t>. Python, Java, JavaScript, PHP, C#, </a:t>
            </a:r>
            <a:r>
              <a:rPr lang="en-US" sz="2000" dirty="0" smtClean="0"/>
              <a:t>LISP</a:t>
            </a:r>
            <a:r>
              <a:rPr lang="en-US" sz="2000" dirty="0"/>
              <a:t>, </a:t>
            </a:r>
            <a:r>
              <a:rPr lang="en-US" sz="2000" dirty="0" smtClean="0"/>
              <a:t>FORTRAN,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002060"/>
                </a:solidFill>
              </a:rPr>
              <a:t>Middle-level </a:t>
            </a:r>
            <a:r>
              <a:rPr lang="en-US" sz="2000" b="1" dirty="0">
                <a:solidFill>
                  <a:srgbClr val="002060"/>
                </a:solidFill>
              </a:rPr>
              <a:t>programming language</a:t>
            </a:r>
          </a:p>
          <a:p>
            <a:pPr marL="1001712" lvl="1" indent="-457200"/>
            <a:r>
              <a:rPr lang="en-US" sz="2000" dirty="0"/>
              <a:t>Middle-level programming language lies between the low-level </a:t>
            </a:r>
            <a:r>
              <a:rPr lang="en-US" sz="2000" dirty="0" smtClean="0"/>
              <a:t>and </a:t>
            </a:r>
            <a:r>
              <a:rPr lang="en-US" sz="2000" dirty="0"/>
              <a:t>high-level programming language</a:t>
            </a:r>
            <a:r>
              <a:rPr lang="en-US" sz="2000" dirty="0" smtClean="0"/>
              <a:t>.</a:t>
            </a:r>
          </a:p>
          <a:p>
            <a:pPr marL="1001712" lvl="1" indent="-457200"/>
            <a:r>
              <a:rPr lang="en-US" sz="2000" dirty="0" smtClean="0"/>
              <a:t>E.g. C, C++, etc.</a:t>
            </a:r>
            <a:endParaRPr lang="en-US" sz="2000" dirty="0"/>
          </a:p>
          <a:p>
            <a:pPr marL="1001712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70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41421" y="233325"/>
            <a:ext cx="28194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N" b="1" dirty="0" smtClean="0"/>
              <a:t>Note : </a:t>
            </a:r>
            <a:r>
              <a:rPr lang="en-IN" dirty="0" smtClean="0"/>
              <a:t>A = true &amp; B = false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81000" y="1108271"/>
          <a:ext cx="8305799" cy="216000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1883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1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Operator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Description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Example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&amp;&amp;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Logical </a:t>
                      </a:r>
                      <a:r>
                        <a:rPr lang="en-US" sz="2000" dirty="0"/>
                        <a:t>AND </a:t>
                      </a:r>
                      <a:r>
                        <a:rPr lang="en-US" sz="2000" dirty="0" smtClean="0"/>
                        <a:t>operator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(A &amp;&amp; B) is false.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||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Called Logical OR </a:t>
                      </a:r>
                      <a:r>
                        <a:rPr lang="en-US" sz="2000" dirty="0" smtClean="0"/>
                        <a:t>Operator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(A || B) is true.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Called Logical NOT </a:t>
                      </a:r>
                      <a:r>
                        <a:rPr lang="en-US" sz="2000" dirty="0" smtClean="0"/>
                        <a:t>Operator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!(A &amp;&amp; B) is true.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14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2493214"/>
          </a:xfrm>
        </p:spPr>
        <p:txBody>
          <a:bodyPr/>
          <a:lstStyle/>
          <a:p>
            <a:r>
              <a:rPr lang="en-US" dirty="0"/>
              <a:t>Assignment operators </a:t>
            </a:r>
            <a:r>
              <a:rPr lang="en-US" dirty="0" smtClean="0"/>
              <a:t>are </a:t>
            </a:r>
            <a:r>
              <a:rPr lang="en-US" dirty="0"/>
              <a:t>used to </a:t>
            </a:r>
            <a:r>
              <a:rPr lang="en-US" dirty="0">
                <a:solidFill>
                  <a:srgbClr val="002060"/>
                </a:solidFill>
              </a:rPr>
              <a:t>assign </a:t>
            </a:r>
            <a:r>
              <a:rPr lang="en-US" dirty="0" smtClean="0"/>
              <a:t>a new </a:t>
            </a:r>
            <a:r>
              <a:rPr lang="en-US" dirty="0" smtClean="0">
                <a:solidFill>
                  <a:srgbClr val="002060"/>
                </a:solidFill>
              </a:rPr>
              <a:t>value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the </a:t>
            </a:r>
            <a:r>
              <a:rPr lang="en-US" dirty="0">
                <a:solidFill>
                  <a:srgbClr val="002060"/>
                </a:solidFill>
              </a:rPr>
              <a:t>variable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002060"/>
                </a:solidFill>
              </a:rPr>
              <a:t>left</a:t>
            </a:r>
            <a:r>
              <a:rPr lang="en-US" dirty="0"/>
              <a:t> side operand of the assignment operator is a </a:t>
            </a:r>
            <a:r>
              <a:rPr lang="en-US" dirty="0">
                <a:solidFill>
                  <a:srgbClr val="002060"/>
                </a:solidFill>
              </a:rPr>
              <a:t>variable</a:t>
            </a:r>
            <a:r>
              <a:rPr lang="en-US" dirty="0"/>
              <a:t> and </a:t>
            </a:r>
            <a:r>
              <a:rPr lang="en-US" dirty="0">
                <a:solidFill>
                  <a:srgbClr val="002060"/>
                </a:solidFill>
              </a:rPr>
              <a:t>right</a:t>
            </a:r>
            <a:r>
              <a:rPr lang="en-US" dirty="0"/>
              <a:t> side operand of the assignment operator is a </a:t>
            </a:r>
            <a:r>
              <a:rPr lang="en-US" dirty="0" smtClean="0">
                <a:solidFill>
                  <a:srgbClr val="002060"/>
                </a:solidFill>
              </a:rPr>
              <a:t>value</a:t>
            </a:r>
            <a:r>
              <a:rPr lang="en-US" dirty="0" smtClean="0"/>
              <a:t> or a </a:t>
            </a:r>
            <a:r>
              <a:rPr lang="en-US" dirty="0" smtClean="0">
                <a:solidFill>
                  <a:srgbClr val="002060"/>
                </a:solidFill>
              </a:rPr>
              <a:t>result of an expression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Meaning of = in </a:t>
            </a:r>
            <a:r>
              <a:rPr lang="en-US" dirty="0" smtClean="0">
                <a:solidFill>
                  <a:srgbClr val="002060"/>
                </a:solidFill>
              </a:rPr>
              <a:t>Maths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2060"/>
                </a:solidFill>
              </a:rPr>
              <a:t>Programming</a:t>
            </a:r>
            <a:r>
              <a:rPr lang="en-US" dirty="0" smtClean="0"/>
              <a:t> is different. </a:t>
            </a:r>
          </a:p>
          <a:p>
            <a:pPr lvl="1"/>
            <a:r>
              <a:rPr lang="en-US" dirty="0" smtClean="0"/>
              <a:t>Value of </a:t>
            </a:r>
            <a:r>
              <a:rPr lang="en-US" dirty="0" smtClean="0">
                <a:solidFill>
                  <a:srgbClr val="002060"/>
                </a:solidFill>
              </a:rPr>
              <a:t>LHS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rgbClr val="002060"/>
                </a:solidFill>
              </a:rPr>
              <a:t>RHS</a:t>
            </a:r>
            <a:r>
              <a:rPr lang="en-US" dirty="0" smtClean="0"/>
              <a:t> is always same in </a:t>
            </a:r>
            <a:r>
              <a:rPr lang="en-US" dirty="0" smtClean="0">
                <a:solidFill>
                  <a:srgbClr val="002060"/>
                </a:solidFill>
              </a:rPr>
              <a:t>Math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solidFill>
                  <a:srgbClr val="002060"/>
                </a:solidFill>
              </a:rPr>
              <a:t>programming</a:t>
            </a:r>
            <a:r>
              <a:rPr lang="en-US" dirty="0" smtClean="0"/>
              <a:t>, value of </a:t>
            </a:r>
            <a:r>
              <a:rPr lang="en-US" dirty="0" smtClean="0">
                <a:solidFill>
                  <a:srgbClr val="002060"/>
                </a:solidFill>
              </a:rPr>
              <a:t>RHS</a:t>
            </a:r>
            <a:r>
              <a:rPr lang="en-US" dirty="0" smtClean="0"/>
              <a:t> is assigned to the </a:t>
            </a:r>
            <a:r>
              <a:rPr lang="en-US" dirty="0" smtClean="0">
                <a:solidFill>
                  <a:srgbClr val="002060"/>
                </a:solidFill>
              </a:rPr>
              <a:t>LHS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641826" y="3356659"/>
          <a:ext cx="10908348" cy="3200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35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8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4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I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en-I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2000" b="1" kern="1200" dirty="0">
                        <a:solidFill>
                          <a:srgbClr val="FF17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=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2000" dirty="0" smtClean="0"/>
                        <a:t>Assigns value of right side to left side. Suppose a=5 and b=10.</a:t>
                      </a:r>
                      <a:r>
                        <a:rPr lang="en-IN" sz="2000" baseline="0" dirty="0" smtClean="0"/>
                        <a:t> a=b means now value of a is 10.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+=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a += 1  is same as a = a + 1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Shorthand Assignment Operators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-=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a -= 5  is same as a = a – 5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*=</a:t>
                      </a:r>
                      <a:endParaRPr lang="en-IN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a *= b  is same as a = a *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/=</a:t>
                      </a:r>
                      <a:endParaRPr lang="en-IN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a /= c  is same as a = a / c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%=</a:t>
                      </a:r>
                      <a:endParaRPr lang="en-IN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a %= 10  is same as a = a % 10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8602" y="838201"/>
          <a:ext cx="8686797" cy="548424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1219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Operator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Description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Example</a:t>
                      </a:r>
                      <a:endParaRPr lang="en-US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Simple assignment operator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 = A + B will assign value of A + B into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+=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Add AND assignment </a:t>
                      </a:r>
                      <a:r>
                        <a:rPr lang="en-US" sz="1800" dirty="0" smtClean="0"/>
                        <a:t>operator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 += A is equivalent to C = C +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Subtract AND assignment </a:t>
                      </a:r>
                      <a:r>
                        <a:rPr lang="en-US" sz="1800" dirty="0" smtClean="0"/>
                        <a:t>operator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 -= A is equivalent to C = C -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Multiply AND assignment </a:t>
                      </a:r>
                      <a:r>
                        <a:rPr lang="en-US" sz="1800" dirty="0" smtClean="0"/>
                        <a:t>operator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 *= A is equivalent to C = C *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/=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Divide AND assignment </a:t>
                      </a:r>
                      <a:r>
                        <a:rPr lang="en-US" sz="1800" dirty="0" smtClean="0"/>
                        <a:t>operator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 /= A is equivalent to C = C /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%=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Modulus AND assignment </a:t>
                      </a:r>
                      <a:r>
                        <a:rPr lang="en-US" sz="1800" dirty="0" smtClean="0"/>
                        <a:t>operator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 %= A is equivalent to </a:t>
                      </a:r>
                      <a:r>
                        <a:rPr lang="en-US" sz="1800" dirty="0" smtClean="0"/>
                        <a:t>C </a:t>
                      </a:r>
                      <a:r>
                        <a:rPr lang="en-US" sz="1800" dirty="0"/>
                        <a:t>= C %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&lt;&lt;=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Left shift AND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 &lt;&lt;= 2 is same as C = C &lt;&lt;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&gt;&gt;=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Right shift AND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 &gt;&gt;= 2 is same as C = C &gt;&gt;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&amp;=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Bitwise AND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 &amp;= 2 is same as C = C &amp;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^=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bitwise exclusive OR and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 ^= 2 is same as C = C ^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|=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bitwise inclusive OR and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 |= 2 is same as C = C |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95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/ Decrement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3338166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Increment</a:t>
            </a:r>
            <a:r>
              <a:rPr lang="en-US" dirty="0"/>
              <a:t> and </a:t>
            </a:r>
            <a:r>
              <a:rPr lang="en-US" dirty="0">
                <a:solidFill>
                  <a:srgbClr val="002060"/>
                </a:solidFill>
              </a:rPr>
              <a:t>decrement</a:t>
            </a:r>
            <a:r>
              <a:rPr lang="en-US" dirty="0"/>
              <a:t> operators are </a:t>
            </a:r>
            <a:r>
              <a:rPr lang="en-US" dirty="0">
                <a:solidFill>
                  <a:srgbClr val="002060"/>
                </a:solidFill>
              </a:rPr>
              <a:t>unary</a:t>
            </a:r>
            <a:r>
              <a:rPr lang="en-US" dirty="0"/>
              <a:t> operators that add or subtract one, to or from their </a:t>
            </a:r>
            <a:r>
              <a:rPr lang="en-US" dirty="0" smtClean="0"/>
              <a:t>operand.</a:t>
            </a:r>
          </a:p>
          <a:p>
            <a:r>
              <a:rPr lang="en-US" dirty="0"/>
              <a:t>the increment operator </a:t>
            </a:r>
            <a:r>
              <a:rPr lang="en-US" dirty="0">
                <a:solidFill>
                  <a:srgbClr val="002060"/>
                </a:solidFill>
              </a:rPr>
              <a:t>++</a:t>
            </a:r>
            <a:r>
              <a:rPr lang="en-US" dirty="0"/>
              <a:t> increases the value of a variable by </a:t>
            </a:r>
            <a:r>
              <a:rPr lang="en-US" dirty="0" smtClean="0">
                <a:solidFill>
                  <a:srgbClr val="002060"/>
                </a:solidFill>
              </a:rPr>
              <a:t>1</a:t>
            </a:r>
            <a:r>
              <a:rPr lang="en-US" dirty="0" smtClean="0"/>
              <a:t>, e.g. </a:t>
            </a:r>
            <a:r>
              <a:rPr lang="en-US" dirty="0" smtClean="0">
                <a:solidFill>
                  <a:srgbClr val="002060"/>
                </a:solidFill>
              </a:rPr>
              <a:t>a++ means a=a+1</a:t>
            </a:r>
          </a:p>
          <a:p>
            <a:r>
              <a:rPr lang="en-US" dirty="0" smtClean="0"/>
              <a:t>the </a:t>
            </a:r>
            <a:r>
              <a:rPr lang="en-US" dirty="0"/>
              <a:t>decrement </a:t>
            </a:r>
            <a:r>
              <a:rPr lang="en-US" dirty="0" smtClean="0"/>
              <a:t>operator </a:t>
            </a:r>
            <a:r>
              <a:rPr lang="en-US" dirty="0" smtClean="0">
                <a:solidFill>
                  <a:srgbClr val="002060"/>
                </a:solidFill>
              </a:rPr>
              <a:t>--</a:t>
            </a:r>
            <a:r>
              <a:rPr lang="en-US" dirty="0" smtClean="0"/>
              <a:t> decreases </a:t>
            </a:r>
            <a:r>
              <a:rPr lang="en-US" dirty="0"/>
              <a:t>the value of a variable by </a:t>
            </a:r>
            <a:r>
              <a:rPr lang="en-US" dirty="0">
                <a:solidFill>
                  <a:srgbClr val="002060"/>
                </a:solidFill>
              </a:rPr>
              <a:t>1</a:t>
            </a:r>
            <a:r>
              <a:rPr lang="en-US" dirty="0" smtClean="0"/>
              <a:t>. e.g. </a:t>
            </a:r>
            <a:r>
              <a:rPr lang="en-US" dirty="0" smtClean="0">
                <a:solidFill>
                  <a:srgbClr val="002060"/>
                </a:solidFill>
              </a:rPr>
              <a:t>a–– </a:t>
            </a:r>
            <a:r>
              <a:rPr lang="en-US" dirty="0" smtClean="0"/>
              <a:t>means </a:t>
            </a:r>
            <a:r>
              <a:rPr lang="en-US" dirty="0" smtClean="0">
                <a:solidFill>
                  <a:srgbClr val="002060"/>
                </a:solidFill>
              </a:rPr>
              <a:t>a=a–1</a:t>
            </a:r>
          </a:p>
          <a:p>
            <a:r>
              <a:rPr lang="en-US" dirty="0"/>
              <a:t>If </a:t>
            </a:r>
            <a:r>
              <a:rPr lang="en-US" dirty="0" smtClean="0">
                <a:solidFill>
                  <a:srgbClr val="002060"/>
                </a:solidFill>
              </a:rPr>
              <a:t>++</a:t>
            </a:r>
            <a:r>
              <a:rPr lang="en-US" dirty="0" smtClean="0"/>
              <a:t> operator is used as </a:t>
            </a:r>
            <a:r>
              <a:rPr lang="en-US" dirty="0"/>
              <a:t>a prefix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2060"/>
                </a:solidFill>
              </a:rPr>
              <a:t>++a</a:t>
            </a:r>
            <a:r>
              <a:rPr lang="en-US" dirty="0" smtClean="0"/>
              <a:t>) then </a:t>
            </a:r>
            <a:r>
              <a:rPr lang="en-US" dirty="0"/>
              <a:t>the value of </a:t>
            </a:r>
            <a:r>
              <a:rPr lang="en-US" dirty="0" smtClean="0"/>
              <a:t>a </a:t>
            </a:r>
            <a:r>
              <a:rPr lang="en-US" dirty="0"/>
              <a:t>is incremented by </a:t>
            </a:r>
            <a:r>
              <a:rPr lang="en-US" dirty="0" smtClean="0"/>
              <a:t>1 first </a:t>
            </a:r>
            <a:r>
              <a:rPr lang="en-US" dirty="0"/>
              <a:t>then it returns the value</a:t>
            </a:r>
            <a:r>
              <a:rPr lang="en-US" dirty="0" smtClean="0"/>
              <a:t>.</a:t>
            </a:r>
          </a:p>
          <a:p>
            <a:r>
              <a:rPr lang="en-US" dirty="0"/>
              <a:t>If </a:t>
            </a:r>
            <a:r>
              <a:rPr lang="en-US" dirty="0">
                <a:solidFill>
                  <a:srgbClr val="002060"/>
                </a:solidFill>
              </a:rPr>
              <a:t>++</a:t>
            </a:r>
            <a:r>
              <a:rPr lang="en-US" dirty="0"/>
              <a:t> operator is used as a </a:t>
            </a:r>
            <a:r>
              <a:rPr lang="en-US" dirty="0" smtClean="0"/>
              <a:t>postfix (</a:t>
            </a:r>
            <a:r>
              <a:rPr lang="en-US" dirty="0" smtClean="0">
                <a:solidFill>
                  <a:srgbClr val="002060"/>
                </a:solidFill>
              </a:rPr>
              <a:t>a++</a:t>
            </a:r>
            <a:r>
              <a:rPr lang="en-US" dirty="0" smtClean="0"/>
              <a:t>) then </a:t>
            </a:r>
            <a:r>
              <a:rPr lang="en-US" dirty="0"/>
              <a:t>the value of a </a:t>
            </a:r>
            <a:r>
              <a:rPr lang="en-US" dirty="0" smtClean="0"/>
              <a:t>is returned first then it increments value of a </a:t>
            </a:r>
            <a:r>
              <a:rPr lang="en-US" dirty="0"/>
              <a:t>by </a:t>
            </a:r>
            <a:r>
              <a:rPr lang="en-US" dirty="0" smtClean="0"/>
              <a:t>1.</a:t>
            </a:r>
            <a:endParaRPr lang="en-US" dirty="0"/>
          </a:p>
          <a:p>
            <a:endParaRPr lang="en-US" dirty="0" smtClean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496738" y="4201610"/>
          <a:ext cx="6122035" cy="2286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13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8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Expression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Evaluation (Let’s say a=10, c=15)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 = a++</a:t>
                      </a:r>
                      <a:endParaRPr lang="en-IN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of b would be 10 and value of a would be 11.</a:t>
                      </a:r>
                      <a:endParaRPr lang="en-IN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 = ++a</a:t>
                      </a:r>
                      <a:endParaRPr lang="en-IN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Value of b &amp; a would be 11</a:t>
                      </a:r>
                      <a:r>
                        <a:rPr lang="en-US" sz="1800" baseline="0" dirty="0" smtClean="0"/>
                        <a:t>.</a:t>
                      </a:r>
                      <a:endParaRPr lang="en-IN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b = a--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of b would be 10 and value of a would be 9.</a:t>
                      </a:r>
                      <a:endParaRPr lang="en-IN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b = --a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Value of b &amp; a would be 9</a:t>
                      </a:r>
                      <a:r>
                        <a:rPr lang="en-US" sz="1800" baseline="0" dirty="0" smtClean="0"/>
                        <a:t>.</a:t>
                      </a:r>
                      <a:endParaRPr lang="en-IN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/>
          </p:nvPr>
        </p:nvGraphicFramePr>
        <p:xfrm>
          <a:off x="6853168" y="4201610"/>
          <a:ext cx="1829117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29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Expression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 = --a + </a:t>
                      </a:r>
                      <a:r>
                        <a:rPr lang="en-US" sz="1800" dirty="0" err="1" smtClean="0"/>
                        <a:t>c++</a:t>
                      </a:r>
                      <a:endParaRPr lang="en-IN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 = a++ + ++c</a:t>
                      </a:r>
                      <a:endParaRPr lang="en-IN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b = ++a - ++c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687266" y="4201610"/>
          <a:ext cx="3338830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338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Evaluation (Let’s say a=10, c=15)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 = 24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 = 26</a:t>
                      </a:r>
                      <a:endParaRPr 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 = </a:t>
                      </a:r>
                      <a:r>
                        <a:rPr lang="en-US" dirty="0" smtClean="0"/>
                        <a:t>–</a:t>
                      </a:r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32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Operator (Ternary)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Operator ( ? : )</a:t>
            </a:r>
          </a:p>
          <a:p>
            <a:pPr lvl="1"/>
            <a:r>
              <a:rPr lang="en-US" dirty="0"/>
              <a:t>Syntax:</a:t>
            </a:r>
          </a:p>
          <a:p>
            <a:pPr lvl="2">
              <a:buNone/>
            </a:pPr>
            <a:r>
              <a:rPr lang="en-US" dirty="0"/>
              <a:t>variable x = </a:t>
            </a:r>
            <a:r>
              <a:rPr lang="en-US" dirty="0">
                <a:solidFill>
                  <a:schemeClr val="tx2"/>
                </a:solidFill>
              </a:rPr>
              <a:t>(expression)</a:t>
            </a:r>
            <a:r>
              <a:rPr lang="en-US" dirty="0"/>
              <a:t> ? </a:t>
            </a:r>
            <a:r>
              <a:rPr lang="en-US" dirty="0">
                <a:solidFill>
                  <a:srgbClr val="00FF00"/>
                </a:solidFill>
              </a:rPr>
              <a:t>value if true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value if false</a:t>
            </a:r>
          </a:p>
          <a:p>
            <a:pPr lvl="1"/>
            <a:r>
              <a:rPr lang="en-US" dirty="0"/>
              <a:t>Example: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b = (a == 1) ? 20 : 30;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2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Precedence &amp; Associativity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does java evaluate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1 + 10 * 9 ?</a:t>
            </a:r>
          </a:p>
          <a:p>
            <a:pPr lvl="1"/>
            <a:r>
              <a:rPr lang="en-IN" dirty="0">
                <a:latin typeface="Courier New" pitchFamily="49" charset="0"/>
                <a:cs typeface="Courier New" pitchFamily="49" charset="0"/>
              </a:rPr>
              <a:t>(1 + 10 ) * 9  = 99  </a:t>
            </a:r>
            <a:r>
              <a:rPr lang="en-IN" dirty="0">
                <a:cs typeface="Courier New" pitchFamily="49" charset="0"/>
              </a:rPr>
              <a:t> </a:t>
            </a:r>
            <a:r>
              <a:rPr lang="en-IN" b="1" dirty="0">
                <a:cs typeface="Courier New" pitchFamily="49" charset="0"/>
              </a:rPr>
              <a:t>OR   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1  + (10 * 9) = 91</a:t>
            </a:r>
          </a:p>
          <a:p>
            <a:r>
              <a:rPr lang="en-IN" dirty="0">
                <a:cs typeface="Courier New" pitchFamily="49" charset="0"/>
              </a:rPr>
              <a:t>To get the correct answer for the given problem Java came up with Operator precedence. ( multiplication have higher precedence than addition so correct answer will be </a:t>
            </a:r>
            <a:r>
              <a:rPr lang="en-IN" b="1" dirty="0">
                <a:cs typeface="Courier New" pitchFamily="49" charset="0"/>
              </a:rPr>
              <a:t>91 </a:t>
            </a:r>
            <a:r>
              <a:rPr lang="en-IN" dirty="0">
                <a:cs typeface="Courier New" pitchFamily="49" charset="0"/>
              </a:rPr>
              <a:t>in this case)</a:t>
            </a:r>
          </a:p>
          <a:p>
            <a:r>
              <a:rPr lang="en-IN" dirty="0">
                <a:cs typeface="Courier New" pitchFamily="49" charset="0"/>
              </a:rPr>
              <a:t>For Operator, associativity means that when the same operator appears in a row, then to which direction the expression will be </a:t>
            </a:r>
            <a:r>
              <a:rPr lang="en-IN">
                <a:cs typeface="Courier New" pitchFamily="49" charset="0"/>
              </a:rPr>
              <a:t>evaluated</a:t>
            </a:r>
            <a:r>
              <a:rPr lang="en-IN" smtClean="0">
                <a:cs typeface="Courier New" pitchFamily="49" charset="0"/>
              </a:rPr>
              <a:t>.</a:t>
            </a:r>
            <a:endParaRPr lang="en-IN" dirty="0">
              <a:cs typeface="Courier New" pitchFamily="49" charset="0"/>
            </a:endParaRPr>
          </a:p>
          <a:p>
            <a:r>
              <a:rPr lang="en-IN" dirty="0">
                <a:cs typeface="Courier New" pitchFamily="49" charset="0"/>
              </a:rPr>
              <a:t>How does java evaluate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1 * 2 + 3 * 4 / 5 ???</a:t>
            </a:r>
          </a:p>
          <a:p>
            <a:pPr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					2   +   12	 / 5</a:t>
            </a:r>
          </a:p>
          <a:p>
            <a:pPr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					2	+	2.4</a:t>
            </a:r>
            <a:endParaRPr lang="en-IN" dirty="0">
              <a:cs typeface="Courier New" pitchFamily="49" charset="0"/>
            </a:endParaRPr>
          </a:p>
          <a:p>
            <a:pPr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						4.4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474720" y="3564774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963785" y="3564774"/>
            <a:ext cx="0" cy="1759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919949" y="3564774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04411" y="3564774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419898" y="4038005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953298" y="4081549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04210" y="4513811"/>
            <a:ext cx="228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47210" y="4513811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55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>
                <a:ea typeface="Open Sans Semibold" panose="020B0706030804020204" pitchFamily="34" charset="0"/>
                <a:cs typeface="Open Sans Semibold" panose="020B0706030804020204" pitchFamily="34" charset="0"/>
              </a:rPr>
              <a:t>Precedence of Java </a:t>
            </a:r>
            <a:r>
              <a:rPr lang="en-US" sz="3600" dirty="0" smtClean="0">
                <a:ea typeface="Open Sans Semibold" panose="020B0706030804020204" pitchFamily="34" charset="0"/>
                <a:cs typeface="Open Sans Semibold" panose="020B0706030804020204" pitchFamily="34" charset="0"/>
              </a:rPr>
              <a:t>Operators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4800" y="990600"/>
          <a:ext cx="8686800" cy="536448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788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Category 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Operator 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Associativity 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 dirty="0"/>
                        <a:t>Postfix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() [] . (dot operator)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Unary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++ - - ! 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Right to left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Multiplicative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* / %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Additive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 -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Shift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&gt;&gt; &gt;&gt;&gt; &lt;&lt;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Relational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&gt; &gt;= &lt; &lt;=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Equality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== !=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Bitwise AND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&amp;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Bitwise XOR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^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Bitwise OR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|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Logical AND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&amp;&amp;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Logical OR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||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Conditional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?: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Right to left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Assignment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= += -= *= /= %= &gt;&gt;= &lt;&lt;= &amp;= ^= |=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Right to left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Comma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,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62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Precedence </a:t>
            </a:r>
            <a:r>
              <a:rPr lang="en-US" dirty="0" smtClean="0"/>
              <a:t>&amp; </a:t>
            </a:r>
            <a:r>
              <a:rPr lang="en-US" dirty="0"/>
              <a:t>Associativity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Priority matters!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40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Precedence </a:t>
            </a:r>
            <a:r>
              <a:rPr lang="en-US" dirty="0" smtClean="0"/>
              <a:t>&amp; Associativity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9146170" cy="5590565"/>
          </a:xfrm>
        </p:spPr>
        <p:txBody>
          <a:bodyPr/>
          <a:lstStyle/>
          <a:p>
            <a:r>
              <a:rPr lang="en-US" dirty="0"/>
              <a:t>Operators Precedence and Associativity are two characteristics of operators that determine the </a:t>
            </a:r>
            <a:r>
              <a:rPr lang="en-US" dirty="0">
                <a:solidFill>
                  <a:srgbClr val="002060"/>
                </a:solidFill>
              </a:rPr>
              <a:t>evaluation order</a:t>
            </a:r>
            <a:r>
              <a:rPr lang="en-US" dirty="0"/>
              <a:t> of sub-expressions in </a:t>
            </a:r>
            <a:r>
              <a:rPr lang="en-US" dirty="0">
                <a:solidFill>
                  <a:srgbClr val="002060"/>
                </a:solidFill>
              </a:rPr>
              <a:t>absence</a:t>
            </a:r>
            <a:r>
              <a:rPr lang="en-US" dirty="0"/>
              <a:t> of </a:t>
            </a:r>
            <a:r>
              <a:rPr lang="en-US" dirty="0" smtClean="0">
                <a:solidFill>
                  <a:srgbClr val="002060"/>
                </a:solidFill>
              </a:rPr>
              <a:t>brackets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Operator </a:t>
            </a:r>
            <a:r>
              <a:rPr lang="en-US" dirty="0"/>
              <a:t>precedence determines which </a:t>
            </a:r>
            <a:r>
              <a:rPr lang="en-US" dirty="0" smtClean="0"/>
              <a:t>operation </a:t>
            </a:r>
            <a:r>
              <a:rPr lang="en-US" dirty="0"/>
              <a:t>is performed first in an expression with more than one operators with different precedence</a:t>
            </a:r>
            <a:r>
              <a:rPr lang="en-US" dirty="0" smtClean="0"/>
              <a:t>.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a=10 + 20 * 30 </a:t>
            </a:r>
            <a:r>
              <a:rPr lang="en-US" dirty="0"/>
              <a:t>is calculated as </a:t>
            </a:r>
            <a:r>
              <a:rPr lang="en-US" dirty="0">
                <a:solidFill>
                  <a:srgbClr val="002060"/>
                </a:solidFill>
              </a:rPr>
              <a:t>10 + (20 * </a:t>
            </a:r>
            <a:r>
              <a:rPr lang="en-US" dirty="0" smtClean="0">
                <a:solidFill>
                  <a:srgbClr val="002060"/>
                </a:solidFill>
              </a:rPr>
              <a:t>30) </a:t>
            </a:r>
            <a:r>
              <a:rPr lang="en-US" dirty="0" smtClean="0"/>
              <a:t>and </a:t>
            </a:r>
            <a:r>
              <a:rPr lang="en-US" dirty="0"/>
              <a:t>not as </a:t>
            </a:r>
            <a:r>
              <a:rPr lang="en-US" dirty="0">
                <a:solidFill>
                  <a:srgbClr val="002060"/>
                </a:solidFill>
              </a:rPr>
              <a:t>(10 + 20) * </a:t>
            </a:r>
            <a:r>
              <a:rPr lang="en-US" dirty="0" smtClean="0">
                <a:solidFill>
                  <a:srgbClr val="002060"/>
                </a:solidFill>
              </a:rPr>
              <a:t>30 </a:t>
            </a:r>
            <a:r>
              <a:rPr lang="en-US" dirty="0" smtClean="0"/>
              <a:t>so answer is </a:t>
            </a:r>
            <a:r>
              <a:rPr lang="en-US" dirty="0" smtClean="0">
                <a:solidFill>
                  <a:srgbClr val="002060"/>
                </a:solidFill>
              </a:rPr>
              <a:t>610.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Operators </a:t>
            </a:r>
            <a:r>
              <a:rPr lang="en-US" dirty="0">
                <a:solidFill>
                  <a:srgbClr val="002060"/>
                </a:solidFill>
              </a:rPr>
              <a:t>Associativity </a:t>
            </a:r>
            <a:r>
              <a:rPr lang="en-US" dirty="0"/>
              <a:t>is used when two operators of same precedence appear in an expression. Associativity can be either Left to </a:t>
            </a:r>
            <a:r>
              <a:rPr lang="en-US" dirty="0" smtClean="0"/>
              <a:t>Right (</a:t>
            </a:r>
            <a:r>
              <a:rPr lang="en-US" dirty="0" smtClean="0">
                <a:solidFill>
                  <a:srgbClr val="002060"/>
                </a:solidFill>
              </a:rPr>
              <a:t>L to R</a:t>
            </a:r>
            <a:r>
              <a:rPr lang="en-US" dirty="0" smtClean="0"/>
              <a:t>) </a:t>
            </a:r>
            <a:r>
              <a:rPr lang="en-US" dirty="0"/>
              <a:t>or Right to </a:t>
            </a:r>
            <a:r>
              <a:rPr lang="en-US" dirty="0" smtClean="0"/>
              <a:t>Left (</a:t>
            </a:r>
            <a:r>
              <a:rPr lang="en-US" dirty="0" smtClean="0">
                <a:solidFill>
                  <a:srgbClr val="002060"/>
                </a:solidFill>
              </a:rPr>
              <a:t>R to L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a=100 </a:t>
            </a:r>
            <a:r>
              <a:rPr lang="en-US" dirty="0">
                <a:solidFill>
                  <a:srgbClr val="002060"/>
                </a:solidFill>
              </a:rPr>
              <a:t>/ 10 * </a:t>
            </a:r>
            <a:r>
              <a:rPr lang="en-US" dirty="0" smtClean="0">
                <a:solidFill>
                  <a:srgbClr val="002060"/>
                </a:solidFill>
              </a:rPr>
              <a:t>10</a:t>
            </a:r>
          </a:p>
          <a:p>
            <a:pPr lvl="2"/>
            <a:r>
              <a:rPr lang="en-US" dirty="0" smtClean="0"/>
              <a:t>If Left to Right means (100 / 10) * 10 then answer is 100</a:t>
            </a:r>
          </a:p>
          <a:p>
            <a:pPr lvl="2"/>
            <a:r>
              <a:rPr lang="en-US" dirty="0" smtClean="0"/>
              <a:t>If Right to Left means 100 / (10 * 10) then answer is 1</a:t>
            </a:r>
          </a:p>
          <a:p>
            <a:pPr lvl="2"/>
            <a:r>
              <a:rPr lang="en-US" dirty="0" smtClean="0"/>
              <a:t>Division (/) &amp; Multiplication (*) are Left to Right associative so the answer is </a:t>
            </a:r>
            <a:r>
              <a:rPr lang="en-US" b="1" dirty="0" smtClean="0">
                <a:solidFill>
                  <a:srgbClr val="002060"/>
                </a:solidFill>
              </a:rPr>
              <a:t>100.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3074" name="Picture 2" descr="Highest precedence in Java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538" y="863444"/>
            <a:ext cx="2494112" cy="149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11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Precedence and Associativity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11013070" cy="55905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1) </a:t>
            </a:r>
            <a:r>
              <a:rPr lang="en-US" dirty="0">
                <a:solidFill>
                  <a:srgbClr val="002060"/>
                </a:solidFill>
              </a:rPr>
              <a:t>Associativity</a:t>
            </a:r>
            <a:r>
              <a:rPr lang="en-US" dirty="0"/>
              <a:t> is only used when there are two or more operators of same precedence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2) All operators with the same </a:t>
            </a:r>
            <a:r>
              <a:rPr lang="en-US" dirty="0">
                <a:solidFill>
                  <a:srgbClr val="002060"/>
                </a:solidFill>
              </a:rPr>
              <a:t>precedence</a:t>
            </a:r>
            <a:r>
              <a:rPr lang="en-US" dirty="0"/>
              <a:t> have same associativity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415631"/>
              </p:ext>
            </p:extLst>
          </p:nvPr>
        </p:nvGraphicFramePr>
        <p:xfrm>
          <a:off x="212204" y="1706253"/>
          <a:ext cx="5902960" cy="5851240"/>
        </p:xfrm>
        <a:graphic>
          <a:graphicData uri="http://schemas.openxmlformats.org/drawingml/2006/table">
            <a:tbl>
              <a:tblPr/>
              <a:tblGrid>
                <a:gridCol w="581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1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 smtClean="0">
                          <a:effectLst/>
                        </a:rPr>
                        <a:t>Priority</a:t>
                      </a:r>
                      <a:endParaRPr lang="en-US" sz="1200" b="1" dirty="0">
                        <a:effectLst/>
                      </a:endParaRPr>
                    </a:p>
                  </a:txBody>
                  <a:tcPr marL="45720" marR="45720" marT="7964" marB="79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</a:rPr>
                        <a:t>Operator</a:t>
                      </a:r>
                      <a:endParaRPr lang="en-US" sz="1200" b="0" dirty="0">
                        <a:effectLst/>
                      </a:endParaRPr>
                    </a:p>
                  </a:txBody>
                  <a:tcPr marL="45720" marR="45720" marT="7964" marB="79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dirty="0">
                          <a:effectLst/>
                        </a:rPr>
                        <a:t>Description</a:t>
                      </a:r>
                      <a:endParaRPr lang="en-US" sz="1200" b="0" dirty="0">
                        <a:effectLst/>
                      </a:endParaRPr>
                    </a:p>
                  </a:txBody>
                  <a:tcPr marL="45720" marR="45720" marT="7964" marB="79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dirty="0">
                          <a:effectLst/>
                        </a:rPr>
                        <a:t> </a:t>
                      </a:r>
                      <a:r>
                        <a:rPr lang="en-US" sz="1200" b="1" dirty="0">
                          <a:effectLst/>
                        </a:rPr>
                        <a:t>Associativity</a:t>
                      </a:r>
                      <a:endParaRPr lang="en-US" sz="1200" b="0" dirty="0">
                        <a:effectLst/>
                      </a:endParaRPr>
                    </a:p>
                  </a:txBody>
                  <a:tcPr marL="45720" marR="45720" marT="7964" marB="79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67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b="0" dirty="0" smtClean="0">
                          <a:effectLst/>
                        </a:rPr>
                        <a:t>1</a:t>
                      </a:r>
                      <a:endParaRPr lang="en-US" sz="1500" b="0" dirty="0">
                        <a:effectLst/>
                      </a:endParaRP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( )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[ ]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.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-&gt;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 smtClean="0">
                          <a:effectLst/>
                        </a:rPr>
                        <a:t>a++ a—</a:t>
                      </a:r>
                      <a:endParaRPr lang="en-US" sz="1500" b="0" dirty="0">
                        <a:effectLst/>
                      </a:endParaRP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Parentheses (function call</a:t>
                      </a:r>
                      <a:r>
                        <a:rPr lang="en-US" sz="1500" b="0" dirty="0" smtClean="0">
                          <a:effectLst/>
                        </a:rPr>
                        <a:t>)</a:t>
                      </a:r>
                      <a:r>
                        <a:rPr lang="en-US" sz="1500" b="0" dirty="0">
                          <a:effectLst/>
                        </a:rPr>
                        <a:t/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Brackets (array subscript)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Member selection via object name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Member selection via pointer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Postfix </a:t>
                      </a:r>
                      <a:r>
                        <a:rPr lang="en-US" sz="1500" b="0" dirty="0" smtClean="0">
                          <a:effectLst/>
                        </a:rPr>
                        <a:t>increment/decrement</a:t>
                      </a:r>
                      <a:endParaRPr lang="en-US" sz="1500" b="0" dirty="0">
                        <a:effectLst/>
                      </a:endParaRP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effectLst/>
                        </a:rPr>
                        <a:t>left-to-right</a:t>
                      </a:r>
                    </a:p>
                  </a:txBody>
                  <a:tcPr marL="45720" marR="45720" marT="55746" marB="5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94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b="0" dirty="0" smtClean="0">
                          <a:effectLst/>
                        </a:rPr>
                        <a:t>2</a:t>
                      </a:r>
                      <a:endParaRPr lang="en-US" sz="1500" b="0" dirty="0">
                        <a:effectLst/>
                      </a:endParaRP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 smtClean="0">
                          <a:effectLst/>
                        </a:rPr>
                        <a:t>++a —a</a:t>
                      </a:r>
                      <a:r>
                        <a:rPr lang="en-US" sz="1500" b="0" dirty="0">
                          <a:effectLst/>
                        </a:rPr>
                        <a:t/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+ –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! ~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(</a:t>
                      </a:r>
                      <a:r>
                        <a:rPr lang="en-US" sz="1500" b="0" i="1" dirty="0">
                          <a:effectLst/>
                        </a:rPr>
                        <a:t>type</a:t>
                      </a:r>
                      <a:r>
                        <a:rPr lang="en-US" sz="1500" b="0" dirty="0">
                          <a:effectLst/>
                        </a:rPr>
                        <a:t>)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*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&amp;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 err="1">
                          <a:effectLst/>
                        </a:rPr>
                        <a:t>sizeof</a:t>
                      </a:r>
                      <a:endParaRPr lang="en-US" sz="1500" b="0" dirty="0">
                        <a:effectLst/>
                      </a:endParaRP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Prefix increment/decrement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Unary plus/minus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Logical negation/bitwise complement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Cast (convert value to temporary value of </a:t>
                      </a:r>
                      <a:r>
                        <a:rPr lang="en-US" sz="1500" b="0" i="1" dirty="0">
                          <a:effectLst/>
                        </a:rPr>
                        <a:t>type</a:t>
                      </a:r>
                      <a:r>
                        <a:rPr lang="en-US" sz="1500" b="0" dirty="0">
                          <a:effectLst/>
                        </a:rPr>
                        <a:t>)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 smtClean="0">
                          <a:effectLst/>
                        </a:rPr>
                        <a:t>De-reference</a:t>
                      </a:r>
                      <a:r>
                        <a:rPr lang="en-US" sz="1500" b="0" dirty="0">
                          <a:effectLst/>
                        </a:rPr>
                        <a:t/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Address (of operand)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Determine size in bytes on this implementation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</a:rPr>
                        <a:t>right-to-left</a:t>
                      </a:r>
                    </a:p>
                  </a:txBody>
                  <a:tcPr marL="45720" marR="45720" marT="55746" marB="5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12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b="0" dirty="0" smtClean="0">
                          <a:effectLst/>
                        </a:rPr>
                        <a:t>3</a:t>
                      </a:r>
                      <a:endParaRPr lang="en-US" sz="1500" b="0" dirty="0">
                        <a:effectLst/>
                      </a:endParaRP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*  /  %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Multiplication/division/modulus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effectLst/>
                        </a:rPr>
                        <a:t>left-to-right</a:t>
                      </a:r>
                    </a:p>
                  </a:txBody>
                  <a:tcPr marL="45720" marR="45720" marT="55746" marB="5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12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b="0" dirty="0" smtClean="0">
                          <a:effectLst/>
                        </a:rPr>
                        <a:t>4</a:t>
                      </a:r>
                      <a:endParaRPr lang="en-US" sz="1500" b="0" dirty="0">
                        <a:effectLst/>
                      </a:endParaRP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+  –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Addition/subtraction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effectLst/>
                        </a:rPr>
                        <a:t>left-to-right</a:t>
                      </a:r>
                    </a:p>
                  </a:txBody>
                  <a:tcPr marL="45720" marR="45720" marT="55746" marB="5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12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b="0" dirty="0" smtClean="0">
                          <a:effectLst/>
                        </a:rPr>
                        <a:t>5</a:t>
                      </a:r>
                      <a:endParaRPr lang="en-US" sz="1500" b="0" dirty="0">
                        <a:effectLst/>
                      </a:endParaRP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&lt;&lt;  &gt;&gt;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Bitwise shift left, Bitwise shift right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effectLst/>
                        </a:rPr>
                        <a:t>left-to-right</a:t>
                      </a:r>
                    </a:p>
                  </a:txBody>
                  <a:tcPr marL="45720" marR="45720" marT="55746" marB="5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40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b="0" dirty="0" smtClean="0">
                          <a:effectLst/>
                        </a:rPr>
                        <a:t>6</a:t>
                      </a:r>
                      <a:endParaRPr lang="en-US" sz="1500" b="0" dirty="0">
                        <a:effectLst/>
                      </a:endParaRP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&lt;  &lt;=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&gt;  &gt;=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Relational less than/less than or equal to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Relational greater than/greater  than or equal to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effectLst/>
                        </a:rPr>
                        <a:t>left-to-right</a:t>
                      </a:r>
                    </a:p>
                  </a:txBody>
                  <a:tcPr marL="45720" marR="45720" marT="55746" marB="5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770112"/>
              </p:ext>
            </p:extLst>
          </p:nvPr>
        </p:nvGraphicFramePr>
        <p:xfrm>
          <a:off x="6324598" y="1698304"/>
          <a:ext cx="5639435" cy="5012236"/>
        </p:xfrm>
        <a:graphic>
          <a:graphicData uri="http://schemas.openxmlformats.org/drawingml/2006/table">
            <a:tbl>
              <a:tblPr/>
              <a:tblGrid>
                <a:gridCol w="581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4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0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 smtClean="0">
                          <a:effectLst/>
                        </a:rPr>
                        <a:t>Priority</a:t>
                      </a:r>
                      <a:endParaRPr lang="en-US" sz="1200" b="1" dirty="0">
                        <a:effectLst/>
                      </a:endParaRPr>
                    </a:p>
                  </a:txBody>
                  <a:tcPr marL="45720" marR="45720" marT="7964" marB="79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</a:rPr>
                        <a:t>Operator</a:t>
                      </a:r>
                      <a:endParaRPr lang="en-US" sz="1200" b="0" dirty="0">
                        <a:effectLst/>
                      </a:endParaRPr>
                    </a:p>
                  </a:txBody>
                  <a:tcPr marL="45720" marR="45720" marT="7964" marB="79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dirty="0">
                          <a:effectLst/>
                        </a:rPr>
                        <a:t>Description</a:t>
                      </a:r>
                      <a:endParaRPr lang="en-US" sz="1200" b="0" dirty="0">
                        <a:effectLst/>
                      </a:endParaRPr>
                    </a:p>
                  </a:txBody>
                  <a:tcPr marL="45720" marR="45720" marT="7964" marB="79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dirty="0">
                          <a:effectLst/>
                        </a:rPr>
                        <a:t> </a:t>
                      </a:r>
                      <a:r>
                        <a:rPr lang="en-US" sz="1200" b="1" dirty="0">
                          <a:effectLst/>
                        </a:rPr>
                        <a:t>Associativity</a:t>
                      </a:r>
                      <a:endParaRPr lang="en-US" sz="1200" b="0" dirty="0">
                        <a:effectLst/>
                      </a:endParaRPr>
                    </a:p>
                  </a:txBody>
                  <a:tcPr marL="45720" marR="45720" marT="7964" marB="79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12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b="0" dirty="0" smtClean="0">
                          <a:effectLst/>
                        </a:rPr>
                        <a:t>7</a:t>
                      </a:r>
                      <a:endParaRPr lang="en-US" sz="1500" b="0" dirty="0">
                        <a:effectLst/>
                      </a:endParaRP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==  !=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 smtClean="0">
                          <a:effectLst/>
                        </a:rPr>
                        <a:t>is </a:t>
                      </a:r>
                      <a:r>
                        <a:rPr lang="en-US" sz="1500" b="0" dirty="0">
                          <a:effectLst/>
                        </a:rPr>
                        <a:t>equal to/is not equal to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left-to-right</a:t>
                      </a:r>
                    </a:p>
                  </a:txBody>
                  <a:tcPr marL="45720" marR="45720" marT="55746" marB="5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12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b="0" dirty="0" smtClean="0">
                          <a:effectLst/>
                        </a:rPr>
                        <a:t>8</a:t>
                      </a:r>
                      <a:endParaRPr lang="en-US" sz="1500" b="0" dirty="0">
                        <a:effectLst/>
                      </a:endParaRP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&amp;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Bitwise AND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left-to-right</a:t>
                      </a:r>
                    </a:p>
                  </a:txBody>
                  <a:tcPr marL="45720" marR="45720" marT="55746" marB="5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12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b="0" dirty="0" smtClean="0">
                          <a:effectLst/>
                        </a:rPr>
                        <a:t>9</a:t>
                      </a:r>
                      <a:endParaRPr lang="en-US" sz="1500" b="0" dirty="0">
                        <a:effectLst/>
                      </a:endParaRP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^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Bitwise exclusive OR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left-to-right</a:t>
                      </a:r>
                    </a:p>
                  </a:txBody>
                  <a:tcPr marL="45720" marR="45720" marT="55746" marB="5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12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b="0" dirty="0" smtClean="0">
                          <a:effectLst/>
                        </a:rPr>
                        <a:t>10</a:t>
                      </a:r>
                      <a:endParaRPr lang="en-US" sz="1500" b="0" dirty="0">
                        <a:effectLst/>
                      </a:endParaRP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|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Bitwise </a:t>
                      </a:r>
                      <a:r>
                        <a:rPr lang="en-US" sz="1500" b="0" dirty="0" smtClean="0">
                          <a:effectLst/>
                        </a:rPr>
                        <a:t>OR</a:t>
                      </a:r>
                      <a:endParaRPr lang="en-US" sz="1500" b="0" dirty="0">
                        <a:effectLst/>
                      </a:endParaRP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left-to-right</a:t>
                      </a:r>
                    </a:p>
                  </a:txBody>
                  <a:tcPr marL="45720" marR="45720" marT="55746" marB="5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12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b="0" dirty="0" smtClean="0">
                          <a:effectLst/>
                        </a:rPr>
                        <a:t>11</a:t>
                      </a:r>
                      <a:endParaRPr lang="en-US" sz="1500" b="0" dirty="0">
                        <a:effectLst/>
                      </a:endParaRP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&amp;&amp;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Logical AND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left-to-right</a:t>
                      </a:r>
                    </a:p>
                  </a:txBody>
                  <a:tcPr marL="45720" marR="45720" marT="55746" marB="5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12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b="0" dirty="0" smtClean="0">
                          <a:effectLst/>
                        </a:rPr>
                        <a:t>12</a:t>
                      </a:r>
                      <a:endParaRPr lang="en-US" sz="1500" b="0" dirty="0">
                        <a:effectLst/>
                      </a:endParaRP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| |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Logical OR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left-to-right</a:t>
                      </a:r>
                    </a:p>
                  </a:txBody>
                  <a:tcPr marL="45720" marR="45720" marT="55746" marB="5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12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b="0" dirty="0" smtClean="0">
                          <a:effectLst/>
                        </a:rPr>
                        <a:t>13</a:t>
                      </a:r>
                      <a:endParaRPr lang="en-US" sz="1500" b="0" dirty="0">
                        <a:effectLst/>
                      </a:endParaRP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? :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Ternary conditional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dirty="0">
                          <a:effectLst/>
                        </a:rPr>
                        <a:t>right-to-left</a:t>
                      </a:r>
                    </a:p>
                  </a:txBody>
                  <a:tcPr marL="45720" marR="45720" marT="55746" marB="5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931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b="0" dirty="0" smtClean="0">
                          <a:effectLst/>
                        </a:rPr>
                        <a:t>14</a:t>
                      </a:r>
                      <a:endParaRPr lang="en-US" sz="1500" b="0" dirty="0">
                        <a:effectLst/>
                      </a:endParaRP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=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+=  </a:t>
                      </a:r>
                      <a:r>
                        <a:rPr lang="en-US" sz="1500" b="0" dirty="0" smtClean="0">
                          <a:effectLst/>
                        </a:rPr>
                        <a:t>-=  *=</a:t>
                      </a:r>
                      <a:r>
                        <a:rPr lang="en-US" sz="1500" b="0" dirty="0">
                          <a:effectLst/>
                        </a:rPr>
                        <a:t>  </a:t>
                      </a:r>
                      <a:r>
                        <a:rPr lang="en-US" sz="1500" b="0" dirty="0" smtClean="0">
                          <a:effectLst/>
                        </a:rPr>
                        <a:t>/=  %=</a:t>
                      </a:r>
                      <a:r>
                        <a:rPr lang="en-US" sz="1500" b="0" dirty="0">
                          <a:effectLst/>
                        </a:rPr>
                        <a:t>  &amp;=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^=  </a:t>
                      </a:r>
                      <a:r>
                        <a:rPr lang="en-US" sz="1500" b="0" dirty="0" smtClean="0">
                          <a:effectLst/>
                        </a:rPr>
                        <a:t>|=</a:t>
                      </a:r>
                    </a:p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/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&lt;&lt;=  &gt;&gt;=</a:t>
                      </a:r>
                    </a:p>
                  </a:txBody>
                  <a:tcPr marL="45720" marR="45720" marT="55746" marB="5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Assignment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 smtClean="0">
                          <a:effectLst/>
                        </a:rPr>
                        <a:t>Shorthand Assignments</a:t>
                      </a:r>
                      <a:r>
                        <a:rPr lang="en-US" sz="1500" b="0" dirty="0">
                          <a:effectLst/>
                        </a:rPr>
                        <a:t/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Bitwise </a:t>
                      </a:r>
                      <a:r>
                        <a:rPr lang="en-US" sz="1500" b="0" dirty="0" smtClean="0">
                          <a:effectLst/>
                        </a:rPr>
                        <a:t>exclusive/inclusive</a:t>
                      </a:r>
                    </a:p>
                    <a:p>
                      <a:pPr algn="l" fontAlgn="base"/>
                      <a:r>
                        <a:rPr lang="en-US" sz="1500" b="0" dirty="0" smtClean="0">
                          <a:effectLst/>
                        </a:rPr>
                        <a:t>assignment</a:t>
                      </a:r>
                      <a:r>
                        <a:rPr lang="en-US" sz="1500" b="0" dirty="0">
                          <a:effectLst/>
                        </a:rPr>
                        <a:t/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Bitwise shift </a:t>
                      </a:r>
                      <a:r>
                        <a:rPr lang="en-US" sz="1500" b="0" dirty="0" smtClean="0">
                          <a:effectLst/>
                        </a:rPr>
                        <a:t>left/right</a:t>
                      </a:r>
                    </a:p>
                    <a:p>
                      <a:pPr algn="l" fontAlgn="base"/>
                      <a:r>
                        <a:rPr lang="en-US" sz="1500" b="0" dirty="0" smtClean="0">
                          <a:effectLst/>
                        </a:rPr>
                        <a:t>assignment</a:t>
                      </a:r>
                      <a:endParaRPr lang="en-US" sz="1500" b="0" dirty="0">
                        <a:effectLst/>
                      </a:endParaRPr>
                    </a:p>
                  </a:txBody>
                  <a:tcPr marL="45720" marR="45720" marT="55746" marB="5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dirty="0">
                          <a:effectLst/>
                        </a:rPr>
                        <a:t>right-to-left</a:t>
                      </a:r>
                    </a:p>
                  </a:txBody>
                  <a:tcPr marL="45720" marR="45720" marT="55746" marB="5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112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b="0" dirty="0" smtClean="0">
                          <a:effectLst/>
                        </a:rPr>
                        <a:t>15</a:t>
                      </a:r>
                      <a:endParaRPr lang="en-US" sz="1500" b="0" dirty="0">
                        <a:effectLst/>
                      </a:endParaRP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b="0" dirty="0">
                          <a:effectLst/>
                        </a:rPr>
                        <a:t>,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Comma (separate expressions)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left-to-right</a:t>
                      </a:r>
                    </a:p>
                  </a:txBody>
                  <a:tcPr marL="45720" marR="45720" marT="55746" marB="5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26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2636"/>
          <a:stretch/>
        </p:blipFill>
        <p:spPr>
          <a:xfrm>
            <a:off x="2066925" y="1666875"/>
            <a:ext cx="7981950" cy="1628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33012"/>
          <a:stretch/>
        </p:blipFill>
        <p:spPr>
          <a:xfrm>
            <a:off x="2066925" y="3571875"/>
            <a:ext cx="79819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9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900444"/>
              </p:ext>
            </p:extLst>
          </p:nvPr>
        </p:nvGraphicFramePr>
        <p:xfrm>
          <a:off x="131764" y="863600"/>
          <a:ext cx="7969250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2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Sr.</a:t>
                      </a:r>
                      <a:endParaRPr lang="en-IN" dirty="0"/>
                    </a:p>
                  </a:txBody>
                  <a:tcPr marL="137169" marR="13716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Exercise</a:t>
                      </a:r>
                      <a:endParaRPr lang="en-IN" dirty="0"/>
                    </a:p>
                  </a:txBody>
                  <a:tcPr marL="137169" marR="13716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IN" dirty="0"/>
                    </a:p>
                  </a:txBody>
                  <a:tcPr marL="137169" marR="137169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</a:t>
                      </a:r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i</a:t>
                      </a:r>
                      <a:r>
                        <a:rPr lang="en-IN" dirty="0" smtClean="0"/>
                        <a:t>=1;   </a:t>
                      </a:r>
                    </a:p>
                    <a:p>
                      <a:r>
                        <a:rPr lang="en-IN" dirty="0" smtClean="0"/>
                        <a:t>  </a:t>
                      </a:r>
                      <a:r>
                        <a:rPr lang="en-IN" dirty="0" err="1" smtClean="0"/>
                        <a:t>i</a:t>
                      </a:r>
                      <a:r>
                        <a:rPr lang="en-IN" dirty="0" smtClean="0"/>
                        <a:t>=2+2*</a:t>
                      </a:r>
                      <a:r>
                        <a:rPr lang="en-IN" dirty="0" err="1" smtClean="0"/>
                        <a:t>i</a:t>
                      </a:r>
                      <a:r>
                        <a:rPr lang="en-IN" dirty="0" smtClean="0"/>
                        <a:t>++;</a:t>
                      </a:r>
                      <a:endParaRPr lang="en-IN" dirty="0"/>
                    </a:p>
                  </a:txBody>
                  <a:tcPr marL="137169" marR="1371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IN" dirty="0"/>
                    </a:p>
                  </a:txBody>
                  <a:tcPr marL="137169" marR="137169"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a=2,b=7,c=10;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c=a==b;</a:t>
                      </a:r>
                    </a:p>
                  </a:txBody>
                  <a:tcPr marL="137169" marR="1371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IN" dirty="0"/>
                    </a:p>
                  </a:txBody>
                  <a:tcPr marL="137169" marR="137169"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a=2,b=7,c=10;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c=a!=b;</a:t>
                      </a:r>
                    </a:p>
                  </a:txBody>
                  <a:tcPr marL="137169" marR="13716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IN" dirty="0"/>
                    </a:p>
                  </a:txBody>
                  <a:tcPr marL="137169" marR="13716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int</a:t>
                      </a:r>
                      <a:r>
                        <a:rPr lang="en-IN" baseline="0" dirty="0" smtClean="0"/>
                        <a:t> a=</a:t>
                      </a:r>
                      <a:r>
                        <a:rPr lang="en-IN" dirty="0" smtClean="0"/>
                        <a:t>100 + 200 / 10 - 3 * 10</a:t>
                      </a:r>
                      <a:endParaRPr lang="en-I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9" marR="13716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IN" dirty="0"/>
                    </a:p>
                  </a:txBody>
                  <a:tcPr marL="137169" marR="137169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= 2, b = 6, c = 12, d;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 = a * b + c / b;</a:t>
                      </a:r>
                    </a:p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("The value of d = %d ", d);</a:t>
                      </a:r>
                      <a:endParaRPr lang="en-I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9" marR="13716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980780"/>
              </p:ext>
            </p:extLst>
          </p:nvPr>
        </p:nvGraphicFramePr>
        <p:xfrm>
          <a:off x="8110538" y="868362"/>
          <a:ext cx="3076575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Answer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4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pPr algn="ctr"/>
                      <a:endParaRPr lang="en-I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endParaRPr lang="en-I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90</a:t>
                      </a:r>
                      <a:endParaRPr lang="en-I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algn="ctr"/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57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smtClean="0"/>
              <a:t>Thank You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33307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4222" t="13185" r="24445" b="10148"/>
          <a:stretch/>
        </p:blipFill>
        <p:spPr>
          <a:xfrm>
            <a:off x="5657851" y="2814638"/>
            <a:ext cx="1328737" cy="198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0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is a general-purpose computer-programming language that is open source, platform independent, object-oriented and specifically designed to have as few implementation dependencies as possible</a:t>
            </a:r>
            <a:r>
              <a:rPr lang="en-US" dirty="0" smtClean="0"/>
              <a:t>.</a:t>
            </a:r>
          </a:p>
          <a:p>
            <a:r>
              <a:rPr lang="en-US" dirty="0"/>
              <a:t>Java was originally developed by </a:t>
            </a:r>
            <a:r>
              <a:rPr lang="en-US" b="1" dirty="0"/>
              <a:t>James Gosling </a:t>
            </a:r>
            <a:r>
              <a:rPr lang="en-US" dirty="0"/>
              <a:t>at Sun Microsystems and released in </a:t>
            </a:r>
            <a:r>
              <a:rPr lang="en-US" dirty="0" smtClean="0"/>
              <a:t>1995.</a:t>
            </a:r>
          </a:p>
          <a:p>
            <a:r>
              <a:rPr lang="en-US" dirty="0" smtClean="0"/>
              <a:t>Java was initially </a:t>
            </a:r>
            <a:r>
              <a:rPr lang="en-US" dirty="0"/>
              <a:t>named as Oak </a:t>
            </a:r>
            <a:r>
              <a:rPr lang="en-US" dirty="0" smtClean="0"/>
              <a:t>language and renamed to JAVA in 1995.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950803"/>
              </p:ext>
            </p:extLst>
          </p:nvPr>
        </p:nvGraphicFramePr>
        <p:xfrm>
          <a:off x="500062" y="2834506"/>
          <a:ext cx="11477625" cy="30085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4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4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944">
                <a:tc>
                  <a:txBody>
                    <a:bodyPr/>
                    <a:lstStyle/>
                    <a:p>
                      <a:r>
                        <a:rPr lang="en-IN" dirty="0" smtClean="0"/>
                        <a:t>Current 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SE 17.0.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dirty="0" smtClean="0"/>
                        <a:t> (as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smtClean="0"/>
                        <a:t>of </a:t>
                      </a:r>
                      <a:r>
                        <a:rPr lang="en-I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September, 14th 2021</a:t>
                      </a:r>
                      <a:r>
                        <a:rPr lang="en-IN" baseline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44">
                <a:tc>
                  <a:txBody>
                    <a:bodyPr/>
                    <a:lstStyle/>
                    <a:p>
                      <a:r>
                        <a:rPr lang="en-US" dirty="0" smtClean="0"/>
                        <a:t>Version</a:t>
                      </a:r>
                      <a:r>
                        <a:rPr lang="en-US" baseline="0" dirty="0" smtClean="0"/>
                        <a:t> we will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Java SE 11 (LTS)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944">
                <a:tc>
                  <a:txBody>
                    <a:bodyPr/>
                    <a:lstStyle/>
                    <a:p>
                      <a:r>
                        <a:rPr lang="en-IN" dirty="0" smtClean="0"/>
                        <a:t>Setup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149</a:t>
                      </a:r>
                      <a:r>
                        <a:rPr lang="en-IN" baseline="0" dirty="0" smtClean="0"/>
                        <a:t> MB (Linux), 152 MB (Windows x64)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710">
                <a:tc>
                  <a:txBody>
                    <a:bodyPr/>
                    <a:lstStyle/>
                    <a:p>
                      <a:r>
                        <a:rPr lang="en-IN" dirty="0" smtClean="0"/>
                        <a:t>Download 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>
                          <a:solidFill>
                            <a:schemeClr val="tx1"/>
                          </a:solidFill>
                          <a:hlinkClick r:id="rId2"/>
                        </a:rPr>
                        <a:t>https://www.oracle.com/in/java/technologies/javase-jdk11-downloads.html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944">
                <a:tc>
                  <a:txBody>
                    <a:bodyPr/>
                    <a:lstStyle/>
                    <a:p>
                      <a:r>
                        <a:rPr lang="en-IN" dirty="0" smtClean="0"/>
                        <a:t>Official</a:t>
                      </a:r>
                      <a:r>
                        <a:rPr lang="en-IN" baseline="0" dirty="0" smtClean="0"/>
                        <a:t> Website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https://java.com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9718">
                <a:tc>
                  <a:txBody>
                    <a:bodyPr/>
                    <a:lstStyle/>
                    <a:p>
                      <a:r>
                        <a:rPr lang="en-IN" b="1" dirty="0" smtClean="0"/>
                        <a:t>I</a:t>
                      </a:r>
                      <a:r>
                        <a:rPr lang="en-IN" dirty="0" smtClean="0"/>
                        <a:t>ntegrated </a:t>
                      </a:r>
                      <a:r>
                        <a:rPr lang="en-IN" b="1" dirty="0" smtClean="0"/>
                        <a:t>D</a:t>
                      </a:r>
                      <a:r>
                        <a:rPr lang="en-IN" dirty="0" smtClean="0"/>
                        <a:t>evelopment </a:t>
                      </a:r>
                      <a:r>
                        <a:rPr lang="en-IN" b="1" dirty="0" smtClean="0"/>
                        <a:t>E</a:t>
                      </a:r>
                      <a:r>
                        <a:rPr lang="en-IN" dirty="0" smtClean="0"/>
                        <a:t>nvironment</a:t>
                      </a:r>
                    </a:p>
                    <a:p>
                      <a:r>
                        <a:rPr lang="en-IN" dirty="0" smtClean="0"/>
                        <a:t>(IDE)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i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Eclipse </a:t>
                      </a:r>
                      <a:r>
                        <a:rPr lang="en-US" sz="1800" b="0" i="0" u="none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NetBeans</a:t>
                      </a:r>
                      <a:endParaRPr lang="en-US" sz="1800" b="0" i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i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IntelliJ IDEA Community Edition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i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BlueJ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26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JAVA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62100" y="990600"/>
            <a:ext cx="10077450" cy="1066800"/>
          </a:xfrm>
          <a:prstGeom prst="roundRect">
            <a:avLst/>
          </a:prstGeom>
          <a:ln cap="sq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200" dirty="0" smtClean="0">
                <a:solidFill>
                  <a:srgbClr val="C00000"/>
                </a:solidFill>
              </a:rPr>
              <a:t>Simple:</a:t>
            </a:r>
            <a:r>
              <a:rPr lang="en-IN" sz="2200" dirty="0" smtClean="0"/>
              <a:t> Java inherits C/C++ syntax and many object-oriented features of C++.</a:t>
            </a:r>
          </a:p>
        </p:txBody>
      </p:sp>
      <p:pic>
        <p:nvPicPr>
          <p:cNvPr id="5" name="Picture 4" descr="Simple feature of java - what is java - edurek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57335" y="2230438"/>
            <a:ext cx="10082213" cy="1066800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2200" dirty="0" smtClean="0">
                <a:solidFill>
                  <a:srgbClr val="C00000"/>
                </a:solidFill>
              </a:rPr>
              <a:t>Object Oriented: </a:t>
            </a:r>
            <a:r>
              <a:rPr lang="en-IN" sz="2200" dirty="0" smtClean="0"/>
              <a:t>“Everything is an object” paradigm, </a:t>
            </a:r>
            <a:r>
              <a:rPr lang="en-US" sz="2200" dirty="0" smtClean="0"/>
              <a:t>which </a:t>
            </a:r>
            <a:r>
              <a:rPr lang="en-US" sz="2200" dirty="0"/>
              <a:t>possess some state, behavior and all the operations are performed using these </a:t>
            </a:r>
            <a:r>
              <a:rPr lang="en-US" sz="2200" dirty="0" smtClean="0"/>
              <a:t>objects.</a:t>
            </a:r>
            <a:endParaRPr lang="en-IN" sz="2200" dirty="0" smtClean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2230438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533523" y="3576637"/>
            <a:ext cx="10106025" cy="1066800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2200" dirty="0" smtClean="0">
                <a:solidFill>
                  <a:srgbClr val="C00000"/>
                </a:solidFill>
              </a:rPr>
              <a:t>Robust: </a:t>
            </a:r>
            <a:r>
              <a:rPr lang="en-US" sz="2200" dirty="0"/>
              <a:t> Java has a strong memory management system. It helps in eliminating error as it checks the code during compile and runtime.</a:t>
            </a:r>
            <a:endParaRPr lang="en-IN" sz="2200" dirty="0" smtClean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2424" y="3576637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533523" y="4922836"/>
            <a:ext cx="10106024" cy="1066800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2200" dirty="0" smtClean="0">
                <a:solidFill>
                  <a:srgbClr val="C00000"/>
                </a:solidFill>
              </a:rPr>
              <a:t>Multithreaded: </a:t>
            </a:r>
            <a:r>
              <a:rPr lang="en-US" sz="2200" dirty="0"/>
              <a:t>Java supports multiple threads of execution, including a set of synchronization primitives. This makes programming with threads much easier.</a:t>
            </a:r>
            <a:endParaRPr lang="en-IN" sz="2200" dirty="0" smtClean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2424" y="4922836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19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</a:t>
            </a:r>
            <a:r>
              <a:rPr lang="en-US" dirty="0" smtClean="0"/>
              <a:t>JAVA (Cont.)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62100" y="990599"/>
            <a:ext cx="10134600" cy="1066801"/>
          </a:xfrm>
          <a:prstGeom prst="roundRect">
            <a:avLst/>
          </a:prstGeom>
          <a:ln cap="sq"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200" dirty="0" smtClean="0">
                <a:solidFill>
                  <a:srgbClr val="C00000"/>
                </a:solidFill>
              </a:rPr>
              <a:t>Architectural Neutral: </a:t>
            </a:r>
            <a:r>
              <a:rPr lang="en-US" sz="2200" dirty="0"/>
              <a:t>Java is platform independent which means that any application written on one platform can be easily ported to another platform.</a:t>
            </a:r>
            <a:endParaRPr lang="en-IN" sz="2200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9906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62100" y="2369740"/>
            <a:ext cx="10134600" cy="1066800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2200" dirty="0" smtClean="0">
                <a:solidFill>
                  <a:srgbClr val="C00000"/>
                </a:solidFill>
              </a:rPr>
              <a:t>Interpreted: </a:t>
            </a:r>
            <a:r>
              <a:rPr lang="en-US" sz="2200" dirty="0"/>
              <a:t>Java is compiled to </a:t>
            </a:r>
            <a:r>
              <a:rPr lang="en-US" sz="2200" dirty="0" err="1"/>
              <a:t>bytecodes</a:t>
            </a:r>
            <a:r>
              <a:rPr lang="en-US" sz="2200" dirty="0"/>
              <a:t>, which are interpreted by a Java run-time environment.</a:t>
            </a:r>
            <a:r>
              <a:rPr lang="en-IN" sz="2200" dirty="0" smtClean="0">
                <a:solidFill>
                  <a:srgbClr val="C00000"/>
                </a:solidFill>
              </a:rPr>
              <a:t> </a:t>
            </a:r>
            <a:endParaRPr lang="en-IN" sz="2200" dirty="0" smtClean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475" y="2402681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552575" y="3748880"/>
            <a:ext cx="10144125" cy="1385095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200" dirty="0">
                <a:solidFill>
                  <a:srgbClr val="C00000"/>
                </a:solidFill>
              </a:rPr>
              <a:t>High Performance:</a:t>
            </a:r>
            <a:r>
              <a:rPr lang="en-US" sz="2200" dirty="0"/>
              <a:t> Java achieves high performance through the use of </a:t>
            </a:r>
            <a:r>
              <a:rPr lang="en-US" sz="2200" dirty="0" err="1"/>
              <a:t>bytecode</a:t>
            </a:r>
            <a:r>
              <a:rPr lang="en-US" sz="2200" dirty="0"/>
              <a:t> which can be easily translated into native machine code. With the use of JIT (Just-In-Time) compilers, Java enables high performance. </a:t>
            </a:r>
            <a:endParaRPr lang="en-IN" sz="2200" dirty="0" smtClean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475" y="374888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8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4095</TotalTime>
  <Words>3912</Words>
  <Application>Microsoft Office PowerPoint</Application>
  <PresentationFormat>Widescreen</PresentationFormat>
  <Paragraphs>798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3" baseType="lpstr">
      <vt:lpstr>Arial</vt:lpstr>
      <vt:lpstr>Calibri</vt:lpstr>
      <vt:lpstr>Consolas</vt:lpstr>
      <vt:lpstr>Courier New</vt:lpstr>
      <vt:lpstr>Mongolian Baiti</vt:lpstr>
      <vt:lpstr>Open Sans Semibold</vt:lpstr>
      <vt:lpstr>Roboto Condensed</vt:lpstr>
      <vt:lpstr>Segoe UI Black</vt:lpstr>
      <vt:lpstr>Times New Roman</vt:lpstr>
      <vt:lpstr>Wingdings</vt:lpstr>
      <vt:lpstr>Wingdings 3</vt:lpstr>
      <vt:lpstr>Office Theme</vt:lpstr>
      <vt:lpstr>Introduction</vt:lpstr>
      <vt:lpstr>What is Language?</vt:lpstr>
      <vt:lpstr>Programming Language</vt:lpstr>
      <vt:lpstr>Types of Programming Languages</vt:lpstr>
      <vt:lpstr>PowerPoint Presentation</vt:lpstr>
      <vt:lpstr>Introduction to</vt:lpstr>
      <vt:lpstr>JAVA</vt:lpstr>
      <vt:lpstr>Features of JAVA</vt:lpstr>
      <vt:lpstr>Features of JAVA (Cont.)</vt:lpstr>
      <vt:lpstr>Features of JAVA (Cont.)</vt:lpstr>
      <vt:lpstr>Components of Java</vt:lpstr>
      <vt:lpstr>Java Development Kit (JDK)</vt:lpstr>
      <vt:lpstr>Java Runtime Environment (JRE)</vt:lpstr>
      <vt:lpstr>Java Virtual Machine (JVM)</vt:lpstr>
      <vt:lpstr>How Java become Platform Independent?</vt:lpstr>
      <vt:lpstr>Java Interview Question</vt:lpstr>
      <vt:lpstr>Hello World Java Program</vt:lpstr>
      <vt:lpstr>How to execute Java Program?</vt:lpstr>
      <vt:lpstr>How to execute Java Program?</vt:lpstr>
      <vt:lpstr>Tokens</vt:lpstr>
      <vt:lpstr>Tokens</vt:lpstr>
      <vt:lpstr>Classification of Tokens</vt:lpstr>
      <vt:lpstr>Identifiers</vt:lpstr>
      <vt:lpstr>Identifiers</vt:lpstr>
      <vt:lpstr>Identifier Name Valid or Invalid? </vt:lpstr>
      <vt:lpstr>Data Types</vt:lpstr>
      <vt:lpstr>Primitive Data Types</vt:lpstr>
      <vt:lpstr>Escape Sequences</vt:lpstr>
      <vt:lpstr>Type Casting</vt:lpstr>
      <vt:lpstr>Automatic Type Casting</vt:lpstr>
      <vt:lpstr>Casting Incompatible Types</vt:lpstr>
      <vt:lpstr>Operator</vt:lpstr>
      <vt:lpstr>Operators</vt:lpstr>
      <vt:lpstr>Operators</vt:lpstr>
      <vt:lpstr>Arithmetic Operators</vt:lpstr>
      <vt:lpstr>Relational Operators</vt:lpstr>
      <vt:lpstr>Relational Operators</vt:lpstr>
      <vt:lpstr>Bitwise Operators</vt:lpstr>
      <vt:lpstr>Logical Operators</vt:lpstr>
      <vt:lpstr>Logical Operators </vt:lpstr>
      <vt:lpstr>Assignment Operators</vt:lpstr>
      <vt:lpstr>Assignment Operators</vt:lpstr>
      <vt:lpstr>Increment / Decrement Operators</vt:lpstr>
      <vt:lpstr>Conditional Operator (Ternary)</vt:lpstr>
      <vt:lpstr>Operator Precedence &amp; Associativity</vt:lpstr>
      <vt:lpstr>Precedence of Java Operators</vt:lpstr>
      <vt:lpstr>Operators Precedence &amp; Associativity</vt:lpstr>
      <vt:lpstr>Operators Precedence &amp; Associativity</vt:lpstr>
      <vt:lpstr>Operators Precedence and Associativity</vt:lpstr>
      <vt:lpstr>Exercise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yagyesh godiyal</cp:lastModifiedBy>
  <cp:revision>449</cp:revision>
  <dcterms:created xsi:type="dcterms:W3CDTF">2020-05-01T05:09:15Z</dcterms:created>
  <dcterms:modified xsi:type="dcterms:W3CDTF">2024-05-08T03:42:33Z</dcterms:modified>
</cp:coreProperties>
</file>