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3"/>
  </p:notesMasterIdLst>
  <p:sldIdLst>
    <p:sldId id="459" r:id="rId2"/>
    <p:sldId id="460" r:id="rId3"/>
    <p:sldId id="461" r:id="rId4"/>
    <p:sldId id="462" r:id="rId5"/>
    <p:sldId id="463" r:id="rId6"/>
    <p:sldId id="464" r:id="rId7"/>
    <p:sldId id="465" r:id="rId8"/>
    <p:sldId id="466" r:id="rId9"/>
    <p:sldId id="494" r:id="rId10"/>
    <p:sldId id="495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03" r:id="rId19"/>
    <p:sldId id="504" r:id="rId20"/>
    <p:sldId id="505" r:id="rId21"/>
    <p:sldId id="506" r:id="rId22"/>
    <p:sldId id="507" r:id="rId23"/>
    <p:sldId id="508" r:id="rId24"/>
    <p:sldId id="509" r:id="rId25"/>
    <p:sldId id="510" r:id="rId26"/>
    <p:sldId id="511" r:id="rId27"/>
    <p:sldId id="512" r:id="rId28"/>
    <p:sldId id="513" r:id="rId29"/>
    <p:sldId id="514" r:id="rId30"/>
    <p:sldId id="515" r:id="rId31"/>
    <p:sldId id="516" r:id="rId32"/>
    <p:sldId id="517" r:id="rId33"/>
    <p:sldId id="518" r:id="rId34"/>
    <p:sldId id="519" r:id="rId35"/>
    <p:sldId id="520" r:id="rId36"/>
    <p:sldId id="521" r:id="rId37"/>
    <p:sldId id="522" r:id="rId38"/>
    <p:sldId id="523" r:id="rId39"/>
    <p:sldId id="524" r:id="rId40"/>
    <p:sldId id="525" r:id="rId41"/>
    <p:sldId id="526" r:id="rId42"/>
    <p:sldId id="527" r:id="rId43"/>
    <p:sldId id="528" r:id="rId44"/>
    <p:sldId id="529" r:id="rId45"/>
    <p:sldId id="530" r:id="rId46"/>
    <p:sldId id="531" r:id="rId47"/>
    <p:sldId id="467" r:id="rId48"/>
    <p:sldId id="468" r:id="rId49"/>
    <p:sldId id="469" r:id="rId50"/>
    <p:sldId id="470" r:id="rId51"/>
    <p:sldId id="532" r:id="rId52"/>
    <p:sldId id="536" r:id="rId53"/>
    <p:sldId id="537" r:id="rId54"/>
    <p:sldId id="533" r:id="rId55"/>
    <p:sldId id="534" r:id="rId56"/>
    <p:sldId id="535" r:id="rId57"/>
    <p:sldId id="538" r:id="rId58"/>
    <p:sldId id="539" r:id="rId59"/>
    <p:sldId id="540" r:id="rId60"/>
    <p:sldId id="541" r:id="rId61"/>
    <p:sldId id="542" r:id="rId62"/>
    <p:sldId id="543" r:id="rId63"/>
    <p:sldId id="544" r:id="rId64"/>
    <p:sldId id="545" r:id="rId65"/>
    <p:sldId id="549" r:id="rId66"/>
    <p:sldId id="550" r:id="rId67"/>
    <p:sldId id="551" r:id="rId68"/>
    <p:sldId id="552" r:id="rId69"/>
    <p:sldId id="471" r:id="rId70"/>
    <p:sldId id="472" r:id="rId71"/>
    <p:sldId id="473" r:id="rId72"/>
    <p:sldId id="474" r:id="rId73"/>
    <p:sldId id="475" r:id="rId74"/>
    <p:sldId id="476" r:id="rId75"/>
    <p:sldId id="596" r:id="rId76"/>
    <p:sldId id="553" r:id="rId77"/>
    <p:sldId id="556" r:id="rId78"/>
    <p:sldId id="557" r:id="rId79"/>
    <p:sldId id="558" r:id="rId80"/>
    <p:sldId id="559" r:id="rId81"/>
    <p:sldId id="560" r:id="rId82"/>
    <p:sldId id="561" r:id="rId83"/>
    <p:sldId id="562" r:id="rId84"/>
    <p:sldId id="563" r:id="rId85"/>
    <p:sldId id="564" r:id="rId86"/>
    <p:sldId id="565" r:id="rId87"/>
    <p:sldId id="566" r:id="rId88"/>
    <p:sldId id="567" r:id="rId89"/>
    <p:sldId id="568" r:id="rId90"/>
    <p:sldId id="569" r:id="rId91"/>
    <p:sldId id="570" r:id="rId92"/>
    <p:sldId id="571" r:id="rId93"/>
    <p:sldId id="572" r:id="rId94"/>
    <p:sldId id="573" r:id="rId95"/>
    <p:sldId id="477" r:id="rId96"/>
    <p:sldId id="479" r:id="rId97"/>
    <p:sldId id="480" r:id="rId98"/>
    <p:sldId id="555" r:id="rId99"/>
    <p:sldId id="574" r:id="rId100"/>
    <p:sldId id="575" r:id="rId101"/>
    <p:sldId id="576" r:id="rId102"/>
    <p:sldId id="577" r:id="rId103"/>
    <p:sldId id="578" r:id="rId104"/>
    <p:sldId id="579" r:id="rId105"/>
    <p:sldId id="580" r:id="rId106"/>
    <p:sldId id="581" r:id="rId107"/>
    <p:sldId id="582" r:id="rId108"/>
    <p:sldId id="583" r:id="rId109"/>
    <p:sldId id="584" r:id="rId110"/>
    <p:sldId id="585" r:id="rId111"/>
    <p:sldId id="586" r:id="rId112"/>
    <p:sldId id="587" r:id="rId113"/>
    <p:sldId id="588" r:id="rId114"/>
    <p:sldId id="589" r:id="rId115"/>
    <p:sldId id="590" r:id="rId116"/>
    <p:sldId id="591" r:id="rId117"/>
    <p:sldId id="592" r:id="rId118"/>
    <p:sldId id="593" r:id="rId119"/>
    <p:sldId id="594" r:id="rId120"/>
    <p:sldId id="595" r:id="rId121"/>
    <p:sldId id="483" r:id="rId1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4670"/>
    <a:srgbClr val="B71B1C"/>
    <a:srgbClr val="673BB7"/>
    <a:srgbClr val="EEEEEE"/>
    <a:srgbClr val="909090"/>
    <a:srgbClr val="301B92"/>
    <a:srgbClr val="CCECFF"/>
    <a:srgbClr val="1D3064"/>
    <a:srgbClr val="D10233"/>
    <a:srgbClr val="607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384" autoAdjust="0"/>
  </p:normalViewPr>
  <p:slideViewPr>
    <p:cSldViewPr snapToGrid="0">
      <p:cViewPr varScale="1">
        <p:scale>
          <a:sx n="69" d="100"/>
          <a:sy n="69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94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67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27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57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8" y="861193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1D3064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1D3064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1D3064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1D3064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1D3064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334539" y="1444487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</a:rPr>
              <a:t>OOP Java is the easiest, scoring and my favorite subject</a:t>
            </a:r>
            <a:endParaRPr lang="en-IN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8" y="861193"/>
            <a:ext cx="11929641" cy="5590565"/>
          </a:xfrm>
        </p:spPr>
        <p:txBody>
          <a:bodyPr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just" defTabSz="914400" rtl="0" eaLnBrk="1" latinLnBrk="0" hangingPunct="1">
              <a:lnSpc>
                <a:spcPct val="90000"/>
              </a:lnSpc>
              <a:buClr>
                <a:srgbClr val="1D3064"/>
              </a:buCl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just" defTabSz="914400" rtl="0" eaLnBrk="1" latinLnBrk="0" hangingPunct="1">
              <a:lnSpc>
                <a:spcPct val="90000"/>
              </a:lnSpc>
              <a:buClr>
                <a:srgbClr val="1D3064"/>
              </a:buClr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6542740" y="1222346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</a:rPr>
              <a:t>OOP Java is the easiest, scoring and my favorite subject</a:t>
            </a:r>
            <a:endParaRPr lang="en-IN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8" y="880013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502984" y="880013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</a:rPr>
              <a:t>OOP Java is the easiest, scoring and my favorite subject</a:t>
            </a:r>
            <a:endParaRPr lang="en-IN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6502984" y="880013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</a:rPr>
              <a:t>OOP Java is the easiest, scoring and my favorite subject</a:t>
            </a:r>
            <a:endParaRPr lang="en-IN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6502984" y="880013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</a:rPr>
              <a:t>OOP Java is the easiest, scoring and my favorite subject</a:t>
            </a:r>
            <a:endParaRPr lang="en-IN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6502984" y="880013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</a:rPr>
              <a:t>OOP Java is the easiest, scoring and my favorite subject</a:t>
            </a:r>
            <a:endParaRPr lang="en-IN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i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81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7" r:id="rId2"/>
    <p:sldLayoutId id="2147483688" r:id="rId3"/>
    <p:sldLayoutId id="2147483671" r:id="rId4"/>
    <p:sldLayoutId id="2147483689" r:id="rId5"/>
    <p:sldLayoutId id="2147483673" r:id="rId6"/>
    <p:sldLayoutId id="2147483692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6.wmf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ame 3"/>
          <p:cNvSpPr/>
          <p:nvPr/>
        </p:nvSpPr>
        <p:spPr>
          <a:xfrm>
            <a:off x="2919613" y="1608852"/>
            <a:ext cx="1323833" cy="4063571"/>
          </a:xfrm>
          <a:prstGeom prst="frame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16200000">
            <a:off x="2558654" y="3348249"/>
            <a:ext cx="204575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Inheritance</a:t>
            </a:r>
            <a:endParaRPr lang="en-IN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922623" y="1067267"/>
            <a:ext cx="1317812" cy="18826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922623" y="6025748"/>
            <a:ext cx="1317812" cy="18826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005529" y="1338059"/>
            <a:ext cx="1152000" cy="18826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005529" y="5754955"/>
            <a:ext cx="1152000" cy="188260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Frame 10"/>
          <p:cNvSpPr/>
          <p:nvPr/>
        </p:nvSpPr>
        <p:spPr>
          <a:xfrm>
            <a:off x="4680530" y="1608852"/>
            <a:ext cx="1323833" cy="4063571"/>
          </a:xfrm>
          <a:prstGeom prst="fram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4065496" y="3348249"/>
            <a:ext cx="255390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/>
              <a:t>Polymorphism</a:t>
            </a:r>
            <a:endParaRPr lang="en-IN" sz="3200" b="1" dirty="0"/>
          </a:p>
        </p:txBody>
      </p:sp>
      <p:sp>
        <p:nvSpPr>
          <p:cNvPr id="13" name="Rectangle 12"/>
          <p:cNvSpPr/>
          <p:nvPr/>
        </p:nvSpPr>
        <p:spPr>
          <a:xfrm>
            <a:off x="4683540" y="1067267"/>
            <a:ext cx="1317812" cy="188260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4683540" y="6025748"/>
            <a:ext cx="1317812" cy="188260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766446" y="1338059"/>
            <a:ext cx="1152000" cy="188260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4766446" y="5754955"/>
            <a:ext cx="1152000" cy="188260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Frame 22"/>
          <p:cNvSpPr/>
          <p:nvPr/>
        </p:nvSpPr>
        <p:spPr>
          <a:xfrm>
            <a:off x="6365571" y="1608852"/>
            <a:ext cx="1323833" cy="4063571"/>
          </a:xfrm>
          <a:prstGeom prst="frame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5778589" y="3348249"/>
            <a:ext cx="2497800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/>
              <a:t>Encapsulation</a:t>
            </a:r>
            <a:endParaRPr lang="en-IN" sz="3200" b="1" dirty="0"/>
          </a:p>
        </p:txBody>
      </p:sp>
      <p:sp>
        <p:nvSpPr>
          <p:cNvPr id="25" name="Rectangle 24"/>
          <p:cNvSpPr/>
          <p:nvPr/>
        </p:nvSpPr>
        <p:spPr>
          <a:xfrm>
            <a:off x="6368581" y="1067267"/>
            <a:ext cx="1317812" cy="18826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6368581" y="6025748"/>
            <a:ext cx="1317812" cy="18826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6451487" y="1338059"/>
            <a:ext cx="1152000" cy="18826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6451487" y="5754955"/>
            <a:ext cx="1152000" cy="18826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Frame 34"/>
          <p:cNvSpPr/>
          <p:nvPr/>
        </p:nvSpPr>
        <p:spPr>
          <a:xfrm>
            <a:off x="7973005" y="1576130"/>
            <a:ext cx="1323833" cy="4063571"/>
          </a:xfrm>
          <a:prstGeom prst="frame">
            <a:avLst/>
          </a:prstGeom>
          <a:noFill/>
          <a:ln>
            <a:solidFill>
              <a:srgbClr val="673B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16200000">
            <a:off x="7583992" y="3315527"/>
            <a:ext cx="2101857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/>
              <a:t>Abstraction</a:t>
            </a:r>
            <a:endParaRPr lang="en-IN" sz="3200" b="1" dirty="0"/>
          </a:p>
        </p:txBody>
      </p:sp>
      <p:sp>
        <p:nvSpPr>
          <p:cNvPr id="37" name="Rectangle 36"/>
          <p:cNvSpPr/>
          <p:nvPr/>
        </p:nvSpPr>
        <p:spPr>
          <a:xfrm>
            <a:off x="7976015" y="1034545"/>
            <a:ext cx="1317812" cy="188260"/>
          </a:xfrm>
          <a:prstGeom prst="rect">
            <a:avLst/>
          </a:prstGeom>
          <a:noFill/>
          <a:ln>
            <a:solidFill>
              <a:srgbClr val="673B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7976015" y="5993026"/>
            <a:ext cx="1317812" cy="188260"/>
          </a:xfrm>
          <a:prstGeom prst="rect">
            <a:avLst/>
          </a:prstGeom>
          <a:noFill/>
          <a:ln>
            <a:solidFill>
              <a:srgbClr val="673B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8058921" y="1305337"/>
            <a:ext cx="1152000" cy="188260"/>
          </a:xfrm>
          <a:prstGeom prst="rect">
            <a:avLst/>
          </a:prstGeom>
          <a:noFill/>
          <a:ln>
            <a:solidFill>
              <a:srgbClr val="673B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/>
          <p:cNvSpPr/>
          <p:nvPr/>
        </p:nvSpPr>
        <p:spPr>
          <a:xfrm>
            <a:off x="8058921" y="5722233"/>
            <a:ext cx="1152000" cy="188260"/>
          </a:xfrm>
          <a:prstGeom prst="rect">
            <a:avLst/>
          </a:prstGeom>
          <a:noFill/>
          <a:ln>
            <a:solidFill>
              <a:srgbClr val="673B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810074" y="500765"/>
            <a:ext cx="6591869" cy="5064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Pillars of OOP</a:t>
            </a:r>
            <a:endParaRPr lang="en-IN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80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 animBg="1"/>
      <p:bldP spid="35" grpId="0" animBg="1"/>
      <p:bldP spid="36" grpId="0"/>
      <p:bldP spid="37" grpId="0" animBg="1"/>
      <p:bldP spid="38" grpId="0" animBg="1"/>
      <p:bldP spid="39" grpId="0" animBg="1"/>
      <p:bldP spid="4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002060"/>
                </a:solidFill>
              </a:rPr>
              <a:t>Inheritance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dirty="0"/>
              <a:t>is the process, by which </a:t>
            </a:r>
            <a:r>
              <a:rPr lang="en-IN" dirty="0" smtClean="0"/>
              <a:t>a class </a:t>
            </a:r>
            <a:r>
              <a:rPr lang="en-IN" dirty="0"/>
              <a:t>can acquire(reuse) the properties and methods of another class.</a:t>
            </a:r>
          </a:p>
          <a:p>
            <a:pPr lvl="0"/>
            <a:r>
              <a:rPr lang="en-US" dirty="0"/>
              <a:t>The mechanism of deriving a new class from an old class is called </a:t>
            </a:r>
            <a:r>
              <a:rPr lang="en-US" b="1" dirty="0">
                <a:solidFill>
                  <a:srgbClr val="002060"/>
                </a:solidFill>
              </a:rPr>
              <a:t>inheritance</a:t>
            </a:r>
            <a:r>
              <a:rPr lang="en-US" dirty="0"/>
              <a:t>.</a:t>
            </a:r>
            <a:endParaRPr lang="en-IN" dirty="0"/>
          </a:p>
          <a:p>
            <a:pPr lvl="0"/>
            <a:r>
              <a:rPr lang="en-US" dirty="0"/>
              <a:t>The new class is called </a:t>
            </a:r>
            <a:r>
              <a:rPr lang="en-US" b="1" dirty="0">
                <a:solidFill>
                  <a:srgbClr val="002060"/>
                </a:solidFill>
              </a:rPr>
              <a:t>derived class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and old class is called </a:t>
            </a:r>
            <a:r>
              <a:rPr lang="en-US" b="1" dirty="0">
                <a:solidFill>
                  <a:srgbClr val="002060"/>
                </a:solidFill>
              </a:rPr>
              <a:t>base class</a:t>
            </a:r>
            <a:r>
              <a:rPr lang="en-US" dirty="0"/>
              <a:t>.</a:t>
            </a:r>
            <a:endParaRPr lang="en-IN" dirty="0"/>
          </a:p>
          <a:p>
            <a:pPr lvl="0"/>
            <a:r>
              <a:rPr lang="en-US" dirty="0"/>
              <a:t>The derived class may have all the features of the base class and the programmer can add new features to the derived class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Inheritance is also known as </a:t>
            </a:r>
            <a:r>
              <a:rPr lang="en-US" dirty="0" smtClean="0">
                <a:solidFill>
                  <a:srgbClr val="002060"/>
                </a:solidFill>
              </a:rPr>
              <a:t>“IS-A relationship” </a:t>
            </a:r>
            <a:r>
              <a:rPr lang="en-US" dirty="0" smtClean="0"/>
              <a:t>between parent and child classes.</a:t>
            </a:r>
          </a:p>
          <a:p>
            <a:r>
              <a:rPr lang="en-US" dirty="0"/>
              <a:t>For Example :</a:t>
            </a:r>
          </a:p>
          <a:p>
            <a:pPr lvl="1"/>
            <a:r>
              <a:rPr lang="en-US" dirty="0"/>
              <a:t>Car </a:t>
            </a:r>
            <a:r>
              <a:rPr lang="en-US" b="1" dirty="0"/>
              <a:t>IS A</a:t>
            </a:r>
            <a:r>
              <a:rPr lang="en-US" dirty="0"/>
              <a:t> Vehicle</a:t>
            </a:r>
          </a:p>
          <a:p>
            <a:pPr lvl="1"/>
            <a:r>
              <a:rPr lang="en-US" dirty="0"/>
              <a:t>Bike </a:t>
            </a:r>
            <a:r>
              <a:rPr lang="en-US" b="1" dirty="0"/>
              <a:t>IS A</a:t>
            </a:r>
            <a:r>
              <a:rPr lang="en-US" dirty="0"/>
              <a:t> Vehicle </a:t>
            </a:r>
          </a:p>
          <a:p>
            <a:pPr lvl="1"/>
            <a:r>
              <a:rPr lang="en-US" dirty="0" err="1"/>
              <a:t>EngineeringCollege</a:t>
            </a:r>
            <a:r>
              <a:rPr lang="en-US" dirty="0"/>
              <a:t> </a:t>
            </a:r>
            <a:r>
              <a:rPr lang="en-US" b="1" dirty="0"/>
              <a:t>IS A </a:t>
            </a:r>
            <a:r>
              <a:rPr lang="en-US" dirty="0"/>
              <a:t>College</a:t>
            </a:r>
          </a:p>
          <a:p>
            <a:pPr lvl="1"/>
            <a:r>
              <a:rPr lang="en-US" dirty="0" err="1"/>
              <a:t>MedicalCollege</a:t>
            </a:r>
            <a:r>
              <a:rPr lang="en-US" dirty="0"/>
              <a:t> </a:t>
            </a:r>
            <a:r>
              <a:rPr lang="en-US" b="1" dirty="0"/>
              <a:t>IS A </a:t>
            </a:r>
            <a:r>
              <a:rPr lang="en-US" dirty="0"/>
              <a:t>College</a:t>
            </a:r>
          </a:p>
          <a:p>
            <a:pPr lvl="1"/>
            <a:r>
              <a:rPr lang="en-US" dirty="0" err="1"/>
              <a:t>MCACollege</a:t>
            </a:r>
            <a:r>
              <a:rPr lang="en-US" dirty="0"/>
              <a:t> </a:t>
            </a:r>
            <a:r>
              <a:rPr lang="en-US" b="1" dirty="0"/>
              <a:t>IS A </a:t>
            </a:r>
            <a:r>
              <a:rPr lang="en-US" dirty="0"/>
              <a:t>College</a:t>
            </a:r>
          </a:p>
          <a:p>
            <a:pPr lvl="0"/>
            <a:endParaRPr lang="en-IN" dirty="0"/>
          </a:p>
          <a:p>
            <a:pPr marL="0" indent="0">
              <a:buClr>
                <a:schemeClr val="tx1"/>
              </a:buCl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030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</a:t>
            </a:r>
            <a:r>
              <a:rPr lang="en-US" dirty="0" smtClean="0"/>
              <a:t>classes (Cont.)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65217" y="922713"/>
          <a:ext cx="11189968" cy="33375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89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4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u="none" dirty="0" smtClean="0"/>
                        <a:t>Primitive </a:t>
                      </a:r>
                      <a:r>
                        <a:rPr lang="en-IN" u="none" dirty="0" err="1" smtClean="0"/>
                        <a:t>datatype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u="none" dirty="0" smtClean="0"/>
                        <a:t>Wrapper class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u="none" dirty="0" smtClean="0"/>
                        <a:t>Example</a:t>
                      </a:r>
                      <a:endParaRPr lang="en-US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u="none" dirty="0" smtClean="0"/>
                        <a:t>byte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u="none" dirty="0" smtClean="0"/>
                        <a:t>Byte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800" u="none" dirty="0" smtClean="0"/>
                        <a:t>Byte b = new Byte((byte) 10);</a:t>
                      </a:r>
                      <a:endParaRPr lang="pl-PL" sz="1800" b="1" u="none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u="none" dirty="0" smtClean="0"/>
                        <a:t>short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u="none" dirty="0" smtClean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Short </a:t>
                      </a:r>
                      <a:r>
                        <a:rPr lang="en-US" sz="1800" u="none" dirty="0" smtClean="0"/>
                        <a:t>s = new Short((short) 10);</a:t>
                      </a:r>
                      <a:endParaRPr lang="en-US" sz="1800" b="1" u="none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u="none" dirty="0" err="1" smtClean="0"/>
                        <a:t>int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u="none" dirty="0" smtClean="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Integer </a:t>
                      </a:r>
                      <a:r>
                        <a:rPr lang="en-US" sz="1800" u="none" dirty="0" err="1" smtClean="0"/>
                        <a:t>i</a:t>
                      </a:r>
                      <a:r>
                        <a:rPr lang="en-US" sz="1800" u="none" dirty="0" smtClean="0"/>
                        <a:t> = new Integer(10);</a:t>
                      </a:r>
                      <a:endParaRPr lang="en-US" sz="1800" b="1" u="none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u="none" dirty="0" smtClean="0"/>
                        <a:t>long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u="none" dirty="0" smtClean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Long </a:t>
                      </a:r>
                      <a:r>
                        <a:rPr lang="en-US" sz="1800" u="none" dirty="0" smtClean="0"/>
                        <a:t>l = new Long(10);</a:t>
                      </a:r>
                      <a:endParaRPr lang="en-US" sz="1800" b="1" u="none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u="none" dirty="0" smtClean="0"/>
                        <a:t>float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u="none" dirty="0" smtClean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Float </a:t>
                      </a:r>
                      <a:r>
                        <a:rPr lang="en-US" sz="1800" u="none" dirty="0" smtClean="0"/>
                        <a:t>f = new Float(10.0);</a:t>
                      </a:r>
                      <a:endParaRPr lang="en-US" sz="1800" b="0" u="none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u="none" dirty="0" smtClean="0"/>
                        <a:t>double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u="none" dirty="0" smtClean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Double </a:t>
                      </a:r>
                      <a:r>
                        <a:rPr lang="en-US" sz="1800" u="none" dirty="0" smtClean="0"/>
                        <a:t>d = new Double(10.2);</a:t>
                      </a:r>
                      <a:endParaRPr lang="en-US" sz="1800" b="1" u="none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u="none" dirty="0" smtClean="0"/>
                        <a:t>char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u="none" dirty="0" smtClean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Character </a:t>
                      </a:r>
                      <a:r>
                        <a:rPr lang="en-US" sz="1800" u="none" dirty="0" smtClean="0"/>
                        <a:t>c = new Character('a');</a:t>
                      </a:r>
                      <a:endParaRPr lang="en-US" sz="1800" b="1" u="none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u="none" dirty="0" err="1" smtClean="0"/>
                        <a:t>boolean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u="none" dirty="0" smtClean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Boolean </a:t>
                      </a:r>
                      <a:r>
                        <a:rPr lang="en-US" sz="1800" u="none" dirty="0" smtClean="0"/>
                        <a:t>b = new Boolean(true);</a:t>
                      </a:r>
                      <a:endParaRPr lang="en-US" sz="1800" b="1" u="none" dirty="0" smtClean="0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90500" y="4495800"/>
            <a:ext cx="6916882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Common Fields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(Except Boolean):</a:t>
            </a:r>
          </a:p>
          <a:p>
            <a:pPr marL="800100" lvl="1" indent="-342900">
              <a:lnSpc>
                <a:spcPct val="114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IN" dirty="0" smtClean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MIN_VALUE </a:t>
            </a:r>
            <a:r>
              <a:rPr lang="en-IN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will return the minimum value it can store.</a:t>
            </a:r>
            <a:endParaRPr lang="en-IN" dirty="0" smtClean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4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kumimoji="0" lang="en-I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MAX_VALUE</a:t>
            </a:r>
            <a:r>
              <a:rPr kumimoji="0" lang="en-IN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IN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will return the maximum value it can store.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41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5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Parsing the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</a:t>
            </a:r>
            <a:r>
              <a:rPr lang="en-IN" b="1" dirty="0"/>
              <a:t>wrapper class</a:t>
            </a:r>
            <a:r>
              <a:rPr lang="en-IN" dirty="0"/>
              <a:t> we can </a:t>
            </a:r>
            <a:r>
              <a:rPr lang="en-IN" b="1" dirty="0"/>
              <a:t>parse string </a:t>
            </a:r>
            <a:r>
              <a:rPr lang="en-IN" dirty="0"/>
              <a:t>to any </a:t>
            </a:r>
            <a:r>
              <a:rPr lang="en-IN" b="1" dirty="0"/>
              <a:t>primitive datatype (Except char)</a:t>
            </a:r>
            <a:r>
              <a:rPr lang="en-IN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646" y="1501833"/>
            <a:ext cx="7696200" cy="286232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pPr lvl="1"/>
            <a:endParaRPr lang="en-US" b="1" dirty="0" smtClean="0">
              <a:solidFill>
                <a:srgbClr val="7F0055"/>
              </a:solidFill>
              <a:latin typeface="Consolas"/>
            </a:endParaRP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b1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Byte.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parseByte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"10"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short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Short.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parseShort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"10"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i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Integer.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parseInt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"10"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long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Long.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parseLong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"10"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float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Float.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parseFloat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"10.5"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Double.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parseDouble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"10.5"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boolean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b2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Boolean.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parseBoolean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"true"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Character.parseCharacter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'a'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endParaRPr lang="en-US" b="1" i="1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6005946" y="1882833"/>
            <a:ext cx="2667000" cy="990600"/>
          </a:xfrm>
          <a:prstGeom prst="borderCallout1">
            <a:avLst>
              <a:gd name="adj1" fmla="val 50000"/>
              <a:gd name="adj2" fmla="val -119"/>
              <a:gd name="adj3" fmla="val 63702"/>
              <a:gd name="adj4" fmla="val -379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Note : for Integer class we have </a:t>
            </a:r>
            <a:r>
              <a:rPr lang="en-IN" b="1" dirty="0" err="1" smtClean="0">
                <a:solidFill>
                  <a:srgbClr val="FF0000"/>
                </a:solidFill>
              </a:rPr>
              <a:t>parseInt</a:t>
            </a:r>
            <a:r>
              <a:rPr lang="en-IN" dirty="0" smtClean="0">
                <a:solidFill>
                  <a:schemeClr val="tx1"/>
                </a:solidFill>
              </a:rPr>
              <a:t> not </a:t>
            </a:r>
            <a:r>
              <a:rPr lang="en-IN" b="1" dirty="0" err="1" smtClean="0">
                <a:solidFill>
                  <a:srgbClr val="FF0000"/>
                </a:solidFill>
              </a:rPr>
              <a:t>parseInteger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95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5" animBg="1"/>
      <p:bldP spid="5" grpId="0" animBg="1"/>
      <p:bldP spid="5" grpId="1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BigInteger</a:t>
            </a:r>
            <a:r>
              <a:rPr lang="en-US" dirty="0" smtClean="0"/>
              <a:t> and </a:t>
            </a:r>
            <a:r>
              <a:rPr lang="en-US" dirty="0" err="1" smtClean="0"/>
              <a:t>BigDecimal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BigInteger</a:t>
            </a:r>
            <a:r>
              <a:rPr lang="en-US" dirty="0" smtClean="0"/>
              <a:t> </a:t>
            </a:r>
            <a:r>
              <a:rPr lang="en-US" dirty="0"/>
              <a:t>class </a:t>
            </a:r>
            <a:r>
              <a:rPr lang="en-US" dirty="0" smtClean="0"/>
              <a:t>found in </a:t>
            </a:r>
            <a:r>
              <a:rPr lang="en-US" dirty="0" err="1" smtClean="0">
                <a:latin typeface="Consolas" panose="020B0609020204030204" pitchFamily="49" charset="0"/>
              </a:rPr>
              <a:t>java.math</a:t>
            </a:r>
            <a:r>
              <a:rPr lang="en-US" dirty="0" smtClean="0"/>
              <a:t> package is </a:t>
            </a:r>
            <a:r>
              <a:rPr lang="en-US" dirty="0"/>
              <a:t>used for mathematical operation which involves very big integer calculations that are outside the limit of all available primitive data </a:t>
            </a:r>
            <a:r>
              <a:rPr lang="en-US" dirty="0" smtClean="0"/>
              <a:t>types. 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 factorial of 100 contains 158 digits in it so we can’t store it in any primitive data type available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There is no theoretical limit on the upper bound of the range because memory is allocated </a:t>
            </a:r>
            <a:r>
              <a:rPr lang="en-US" dirty="0" smtClean="0"/>
              <a:t>dynamically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err="1"/>
              <a:t>BigDecimal</a:t>
            </a:r>
            <a:r>
              <a:rPr lang="en-US" dirty="0"/>
              <a:t> </a:t>
            </a:r>
            <a:r>
              <a:rPr lang="en-US" dirty="0" smtClean="0"/>
              <a:t>class</a:t>
            </a:r>
            <a:r>
              <a:rPr lang="en-US" dirty="0"/>
              <a:t> found in </a:t>
            </a:r>
            <a:r>
              <a:rPr lang="en-US" dirty="0" err="1">
                <a:latin typeface="Consolas" panose="020B0609020204030204" pitchFamily="49" charset="0"/>
              </a:rPr>
              <a:t>java.math</a:t>
            </a:r>
            <a:r>
              <a:rPr lang="en-US" dirty="0"/>
              <a:t> package</a:t>
            </a:r>
            <a:r>
              <a:rPr lang="en-US" dirty="0" smtClean="0"/>
              <a:t> </a:t>
            </a:r>
            <a:r>
              <a:rPr lang="en-US" dirty="0"/>
              <a:t>provides operation for arithmetic, comparison, hashing, rounding, manipulation and format conversion.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method can handle very small and very big floating point numbers with great precision.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493781" y="2614814"/>
            <a:ext cx="11202225" cy="2031325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java.math.BigInteger</a:t>
            </a:r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DemoBigNumbers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BigInteger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"1234567891234567891234567890"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bi</a:t>
            </a:r>
            <a:r>
              <a:rPr lang="en-US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will return 1234567891234567891234567890</a:t>
            </a:r>
            <a:endParaRPr lang="en-US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3780" y="5785968"/>
            <a:ext cx="8916227" cy="646331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bd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BigDecimal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"111111.000000000000000000025"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bd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//111111.000000000000000000025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637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bldLvl="5" animBg="1"/>
      <p:bldP spid="6" grpId="0" build="p" bldLvl="5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An object of the </a:t>
            </a:r>
            <a:r>
              <a:rPr lang="en-US" b="1" dirty="0">
                <a:latin typeface="Cambria" pitchFamily="18" charset="0"/>
                <a:ea typeface="Cambria" pitchFamily="18" charset="0"/>
                <a:cs typeface="Courier New" pitchFamily="49" charset="0"/>
              </a:rPr>
              <a:t>String</a:t>
            </a:r>
            <a:r>
              <a:rPr lang="en-US" dirty="0">
                <a:ea typeface="Cambria" pitchFamily="18" charset="0"/>
                <a:cs typeface="Courier New" pitchFamily="49" charset="0"/>
              </a:rPr>
              <a:t> </a:t>
            </a:r>
            <a:r>
              <a:rPr lang="en-US" dirty="0"/>
              <a:t>class represents a string of characters.</a:t>
            </a:r>
          </a:p>
          <a:p>
            <a:pPr>
              <a:lnSpc>
                <a:spcPct val="100000"/>
              </a:lnSpc>
            </a:pPr>
            <a:r>
              <a:rPr lang="en-US" dirty="0"/>
              <a:t>The String class belongs to the </a:t>
            </a:r>
            <a:r>
              <a:rPr lang="en-US" b="1" dirty="0" err="1">
                <a:latin typeface="Cambria" pitchFamily="18" charset="0"/>
                <a:ea typeface="Cambria" pitchFamily="18" charset="0"/>
                <a:cs typeface="Courier New" pitchFamily="49" charset="0"/>
              </a:rPr>
              <a:t>java.lang</a:t>
            </a:r>
            <a:r>
              <a:rPr lang="en-US" dirty="0"/>
              <a:t> package, which does not require an import statement.</a:t>
            </a:r>
          </a:p>
          <a:p>
            <a:pPr>
              <a:lnSpc>
                <a:spcPct val="100000"/>
              </a:lnSpc>
            </a:pPr>
            <a:r>
              <a:rPr lang="en-US" dirty="0"/>
              <a:t>Like other classes, 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String</a:t>
            </a:r>
            <a:r>
              <a:rPr lang="en-US" dirty="0"/>
              <a:t> has constructors and methods.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ambria" pitchFamily="18" charset="0"/>
                <a:ea typeface="Cambria" pitchFamily="18" charset="0"/>
              </a:rPr>
              <a:t>String</a:t>
            </a:r>
            <a:r>
              <a:rPr lang="en-US" dirty="0"/>
              <a:t> class has </a:t>
            </a:r>
            <a:r>
              <a:rPr lang="en-US" b="1" dirty="0"/>
              <a:t>two operators</a:t>
            </a:r>
            <a:r>
              <a:rPr lang="en-US" dirty="0"/>
              <a:t>, </a:t>
            </a:r>
            <a:r>
              <a:rPr lang="en-US" b="1" dirty="0"/>
              <a:t>+ and +=</a:t>
            </a:r>
            <a:r>
              <a:rPr lang="en-US" dirty="0"/>
              <a:t> (used for concatenation</a:t>
            </a:r>
            <a:r>
              <a:rPr lang="en-US" dirty="0" smtClean="0"/>
              <a:t>).</a:t>
            </a:r>
          </a:p>
          <a:p>
            <a:pPr>
              <a:lnSpc>
                <a:spcPct val="100000"/>
              </a:lnSpc>
            </a:pPr>
            <a:r>
              <a:rPr lang="en-US" dirty="0"/>
              <a:t>Empty </a:t>
            </a:r>
            <a:r>
              <a:rPr lang="en-US" dirty="0" smtClean="0"/>
              <a:t>String 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 empty String has no characters.  It’s length is 0.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Not the same as an uninitialized String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5" name="Line 5"/>
          <p:cNvSpPr>
            <a:spLocks noChangeShapeType="1"/>
          </p:cNvSpPr>
          <p:nvPr/>
        </p:nvSpPr>
        <p:spPr bwMode="auto">
          <a:xfrm flipV="1">
            <a:off x="4261832" y="4174548"/>
            <a:ext cx="1600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6"/>
          <p:cNvSpPr>
            <a:spLocks noChangeShapeType="1"/>
          </p:cNvSpPr>
          <p:nvPr/>
        </p:nvSpPr>
        <p:spPr bwMode="auto">
          <a:xfrm flipV="1">
            <a:off x="4804757" y="4174548"/>
            <a:ext cx="1057275" cy="2873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10"/>
          <p:cNvSpPr txBox="1">
            <a:spLocks noChangeArrowheads="1"/>
          </p:cNvSpPr>
          <p:nvPr/>
        </p:nvSpPr>
        <p:spPr bwMode="auto">
          <a:xfrm>
            <a:off x="5795357" y="3955473"/>
            <a:ext cx="21336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 dirty="0"/>
              <a:t>Empty</a:t>
            </a:r>
            <a:r>
              <a:rPr lang="en-US" sz="2400" dirty="0"/>
              <a:t> strings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70957" y="4004685"/>
            <a:ext cx="4343400" cy="64633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word1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word2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String();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5795357" y="5072959"/>
            <a:ext cx="15240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 smtClean="0"/>
              <a:t>This is </a:t>
            </a:r>
            <a:r>
              <a:rPr lang="en-US" sz="2400" b="1" dirty="0"/>
              <a:t>null</a:t>
            </a:r>
          </a:p>
        </p:txBody>
      </p:sp>
      <p:sp>
        <p:nvSpPr>
          <p:cNvPr id="44" name="Line 9"/>
          <p:cNvSpPr>
            <a:spLocks noChangeShapeType="1"/>
          </p:cNvSpPr>
          <p:nvPr/>
        </p:nvSpPr>
        <p:spPr bwMode="auto">
          <a:xfrm>
            <a:off x="4423757" y="5330134"/>
            <a:ext cx="1371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1070957" y="5137014"/>
            <a:ext cx="4343400" cy="36933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word1;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331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 animBg="1"/>
      <p:bldP spid="36" grpId="0" animBg="1"/>
      <p:bldP spid="37" grpId="0" animBg="1"/>
      <p:bldP spid="38" grpId="0" build="allAtOnce" animBg="1"/>
      <p:bldP spid="43" grpId="0" animBg="1"/>
      <p:bldP spid="44" grpId="0" animBg="1"/>
      <p:bldP spid="45" grpId="0" build="allAtOnce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Copy constructor creates a copy of an existing String.</a:t>
            </a:r>
          </a:p>
          <a:p>
            <a:endParaRPr lang="en-US" dirty="0"/>
          </a:p>
        </p:txBody>
      </p:sp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5127568" y="1762413"/>
            <a:ext cx="890587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/>
              <a:t>word</a:t>
            </a:r>
          </a:p>
        </p:txBody>
      </p:sp>
      <p:sp>
        <p:nvSpPr>
          <p:cNvPr id="5" name="Line 17"/>
          <p:cNvSpPr>
            <a:spLocks noChangeShapeType="1"/>
          </p:cNvSpPr>
          <p:nvPr/>
        </p:nvSpPr>
        <p:spPr bwMode="auto">
          <a:xfrm>
            <a:off x="6018155" y="1932276"/>
            <a:ext cx="5873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5127568" y="2195801"/>
            <a:ext cx="890587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/>
              <a:t>word2</a:t>
            </a:r>
          </a:p>
        </p:txBody>
      </p:sp>
      <p:sp>
        <p:nvSpPr>
          <p:cNvPr id="7" name="Line 26"/>
          <p:cNvSpPr>
            <a:spLocks noChangeShapeType="1"/>
          </p:cNvSpPr>
          <p:nvPr/>
        </p:nvSpPr>
        <p:spPr bwMode="auto">
          <a:xfrm>
            <a:off x="6014980" y="2362488"/>
            <a:ext cx="5873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6475355" y="1706851"/>
            <a:ext cx="1673225" cy="457200"/>
            <a:chOff x="1408" y="2838"/>
            <a:chExt cx="1054" cy="288"/>
          </a:xfrm>
        </p:grpSpPr>
        <p:sp>
          <p:nvSpPr>
            <p:cNvPr id="9" name="Text Box 28"/>
            <p:cNvSpPr txBox="1">
              <a:spLocks noChangeArrowheads="1"/>
            </p:cNvSpPr>
            <p:nvPr/>
          </p:nvSpPr>
          <p:spPr bwMode="auto">
            <a:xfrm>
              <a:off x="1408" y="2838"/>
              <a:ext cx="10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400" dirty="0" smtClean="0"/>
                <a:t>"Java</a:t>
              </a:r>
              <a:r>
                <a:rPr lang="en-US" sz="2400" dirty="0"/>
                <a:t>"</a:t>
              </a:r>
            </a:p>
          </p:txBody>
        </p:sp>
        <p:sp>
          <p:nvSpPr>
            <p:cNvPr id="10" name="AutoShape 29"/>
            <p:cNvSpPr>
              <a:spLocks noChangeArrowheads="1"/>
            </p:cNvSpPr>
            <p:nvPr/>
          </p:nvSpPr>
          <p:spPr bwMode="auto">
            <a:xfrm>
              <a:off x="1500" y="2866"/>
              <a:ext cx="898" cy="24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6475355" y="2129126"/>
            <a:ext cx="1673225" cy="457200"/>
            <a:chOff x="1408" y="2838"/>
            <a:chExt cx="1054" cy="288"/>
          </a:xfrm>
        </p:grpSpPr>
        <p:sp>
          <p:nvSpPr>
            <p:cNvPr id="12" name="Text Box 31"/>
            <p:cNvSpPr txBox="1">
              <a:spLocks noChangeArrowheads="1"/>
            </p:cNvSpPr>
            <p:nvPr/>
          </p:nvSpPr>
          <p:spPr bwMode="auto">
            <a:xfrm>
              <a:off x="1408" y="2838"/>
              <a:ext cx="10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400" dirty="0" smtClean="0"/>
                <a:t>"Java</a:t>
              </a:r>
              <a:r>
                <a:rPr lang="en-US" sz="2400" dirty="0"/>
                <a:t>"</a:t>
              </a:r>
            </a:p>
          </p:txBody>
        </p:sp>
        <p:sp>
          <p:nvSpPr>
            <p:cNvPr id="13" name="AutoShape 32"/>
            <p:cNvSpPr>
              <a:spLocks noChangeArrowheads="1"/>
            </p:cNvSpPr>
            <p:nvPr/>
          </p:nvSpPr>
          <p:spPr bwMode="auto">
            <a:xfrm>
              <a:off x="1500" y="2866"/>
              <a:ext cx="898" cy="24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" name="Text Box 35"/>
          <p:cNvSpPr txBox="1">
            <a:spLocks noChangeArrowheads="1"/>
          </p:cNvSpPr>
          <p:nvPr/>
        </p:nvSpPr>
        <p:spPr bwMode="auto">
          <a:xfrm>
            <a:off x="495243" y="1336963"/>
            <a:ext cx="695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/>
              <a:t>Copy Constructor: Each variable points to a different copy of the String.</a:t>
            </a:r>
          </a:p>
        </p:txBody>
      </p:sp>
      <p:sp>
        <p:nvSpPr>
          <p:cNvPr id="15" name="Text Box 37"/>
          <p:cNvSpPr txBox="1">
            <a:spLocks noChangeArrowheads="1"/>
          </p:cNvSpPr>
          <p:nvPr/>
        </p:nvSpPr>
        <p:spPr bwMode="auto">
          <a:xfrm>
            <a:off x="5151380" y="3229263"/>
            <a:ext cx="89058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/>
              <a:t>word</a:t>
            </a:r>
          </a:p>
        </p:txBody>
      </p:sp>
      <p:sp>
        <p:nvSpPr>
          <p:cNvPr id="16" name="Line 38"/>
          <p:cNvSpPr>
            <a:spLocks noChangeShapeType="1"/>
          </p:cNvSpPr>
          <p:nvPr/>
        </p:nvSpPr>
        <p:spPr bwMode="auto">
          <a:xfrm flipV="1">
            <a:off x="6041968" y="3415316"/>
            <a:ext cx="609600" cy="76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39"/>
          <p:cNvSpPr>
            <a:spLocks noChangeShapeType="1"/>
          </p:cNvSpPr>
          <p:nvPr/>
        </p:nvSpPr>
        <p:spPr bwMode="auto">
          <a:xfrm flipV="1">
            <a:off x="6041968" y="3632488"/>
            <a:ext cx="68580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40"/>
          <p:cNvGrpSpPr>
            <a:grpSpLocks/>
          </p:cNvGrpSpPr>
          <p:nvPr/>
        </p:nvGrpSpPr>
        <p:grpSpPr bwMode="auto">
          <a:xfrm>
            <a:off x="6502343" y="3165763"/>
            <a:ext cx="1673225" cy="457200"/>
            <a:chOff x="1408" y="2838"/>
            <a:chExt cx="1054" cy="288"/>
          </a:xfrm>
        </p:grpSpPr>
        <p:sp>
          <p:nvSpPr>
            <p:cNvPr id="19" name="Text Box 41"/>
            <p:cNvSpPr txBox="1">
              <a:spLocks noChangeArrowheads="1"/>
            </p:cNvSpPr>
            <p:nvPr/>
          </p:nvSpPr>
          <p:spPr bwMode="auto">
            <a:xfrm>
              <a:off x="1408" y="2838"/>
              <a:ext cx="10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400" dirty="0" smtClean="0"/>
                <a:t>"Java</a:t>
              </a:r>
              <a:r>
                <a:rPr lang="en-US" sz="2400" dirty="0"/>
                <a:t>"</a:t>
              </a:r>
            </a:p>
          </p:txBody>
        </p:sp>
        <p:sp>
          <p:nvSpPr>
            <p:cNvPr id="20" name="AutoShape 42"/>
            <p:cNvSpPr>
              <a:spLocks noChangeArrowheads="1"/>
            </p:cNvSpPr>
            <p:nvPr/>
          </p:nvSpPr>
          <p:spPr bwMode="auto">
            <a:xfrm>
              <a:off x="1500" y="2866"/>
              <a:ext cx="898" cy="24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Text Box 43"/>
          <p:cNvSpPr txBox="1">
            <a:spLocks noChangeArrowheads="1"/>
          </p:cNvSpPr>
          <p:nvPr/>
        </p:nvSpPr>
        <p:spPr bwMode="auto">
          <a:xfrm>
            <a:off x="5151380" y="3651538"/>
            <a:ext cx="89058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/>
              <a:t>word2</a:t>
            </a:r>
          </a:p>
        </p:txBody>
      </p:sp>
      <p:sp>
        <p:nvSpPr>
          <p:cNvPr id="22" name="Text Box 44"/>
          <p:cNvSpPr txBox="1">
            <a:spLocks noChangeArrowheads="1"/>
          </p:cNvSpPr>
          <p:nvPr/>
        </p:nvSpPr>
        <p:spPr bwMode="auto">
          <a:xfrm>
            <a:off x="503181" y="2789526"/>
            <a:ext cx="5538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Assignment: Both variables point to the same String.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9368" y="1820932"/>
            <a:ext cx="4343400" cy="64633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word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String(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"Java"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word2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String(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word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79368" y="3292544"/>
            <a:ext cx="4343400" cy="64633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word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"Java"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word2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word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94033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15" grpId="0" animBg="1"/>
      <p:bldP spid="16" grpId="0" animBg="1"/>
      <p:bldP spid="17" grpId="0" animBg="1"/>
      <p:bldP spid="21" grpId="0" animBg="1"/>
      <p:bldP spid="22" grpId="0"/>
      <p:bldP spid="23" grpId="0" build="p" bldLvl="5" animBg="1"/>
      <p:bldP spid="24" grpId="0" build="p" bldLvl="5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 Immutability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479425" y="1371600"/>
            <a:ext cx="5316335" cy="5082409"/>
          </a:xfrm>
        </p:spPr>
        <p:txBody>
          <a:bodyPr>
            <a:normAutofit/>
          </a:bodyPr>
          <a:lstStyle/>
          <a:p>
            <a:pPr lvl="0" algn="just">
              <a:lnSpc>
                <a:spcPct val="90000"/>
              </a:lnSpc>
              <a:buNone/>
              <a:defRPr/>
            </a:pPr>
            <a:r>
              <a:rPr lang="en-US" b="1" dirty="0" smtClean="0"/>
              <a:t>Less efficient </a:t>
            </a:r>
            <a:r>
              <a:rPr lang="en-US" dirty="0" smtClean="0"/>
              <a:t>— you need to create a new string and throw away the old one even for small changes.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201295" y="914043"/>
            <a:ext cx="0" cy="5562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7935323" y="914400"/>
            <a:ext cx="2590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28406" y="905373"/>
            <a:ext cx="2590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9425" y="2956679"/>
            <a:ext cx="4621538" cy="1477328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word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"java"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  <a:endParaRPr lang="en-US" dirty="0" smtClean="0"/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char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ch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Character.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toUpperCase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</a:p>
          <a:p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b="1" i="1" dirty="0" err="1" smtClean="0">
                <a:solidFill>
                  <a:srgbClr val="6A3E3E"/>
                </a:solidFill>
                <a:latin typeface="Consolas"/>
              </a:rPr>
              <a:t>word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.charAt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(0));</a:t>
            </a:r>
            <a:endParaRPr lang="en-US" dirty="0" smtClean="0"/>
          </a:p>
          <a:p>
            <a:r>
              <a:rPr lang="en-US" dirty="0" smtClean="0">
                <a:solidFill>
                  <a:srgbClr val="6A3E3E"/>
                </a:solidFill>
                <a:latin typeface="Consolas"/>
              </a:rPr>
              <a:t>word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 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ch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word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.substring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(1); 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460375" y="4572000"/>
            <a:ext cx="86518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dirty="0"/>
              <a:t>word</a:t>
            </a: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7755775" y="4662488"/>
            <a:ext cx="304800" cy="304800"/>
            <a:chOff x="1536" y="3696"/>
            <a:chExt cx="192" cy="192"/>
          </a:xfrm>
        </p:grpSpPr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1536" y="3696"/>
              <a:ext cx="192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536" y="3696"/>
              <a:ext cx="192" cy="19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7603375" y="5576888"/>
            <a:ext cx="6858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7603375" y="4800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12"/>
          <p:cNvGrpSpPr>
            <a:grpSpLocks/>
          </p:cNvGrpSpPr>
          <p:nvPr/>
        </p:nvGrpSpPr>
        <p:grpSpPr bwMode="auto">
          <a:xfrm>
            <a:off x="10021138" y="5292725"/>
            <a:ext cx="1087437" cy="671513"/>
            <a:chOff x="0" y="0"/>
            <a:chExt cx="20000" cy="20002"/>
          </a:xfrm>
        </p:grpSpPr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0" y="227"/>
              <a:ext cx="19930" cy="6150"/>
            </a:xfrm>
            <a:custGeom>
              <a:avLst/>
              <a:gdLst/>
              <a:ahLst/>
              <a:cxnLst>
                <a:cxn ang="0">
                  <a:pos x="0" y="19938"/>
                </a:cxn>
                <a:cxn ang="0">
                  <a:pos x="5490" y="0"/>
                </a:cxn>
                <a:cxn ang="0">
                  <a:pos x="5349" y="0"/>
                </a:cxn>
                <a:cxn ang="0">
                  <a:pos x="19988" y="0"/>
                </a:cxn>
                <a:cxn ang="0">
                  <a:pos x="16188" y="19938"/>
                </a:cxn>
                <a:cxn ang="0">
                  <a:pos x="0" y="19938"/>
                </a:cxn>
              </a:cxnLst>
              <a:rect l="0" t="0" r="r" b="b"/>
              <a:pathLst>
                <a:path w="20000" h="20000">
                  <a:moveTo>
                    <a:pt x="0" y="19938"/>
                  </a:moveTo>
                  <a:lnTo>
                    <a:pt x="5490" y="0"/>
                  </a:lnTo>
                  <a:lnTo>
                    <a:pt x="5349" y="0"/>
                  </a:lnTo>
                  <a:lnTo>
                    <a:pt x="19988" y="0"/>
                  </a:lnTo>
                  <a:lnTo>
                    <a:pt x="16188" y="19938"/>
                  </a:lnTo>
                  <a:lnTo>
                    <a:pt x="0" y="19938"/>
                  </a:lnTo>
                  <a:close/>
                </a:path>
              </a:pathLst>
            </a:custGeom>
            <a:solidFill>
              <a:srgbClr val="DFDFDF"/>
            </a:solidFill>
            <a:ln w="3175" cap="flat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13957" y="0"/>
              <a:ext cx="6043" cy="20002"/>
            </a:xfrm>
            <a:custGeom>
              <a:avLst/>
              <a:gdLst/>
              <a:ahLst/>
              <a:cxnLst>
                <a:cxn ang="0">
                  <a:pos x="19497" y="568"/>
                </a:cxn>
                <a:cxn ang="0">
                  <a:pos x="19961" y="0"/>
                </a:cxn>
                <a:cxn ang="0">
                  <a:pos x="11141" y="15667"/>
                </a:cxn>
                <a:cxn ang="0">
                  <a:pos x="0" y="19981"/>
                </a:cxn>
                <a:cxn ang="0">
                  <a:pos x="6963" y="7039"/>
                </a:cxn>
                <a:cxn ang="0">
                  <a:pos x="7427" y="6358"/>
                </a:cxn>
              </a:cxnLst>
              <a:rect l="0" t="0" r="r" b="b"/>
              <a:pathLst>
                <a:path w="20000" h="20000">
                  <a:moveTo>
                    <a:pt x="19497" y="568"/>
                  </a:moveTo>
                  <a:lnTo>
                    <a:pt x="19961" y="0"/>
                  </a:lnTo>
                  <a:lnTo>
                    <a:pt x="11141" y="15667"/>
                  </a:lnTo>
                  <a:lnTo>
                    <a:pt x="0" y="19981"/>
                  </a:lnTo>
                  <a:lnTo>
                    <a:pt x="6963" y="7039"/>
                  </a:lnTo>
                  <a:lnTo>
                    <a:pt x="7427" y="6358"/>
                  </a:lnTo>
                </a:path>
              </a:pathLst>
            </a:custGeom>
            <a:solidFill>
              <a:srgbClr val="9F9F9F"/>
            </a:solidFill>
            <a:ln w="3175" cap="flat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140" y="6358"/>
              <a:ext cx="13899" cy="136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37" y="19972"/>
                </a:cxn>
                <a:cxn ang="0">
                  <a:pos x="19983" y="19972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4037" y="19972"/>
                  </a:lnTo>
                  <a:lnTo>
                    <a:pt x="19983" y="19972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10" y="114"/>
              <a:ext cx="19650" cy="6944"/>
            </a:xfrm>
            <a:custGeom>
              <a:avLst/>
              <a:gdLst/>
              <a:ahLst/>
              <a:cxnLst>
                <a:cxn ang="0">
                  <a:pos x="0" y="19619"/>
                </a:cxn>
                <a:cxn ang="0">
                  <a:pos x="16133" y="19946"/>
                </a:cxn>
                <a:cxn ang="0">
                  <a:pos x="19917" y="2616"/>
                </a:cxn>
                <a:cxn ang="0">
                  <a:pos x="19988" y="0"/>
                </a:cxn>
                <a:cxn ang="0">
                  <a:pos x="16133" y="17657"/>
                </a:cxn>
              </a:cxnLst>
              <a:rect l="0" t="0" r="r" b="b"/>
              <a:pathLst>
                <a:path w="20000" h="20000">
                  <a:moveTo>
                    <a:pt x="0" y="19619"/>
                  </a:moveTo>
                  <a:lnTo>
                    <a:pt x="16133" y="19946"/>
                  </a:lnTo>
                  <a:lnTo>
                    <a:pt x="19917" y="2616"/>
                  </a:lnTo>
                  <a:lnTo>
                    <a:pt x="19988" y="0"/>
                  </a:lnTo>
                  <a:lnTo>
                    <a:pt x="16133" y="17657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5400" y="341"/>
              <a:ext cx="82" cy="5923"/>
            </a:xfrm>
            <a:custGeom>
              <a:avLst/>
              <a:gdLst/>
              <a:ahLst/>
              <a:cxnLst>
                <a:cxn ang="0">
                  <a:pos x="17143" y="0"/>
                </a:cxn>
                <a:cxn ang="0">
                  <a:pos x="0" y="0"/>
                </a:cxn>
                <a:cxn ang="0">
                  <a:pos x="17143" y="0"/>
                </a:cxn>
                <a:cxn ang="0">
                  <a:pos x="0" y="0"/>
                </a:cxn>
                <a:cxn ang="0">
                  <a:pos x="17143" y="0"/>
                </a:cxn>
                <a:cxn ang="0">
                  <a:pos x="17143" y="19936"/>
                </a:cxn>
              </a:cxnLst>
              <a:rect l="0" t="0" r="r" b="b"/>
              <a:pathLst>
                <a:path w="20000" h="20000">
                  <a:moveTo>
                    <a:pt x="17143" y="0"/>
                  </a:moveTo>
                  <a:lnTo>
                    <a:pt x="0" y="0"/>
                  </a:lnTo>
                  <a:lnTo>
                    <a:pt x="17143" y="0"/>
                  </a:lnTo>
                  <a:lnTo>
                    <a:pt x="0" y="0"/>
                  </a:lnTo>
                  <a:lnTo>
                    <a:pt x="17143" y="0"/>
                  </a:lnTo>
                  <a:lnTo>
                    <a:pt x="17143" y="19936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5470" y="908"/>
              <a:ext cx="13829" cy="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983" y="0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631" y="908"/>
              <a:ext cx="4921" cy="5583"/>
            </a:xfrm>
            <a:custGeom>
              <a:avLst/>
              <a:gdLst/>
              <a:ahLst/>
              <a:cxnLst>
                <a:cxn ang="0">
                  <a:pos x="0" y="19932"/>
                </a:cxn>
                <a:cxn ang="0">
                  <a:pos x="19952" y="0"/>
                </a:cxn>
              </a:cxnLst>
              <a:rect l="0" t="0" r="r" b="b"/>
              <a:pathLst>
                <a:path w="20000" h="20000">
                  <a:moveTo>
                    <a:pt x="0" y="19932"/>
                  </a:moveTo>
                  <a:lnTo>
                    <a:pt x="19952" y="0"/>
                  </a:lnTo>
                </a:path>
              </a:pathLst>
            </a:custGeom>
            <a:noFill/>
            <a:ln w="3175" cap="flat">
              <a:solidFill>
                <a:srgbClr val="000000"/>
              </a:solidFill>
              <a:prstDash val="solid"/>
              <a:round/>
              <a:headEnd type="none" w="sm" len="lg"/>
              <a:tailEnd type="none" w="sm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9813174" y="4814888"/>
            <a:ext cx="708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>
            <a:off x="10521200" y="48148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" name="Object 24"/>
          <p:cNvGraphicFramePr>
            <a:graphicFrameLocks noChangeAspect="1"/>
          </p:cNvGraphicFramePr>
          <p:nvPr>
            <p:extLst/>
          </p:nvPr>
        </p:nvGraphicFramePr>
        <p:xfrm>
          <a:off x="10275138" y="5546725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Document" r:id="rId3" imgW="433080" imgH="432720" progId="Word.Document.8">
                  <p:embed/>
                </p:oleObj>
              </mc:Choice>
              <mc:Fallback>
                <p:oleObj name="Document" r:id="rId3" imgW="433080" imgH="432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5138" y="5546725"/>
                        <a:ext cx="43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8212975" y="4564063"/>
            <a:ext cx="1673225" cy="457200"/>
            <a:chOff x="1408" y="2838"/>
            <a:chExt cx="1054" cy="288"/>
          </a:xfrm>
        </p:grpSpPr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1408" y="2838"/>
              <a:ext cx="10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400" dirty="0" smtClean="0"/>
                <a:t>"java</a:t>
              </a:r>
              <a:r>
                <a:rPr lang="en-US" sz="2400" dirty="0"/>
                <a:t>"</a:t>
              </a:r>
            </a:p>
          </p:txBody>
        </p:sp>
        <p:sp>
          <p:nvSpPr>
            <p:cNvPr id="28" name="AutoShape 27"/>
            <p:cNvSpPr>
              <a:spLocks noChangeArrowheads="1"/>
            </p:cNvSpPr>
            <p:nvPr/>
          </p:nvSpPr>
          <p:spPr bwMode="auto">
            <a:xfrm>
              <a:off x="1500" y="2866"/>
              <a:ext cx="898" cy="24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8212975" y="5345113"/>
            <a:ext cx="1673225" cy="457200"/>
            <a:chOff x="1408" y="2838"/>
            <a:chExt cx="1054" cy="288"/>
          </a:xfrm>
        </p:grpSpPr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1408" y="2838"/>
              <a:ext cx="105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sz="2400" dirty="0" smtClean="0"/>
                <a:t>"Java</a:t>
              </a:r>
              <a:r>
                <a:rPr lang="en-US" sz="2400" dirty="0"/>
                <a:t>"</a:t>
              </a:r>
            </a:p>
          </p:txBody>
        </p:sp>
        <p:sp>
          <p:nvSpPr>
            <p:cNvPr id="31" name="AutoShape 30"/>
            <p:cNvSpPr>
              <a:spLocks noChangeArrowheads="1"/>
            </p:cNvSpPr>
            <p:nvPr/>
          </p:nvSpPr>
          <p:spPr bwMode="auto">
            <a:xfrm>
              <a:off x="1500" y="2866"/>
              <a:ext cx="898" cy="24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228600" y="1371600"/>
            <a:ext cx="5337694" cy="16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just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Convenient </a:t>
            </a: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— Immutable objects are convenient because several references can point to the same object safely.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0499" y="2956679"/>
            <a:ext cx="5375795" cy="286232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"DIET - Rajkot"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i="1" dirty="0" err="1" smtClean="0">
                <a:solidFill>
                  <a:srgbClr val="000000"/>
                </a:solidFill>
                <a:latin typeface="Consolas"/>
              </a:rPr>
              <a:t>foo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smtClean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IN" dirty="0" smtClean="0">
                <a:solidFill>
                  <a:srgbClr val="3F7F5F"/>
                </a:solidFill>
                <a:latin typeface="Consolas"/>
              </a:rPr>
              <a:t>//Some operations on String </a:t>
            </a:r>
            <a:r>
              <a:rPr lang="en-IN" b="1" dirty="0" smtClean="0">
                <a:solidFill>
                  <a:srgbClr val="3F7F5F"/>
                </a:solidFill>
                <a:latin typeface="Consolas"/>
              </a:rPr>
              <a:t>name</a:t>
            </a:r>
            <a:endParaRPr lang="en-IN" dirty="0" smtClean="0">
              <a:solidFill>
                <a:srgbClr val="3F7F5F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dirty="0" err="1" smtClean="0">
                <a:latin typeface="Consolas"/>
              </a:rPr>
              <a:t>.substring</a:t>
            </a:r>
            <a:r>
              <a:rPr lang="en-US" dirty="0" smtClean="0">
                <a:latin typeface="Consolas"/>
              </a:rPr>
              <a:t>(7,13);</a:t>
            </a:r>
            <a:endParaRPr lang="en-US" i="1" dirty="0" smtClean="0">
              <a:latin typeface="Consolas"/>
            </a:endParaRPr>
          </a:p>
          <a:p>
            <a:r>
              <a:rPr lang="en-US" i="1" dirty="0" smtClean="0">
                <a:solidFill>
                  <a:srgbClr val="000000"/>
                </a:solidFill>
                <a:latin typeface="Consolas"/>
              </a:rPr>
              <a:t>bar(</a:t>
            </a:r>
            <a:r>
              <a:rPr lang="en-US" i="1" dirty="0" smtClean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i="1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/* we will be sure that the value of name will be same for </a:t>
            </a:r>
            <a:r>
              <a:rPr lang="en-US" dirty="0" err="1" smtClean="0">
                <a:solidFill>
                  <a:srgbClr val="3F7F5F"/>
                </a:solidFill>
                <a:latin typeface="Consolas"/>
              </a:rPr>
              <a:t>foo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() as well as bar() as String is </a:t>
            </a:r>
            <a:r>
              <a:rPr lang="en-US" b="1" dirty="0" smtClean="0">
                <a:solidFill>
                  <a:srgbClr val="3F7F5F"/>
                </a:solidFill>
                <a:latin typeface="Consolas"/>
              </a:rPr>
              <a:t>immutable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 its value will be same for both the functions.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 */	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</p:txBody>
      </p:sp>
      <p:cxnSp>
        <p:nvCxnSpPr>
          <p:cNvPr id="34" name="Straight Arrow Connector 33"/>
          <p:cNvCxnSpPr>
            <a:stCxn id="9" idx="3"/>
            <a:endCxn id="28" idx="1"/>
          </p:cNvCxnSpPr>
          <p:nvPr/>
        </p:nvCxnSpPr>
        <p:spPr>
          <a:xfrm flipV="1">
            <a:off x="7325563" y="4804570"/>
            <a:ext cx="1033462" cy="79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2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animBg="1"/>
      <p:bldP spid="9" grpId="0" animBg="1"/>
      <p:bldP spid="13" grpId="0" animBg="1"/>
      <p:bldP spid="14" grpId="0" animBg="1"/>
      <p:bldP spid="23" grpId="0" animBg="1"/>
      <p:bldP spid="24" grpId="0" animBg="1"/>
      <p:bldP spid="32" grpId="0" build="p"/>
      <p:bldP spid="33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— </a:t>
            </a:r>
            <a:r>
              <a:rPr lang="en-US" dirty="0">
                <a:solidFill>
                  <a:schemeClr val="tx1"/>
                </a:solidFill>
              </a:rPr>
              <a:t>length</a:t>
            </a:r>
            <a:r>
              <a:rPr lang="en-US" dirty="0"/>
              <a:t>, </a:t>
            </a:r>
            <a:r>
              <a:rPr lang="en-US" dirty="0" err="1">
                <a:solidFill>
                  <a:schemeClr val="tx1"/>
                </a:solidFill>
              </a:rPr>
              <a:t>charAt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1266825"/>
            <a:ext cx="2178050" cy="552450"/>
          </a:xfrm>
          <a:noFill/>
          <a:ln/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None/>
            </a:pPr>
            <a:r>
              <a:rPr lang="en-US" sz="2400" dirty="0" err="1">
                <a:latin typeface="Cambria" pitchFamily="18" charset="0"/>
                <a:ea typeface="Cambria" pitchFamily="18" charset="0"/>
              </a:rPr>
              <a:t>int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b="1" dirty="0">
                <a:latin typeface="Cambria" pitchFamily="18" charset="0"/>
                <a:ea typeface="Cambria" pitchFamily="18" charset="0"/>
              </a:rPr>
              <a:t>length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();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438400" y="1295400"/>
            <a:ext cx="64008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en-US" sz="2400" dirty="0"/>
              <a:t>Returns the number of characters in the </a:t>
            </a:r>
            <a:r>
              <a:rPr lang="en-US" sz="2400" dirty="0" smtClean="0"/>
              <a:t>string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369050" y="5219700"/>
            <a:ext cx="11112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 smtClean="0"/>
              <a:t>'n</a:t>
            </a:r>
            <a:r>
              <a:rPr lang="en-US" sz="2400" dirty="0"/>
              <a:t>'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940425" y="4724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Returns: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91000" y="5480050"/>
            <a:ext cx="19272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914400" y="4164012"/>
            <a:ext cx="76962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Character positions in strings </a:t>
            </a:r>
            <a:r>
              <a:rPr lang="en-US" sz="2400" dirty="0" smtClean="0"/>
              <a:t>starts from</a:t>
            </a:r>
            <a:r>
              <a:rPr lang="en-US" sz="2400" b="1" dirty="0" smtClean="0"/>
              <a:t> </a:t>
            </a:r>
            <a:r>
              <a:rPr lang="en-US" sz="2400" b="1" dirty="0"/>
              <a:t>0</a:t>
            </a:r>
            <a:r>
              <a:rPr lang="en-US" sz="2400" dirty="0"/>
              <a:t> – just like arrays.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1828800" y="3787775"/>
            <a:ext cx="0" cy="3746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219200" y="5319494"/>
            <a:ext cx="4343400" cy="36933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Window"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.charAt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(2);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14" name="Rectangle 4"/>
          <p:cNvSpPr txBox="1">
            <a:spLocks noChangeArrowheads="1"/>
          </p:cNvSpPr>
          <p:nvPr/>
        </p:nvSpPr>
        <p:spPr>
          <a:xfrm>
            <a:off x="304800" y="3200400"/>
            <a:ext cx="2178050" cy="55245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charAt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438400" y="3228975"/>
            <a:ext cx="6400801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en-US" sz="2400" dirty="0" smtClean="0"/>
              <a:t>Returns the char at position </a:t>
            </a:r>
            <a:r>
              <a:rPr lang="en-US" sz="2400" dirty="0" err="1" smtClean="0"/>
              <a:t>i</a:t>
            </a:r>
            <a:r>
              <a:rPr lang="en-US" sz="2400" dirty="0" smtClean="0"/>
              <a:t>.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6369050" y="2197874"/>
            <a:ext cx="11112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/>
              <a:t> </a:t>
            </a:r>
            <a:r>
              <a:rPr lang="en-US" sz="2400" dirty="0" smtClean="0"/>
              <a:t>7</a:t>
            </a:r>
            <a:endParaRPr lang="en-US" sz="2400" dirty="0"/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5940425" y="1702574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Returns:</a:t>
            </a: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4191000" y="2458224"/>
            <a:ext cx="19272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219200" y="2297668"/>
            <a:ext cx="4343400" cy="36933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Problem"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.length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n-US" dirty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0111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/>
      <p:bldP spid="8" grpId="0" autoUpdateAnimBg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utoUpdateAnimBg="0"/>
      <p:bldP spid="17" grpId="0"/>
      <p:bldP spid="18" grpId="0" animBg="1"/>
      <p:bldP spid="19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— </a:t>
            </a:r>
            <a:r>
              <a:rPr lang="en-US" dirty="0">
                <a:solidFill>
                  <a:schemeClr val="tx1"/>
                </a:solidFill>
              </a:rPr>
              <a:t>substring</a:t>
            </a:r>
            <a:endParaRPr lang="en-US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idx="1"/>
          </p:nvPr>
        </p:nvSpPr>
        <p:spPr>
          <a:xfrm>
            <a:off x="865188" y="1582737"/>
            <a:ext cx="5584825" cy="2574925"/>
          </a:xfrm>
          <a:noFill/>
          <a:ln/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String subs =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word.</a:t>
            </a:r>
            <a:r>
              <a:rPr lang="en-US" sz="2400" b="1" dirty="0" err="1">
                <a:latin typeface="Cambria" pitchFamily="18" charset="0"/>
                <a:ea typeface="Cambria" pitchFamily="18" charset="0"/>
              </a:rPr>
              <a:t>substring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(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i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, k);</a:t>
            </a:r>
          </a:p>
          <a:p>
            <a:pPr marL="742950" lvl="1" indent="-285750"/>
            <a:r>
              <a:rPr lang="en-US" sz="2400" dirty="0" smtClean="0"/>
              <a:t>returns </a:t>
            </a:r>
            <a:r>
              <a:rPr lang="en-US" sz="2400" dirty="0"/>
              <a:t>the substring of chars in positions from </a:t>
            </a:r>
            <a:r>
              <a:rPr lang="en-US" sz="2400" b="1" dirty="0" err="1"/>
              <a:t>i</a:t>
            </a:r>
            <a:r>
              <a:rPr lang="en-US" sz="2400" dirty="0"/>
              <a:t> to </a:t>
            </a:r>
            <a:r>
              <a:rPr lang="en-US" sz="2400" b="1" dirty="0"/>
              <a:t>k</a:t>
            </a:r>
            <a:r>
              <a:rPr lang="en-US" sz="2400" b="1" i="1" dirty="0"/>
              <a:t>-</a:t>
            </a:r>
            <a:r>
              <a:rPr lang="en-US" sz="2400" b="1" dirty="0"/>
              <a:t>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String subs =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word.</a:t>
            </a:r>
            <a:r>
              <a:rPr lang="en-US" sz="2400" b="1" dirty="0" err="1">
                <a:latin typeface="Cambria" pitchFamily="18" charset="0"/>
                <a:ea typeface="Cambria" pitchFamily="18" charset="0"/>
              </a:rPr>
              <a:t>substring</a:t>
            </a:r>
            <a:r>
              <a:rPr lang="en-US" sz="2400" b="1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(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i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);</a:t>
            </a:r>
          </a:p>
          <a:p>
            <a:pPr marL="742950" lvl="1" indent="-285750"/>
            <a:r>
              <a:rPr lang="en-US" sz="2400" dirty="0"/>
              <a:t>returns the substring from the </a:t>
            </a:r>
            <a:r>
              <a:rPr lang="en-US" sz="2400" b="1" dirty="0" err="1"/>
              <a:t>i</a:t>
            </a:r>
            <a:r>
              <a:rPr lang="en-US" sz="2400" dirty="0" err="1"/>
              <a:t>-th</a:t>
            </a:r>
            <a:r>
              <a:rPr lang="en-US" sz="2400" dirty="0"/>
              <a:t> char to the end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19989" y="4398962"/>
            <a:ext cx="24860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dirty="0"/>
              <a:t>“</a:t>
            </a:r>
            <a:r>
              <a:rPr lang="en-US" sz="2400" dirty="0" err="1" smtClean="0"/>
              <a:t>lev</a:t>
            </a:r>
            <a:r>
              <a:rPr lang="en-US" sz="2400" dirty="0" smtClean="0"/>
              <a:t>"</a:t>
            </a:r>
          </a:p>
          <a:p>
            <a:pPr>
              <a:spcBef>
                <a:spcPct val="0"/>
              </a:spcBef>
            </a:pPr>
            <a:r>
              <a:rPr lang="en-US" sz="2400" dirty="0" smtClean="0"/>
              <a:t>“</a:t>
            </a:r>
            <a:r>
              <a:rPr lang="en-US" sz="2400" dirty="0"/>
              <a:t>mutable"</a:t>
            </a:r>
          </a:p>
          <a:p>
            <a:pPr>
              <a:spcBef>
                <a:spcPct val="0"/>
              </a:spcBef>
            </a:pPr>
            <a:r>
              <a:rPr lang="en-US" sz="2400" dirty="0"/>
              <a:t>"" (empty string)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7375526" y="4092575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Returns:</a:t>
            </a: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571999" y="4953001"/>
            <a:ext cx="2947989" cy="7143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176837" y="4632324"/>
            <a:ext cx="2343151" cy="8731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4114799" y="5257799"/>
            <a:ext cx="3405189" cy="10477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373938" y="1569858"/>
            <a:ext cx="22161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latin typeface="Courier New" pitchFamily="49" charset="0"/>
              </a:rPr>
              <a:t> television</a:t>
            </a:r>
          </a:p>
          <a:p>
            <a:pPr>
              <a:spcBef>
                <a:spcPct val="0"/>
              </a:spcBef>
            </a:pPr>
            <a:endParaRPr lang="en-US" sz="2400" b="1" i="1" dirty="0"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400" b="1" i="1" dirty="0">
                <a:latin typeface="Courier New" pitchFamily="49" charset="0"/>
              </a:rPr>
              <a:t>   </a:t>
            </a:r>
            <a:r>
              <a:rPr lang="en-US" sz="2400" b="1" i="1" dirty="0" err="1">
                <a:latin typeface="Courier New" pitchFamily="49" charset="0"/>
              </a:rPr>
              <a:t>i</a:t>
            </a:r>
            <a:r>
              <a:rPr lang="en-US" sz="2400" b="1" i="1" dirty="0">
                <a:latin typeface="Courier New" pitchFamily="49" charset="0"/>
              </a:rPr>
              <a:t>  k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8012113" y="1612721"/>
            <a:ext cx="542925" cy="3524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8102601" y="1990546"/>
            <a:ext cx="0" cy="3159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8658226" y="1990546"/>
            <a:ext cx="0" cy="31591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70763" y="2892246"/>
            <a:ext cx="22161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immutable</a:t>
            </a:r>
            <a:endParaRPr lang="en-US" sz="2400" b="1" dirty="0"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endParaRPr lang="en-US" sz="2400" b="1" i="1" dirty="0">
              <a:latin typeface="Courier New" pitchFamily="49" charset="0"/>
            </a:endParaRPr>
          </a:p>
          <a:p>
            <a:pPr>
              <a:spcBef>
                <a:spcPct val="0"/>
              </a:spcBef>
            </a:pPr>
            <a:r>
              <a:rPr lang="en-US" sz="2400" b="1" i="1" dirty="0">
                <a:latin typeface="Courier New" pitchFamily="49" charset="0"/>
              </a:rPr>
              <a:t>   </a:t>
            </a:r>
            <a:r>
              <a:rPr lang="en-US" sz="2400" b="1" i="1" dirty="0" err="1">
                <a:latin typeface="Courier New" pitchFamily="49" charset="0"/>
              </a:rPr>
              <a:t>i</a:t>
            </a:r>
            <a:endParaRPr lang="en-US" sz="2400" dirty="0">
              <a:latin typeface="Courier New" pitchFamily="49" charset="0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8008938" y="2935108"/>
            <a:ext cx="1349375" cy="3524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8099426" y="3312933"/>
            <a:ext cx="0" cy="31591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" name="Rectangle 18"/>
          <p:cNvSpPr>
            <a:spLocks noChangeArrowheads="1"/>
          </p:cNvSpPr>
          <p:nvPr/>
        </p:nvSpPr>
        <p:spPr bwMode="auto">
          <a:xfrm>
            <a:off x="609600" y="1066800"/>
            <a:ext cx="7835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IN" sz="2000" dirty="0" smtClean="0"/>
              <a:t>We can obtain a portion of a string by use of substring(), It has two forms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066800" y="4495800"/>
            <a:ext cx="4343400" cy="92333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television"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.substring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(2,5); </a:t>
            </a:r>
          </a:p>
          <a:p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immutable"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.substring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2);</a:t>
            </a:r>
          </a:p>
          <a:p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rajkot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.substring(9);</a:t>
            </a:r>
          </a:p>
        </p:txBody>
      </p:sp>
    </p:spTree>
    <p:extLst>
      <p:ext uri="{BB962C8B-B14F-4D97-AF65-F5344CB8AC3E}">
        <p14:creationId xmlns:p14="http://schemas.microsoft.com/office/powerpoint/2010/main" val="88252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/>
      <p:bldP spid="15" grpId="0" animBg="1"/>
      <p:bldP spid="16" grpId="0" animBg="1"/>
      <p:bldP spid="18" grpId="0" build="p" bldLvl="5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— 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" y="1045488"/>
            <a:ext cx="8763000" cy="535531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ConcatenationExample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word1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"re"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word2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"think"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word3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ing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num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= 2;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result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word1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word2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en-US" dirty="0" smtClean="0">
                <a:solidFill>
                  <a:srgbClr val="3F7F5F"/>
                </a:solidFill>
                <a:latin typeface="Consolas"/>
              </a:rPr>
              <a:t>// concatenates word1 and word2 "</a:t>
            </a:r>
            <a:r>
              <a:rPr lang="en-US" b="1" dirty="0" smtClean="0">
                <a:solidFill>
                  <a:srgbClr val="3F7F5F"/>
                </a:solidFill>
                <a:latin typeface="Consolas"/>
              </a:rPr>
              <a:t>rethink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"</a:t>
            </a:r>
          </a:p>
          <a:p>
            <a:pPr lvl="2"/>
            <a:endParaRPr lang="en-US" dirty="0" smtClean="0">
              <a:solidFill>
                <a:srgbClr val="3F7F5F"/>
              </a:solidFill>
              <a:latin typeface="Consolas"/>
            </a:endParaRPr>
          </a:p>
          <a:p>
            <a:pPr lvl="2"/>
            <a:r>
              <a:rPr lang="en-US" dirty="0" smtClean="0">
                <a:solidFill>
                  <a:srgbClr val="6A3E3E"/>
                </a:solidFill>
                <a:latin typeface="Consolas"/>
              </a:rPr>
              <a:t>result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word1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.concat(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word2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 smtClean="0">
                <a:solidFill>
                  <a:srgbClr val="3F7F5F"/>
                </a:solidFill>
                <a:latin typeface="Consolas"/>
              </a:rPr>
              <a:t>// the same as word1 + word2 "</a:t>
            </a:r>
            <a:r>
              <a:rPr lang="en-US" b="1" dirty="0" smtClean="0">
                <a:solidFill>
                  <a:srgbClr val="3F7F5F"/>
                </a:solidFill>
                <a:latin typeface="Consolas"/>
              </a:rPr>
              <a:t>rethink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"</a:t>
            </a:r>
          </a:p>
          <a:p>
            <a:pPr lvl="2"/>
            <a:endParaRPr lang="en-US" dirty="0" smtClean="0">
              <a:solidFill>
                <a:srgbClr val="6A3E3E"/>
              </a:solidFill>
              <a:latin typeface="Consolas"/>
            </a:endParaRPr>
          </a:p>
          <a:p>
            <a:pPr lvl="2"/>
            <a:r>
              <a:rPr lang="en-US" dirty="0" smtClean="0">
                <a:solidFill>
                  <a:srgbClr val="6A3E3E"/>
                </a:solidFill>
                <a:latin typeface="Consolas"/>
              </a:rPr>
              <a:t>result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word3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2"/>
            <a:r>
              <a:rPr lang="en-US" dirty="0" smtClean="0">
                <a:solidFill>
                  <a:srgbClr val="3F7F5F"/>
                </a:solidFill>
                <a:latin typeface="Consolas"/>
              </a:rPr>
              <a:t>// concatenates word3 to result "</a:t>
            </a:r>
            <a:r>
              <a:rPr lang="en-US" b="1" dirty="0" smtClean="0">
                <a:solidFill>
                  <a:srgbClr val="3F7F5F"/>
                </a:solidFill>
                <a:latin typeface="Consolas"/>
              </a:rPr>
              <a:t>rethinking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"</a:t>
            </a:r>
          </a:p>
          <a:p>
            <a:pPr lvl="2"/>
            <a:endParaRPr lang="en-US" dirty="0" smtClean="0">
              <a:solidFill>
                <a:srgbClr val="6A3E3E"/>
              </a:solidFill>
              <a:latin typeface="Consolas"/>
            </a:endParaRPr>
          </a:p>
          <a:p>
            <a:pPr lvl="2"/>
            <a:r>
              <a:rPr lang="en-US" dirty="0" smtClean="0">
                <a:solidFill>
                  <a:srgbClr val="6A3E3E"/>
                </a:solidFill>
                <a:latin typeface="Consolas"/>
              </a:rPr>
              <a:t>result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+=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num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 </a:t>
            </a:r>
          </a:p>
          <a:p>
            <a:pPr lvl="2"/>
            <a:r>
              <a:rPr lang="en-US" dirty="0" smtClean="0">
                <a:solidFill>
                  <a:srgbClr val="3F7F5F"/>
                </a:solidFill>
                <a:latin typeface="Consolas"/>
              </a:rPr>
              <a:t>// converts num to String &amp; joins it to result "</a:t>
            </a:r>
            <a:r>
              <a:rPr lang="en-US" b="1" dirty="0" smtClean="0">
                <a:solidFill>
                  <a:srgbClr val="3F7F5F"/>
                </a:solidFill>
                <a:latin typeface="Consolas"/>
              </a:rPr>
              <a:t>rethinking2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"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531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5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— Find (</a:t>
            </a:r>
            <a:r>
              <a:rPr lang="en-US" dirty="0" err="1">
                <a:solidFill>
                  <a:schemeClr val="tx1"/>
                </a:solidFill>
              </a:rPr>
              <a:t>indexOf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399"/>
            <a:ext cx="8534400" cy="548640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Cambria" pitchFamily="18" charset="0"/>
                <a:ea typeface="Cambria" pitchFamily="18" charset="0"/>
                <a:cs typeface="Courier New" pitchFamily="49" charset="0"/>
              </a:rPr>
              <a:t>String name </a:t>
            </a:r>
            <a:r>
              <a:rPr lang="en-US" sz="2400" dirty="0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=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"                                                             "</a:t>
            </a:r>
            <a:r>
              <a:rPr lang="en-US" sz="2400" dirty="0" smtClean="0">
                <a:latin typeface="Cambria" pitchFamily="18" charset="0"/>
                <a:ea typeface="Cambria" pitchFamily="18" charset="0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name.</a:t>
            </a:r>
            <a:r>
              <a:rPr lang="en-US" sz="2400" b="1" dirty="0" err="1" smtClean="0">
                <a:latin typeface="Cambria" pitchFamily="18" charset="0"/>
                <a:ea typeface="Cambria" pitchFamily="18" charset="0"/>
              </a:rPr>
              <a:t>indexOf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('P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');</a:t>
            </a:r>
          </a:p>
          <a:p>
            <a:pPr>
              <a:buNone/>
            </a:pPr>
            <a:r>
              <a:rPr lang="en-US" dirty="0" err="1" smtClean="0">
                <a:latin typeface="Cambria" pitchFamily="18" charset="0"/>
                <a:ea typeface="Cambria" pitchFamily="18" charset="0"/>
              </a:rPr>
              <a:t>name</a:t>
            </a: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.</a:t>
            </a:r>
            <a:r>
              <a:rPr lang="en-US" sz="2400" b="1" dirty="0" err="1" smtClean="0">
                <a:latin typeface="Cambria" pitchFamily="18" charset="0"/>
                <a:ea typeface="Cambria" pitchFamily="18" charset="0"/>
              </a:rPr>
              <a:t>indexOf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('e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');		</a:t>
            </a:r>
          </a:p>
          <a:p>
            <a:pPr>
              <a:buNone/>
            </a:pP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name.</a:t>
            </a:r>
            <a:r>
              <a:rPr lang="en-US" sz="2400" b="1" dirty="0" err="1" smtClean="0">
                <a:latin typeface="Cambria" pitchFamily="18" charset="0"/>
                <a:ea typeface="Cambria" pitchFamily="18" charset="0"/>
              </a:rPr>
              <a:t>indexOf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("Minister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");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	</a:t>
            </a:r>
          </a:p>
          <a:p>
            <a:pPr>
              <a:buNone/>
            </a:pP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name.</a:t>
            </a:r>
            <a:r>
              <a:rPr lang="en-US" sz="2400" b="1" dirty="0" err="1" smtClean="0">
                <a:latin typeface="Cambria" pitchFamily="18" charset="0"/>
                <a:ea typeface="Cambria" pitchFamily="18" charset="0"/>
              </a:rPr>
              <a:t>indexOf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('e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', 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8);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		</a:t>
            </a:r>
          </a:p>
          <a:p>
            <a:pPr marL="342900" indent="-342900">
              <a:buFont typeface="Wingdings" pitchFamily="2" charset="2"/>
              <a:buNone/>
            </a:pP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>
              <a:buNone/>
            </a:pP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name.</a:t>
            </a:r>
            <a:r>
              <a:rPr lang="en-US" sz="2400" b="1" dirty="0" err="1" smtClean="0">
                <a:latin typeface="Cambria" pitchFamily="18" charset="0"/>
                <a:ea typeface="Cambria" pitchFamily="18" charset="0"/>
              </a:rPr>
              <a:t>indexOf</a:t>
            </a:r>
            <a:r>
              <a:rPr lang="en-US" b="1" dirty="0" smtClean="0">
                <a:latin typeface="Cambria" pitchFamily="18" charset="0"/>
                <a:ea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(“xyz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");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	</a:t>
            </a:r>
          </a:p>
          <a:p>
            <a:pPr>
              <a:buNone/>
            </a:pPr>
            <a:r>
              <a:rPr lang="en-US" sz="2400" dirty="0" err="1" smtClean="0">
                <a:latin typeface="Cambria" pitchFamily="18" charset="0"/>
                <a:ea typeface="Cambria" pitchFamily="18" charset="0"/>
              </a:rPr>
              <a:t>name.</a:t>
            </a:r>
            <a:r>
              <a:rPr lang="en-US" sz="2400" b="1" dirty="0" err="1" smtClean="0">
                <a:latin typeface="Cambria" pitchFamily="18" charset="0"/>
                <a:ea typeface="Cambria" pitchFamily="18" charset="0"/>
              </a:rPr>
              <a:t>lastIndexOf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('e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');	</a:t>
            </a:r>
            <a:endParaRPr lang="en-US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5536702" y="4557045"/>
            <a:ext cx="2466975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/>
              <a:t>   (not found)</a:t>
            </a: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972050" y="4038600"/>
            <a:ext cx="39624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(starts searching </a:t>
            </a:r>
            <a:r>
              <a:rPr lang="en-US" sz="2400" dirty="0" smtClean="0"/>
              <a:t>at position 8)</a:t>
            </a:r>
            <a:endParaRPr lang="en-US" sz="2400" dirty="0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>
            <a:off x="4562677" y="4737914"/>
            <a:ext cx="974026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2914650" y="4191000"/>
            <a:ext cx="2057400" cy="152400"/>
            <a:chOff x="2343" y="3049"/>
            <a:chExt cx="1469" cy="94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2343" y="3143"/>
              <a:ext cx="146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 flipV="1">
              <a:off x="2343" y="3049"/>
              <a:ext cx="0" cy="9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2600325" y="10668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05225" y="1066800"/>
            <a:ext cx="0" cy="304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00176" y="218316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0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200176" y="265571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4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4200176" y="315645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6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200176" y="363542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12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4200176" y="4507082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-1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200174" y="5014245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18</a:t>
            </a:r>
            <a:endParaRPr lang="en-US" sz="24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469835" y="1447800"/>
          <a:ext cx="4083365" cy="5217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67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79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79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13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79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98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79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11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11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11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11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/>
                        <a:t>P</a:t>
                      </a:r>
                      <a:endParaRPr lang="en-US" sz="18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/>
                        <a:t>r</a:t>
                      </a:r>
                      <a:endParaRPr lang="en-US" sz="18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/>
                        <a:t>i</a:t>
                      </a:r>
                      <a:endParaRPr lang="en-US" sz="18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/>
                        <a:t>m</a:t>
                      </a:r>
                      <a:endParaRPr lang="en-US" sz="18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/>
                        <a:t>e</a:t>
                      </a:r>
                      <a:endParaRPr lang="en-US" sz="18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IN" sz="18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/>
                        <a:t>M</a:t>
                      </a:r>
                      <a:endParaRPr lang="en-US" sz="18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/>
                        <a:t>i</a:t>
                      </a:r>
                      <a:endParaRPr lang="en-US" sz="18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/>
                        <a:t>n</a:t>
                      </a:r>
                      <a:endParaRPr lang="en-US" sz="18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/>
                        <a:t>i</a:t>
                      </a:r>
                      <a:endParaRPr lang="en-US" sz="18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/>
                        <a:t>s</a:t>
                      </a:r>
                      <a:endParaRPr lang="en-US" sz="18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/>
                        <a:t>t</a:t>
                      </a:r>
                      <a:endParaRPr lang="en-US" sz="18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/>
                        <a:t>e</a:t>
                      </a:r>
                      <a:endParaRPr lang="en-US" sz="180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/>
                        <a:t>r</a:t>
                      </a:r>
                      <a:endParaRPr lang="en-US" sz="1800" dirty="0"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11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13</a:t>
                      </a:r>
                      <a:endParaRPr lang="en-US" sz="14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0" name="Straight Arrow Connector 19"/>
          <p:cNvCxnSpPr/>
          <p:nvPr/>
        </p:nvCxnSpPr>
        <p:spPr>
          <a:xfrm>
            <a:off x="4819650" y="1066800"/>
            <a:ext cx="0" cy="304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105400" y="1066800"/>
            <a:ext cx="0" cy="304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00675" y="1066800"/>
            <a:ext cx="0" cy="304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24525" y="1066800"/>
            <a:ext cx="0" cy="304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057900" y="1066800"/>
            <a:ext cx="0" cy="30480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590800" y="1066800"/>
            <a:ext cx="0" cy="304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895600" y="1066800"/>
            <a:ext cx="0" cy="304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124200" y="1066800"/>
            <a:ext cx="0" cy="304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429000" y="1066800"/>
            <a:ext cx="0" cy="304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733800" y="1066800"/>
            <a:ext cx="0" cy="304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400800" y="1066800"/>
            <a:ext cx="0" cy="304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962400" y="1066800"/>
            <a:ext cx="0" cy="30480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067425" y="1066800"/>
            <a:ext cx="0" cy="304800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Arrow Callout 32"/>
          <p:cNvSpPr/>
          <p:nvPr/>
        </p:nvSpPr>
        <p:spPr>
          <a:xfrm>
            <a:off x="4191000" y="1143000"/>
            <a:ext cx="2209800" cy="2286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149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3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3" grpId="0"/>
      <p:bldP spid="14" grpId="0"/>
      <p:bldP spid="15" grpId="0"/>
      <p:bldP spid="16" grpId="0"/>
      <p:bldP spid="17" grpId="0"/>
      <p:bldP spid="18" grpId="0"/>
      <p:bldP spid="33" grpId="0" animBg="1"/>
      <p:bldP spid="3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Example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567529" y="5149823"/>
            <a:ext cx="2674800" cy="89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chemeClr val="tx1"/>
                </a:solidFill>
              </a:rPr>
              <a:t>Attributes:</a:t>
            </a:r>
          </a:p>
          <a:p>
            <a:r>
              <a:rPr lang="en-IN" sz="2400" dirty="0" err="1" smtClean="0">
                <a:solidFill>
                  <a:schemeClr val="tx1"/>
                </a:solidFill>
              </a:rPr>
              <a:t>privatevehicle</a:t>
            </a:r>
            <a:endParaRPr lang="en-IN" sz="2400" dirty="0" smtClean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66560" y="4736819"/>
            <a:ext cx="2673756" cy="368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c</a:t>
            </a:r>
            <a:r>
              <a:rPr lang="en-IN" sz="2400" dirty="0" smtClean="0">
                <a:solidFill>
                  <a:schemeClr val="tx1"/>
                </a:solidFill>
              </a:rPr>
              <a:t>lass Car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11047" y="5131496"/>
            <a:ext cx="2674800" cy="91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chemeClr val="tx1"/>
                </a:solidFill>
              </a:rPr>
              <a:t>Attributes:</a:t>
            </a:r>
          </a:p>
          <a:p>
            <a:r>
              <a:rPr lang="en-IN" sz="2400" dirty="0" err="1" smtClean="0">
                <a:solidFill>
                  <a:schemeClr val="tx1"/>
                </a:solidFill>
              </a:rPr>
              <a:t>publicvehicle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04291" y="4718492"/>
            <a:ext cx="2673756" cy="368808"/>
          </a:xfrm>
          <a:prstGeom prst="rect">
            <a:avLst/>
          </a:prstGeom>
          <a:ln w="6350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c</a:t>
            </a:r>
            <a:r>
              <a:rPr lang="en-IN" sz="2400" dirty="0" smtClean="0">
                <a:solidFill>
                  <a:schemeClr val="tx1"/>
                </a:solidFill>
              </a:rPr>
              <a:t>lass Bus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247807" y="5132474"/>
            <a:ext cx="2674800" cy="914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chemeClr val="tx1"/>
                </a:solidFill>
              </a:rPr>
              <a:t>Attributes:</a:t>
            </a:r>
          </a:p>
          <a:p>
            <a:r>
              <a:rPr lang="en-IN" sz="2400" dirty="0" err="1" smtClean="0">
                <a:solidFill>
                  <a:schemeClr val="tx1"/>
                </a:solidFill>
              </a:rPr>
              <a:t>goodsvehicle</a:t>
            </a:r>
            <a:endParaRPr lang="en-IN" sz="24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246838" y="4719471"/>
            <a:ext cx="2673756" cy="368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c</a:t>
            </a:r>
            <a:r>
              <a:rPr lang="en-IN" sz="2400" dirty="0" smtClean="0">
                <a:solidFill>
                  <a:schemeClr val="tx1"/>
                </a:solidFill>
              </a:rPr>
              <a:t>lass </a:t>
            </a:r>
            <a:r>
              <a:rPr lang="en-IN" sz="2400" dirty="0">
                <a:solidFill>
                  <a:schemeClr val="tx1"/>
                </a:solidFill>
              </a:rPr>
              <a:t>T</a:t>
            </a:r>
            <a:r>
              <a:rPr lang="en-IN" sz="2400" dirty="0" smtClean="0">
                <a:solidFill>
                  <a:schemeClr val="tx1"/>
                </a:solidFill>
              </a:rPr>
              <a:t>ruck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19087" y="1523851"/>
            <a:ext cx="2674800" cy="16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>
                <a:solidFill>
                  <a:schemeClr val="tx1"/>
                </a:solidFill>
              </a:rPr>
              <a:t>Attributes:</a:t>
            </a:r>
          </a:p>
          <a:p>
            <a:r>
              <a:rPr lang="en-IN" sz="2400" dirty="0" err="1" smtClean="0">
                <a:solidFill>
                  <a:schemeClr val="tx1"/>
                </a:solidFill>
              </a:rPr>
              <a:t>Engineno</a:t>
            </a:r>
            <a:r>
              <a:rPr lang="en-IN" sz="2400" dirty="0" smtClean="0">
                <a:solidFill>
                  <a:schemeClr val="tx1"/>
                </a:solidFill>
              </a:rPr>
              <a:t>, </a:t>
            </a:r>
            <a:r>
              <a:rPr lang="en-IN" sz="2400" dirty="0" err="1" smtClean="0">
                <a:solidFill>
                  <a:schemeClr val="tx1"/>
                </a:solidFill>
              </a:rPr>
              <a:t>color</a:t>
            </a:r>
            <a:endParaRPr lang="en-IN" sz="2400" dirty="0" smtClean="0">
              <a:solidFill>
                <a:schemeClr val="tx1"/>
              </a:solidFill>
            </a:endParaRPr>
          </a:p>
          <a:p>
            <a:r>
              <a:rPr lang="en-IN" sz="2400" b="1" dirty="0" smtClean="0">
                <a:solidFill>
                  <a:schemeClr val="tx1"/>
                </a:solidFill>
              </a:rPr>
              <a:t>Methods:</a:t>
            </a:r>
          </a:p>
          <a:p>
            <a:r>
              <a:rPr lang="en-IN" sz="2400" dirty="0" err="1" smtClean="0">
                <a:solidFill>
                  <a:schemeClr val="tx1"/>
                </a:solidFill>
              </a:rPr>
              <a:t>applybreaks</a:t>
            </a:r>
            <a:r>
              <a:rPr lang="en-IN" sz="24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18118" y="1110847"/>
            <a:ext cx="2673756" cy="368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c</a:t>
            </a:r>
            <a:r>
              <a:rPr lang="en-IN" sz="2400" dirty="0" smtClean="0">
                <a:solidFill>
                  <a:schemeClr val="tx1"/>
                </a:solidFill>
              </a:rPr>
              <a:t>lass Vehicle</a:t>
            </a:r>
            <a:endParaRPr lang="en-IN" sz="2400" dirty="0">
              <a:solidFill>
                <a:schemeClr val="tx1"/>
              </a:solidFill>
            </a:endParaRPr>
          </a:p>
        </p:txBody>
      </p:sp>
      <p:cxnSp>
        <p:nvCxnSpPr>
          <p:cNvPr id="17" name="Elbow Connector 16"/>
          <p:cNvCxnSpPr>
            <a:stCxn id="11" idx="2"/>
            <a:endCxn id="6" idx="0"/>
          </p:cNvCxnSpPr>
          <p:nvPr/>
        </p:nvCxnSpPr>
        <p:spPr>
          <a:xfrm rot="5400000">
            <a:off x="3569479" y="2549811"/>
            <a:ext cx="1520968" cy="28530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2"/>
            <a:endCxn id="8" idx="0"/>
          </p:cNvCxnSpPr>
          <p:nvPr/>
        </p:nvCxnSpPr>
        <p:spPr>
          <a:xfrm flipH="1">
            <a:off x="5741169" y="3215851"/>
            <a:ext cx="15318" cy="1502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1" idx="2"/>
            <a:endCxn id="10" idx="0"/>
          </p:cNvCxnSpPr>
          <p:nvPr/>
        </p:nvCxnSpPr>
        <p:spPr>
          <a:xfrm rot="16200000" flipH="1">
            <a:off x="6418291" y="2554046"/>
            <a:ext cx="1503620" cy="28272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5568404" y="3214871"/>
            <a:ext cx="360086" cy="331391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68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2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— Equality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06432" y="861754"/>
            <a:ext cx="11730644" cy="5331228"/>
          </a:xfrm>
        </p:spPr>
        <p:txBody>
          <a:bodyPr/>
          <a:lstStyle/>
          <a:p>
            <a:pPr marL="342900" indent="-342900">
              <a:spcBef>
                <a:spcPct val="0"/>
              </a:spcBef>
              <a:buFont typeface="Wingdings" pitchFamily="2" charset="2"/>
              <a:buNone/>
            </a:pPr>
            <a:r>
              <a:rPr lang="en-US" sz="2400" dirty="0" err="1">
                <a:latin typeface="Cambria" pitchFamily="18" charset="0"/>
                <a:ea typeface="Cambria" pitchFamily="18" charset="0"/>
              </a:rPr>
              <a:t>boolean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b = word1.</a:t>
            </a:r>
            <a:r>
              <a:rPr lang="en-US" sz="2400" b="1" dirty="0">
                <a:latin typeface="Cambria" pitchFamily="18" charset="0"/>
                <a:ea typeface="Cambria" pitchFamily="18" charset="0"/>
              </a:rPr>
              <a:t>equals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(word2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);</a:t>
            </a:r>
          </a:p>
          <a:p>
            <a:pPr marL="742950" lvl="1" indent="-285750">
              <a:spcBef>
                <a:spcPct val="0"/>
              </a:spcBef>
              <a:buFont typeface="Wingdings" pitchFamily="2" charset="2"/>
              <a:buNone/>
            </a:pPr>
            <a:r>
              <a:rPr lang="en-US" sz="2400" dirty="0" smtClean="0"/>
              <a:t>	returns </a:t>
            </a:r>
            <a:r>
              <a:rPr lang="en-US" sz="2400" b="1" dirty="0" smtClean="0"/>
              <a:t>true</a:t>
            </a:r>
            <a:r>
              <a:rPr lang="en-US" sz="2400" dirty="0" smtClean="0"/>
              <a:t> if the string </a:t>
            </a:r>
            <a:r>
              <a:rPr lang="en-US" sz="2400" b="1" dirty="0" smtClean="0"/>
              <a:t>word1</a:t>
            </a:r>
            <a:r>
              <a:rPr lang="en-US" sz="2400" dirty="0" smtClean="0"/>
              <a:t> is equal to </a:t>
            </a:r>
            <a:r>
              <a:rPr lang="en-US" sz="2400" b="1" dirty="0" smtClean="0"/>
              <a:t>word2</a:t>
            </a:r>
          </a:p>
          <a:p>
            <a:pPr marL="742950" lvl="1" indent="-285750">
              <a:spcBef>
                <a:spcPct val="0"/>
              </a:spcBef>
              <a:buFont typeface="Wingdings" pitchFamily="2" charset="2"/>
              <a:buNone/>
            </a:pPr>
            <a:endParaRPr lang="en-US" sz="2400" b="1" dirty="0" smtClean="0"/>
          </a:p>
          <a:p>
            <a:pPr marL="742950" lvl="1" indent="-285750">
              <a:spcBef>
                <a:spcPct val="0"/>
              </a:spcBef>
              <a:buFont typeface="Wingdings" pitchFamily="2" charset="2"/>
              <a:buNone/>
            </a:pPr>
            <a:endParaRPr lang="en-US" sz="2400" b="1" dirty="0"/>
          </a:p>
          <a:p>
            <a:pPr marL="742950" lvl="1" indent="-285750">
              <a:spcBef>
                <a:spcPct val="0"/>
              </a:spcBef>
              <a:buFont typeface="Wingdings" pitchFamily="2" charset="2"/>
              <a:buNone/>
            </a:pPr>
            <a:endParaRPr lang="en-US" sz="2400" b="1" dirty="0"/>
          </a:p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err="1">
                <a:latin typeface="Cambria" pitchFamily="18" charset="0"/>
                <a:ea typeface="Cambria" pitchFamily="18" charset="0"/>
              </a:rPr>
              <a:t>boolean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b = word1.</a:t>
            </a:r>
            <a:r>
              <a:rPr lang="en-US" sz="2400" b="1" dirty="0">
                <a:latin typeface="Cambria" pitchFamily="18" charset="0"/>
                <a:ea typeface="Cambria" pitchFamily="18" charset="0"/>
              </a:rPr>
              <a:t>equalsIgnoreCase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(word2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);</a:t>
            </a:r>
          </a:p>
          <a:p>
            <a:pPr marL="742950" lvl="1" indent="-285750">
              <a:spcBef>
                <a:spcPct val="0"/>
              </a:spcBef>
              <a:buFont typeface="Wingdings" pitchFamily="2" charset="2"/>
              <a:buNone/>
            </a:pPr>
            <a:r>
              <a:rPr lang="en-US" sz="2400" dirty="0" smtClean="0"/>
              <a:t>	returns </a:t>
            </a:r>
            <a:r>
              <a:rPr lang="en-US" sz="2400" b="1" dirty="0" smtClean="0"/>
              <a:t>true</a:t>
            </a:r>
            <a:r>
              <a:rPr lang="en-US" sz="2400" dirty="0" smtClean="0"/>
              <a:t> if the string </a:t>
            </a:r>
            <a:r>
              <a:rPr lang="en-US" sz="2400" b="1" dirty="0" smtClean="0"/>
              <a:t>word1</a:t>
            </a:r>
            <a:r>
              <a:rPr lang="en-US" sz="2400" dirty="0" smtClean="0"/>
              <a:t> matches </a:t>
            </a:r>
            <a:r>
              <a:rPr lang="en-US" sz="2400" b="1" dirty="0" smtClean="0"/>
              <a:t>word2</a:t>
            </a:r>
            <a:r>
              <a:rPr lang="en-US" sz="2400" dirty="0" smtClean="0"/>
              <a:t>, ignoring the case of the string.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56060" y="1687485"/>
            <a:ext cx="8153400" cy="646331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A3E3E"/>
                </a:solidFill>
                <a:latin typeface="Consolas"/>
              </a:rPr>
              <a:t>b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Raiders"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.equals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"Raiders"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// will return true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/>
              </a:rPr>
              <a:t>b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Raiders"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.equals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"raiders"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// will return false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6060" y="3478568"/>
            <a:ext cx="8153400" cy="36933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A3E3E"/>
                </a:solidFill>
                <a:latin typeface="Consolas"/>
              </a:rPr>
              <a:t>b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"Raiders"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.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equalsIgnoreCase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"raiders"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// will return true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5186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— Comparisons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73125" y="914400"/>
            <a:ext cx="7661275" cy="229870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err="1">
                <a:latin typeface="Cambria" pitchFamily="18" charset="0"/>
                <a:ea typeface="Cambria" pitchFamily="18" charset="0"/>
              </a:rPr>
              <a:t>int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diff = word1.</a:t>
            </a:r>
            <a:r>
              <a:rPr lang="en-US" sz="2400" b="1" dirty="0">
                <a:latin typeface="Cambria" pitchFamily="18" charset="0"/>
                <a:ea typeface="Cambria" pitchFamily="18" charset="0"/>
              </a:rPr>
              <a:t>compareTo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(word2);</a:t>
            </a:r>
          </a:p>
          <a:p>
            <a:pPr marL="742950" lvl="1" indent="-285750">
              <a:spcBef>
                <a:spcPct val="0"/>
              </a:spcBef>
              <a:buFont typeface="Wingdings" pitchFamily="2" charset="2"/>
              <a:buNone/>
            </a:pPr>
            <a:r>
              <a:rPr lang="en-US" sz="2400" dirty="0"/>
              <a:t>	returns the “difference” </a:t>
            </a:r>
            <a:r>
              <a:rPr lang="en-US" sz="2400" b="1" dirty="0"/>
              <a:t>word1</a:t>
            </a:r>
            <a:r>
              <a:rPr lang="en-US" sz="2400" dirty="0"/>
              <a:t> </a:t>
            </a:r>
            <a:r>
              <a:rPr lang="en-US" sz="2400" b="1" dirty="0">
                <a:latin typeface="Courier New" pitchFamily="49" charset="0"/>
              </a:rPr>
              <a:t>-</a:t>
            </a:r>
            <a:r>
              <a:rPr lang="en-US" sz="2400" dirty="0"/>
              <a:t> </a:t>
            </a:r>
            <a:r>
              <a:rPr lang="en-US" sz="2400" b="1" dirty="0"/>
              <a:t>word2</a:t>
            </a:r>
          </a:p>
          <a:p>
            <a:pPr marL="342900" indent="-342900">
              <a:spcBef>
                <a:spcPct val="50000"/>
              </a:spcBef>
              <a:buFont typeface="Wingdings" pitchFamily="2" charset="2"/>
              <a:buNone/>
            </a:pPr>
            <a:r>
              <a:rPr lang="en-US" sz="2400" dirty="0" err="1">
                <a:latin typeface="Cambria" pitchFamily="18" charset="0"/>
                <a:ea typeface="Cambria" pitchFamily="18" charset="0"/>
              </a:rPr>
              <a:t>int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 diff = word1.</a:t>
            </a:r>
            <a:r>
              <a:rPr lang="en-US" sz="2400" b="1" dirty="0">
                <a:latin typeface="Cambria" pitchFamily="18" charset="0"/>
                <a:ea typeface="Cambria" pitchFamily="18" charset="0"/>
              </a:rPr>
              <a:t>compareToIgnoreCase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(word2);</a:t>
            </a:r>
          </a:p>
          <a:p>
            <a:pPr lvl="1">
              <a:spcBef>
                <a:spcPct val="0"/>
              </a:spcBef>
              <a:buNone/>
            </a:pPr>
            <a:r>
              <a:rPr lang="en-US" sz="2400" dirty="0"/>
              <a:t>	returns the “difference” </a:t>
            </a:r>
            <a:r>
              <a:rPr lang="en-US" sz="2400" b="1" dirty="0"/>
              <a:t>word1 </a:t>
            </a:r>
            <a:r>
              <a:rPr lang="en-US" sz="2400" b="1" dirty="0">
                <a:latin typeface="Courier New" pitchFamily="49" charset="0"/>
              </a:rPr>
              <a:t>-</a:t>
            </a:r>
            <a:r>
              <a:rPr lang="en-US" sz="2400" b="1" dirty="0"/>
              <a:t> word2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 smtClean="0"/>
              <a:t> ignoring the case of the strings</a:t>
            </a:r>
            <a:endParaRPr lang="en-US" sz="24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90500" y="3124200"/>
            <a:ext cx="10491355" cy="3048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lvl="0" indent="-342900" algn="just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Usually programmers don’t care what the numerical “difference” of </a:t>
            </a:r>
            <a:r>
              <a:rPr lang="en-US" sz="2400" dirty="0" smtClean="0">
                <a:latin typeface="Cambria" pitchFamily="18" charset="0"/>
                <a:ea typeface="Cambria" pitchFamily="18" charset="0"/>
                <a:cs typeface="Times New Roman" panose="02020603050405020304" pitchFamily="18" charset="0"/>
              </a:rPr>
              <a:t>word1 - word2</a:t>
            </a: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is, what matters is if</a:t>
            </a:r>
          </a:p>
          <a:p>
            <a:pPr marL="800100" lvl="1" indent="-342900" algn="just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difference is negative (word1 less than word2), </a:t>
            </a:r>
          </a:p>
          <a:p>
            <a:pPr marL="800100" lvl="1" indent="-342900" algn="just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zero (word1 and word2 are equal) </a:t>
            </a:r>
          </a:p>
          <a:p>
            <a:pPr marL="800100" lvl="1" indent="-342900" algn="just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or positive (word1 grater than word2).  </a:t>
            </a:r>
          </a:p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Often used in conditional statements.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0572" y="4781203"/>
            <a:ext cx="4914900" cy="92333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word1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.compareTo(</a:t>
            </a:r>
            <a:r>
              <a:rPr lang="en-US" b="1" dirty="0" smtClean="0">
                <a:solidFill>
                  <a:srgbClr val="6A3E3E"/>
                </a:solidFill>
                <a:latin typeface="Consolas"/>
              </a:rPr>
              <a:t>word2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 &gt; 0){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	//word1 grater than word2…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6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Examples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066800"/>
            <a:ext cx="8153400" cy="1477328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//negative differences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/>
              </a:rPr>
              <a:t>diff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apple"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.compareTo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"berry"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// a less than b</a:t>
            </a:r>
          </a:p>
          <a:p>
            <a:r>
              <a:rPr lang="it-IT" dirty="0" smtClean="0">
                <a:solidFill>
                  <a:srgbClr val="6A3E3E"/>
                </a:solidFill>
                <a:latin typeface="Consolas"/>
              </a:rPr>
              <a:t>diff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it-IT" dirty="0" smtClean="0">
                <a:solidFill>
                  <a:srgbClr val="2A00FF"/>
                </a:solidFill>
                <a:latin typeface="Consolas"/>
              </a:rPr>
              <a:t>"Zebra"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.compareTo(</a:t>
            </a:r>
            <a:r>
              <a:rPr lang="it-IT" dirty="0" smtClean="0">
                <a:solidFill>
                  <a:srgbClr val="2A00FF"/>
                </a:solidFill>
                <a:latin typeface="Consolas"/>
              </a:rPr>
              <a:t>"apple"</a:t>
            </a:r>
            <a:r>
              <a:rPr lang="it-IT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it-IT" dirty="0" smtClean="0">
                <a:solidFill>
                  <a:srgbClr val="3F7F5F"/>
                </a:solidFill>
                <a:latin typeface="Consolas"/>
              </a:rPr>
              <a:t>// Z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less than </a:t>
            </a:r>
            <a:r>
              <a:rPr lang="it-IT" dirty="0" smtClean="0">
                <a:solidFill>
                  <a:srgbClr val="3F7F5F"/>
                </a:solidFill>
                <a:latin typeface="Consolas"/>
              </a:rPr>
              <a:t>a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/>
              </a:rPr>
              <a:t>diff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dig"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.compareTo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"dug"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dirty="0" err="1" smtClean="0">
                <a:solidFill>
                  <a:srgbClr val="3F7F5F"/>
                </a:solidFill>
                <a:latin typeface="Consolas"/>
              </a:rPr>
              <a:t>i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 less than u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/>
              </a:rPr>
              <a:t>diff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dig"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.compareTo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"digs"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// dig is shorter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2676525"/>
            <a:ext cx="8153400" cy="92333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//zero differences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/>
              </a:rPr>
              <a:t>diff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apple"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.compareTo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"apple"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// equal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/>
              </a:rPr>
              <a:t>diff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dig"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.compareToIgnoreCase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"DIG"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// equal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" y="3724870"/>
            <a:ext cx="8153400" cy="1477328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//positive differences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/>
              </a:rPr>
              <a:t>diff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berry"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.compareTo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"apple"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// b grater than a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/>
              </a:rPr>
              <a:t>diff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apple"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.compareTo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"Apple"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// a grater than A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/>
              </a:rPr>
              <a:t>diff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BIT"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.compareTo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"BIG"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smtClean="0">
                <a:solidFill>
                  <a:srgbClr val="3F7F5F"/>
                </a:solidFill>
                <a:latin typeface="Consolas"/>
              </a:rPr>
              <a:t>T grater than G</a:t>
            </a:r>
            <a:endParaRPr lang="en-US" dirty="0" smtClean="0">
              <a:solidFill>
                <a:srgbClr val="3F7F5F"/>
              </a:solidFill>
              <a:latin typeface="Consolas"/>
            </a:endParaRPr>
          </a:p>
          <a:p>
            <a:r>
              <a:rPr lang="en-US" dirty="0" smtClean="0">
                <a:solidFill>
                  <a:srgbClr val="6A3E3E"/>
                </a:solidFill>
                <a:latin typeface="Consolas"/>
              </a:rPr>
              <a:t>diff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application"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.compareTo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"app"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// application is longer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82423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— </a:t>
            </a:r>
            <a:r>
              <a:rPr lang="en-US" dirty="0" smtClean="0"/>
              <a:t>trim &amp; </a:t>
            </a:r>
            <a:r>
              <a:rPr lang="en-US" dirty="0"/>
              <a:t>replace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31181" y="1428712"/>
            <a:ext cx="5720980" cy="2145763"/>
          </a:xfrm>
        </p:spPr>
        <p:txBody>
          <a:bodyPr/>
          <a:lstStyle/>
          <a:p>
            <a:pPr marL="342900" indent="-342900" algn="just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String word2 = </a:t>
            </a:r>
            <a:r>
              <a:rPr lang="en-US" sz="2400" b="1" dirty="0" smtClean="0">
                <a:latin typeface="Cambria" pitchFamily="18" charset="0"/>
                <a:ea typeface="Cambria" pitchFamily="18" charset="0"/>
              </a:rPr>
              <a:t>word1.trim()</a:t>
            </a:r>
            <a:r>
              <a:rPr lang="en-US" sz="2400" dirty="0" smtClean="0">
                <a:latin typeface="Cambria" pitchFamily="18" charset="0"/>
                <a:ea typeface="Cambria" pitchFamily="18" charset="0"/>
              </a:rPr>
              <a:t>;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 lvl="1" algn="just">
              <a:spcBef>
                <a:spcPct val="0"/>
              </a:spcBef>
              <a:buClr>
                <a:schemeClr val="tx1"/>
              </a:buClr>
            </a:pPr>
            <a:r>
              <a:rPr lang="en-US" sz="2400" dirty="0" smtClean="0"/>
              <a:t>returns </a:t>
            </a:r>
            <a:r>
              <a:rPr lang="en-US" sz="2400" dirty="0"/>
              <a:t>a new string </a:t>
            </a:r>
            <a:r>
              <a:rPr lang="en-US" sz="2400" dirty="0" smtClean="0"/>
              <a:t>formed </a:t>
            </a:r>
            <a:r>
              <a:rPr lang="en-US" sz="2400" dirty="0"/>
              <a:t>from </a:t>
            </a:r>
            <a:r>
              <a:rPr lang="en-US" sz="2400" b="1" dirty="0"/>
              <a:t>word1</a:t>
            </a:r>
            <a:r>
              <a:rPr lang="en-US" sz="2400" dirty="0"/>
              <a:t> </a:t>
            </a:r>
            <a:r>
              <a:rPr lang="en-US" sz="2400" dirty="0" smtClean="0"/>
              <a:t>by removing </a:t>
            </a:r>
            <a:r>
              <a:rPr lang="en-US" sz="2400" dirty="0"/>
              <a:t>white space at both </a:t>
            </a:r>
            <a:r>
              <a:rPr lang="en-US" sz="2400" dirty="0" smtClean="0"/>
              <a:t>ends, </a:t>
            </a:r>
          </a:p>
          <a:p>
            <a:pPr lvl="1" algn="just">
              <a:spcBef>
                <a:spcPct val="0"/>
              </a:spcBef>
              <a:buClr>
                <a:schemeClr val="tx1"/>
              </a:buClr>
            </a:pPr>
            <a:r>
              <a:rPr lang="en-US" sz="2400" dirty="0" smtClean="0"/>
              <a:t>it does </a:t>
            </a:r>
            <a:r>
              <a:rPr lang="en-US" sz="2400" dirty="0"/>
              <a:t>not affect whites space in </a:t>
            </a:r>
            <a:r>
              <a:rPr lang="en-US" sz="2400" dirty="0" smtClean="0"/>
              <a:t>the middle.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72935" y="3686172"/>
            <a:ext cx="5579225" cy="1200329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word1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     Hello From 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Darshan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 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word2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word1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.trim();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// word2 is "</a:t>
            </a:r>
            <a:r>
              <a:rPr lang="en-US" b="1" dirty="0" smtClean="0">
                <a:solidFill>
                  <a:srgbClr val="3F7F5F"/>
                </a:solidFill>
                <a:latin typeface="Consolas"/>
              </a:rPr>
              <a:t>Hello From </a:t>
            </a:r>
            <a:r>
              <a:rPr lang="en-US" b="1" dirty="0" err="1" smtClean="0">
                <a:solidFill>
                  <a:srgbClr val="3F7F5F"/>
                </a:solidFill>
                <a:latin typeface="Consolas"/>
              </a:rPr>
              <a:t>Darshan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"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dirty="0" smtClean="0">
                <a:solidFill>
                  <a:srgbClr val="C00000"/>
                </a:solidFill>
                <a:latin typeface="Consolas"/>
              </a:rPr>
              <a:t>no spaces on either end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096000" y="1427635"/>
            <a:ext cx="5777345" cy="14658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  <a:buFont typeface="Wingdings 3" panose="05040102010807070707" pitchFamily="18" charset="2"/>
              <a:buNone/>
            </a:pPr>
            <a:r>
              <a:rPr lang="en-US" dirty="0" smtClean="0"/>
              <a:t>String word2 = word1.</a:t>
            </a:r>
            <a:r>
              <a:rPr lang="en-US" b="1" dirty="0" smtClean="0"/>
              <a:t>replace</a:t>
            </a:r>
            <a:r>
              <a:rPr lang="en-US" dirty="0" smtClean="0"/>
              <a:t>(</a:t>
            </a:r>
            <a:r>
              <a:rPr lang="en-US" dirty="0" err="1" smtClean="0"/>
              <a:t>oldCh</a:t>
            </a:r>
            <a:r>
              <a:rPr lang="en-US" dirty="0" smtClean="0"/>
              <a:t>, </a:t>
            </a:r>
            <a:r>
              <a:rPr lang="en-US" dirty="0" err="1" smtClean="0"/>
              <a:t>newCh</a:t>
            </a:r>
            <a:r>
              <a:rPr lang="en-US" dirty="0" smtClean="0"/>
              <a:t>);</a:t>
            </a:r>
          </a:p>
          <a:p>
            <a:pPr lvl="1">
              <a:spcBef>
                <a:spcPct val="0"/>
              </a:spcBef>
              <a:buClr>
                <a:schemeClr val="tx1"/>
              </a:buClr>
            </a:pPr>
            <a:r>
              <a:rPr lang="en-US" sz="2400" dirty="0" smtClean="0"/>
              <a:t>returns a new string formed from </a:t>
            </a:r>
            <a:r>
              <a:rPr lang="en-US" sz="2400" b="1" dirty="0" smtClean="0"/>
              <a:t>word1</a:t>
            </a:r>
            <a:r>
              <a:rPr lang="en-US" sz="2400" dirty="0" smtClean="0"/>
              <a:t> by replacing all occurrences of </a:t>
            </a:r>
            <a:r>
              <a:rPr lang="en-US" sz="2400" b="1" dirty="0" err="1" smtClean="0"/>
              <a:t>oldCh</a:t>
            </a:r>
            <a:r>
              <a:rPr lang="en-US" sz="2400" dirty="0" smtClean="0"/>
              <a:t> with </a:t>
            </a:r>
            <a:r>
              <a:rPr lang="en-US" sz="2400" b="1" dirty="0" err="1" smtClean="0"/>
              <a:t>newCh</a:t>
            </a:r>
            <a:endParaRPr lang="en-US" sz="2400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26728" y="812905"/>
            <a:ext cx="0" cy="56959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01297" y="3686172"/>
            <a:ext cx="5914503" cy="2862322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word1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"late"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word2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word1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.replace(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'l'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'h'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6A3E3E"/>
                </a:solidFill>
                <a:latin typeface="Consolas"/>
              </a:rPr>
              <a:t>word2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//Output : "</a:t>
            </a:r>
            <a:r>
              <a:rPr lang="en-US" b="1" dirty="0" smtClean="0">
                <a:solidFill>
                  <a:srgbClr val="3F7F5F"/>
                </a:solidFill>
                <a:latin typeface="Consolas"/>
              </a:rPr>
              <a:t>hate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"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str1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"Hello World"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str2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str1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.replace(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World"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,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"Everyone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); 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6A3E3E"/>
                </a:solidFill>
                <a:latin typeface="Consolas"/>
              </a:rPr>
              <a:t>str2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// Output : "</a:t>
            </a:r>
            <a:r>
              <a:rPr lang="en-US" b="1" dirty="0" smtClean="0">
                <a:solidFill>
                  <a:srgbClr val="3F7F5F"/>
                </a:solidFill>
                <a:latin typeface="Consolas"/>
              </a:rPr>
              <a:t>Hello Everyone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"</a:t>
            </a:r>
            <a:endParaRPr lang="en-US" dirty="0" smtClean="0">
              <a:solidFill>
                <a:srgbClr val="C00000"/>
              </a:solidFill>
              <a:latin typeface="Consola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128406" y="905373"/>
            <a:ext cx="2590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IN" sz="24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trim() method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7689272" y="905373"/>
            <a:ext cx="2590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IN" sz="2400" b="1" dirty="0" smtClean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replace() method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79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 bldLvl="5" animBg="1"/>
      <p:bldP spid="6" grpId="0" build="p"/>
      <p:bldP spid="9" grpId="0" build="p" bldLvl="5" animBg="1"/>
      <p:bldP spid="10" grpId="0" build="p"/>
      <p:bldP spid="11" grpId="0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 — Changing Case</a:t>
            </a:r>
          </a:p>
        </p:txBody>
      </p:sp>
      <p:sp>
        <p:nvSpPr>
          <p:cNvPr id="4" name="Rectangle 3"/>
          <p:cNvSpPr/>
          <p:nvPr/>
        </p:nvSpPr>
        <p:spPr>
          <a:xfrm>
            <a:off x="246610" y="938275"/>
            <a:ext cx="116821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String word2 = word1.</a:t>
            </a:r>
            <a:r>
              <a:rPr lang="en-US" sz="2400" b="1" dirty="0">
                <a:latin typeface="Cambria" pitchFamily="18" charset="0"/>
                <a:ea typeface="Cambria" pitchFamily="18" charset="0"/>
              </a:rPr>
              <a:t>toUpperCase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();</a:t>
            </a:r>
          </a:p>
          <a:p>
            <a:pPr marL="800100" lvl="1" indent="-342900" algn="just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sz="2400" dirty="0"/>
              <a:t>returns a new string formed from word1 by </a:t>
            </a:r>
            <a:r>
              <a:rPr lang="en-US" sz="2400" b="1" dirty="0"/>
              <a:t>converting</a:t>
            </a:r>
            <a:r>
              <a:rPr lang="en-US" sz="2400" dirty="0"/>
              <a:t> its characters to </a:t>
            </a:r>
            <a:r>
              <a:rPr lang="en-US" sz="2400" b="1" dirty="0" smtClean="0"/>
              <a:t>upper</a:t>
            </a:r>
            <a:r>
              <a:rPr lang="en-US" sz="2400" dirty="0" smtClean="0"/>
              <a:t> </a:t>
            </a:r>
            <a:r>
              <a:rPr lang="en-US" sz="2400" dirty="0"/>
              <a:t>case</a:t>
            </a:r>
          </a:p>
          <a:p>
            <a:pPr marL="342900" indent="-342900" algn="just">
              <a:spcBef>
                <a:spcPct val="0"/>
              </a:spcBef>
              <a:buClr>
                <a:schemeClr val="tx1"/>
              </a:buClr>
              <a:buFont typeface="Wingdings" pitchFamily="2" charset="2"/>
              <a:buNone/>
            </a:pPr>
            <a:r>
              <a:rPr lang="en-US" sz="2400" dirty="0" smtClean="0">
                <a:latin typeface="Cambria" pitchFamily="18" charset="0"/>
                <a:ea typeface="Cambria" pitchFamily="18" charset="0"/>
              </a:rPr>
              <a:t>String 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word3 = word1.</a:t>
            </a:r>
            <a:r>
              <a:rPr lang="en-US" sz="2400" b="1" dirty="0">
                <a:latin typeface="Cambria" pitchFamily="18" charset="0"/>
                <a:ea typeface="Cambria" pitchFamily="18" charset="0"/>
              </a:rPr>
              <a:t>toLowerCase</a:t>
            </a:r>
            <a:r>
              <a:rPr lang="en-US" sz="2400" dirty="0">
                <a:latin typeface="Cambria" pitchFamily="18" charset="0"/>
                <a:ea typeface="Cambria" pitchFamily="18" charset="0"/>
              </a:rPr>
              <a:t>();</a:t>
            </a:r>
          </a:p>
          <a:p>
            <a:pPr lvl="1" algn="just">
              <a:spcBef>
                <a:spcPct val="0"/>
              </a:spcBef>
            </a:pPr>
            <a:r>
              <a:rPr lang="en-US" sz="2400" dirty="0"/>
              <a:t>returns a new string formed from word1 by </a:t>
            </a:r>
            <a:r>
              <a:rPr lang="en-US" sz="2400" b="1" dirty="0"/>
              <a:t>converting</a:t>
            </a:r>
            <a:r>
              <a:rPr lang="en-US" sz="2400" dirty="0"/>
              <a:t> its characters to </a:t>
            </a:r>
            <a:r>
              <a:rPr lang="en-US" sz="2400" b="1" dirty="0" smtClean="0"/>
              <a:t>lower</a:t>
            </a:r>
            <a:r>
              <a:rPr lang="en-US" sz="2400" dirty="0" smtClean="0"/>
              <a:t> </a:t>
            </a:r>
            <a:r>
              <a:rPr lang="en-US" sz="2400" dirty="0"/>
              <a:t>case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8050" y="2735009"/>
            <a:ext cx="7086600" cy="92333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word1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err="1" smtClean="0">
                <a:solidFill>
                  <a:srgbClr val="2A00FF"/>
                </a:solidFill>
                <a:latin typeface="Consolas"/>
              </a:rPr>
              <a:t>HeLLo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word2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word1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.toUpperCase();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// "HELLO"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String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word3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word1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.toLowerCase();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//</a:t>
            </a:r>
            <a:r>
              <a:rPr lang="en-US" dirty="0" smtClean="0">
                <a:solidFill>
                  <a:srgbClr val="2A00FF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"hello"</a:t>
            </a:r>
          </a:p>
        </p:txBody>
      </p:sp>
    </p:spTree>
    <p:extLst>
      <p:ext uri="{BB962C8B-B14F-4D97-AF65-F5344CB8AC3E}">
        <p14:creationId xmlns:p14="http://schemas.microsoft.com/office/powerpoint/2010/main" val="69901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 bldLvl="5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StringBuffer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java.lang.StringBuffer</a:t>
            </a:r>
            <a:r>
              <a:rPr lang="en-US" dirty="0"/>
              <a:t> class is a thread-safe, mutable sequence of characters. </a:t>
            </a:r>
          </a:p>
          <a:p>
            <a:r>
              <a:rPr lang="en-US" dirty="0"/>
              <a:t>Following are the important points about </a:t>
            </a:r>
            <a:r>
              <a:rPr lang="en-US" dirty="0" err="1"/>
              <a:t>StringBuffer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string buffer is like a String, but can be </a:t>
            </a:r>
            <a:r>
              <a:rPr lang="en-US" b="1" dirty="0"/>
              <a:t>modified</a:t>
            </a:r>
            <a:r>
              <a:rPr lang="en-US" dirty="0"/>
              <a:t> (</a:t>
            </a:r>
            <a:r>
              <a:rPr lang="en-US" b="1" dirty="0"/>
              <a:t>mutable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It contains some particular sequence of characters, but the length and content of the sequence can be changed through certain method calls.</a:t>
            </a:r>
          </a:p>
          <a:p>
            <a:pPr lvl="1"/>
            <a:r>
              <a:rPr lang="en-US" dirty="0"/>
              <a:t>They are </a:t>
            </a:r>
            <a:r>
              <a:rPr lang="en-US" b="1" dirty="0"/>
              <a:t>safe</a:t>
            </a:r>
            <a:r>
              <a:rPr lang="en-US" dirty="0"/>
              <a:t> for use by multiple </a:t>
            </a:r>
            <a:r>
              <a:rPr lang="en-US" b="1" dirty="0"/>
              <a:t>threads</a:t>
            </a:r>
            <a:r>
              <a:rPr lang="en-US" dirty="0"/>
              <a:t>.</a:t>
            </a:r>
          </a:p>
          <a:p>
            <a:r>
              <a:rPr lang="en-US" dirty="0" err="1" smtClean="0"/>
              <a:t>StringBuffer</a:t>
            </a:r>
            <a:r>
              <a:rPr lang="en-US" dirty="0" smtClean="0"/>
              <a:t> Constructors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75210" y="3460865"/>
          <a:ext cx="11411989" cy="2931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91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0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S.N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Constructor &amp;</a:t>
                      </a:r>
                      <a:r>
                        <a:rPr lang="en-US" baseline="0" dirty="0" smtClean="0"/>
                        <a:t> 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</a:t>
                      </a:r>
                      <a:endParaRPr lang="en-US" dirty="0" smtClean="0">
                        <a:latin typeface="Times" pitchFamily="-9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StringBuffer</a:t>
                      </a:r>
                      <a:r>
                        <a:rPr lang="en-US" sz="1800" dirty="0" smtClean="0"/>
                        <a:t>() </a:t>
                      </a:r>
                      <a:br>
                        <a:rPr lang="en-US" sz="1800" dirty="0" smtClean="0"/>
                      </a:br>
                      <a:r>
                        <a:rPr lang="en-US" sz="1800" dirty="0" smtClean="0"/>
                        <a:t>This constructs a string buffer with no characters in it and an initial capacity of 16 characters.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</a:t>
                      </a:r>
                      <a:endParaRPr lang="en-US" sz="1800" b="1" dirty="0" smtClean="0">
                        <a:latin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StringBuffer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dirty="0" err="1" smtClean="0"/>
                        <a:t>CharSequence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seq</a:t>
                      </a:r>
                      <a:r>
                        <a:rPr lang="en-US" sz="1800" dirty="0" smtClean="0"/>
                        <a:t>) </a:t>
                      </a:r>
                      <a:br>
                        <a:rPr lang="en-US" sz="1800" dirty="0" smtClean="0"/>
                      </a:br>
                      <a:r>
                        <a:rPr lang="en-US" sz="1800" dirty="0" smtClean="0"/>
                        <a:t>This constructs a string buffer that contains the same characters as the specified </a:t>
                      </a:r>
                      <a:r>
                        <a:rPr lang="en-US" sz="1800" dirty="0" err="1" smtClean="0"/>
                        <a:t>CharSequence</a:t>
                      </a:r>
                      <a:r>
                        <a:rPr lang="en-US" sz="1800" dirty="0" smtClean="0"/>
                        <a:t>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3</a:t>
                      </a:r>
                      <a:endParaRPr lang="en-US" sz="1800" b="1" dirty="0" smtClean="0">
                        <a:latin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StringBuffer</a:t>
                      </a:r>
                      <a:r>
                        <a:rPr lang="en-US" sz="1800" dirty="0" smtClean="0"/>
                        <a:t>(</a:t>
                      </a:r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capacity) </a:t>
                      </a:r>
                      <a:br>
                        <a:rPr lang="en-US" sz="1800" dirty="0" smtClean="0"/>
                      </a:br>
                      <a:r>
                        <a:rPr lang="en-US" sz="1800" dirty="0" smtClean="0"/>
                        <a:t>This constructs a string buffer with no characters in it and the specified initial capacity.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4</a:t>
                      </a:r>
                      <a:endParaRPr lang="en-US" dirty="0" smtClean="0">
                        <a:latin typeface="Times" pitchFamily="-9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StringBuffer</a:t>
                      </a:r>
                      <a:r>
                        <a:rPr lang="en-US" sz="1800" dirty="0" smtClean="0"/>
                        <a:t>(String </a:t>
                      </a:r>
                      <a:r>
                        <a:rPr lang="en-US" sz="1800" dirty="0" err="1" smtClean="0"/>
                        <a:t>str</a:t>
                      </a:r>
                      <a:r>
                        <a:rPr lang="en-US" sz="1800" dirty="0" smtClean="0"/>
                        <a:t>) </a:t>
                      </a:r>
                      <a:br>
                        <a:rPr lang="en-US" sz="1800" dirty="0" smtClean="0"/>
                      </a:br>
                      <a:r>
                        <a:rPr lang="en-US" sz="1800" dirty="0" smtClean="0"/>
                        <a:t>This constructs a string buffer initialized to the contents of the specified string.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75209" y="3829916"/>
            <a:ext cx="11411989" cy="642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5209" y="4472247"/>
            <a:ext cx="11411989" cy="642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5209" y="5107939"/>
            <a:ext cx="11411989" cy="642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5209" y="5743631"/>
            <a:ext cx="11411989" cy="642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6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StringBuffer</a:t>
            </a:r>
            <a:r>
              <a:rPr lang="en-IN" dirty="0"/>
              <a:t> Methods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Remember </a:t>
            </a:r>
            <a:r>
              <a:rPr lang="en-US" dirty="0"/>
              <a:t>: “</a:t>
            </a:r>
            <a:r>
              <a:rPr lang="en-US" dirty="0" err="1"/>
              <a:t>StringBuffer</a:t>
            </a:r>
            <a:r>
              <a:rPr lang="en-US" dirty="0"/>
              <a:t>” is </a:t>
            </a:r>
            <a:r>
              <a:rPr lang="en-US" dirty="0" smtClean="0"/>
              <a:t>mutable</a:t>
            </a:r>
          </a:p>
          <a:p>
            <a:pPr lvl="1"/>
            <a:r>
              <a:rPr lang="en-IN" dirty="0"/>
              <a:t>As </a:t>
            </a:r>
            <a:r>
              <a:rPr lang="en-IN" b="1" dirty="0" err="1">
                <a:latin typeface="Cambria" pitchFamily="18" charset="0"/>
                <a:ea typeface="Cambria" pitchFamily="18" charset="0"/>
                <a:cs typeface="Courier New" pitchFamily="49" charset="0"/>
              </a:rPr>
              <a:t>StringBuffer</a:t>
            </a:r>
            <a:r>
              <a:rPr lang="en-IN" dirty="0"/>
              <a:t> class is mutable we need not to</a:t>
            </a:r>
            <a:r>
              <a:rPr lang="en-US" dirty="0"/>
              <a:t> replace the reference with a new reference as we have to do it with </a:t>
            </a:r>
            <a:r>
              <a:rPr lang="en-US" dirty="0">
                <a:latin typeface="Cambria" pitchFamily="18" charset="0"/>
                <a:ea typeface="Cambria" pitchFamily="18" charset="0"/>
                <a:cs typeface="Courier New" pitchFamily="49" charset="0"/>
              </a:rPr>
              <a:t>String</a:t>
            </a:r>
            <a:r>
              <a:rPr lang="en-US" dirty="0"/>
              <a:t> class.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83525" y="971510"/>
          <a:ext cx="11295610" cy="24942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369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6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Method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append(String s)</a:t>
                      </a:r>
                      <a:endParaRPr lang="en-US" dirty="0" smtClean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is used to append the specified string with this string.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insert(</a:t>
                      </a:r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offset, String s)</a:t>
                      </a:r>
                      <a:endParaRPr lang="en-US" sz="1800" b="1" dirty="0" smtClean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is used to insert the specified string with this string at the specified position.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replace(</a:t>
                      </a:r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startIndex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endIndex</a:t>
                      </a:r>
                      <a:r>
                        <a:rPr lang="en-US" sz="1800" dirty="0" smtClean="0"/>
                        <a:t>, String </a:t>
                      </a:r>
                      <a:r>
                        <a:rPr lang="en-US" sz="1800" dirty="0" err="1" smtClean="0"/>
                        <a:t>str</a:t>
                      </a:r>
                      <a:r>
                        <a:rPr lang="en-US" sz="1800" dirty="0" smtClean="0"/>
                        <a:t>)</a:t>
                      </a:r>
                      <a:endParaRPr lang="en-US" sz="1800" b="1" dirty="0" smtClean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/>
                        <a:t>is used to replace the string from specified </a:t>
                      </a:r>
                      <a:r>
                        <a:rPr lang="en-US" sz="1800" kern="1200" dirty="0" err="1" smtClean="0"/>
                        <a:t>startIndex</a:t>
                      </a:r>
                      <a:r>
                        <a:rPr lang="en-US" sz="1800" kern="1200" dirty="0" smtClean="0"/>
                        <a:t> and </a:t>
                      </a:r>
                      <a:r>
                        <a:rPr lang="en-US" sz="1800" kern="1200" dirty="0" err="1" smtClean="0"/>
                        <a:t>endIndex</a:t>
                      </a:r>
                      <a:r>
                        <a:rPr lang="en-US" sz="1800" kern="1200" dirty="0" smtClean="0"/>
                        <a:t>.</a:t>
                      </a:r>
                      <a:endParaRPr 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delete(</a:t>
                      </a:r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startIndex</a:t>
                      </a:r>
                      <a:r>
                        <a:rPr lang="en-US" sz="1800" dirty="0" smtClean="0"/>
                        <a:t>, </a:t>
                      </a:r>
                      <a:r>
                        <a:rPr lang="en-US" sz="1800" dirty="0" err="1" smtClean="0"/>
                        <a:t>int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endIndex</a:t>
                      </a:r>
                      <a:r>
                        <a:rPr lang="en-US" sz="1800" dirty="0" smtClean="0"/>
                        <a:t>)</a:t>
                      </a:r>
                      <a:endParaRPr lang="en-US" dirty="0" smtClean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is used to delete the string from specified </a:t>
                      </a:r>
                      <a:r>
                        <a:rPr lang="en-US" sz="1800" dirty="0" err="1" smtClean="0"/>
                        <a:t>startIndex</a:t>
                      </a:r>
                      <a:r>
                        <a:rPr lang="en-US" sz="1800" dirty="0" smtClean="0"/>
                        <a:t> and </a:t>
                      </a:r>
                      <a:r>
                        <a:rPr lang="en-US" sz="1800" dirty="0" err="1" smtClean="0"/>
                        <a:t>endIndex</a:t>
                      </a:r>
                      <a:r>
                        <a:rPr lang="en-US" sz="1800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reverse()</a:t>
                      </a:r>
                      <a:endParaRPr lang="en-US" dirty="0" smtClean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is used to reverse the string.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48095" y="4693594"/>
            <a:ext cx="7248007" cy="1754326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StringBuffer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str1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StringBuffer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2A00FF"/>
                </a:solidFill>
                <a:latin typeface="Consolas"/>
              </a:rPr>
              <a:t>"Hello Everyone"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6A3E3E"/>
                </a:solidFill>
                <a:latin typeface="Consolas"/>
              </a:rPr>
              <a:t>str1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.reverse(); </a:t>
            </a:r>
          </a:p>
          <a:p>
            <a:r>
              <a:rPr lang="en-IN" dirty="0" smtClean="0">
                <a:solidFill>
                  <a:srgbClr val="3F7F5F"/>
                </a:solidFill>
                <a:latin typeface="Consolas"/>
              </a:rPr>
              <a:t>// as it is mutable can not write str1 = str1.reverse();</a:t>
            </a:r>
          </a:p>
          <a:p>
            <a:r>
              <a:rPr lang="en-IN" dirty="0" smtClean="0">
                <a:solidFill>
                  <a:srgbClr val="3F7F5F"/>
                </a:solidFill>
                <a:latin typeface="Consolas"/>
              </a:rPr>
              <a:t>// it will change to value of the string itself</a:t>
            </a:r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6A3E3E"/>
                </a:solidFill>
                <a:latin typeface="Consolas"/>
              </a:rPr>
              <a:t>str1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smtClean="0">
                <a:solidFill>
                  <a:srgbClr val="3F7F5F"/>
                </a:solidFill>
                <a:latin typeface="Consolas"/>
              </a:rPr>
              <a:t>// Output will be “</a:t>
            </a:r>
            <a:r>
              <a:rPr lang="en-US" b="1" dirty="0" err="1" smtClean="0">
                <a:solidFill>
                  <a:srgbClr val="3F7F5F"/>
                </a:solidFill>
                <a:latin typeface="Consolas"/>
              </a:rPr>
              <a:t>enoyrevE</a:t>
            </a:r>
            <a:r>
              <a:rPr lang="en-US" b="1" dirty="0" smtClean="0">
                <a:solidFill>
                  <a:srgbClr val="3F7F5F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3F7F5F"/>
                </a:solidFill>
                <a:latin typeface="Consolas"/>
              </a:rPr>
              <a:t>olleH</a:t>
            </a:r>
            <a:r>
              <a:rPr lang="en-US" dirty="0" smtClean="0">
                <a:solidFill>
                  <a:srgbClr val="3F7F5F"/>
                </a:solidFill>
                <a:latin typeface="Consola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27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build="p" bldLvl="5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Builder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b="1" dirty="0" err="1"/>
              <a:t>StringBuilder</a:t>
            </a:r>
            <a:r>
              <a:rPr lang="en-US" dirty="0"/>
              <a:t> class is used to create </a:t>
            </a:r>
            <a:r>
              <a:rPr lang="en-US" b="1" dirty="0" smtClean="0"/>
              <a:t>mutable </a:t>
            </a:r>
            <a:r>
              <a:rPr lang="en-US" b="1" dirty="0"/>
              <a:t>string</a:t>
            </a:r>
            <a:r>
              <a:rPr lang="en-US" dirty="0" smtClean="0"/>
              <a:t>.</a:t>
            </a:r>
          </a:p>
          <a:p>
            <a:r>
              <a:rPr lang="en-US" dirty="0"/>
              <a:t>The Java </a:t>
            </a:r>
            <a:r>
              <a:rPr lang="en-US" dirty="0" err="1"/>
              <a:t>StringBuilder</a:t>
            </a:r>
            <a:r>
              <a:rPr lang="en-US" dirty="0"/>
              <a:t> class is same as </a:t>
            </a:r>
            <a:r>
              <a:rPr lang="en-US" dirty="0" err="1"/>
              <a:t>StringBuffer</a:t>
            </a:r>
            <a:r>
              <a:rPr lang="en-US" dirty="0"/>
              <a:t> class except that it is </a:t>
            </a:r>
            <a:r>
              <a:rPr lang="en-US" b="1" dirty="0"/>
              <a:t>non-synchronized</a:t>
            </a:r>
            <a:r>
              <a:rPr lang="en-US" dirty="0" smtClean="0"/>
              <a:t>.</a:t>
            </a:r>
          </a:p>
          <a:p>
            <a:r>
              <a:rPr lang="en-US" dirty="0"/>
              <a:t>It is available since JDK 1.5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has similar methods as </a:t>
            </a:r>
            <a:r>
              <a:rPr lang="en-US" dirty="0" err="1" smtClean="0"/>
              <a:t>StringBuffer</a:t>
            </a:r>
            <a:r>
              <a:rPr lang="en-US" dirty="0" smtClean="0"/>
              <a:t> like append, insert, reverse etc…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ArrayList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java.util.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ArrayList</a:t>
            </a:r>
            <a:r>
              <a:rPr lang="en-US" dirty="0"/>
              <a:t> class provides resizable-array and implements the </a:t>
            </a:r>
            <a:r>
              <a:rPr lang="en-US" b="1" dirty="0">
                <a:latin typeface="Cambria" pitchFamily="18" charset="0"/>
                <a:ea typeface="Cambria" pitchFamily="18" charset="0"/>
              </a:rPr>
              <a:t>List</a:t>
            </a:r>
            <a:r>
              <a:rPr lang="en-US" dirty="0"/>
              <a:t> interface.</a:t>
            </a:r>
          </a:p>
          <a:p>
            <a:r>
              <a:rPr lang="en-US" dirty="0"/>
              <a:t>Following are the important points about </a:t>
            </a:r>
            <a:r>
              <a:rPr lang="en-US" b="1" dirty="0" err="1">
                <a:latin typeface="Cambria" pitchFamily="18" charset="0"/>
                <a:ea typeface="Cambria" pitchFamily="18" charset="0"/>
              </a:rPr>
              <a:t>ArrayList</a:t>
            </a:r>
            <a:r>
              <a:rPr lang="en-US" dirty="0"/>
              <a:t>:</a:t>
            </a:r>
          </a:p>
          <a:p>
            <a:pPr lvl="1"/>
            <a:r>
              <a:rPr lang="en-US" sz="2200" dirty="0"/>
              <a:t>It implements all optional list operations and it also permits all elements, including null. </a:t>
            </a:r>
          </a:p>
          <a:p>
            <a:pPr lvl="1"/>
            <a:r>
              <a:rPr lang="en-US" sz="2200" dirty="0"/>
              <a:t>It provides methods to manipulate the size of the array that is used internally to store the list.</a:t>
            </a:r>
            <a:endParaRPr lang="en-US" dirty="0"/>
          </a:p>
          <a:p>
            <a:r>
              <a:rPr lang="en-IN" dirty="0" err="1"/>
              <a:t>ArrayList</a:t>
            </a:r>
            <a:r>
              <a:rPr lang="en-IN" dirty="0"/>
              <a:t> (</a:t>
            </a:r>
            <a:r>
              <a:rPr lang="en-IN" dirty="0" smtClean="0"/>
              <a:t>constructors) 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489758" y="2952403"/>
          <a:ext cx="11056620" cy="231190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09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7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S.N.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8105" marR="78105" marT="78105" marB="781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Constructor &amp; Description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8105" marR="78105" marT="78105" marB="781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1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8105" marR="78105" marT="78105" marB="78105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4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ArrayList</a:t>
                      </a:r>
                      <a:r>
                        <a:rPr lang="en-US" sz="1800" dirty="0"/>
                        <a:t>()</a:t>
                      </a:r>
                    </a:p>
                    <a:p>
                      <a:pPr marL="30480" marR="30480" algn="just">
                        <a:lnSpc>
                          <a:spcPts val="184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This constructor is used to create an empty list with an initial capacity sufficient to hold 10 elements.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8105" marR="78105" marT="78105" marB="781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/>
                        <a:t>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8105" marR="78105" marT="78105" marB="78105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4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ArrayList</a:t>
                      </a:r>
                      <a:r>
                        <a:rPr lang="en-US" sz="1800" dirty="0"/>
                        <a:t>(Collection&lt;? extends E&gt; c)</a:t>
                      </a:r>
                    </a:p>
                    <a:p>
                      <a:pPr marL="30480" marR="30480" algn="just">
                        <a:lnSpc>
                          <a:spcPts val="184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This constructor is used to create a list containing the elements of the specified collection.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8105" marR="78105" marT="78105" marB="7810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/>
                        <a:t>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8105" marR="78105" marT="78105" marB="78105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4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/>
                        <a:t>ArrayList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initialCapacity</a:t>
                      </a:r>
                      <a:r>
                        <a:rPr lang="en-US" sz="1800" dirty="0"/>
                        <a:t>)</a:t>
                      </a:r>
                    </a:p>
                    <a:p>
                      <a:pPr marL="30480" marR="30480" algn="just">
                        <a:lnSpc>
                          <a:spcPts val="184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This constructor is used to create an empty list with an initial capacity.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8105" marR="78105" marT="78105" marB="7810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12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ArrayList</a:t>
            </a:r>
            <a:r>
              <a:rPr lang="en-IN" dirty="0"/>
              <a:t> (method)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0499" y="990600"/>
          <a:ext cx="11638511" cy="460933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9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9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u="none" dirty="0"/>
                        <a:t>S.N.</a:t>
                      </a:r>
                      <a:endParaRPr lang="en-US" sz="18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8105" marR="78105" marT="78105" marB="781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u="none" dirty="0"/>
                        <a:t>Method &amp; Description</a:t>
                      </a:r>
                      <a:endParaRPr lang="en-US" sz="18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8105" marR="78105" marT="78105" marB="781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u="none"/>
                        <a:t>1</a:t>
                      </a:r>
                      <a:endParaRPr lang="en-US" sz="1800" u="none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8105" marR="78105" marT="78105" marB="78105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40"/>
                        </a:lnSpc>
                        <a:spcAft>
                          <a:spcPts val="0"/>
                        </a:spcAft>
                      </a:pPr>
                      <a:r>
                        <a:rPr lang="en-US" sz="1800" u="none" strike="noStrike" dirty="0"/>
                        <a:t>void </a:t>
                      </a:r>
                      <a:r>
                        <a:rPr lang="en-US" sz="1800" b="1" u="none" strike="noStrike" dirty="0"/>
                        <a:t>add</a:t>
                      </a:r>
                      <a:r>
                        <a:rPr lang="en-US" sz="1800" u="none" strike="noStrike" dirty="0"/>
                        <a:t>(</a:t>
                      </a:r>
                      <a:r>
                        <a:rPr lang="en-US" sz="1800" u="none" strike="noStrike" dirty="0" err="1"/>
                        <a:t>int</a:t>
                      </a:r>
                      <a:r>
                        <a:rPr lang="en-US" sz="1800" u="none" strike="noStrike" dirty="0"/>
                        <a:t> index, E element)</a:t>
                      </a:r>
                      <a:endParaRPr lang="en-US" sz="1800" u="none" dirty="0"/>
                    </a:p>
                    <a:p>
                      <a:pPr marL="30480" marR="30480" algn="just">
                        <a:lnSpc>
                          <a:spcPts val="1840"/>
                        </a:lnSpc>
                        <a:spcAft>
                          <a:spcPts val="0"/>
                        </a:spcAft>
                      </a:pPr>
                      <a:r>
                        <a:rPr lang="en-US" sz="1800" u="none" dirty="0"/>
                        <a:t>This method inserts the specified element at the specified position in this list.</a:t>
                      </a:r>
                      <a:endParaRPr lang="en-US" sz="18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8105" marR="78105" marT="78105" marB="781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u="none"/>
                        <a:t>2</a:t>
                      </a:r>
                      <a:endParaRPr lang="en-US" sz="1800" u="none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8105" marR="78105" marT="78105" marB="78105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40"/>
                        </a:lnSpc>
                        <a:spcAft>
                          <a:spcPts val="0"/>
                        </a:spcAft>
                      </a:pPr>
                      <a:r>
                        <a:rPr lang="en-US" sz="1800" u="none" strike="noStrike" dirty="0"/>
                        <a:t>boolean </a:t>
                      </a:r>
                      <a:r>
                        <a:rPr lang="en-US" sz="1800" b="1" u="none" strike="noStrike" dirty="0" err="1"/>
                        <a:t>addAll</a:t>
                      </a:r>
                      <a:r>
                        <a:rPr lang="en-US" sz="1800" u="none" strike="noStrike" dirty="0"/>
                        <a:t>(Collection&lt;? extends E&gt; c)</a:t>
                      </a:r>
                      <a:endParaRPr lang="en-US" sz="1800" u="none" dirty="0"/>
                    </a:p>
                    <a:p>
                      <a:pPr marL="30480" marR="30480" algn="just">
                        <a:lnSpc>
                          <a:spcPts val="1840"/>
                        </a:lnSpc>
                        <a:spcAft>
                          <a:spcPts val="0"/>
                        </a:spcAft>
                      </a:pPr>
                      <a:r>
                        <a:rPr lang="en-US" sz="1800" u="none" dirty="0"/>
                        <a:t>This method appends all of the elements in the specified collection to the end of this list, in the order that they are returned by the specified collection's Iterator</a:t>
                      </a:r>
                      <a:endParaRPr lang="en-US" sz="18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8105" marR="78105" marT="78105" marB="7810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u="none"/>
                        <a:t>3</a:t>
                      </a:r>
                      <a:endParaRPr lang="en-US" sz="1800" u="none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8105" marR="78105" marT="78105" marB="78105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40"/>
                        </a:lnSpc>
                        <a:spcAft>
                          <a:spcPts val="0"/>
                        </a:spcAft>
                      </a:pPr>
                      <a:r>
                        <a:rPr lang="en-US" sz="1800" u="none" strike="noStrike" dirty="0"/>
                        <a:t>void </a:t>
                      </a:r>
                      <a:r>
                        <a:rPr lang="en-US" sz="1800" b="1" u="none" strike="noStrike" dirty="0"/>
                        <a:t>clear</a:t>
                      </a:r>
                      <a:r>
                        <a:rPr lang="en-US" sz="1800" u="none" strike="noStrike" dirty="0"/>
                        <a:t>()</a:t>
                      </a:r>
                      <a:endParaRPr lang="en-US" sz="1800" u="none" dirty="0"/>
                    </a:p>
                    <a:p>
                      <a:pPr marL="30480" marR="30480" algn="just">
                        <a:lnSpc>
                          <a:spcPts val="1840"/>
                        </a:lnSpc>
                        <a:spcAft>
                          <a:spcPts val="0"/>
                        </a:spcAft>
                      </a:pPr>
                      <a:r>
                        <a:rPr lang="en-US" sz="1800" u="none" dirty="0"/>
                        <a:t>This method removes all of the elements from this list.</a:t>
                      </a:r>
                      <a:endParaRPr lang="en-US" sz="18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8105" marR="78105" marT="78105" marB="7810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u="none"/>
                        <a:t>4</a:t>
                      </a:r>
                      <a:endParaRPr lang="en-US" sz="1800" u="none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8105" marR="78105" marT="78105" marB="78105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40"/>
                        </a:lnSpc>
                        <a:spcAft>
                          <a:spcPts val="0"/>
                        </a:spcAft>
                      </a:pPr>
                      <a:r>
                        <a:rPr lang="en-US" sz="1800" u="none" strike="noStrike" dirty="0"/>
                        <a:t>boolean </a:t>
                      </a:r>
                      <a:r>
                        <a:rPr lang="en-US" sz="1800" b="1" u="none" strike="noStrike" dirty="0"/>
                        <a:t>contains</a:t>
                      </a:r>
                      <a:r>
                        <a:rPr lang="en-US" sz="1800" u="none" strike="noStrike" dirty="0"/>
                        <a:t>(Object o)</a:t>
                      </a:r>
                      <a:endParaRPr lang="en-US" sz="1800" u="none" dirty="0"/>
                    </a:p>
                    <a:p>
                      <a:pPr marL="30480" marR="30480" algn="just">
                        <a:lnSpc>
                          <a:spcPts val="1840"/>
                        </a:lnSpc>
                        <a:spcAft>
                          <a:spcPts val="0"/>
                        </a:spcAft>
                      </a:pPr>
                      <a:r>
                        <a:rPr lang="en-US" sz="1800" u="none" dirty="0"/>
                        <a:t>This method returns true if this list contains the specified element.</a:t>
                      </a:r>
                      <a:endParaRPr lang="en-US" sz="18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8105" marR="78105" marT="78105" marB="7810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u="none"/>
                        <a:t>5</a:t>
                      </a:r>
                      <a:endParaRPr lang="en-US" sz="1800" u="none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8105" marR="78105" marT="78105" marB="78105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40"/>
                        </a:lnSpc>
                        <a:spcAft>
                          <a:spcPts val="0"/>
                        </a:spcAft>
                      </a:pPr>
                      <a:r>
                        <a:rPr lang="en-US" sz="1800" u="none" strike="noStrike" dirty="0"/>
                        <a:t>E </a:t>
                      </a:r>
                      <a:r>
                        <a:rPr lang="en-US" sz="1800" b="1" u="none" strike="noStrike" dirty="0"/>
                        <a:t>get</a:t>
                      </a:r>
                      <a:r>
                        <a:rPr lang="en-US" sz="1800" u="none" strike="noStrike" dirty="0"/>
                        <a:t>(</a:t>
                      </a:r>
                      <a:r>
                        <a:rPr lang="en-US" sz="1800" u="none" strike="noStrike" dirty="0" err="1"/>
                        <a:t>int</a:t>
                      </a:r>
                      <a:r>
                        <a:rPr lang="en-US" sz="1800" u="none" strike="noStrike" dirty="0"/>
                        <a:t> index)</a:t>
                      </a:r>
                      <a:endParaRPr lang="en-US" sz="1800" u="none" dirty="0"/>
                    </a:p>
                    <a:p>
                      <a:pPr marL="30480" marR="30480" algn="just">
                        <a:lnSpc>
                          <a:spcPts val="1840"/>
                        </a:lnSpc>
                        <a:spcAft>
                          <a:spcPts val="0"/>
                        </a:spcAft>
                      </a:pPr>
                      <a:r>
                        <a:rPr lang="en-US" sz="1800" u="none" dirty="0"/>
                        <a:t>This method returns the element at the specified position in this list.</a:t>
                      </a:r>
                      <a:endParaRPr lang="en-US" sz="18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8105" marR="78105" marT="78105" marB="7810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u="none"/>
                        <a:t>6</a:t>
                      </a:r>
                      <a:endParaRPr lang="en-US" sz="1800" u="none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8105" marR="78105" marT="78105" marB="78105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40"/>
                        </a:lnSpc>
                        <a:spcAft>
                          <a:spcPts val="0"/>
                        </a:spcAft>
                      </a:pPr>
                      <a:r>
                        <a:rPr lang="en-US" sz="1800" u="none" strike="noStrike" dirty="0"/>
                        <a:t>int </a:t>
                      </a:r>
                      <a:r>
                        <a:rPr lang="en-US" sz="1800" b="1" u="none" strike="noStrike" dirty="0"/>
                        <a:t>indexOf</a:t>
                      </a:r>
                      <a:r>
                        <a:rPr lang="en-US" sz="1800" u="none" strike="noStrike" dirty="0"/>
                        <a:t>(Object o)</a:t>
                      </a:r>
                      <a:endParaRPr lang="en-US" sz="1800" u="none" dirty="0"/>
                    </a:p>
                    <a:p>
                      <a:pPr marL="30480" marR="30480" algn="just">
                        <a:lnSpc>
                          <a:spcPts val="1840"/>
                        </a:lnSpc>
                        <a:spcAft>
                          <a:spcPts val="0"/>
                        </a:spcAft>
                      </a:pPr>
                      <a:r>
                        <a:rPr lang="en-US" sz="1800" u="none" dirty="0"/>
                        <a:t>This method returns the index of the first occurrence of the specified element in this list, or -1 if this list does not contain the element.</a:t>
                      </a:r>
                      <a:endParaRPr lang="en-US" sz="1800" u="none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8105" marR="78105" marT="78105" marB="7810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31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Inheritance in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inherit a class, you simply incorporate the definition of one class into another by using the </a:t>
            </a:r>
            <a:r>
              <a:rPr lang="en-US" b="1" dirty="0"/>
              <a:t>extends </a:t>
            </a:r>
            <a:r>
              <a:rPr lang="en-US" dirty="0"/>
              <a:t>keyword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Syntax: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1037772" y="2337707"/>
            <a:ext cx="10116456" cy="21045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</a:rPr>
              <a:t>subclass-name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extends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superclass-name</a:t>
            </a: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32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body of 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class…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IN" sz="3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23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ArrayList</a:t>
            </a:r>
            <a:r>
              <a:rPr lang="en-IN" dirty="0"/>
              <a:t> (method) (cont.)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90499" y="990600"/>
          <a:ext cx="11621885" cy="438073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7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3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S.N.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8105" marR="78105" marT="78105" marB="78105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Method &amp; Description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8105" marR="78105" marT="78105" marB="7810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7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8105" marR="78105" marT="78105" marB="78105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40"/>
                        </a:lnSpc>
                        <a:spcAft>
                          <a:spcPts val="0"/>
                        </a:spcAft>
                      </a:pPr>
                      <a:r>
                        <a:rPr lang="en-US" sz="1800" u="none" strike="noStrike" dirty="0"/>
                        <a:t>boolean </a:t>
                      </a:r>
                      <a:r>
                        <a:rPr lang="en-US" sz="1800" b="1" u="none" strike="noStrike" dirty="0" err="1"/>
                        <a:t>isEmpty</a:t>
                      </a:r>
                      <a:r>
                        <a:rPr lang="en-US" sz="1800" u="none" strike="noStrike" dirty="0"/>
                        <a:t>()</a:t>
                      </a:r>
                      <a:endParaRPr lang="en-US" sz="1800" dirty="0"/>
                    </a:p>
                    <a:p>
                      <a:pPr marL="30480" marR="30480" algn="just">
                        <a:lnSpc>
                          <a:spcPts val="184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This method returns true if this list contains no elements.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8105" marR="78105" marT="78105" marB="7810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/>
                        <a:t>8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8105" marR="78105" marT="78105" marB="78105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40"/>
                        </a:lnSpc>
                        <a:spcAft>
                          <a:spcPts val="0"/>
                        </a:spcAft>
                      </a:pPr>
                      <a:r>
                        <a:rPr lang="en-US" sz="1800" u="none" strike="noStrike" dirty="0"/>
                        <a:t>int </a:t>
                      </a:r>
                      <a:r>
                        <a:rPr lang="en-US" sz="1800" b="1" u="none" strike="noStrike" dirty="0" err="1"/>
                        <a:t>lastIndexOf</a:t>
                      </a:r>
                      <a:r>
                        <a:rPr lang="en-US" sz="1800" b="0" u="none" strike="noStrike" dirty="0"/>
                        <a:t>(Object</a:t>
                      </a:r>
                      <a:r>
                        <a:rPr lang="en-US" sz="1800" u="none" strike="noStrike" dirty="0"/>
                        <a:t> o)</a:t>
                      </a:r>
                      <a:endParaRPr lang="en-US" sz="1800" dirty="0"/>
                    </a:p>
                    <a:p>
                      <a:pPr marL="30480" marR="30480" algn="just">
                        <a:lnSpc>
                          <a:spcPts val="184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This method returns the index of the last occurrence of the specified element in this list, or -1 if this list does not contain the element.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8105" marR="78105" marT="78105" marB="7810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/>
                        <a:t>9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8105" marR="78105" marT="78105" marB="78105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40"/>
                        </a:lnSpc>
                        <a:spcAft>
                          <a:spcPts val="0"/>
                        </a:spcAft>
                      </a:pPr>
                      <a:r>
                        <a:rPr lang="en-US" sz="1800" u="none" strike="noStrike" dirty="0"/>
                        <a:t>boolean </a:t>
                      </a:r>
                      <a:r>
                        <a:rPr lang="en-US" sz="1800" b="1" u="none" strike="noStrike" dirty="0"/>
                        <a:t>remove</a:t>
                      </a:r>
                      <a:r>
                        <a:rPr lang="en-US" sz="1800" u="none" strike="noStrike" dirty="0"/>
                        <a:t>(Object o)</a:t>
                      </a:r>
                      <a:endParaRPr lang="en-US" sz="1800" dirty="0"/>
                    </a:p>
                    <a:p>
                      <a:pPr marL="30480" marR="30480" algn="just">
                        <a:lnSpc>
                          <a:spcPts val="184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This method removes the first occurrence of the specified element from this list, if it is present.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8105" marR="78105" marT="78105" marB="7810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/>
                        <a:t>10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8105" marR="78105" marT="78105" marB="78105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40"/>
                        </a:lnSpc>
                        <a:spcAft>
                          <a:spcPts val="0"/>
                        </a:spcAft>
                      </a:pPr>
                      <a:r>
                        <a:rPr lang="en-US" sz="1800" u="none" strike="noStrike" dirty="0"/>
                        <a:t>E </a:t>
                      </a:r>
                      <a:r>
                        <a:rPr lang="en-US" sz="1800" b="1" u="none" strike="noStrike" dirty="0"/>
                        <a:t>set</a:t>
                      </a:r>
                      <a:r>
                        <a:rPr lang="en-US" sz="1800" u="none" strike="noStrike" dirty="0"/>
                        <a:t>(</a:t>
                      </a:r>
                      <a:r>
                        <a:rPr lang="en-US" sz="1800" u="none" strike="noStrike" dirty="0" err="1"/>
                        <a:t>int</a:t>
                      </a:r>
                      <a:r>
                        <a:rPr lang="en-US" sz="1800" u="none" strike="noStrike" dirty="0"/>
                        <a:t> index, E element)</a:t>
                      </a:r>
                      <a:endParaRPr lang="en-US" sz="1800" dirty="0"/>
                    </a:p>
                    <a:p>
                      <a:pPr marL="30480" marR="30480" algn="just">
                        <a:lnSpc>
                          <a:spcPts val="184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This method replaces the element at the specified position in this list with the specified element.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8105" marR="78105" marT="78105" marB="7810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/>
                        <a:t>11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8105" marR="78105" marT="78105" marB="78105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40"/>
                        </a:lnSpc>
                        <a:spcAft>
                          <a:spcPts val="0"/>
                        </a:spcAft>
                      </a:pPr>
                      <a:r>
                        <a:rPr lang="en-US" sz="1800" u="none" strike="noStrike" dirty="0"/>
                        <a:t>int </a:t>
                      </a:r>
                      <a:r>
                        <a:rPr lang="en-US" sz="1800" b="1" u="none" strike="noStrike" dirty="0"/>
                        <a:t>size</a:t>
                      </a:r>
                      <a:r>
                        <a:rPr lang="en-US" sz="1800" u="none" strike="noStrike" dirty="0"/>
                        <a:t>()</a:t>
                      </a:r>
                      <a:endParaRPr lang="en-US" sz="1800" dirty="0"/>
                    </a:p>
                    <a:p>
                      <a:pPr marL="30480" marR="30480" algn="just">
                        <a:lnSpc>
                          <a:spcPts val="184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This method returns the number of elements in this list.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8105" marR="78105" marT="78105" marB="7810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/>
                        <a:t>12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8105" marR="78105" marT="78105" marB="78105"/>
                </a:tc>
                <a:tc>
                  <a:txBody>
                    <a:bodyPr/>
                    <a:lstStyle/>
                    <a:p>
                      <a:pPr marL="30480" marR="30480" algn="just">
                        <a:lnSpc>
                          <a:spcPts val="1840"/>
                        </a:lnSpc>
                        <a:spcAft>
                          <a:spcPts val="0"/>
                        </a:spcAft>
                      </a:pPr>
                      <a:r>
                        <a:rPr lang="en-US" sz="1800" u="none" strike="noStrike" dirty="0"/>
                        <a:t>Object[] </a:t>
                      </a:r>
                      <a:r>
                        <a:rPr lang="en-US" sz="1800" b="1" u="none" strike="noStrike" dirty="0" err="1"/>
                        <a:t>toArray</a:t>
                      </a:r>
                      <a:r>
                        <a:rPr lang="en-US" sz="1800" u="none" strike="noStrike" dirty="0"/>
                        <a:t>()</a:t>
                      </a:r>
                      <a:endParaRPr lang="en-US" sz="1800" dirty="0"/>
                    </a:p>
                    <a:p>
                      <a:pPr marL="30480" marR="30480" algn="just">
                        <a:lnSpc>
                          <a:spcPts val="1840"/>
                        </a:lnSpc>
                        <a:spcAft>
                          <a:spcPts val="0"/>
                        </a:spcAft>
                      </a:pPr>
                      <a:r>
                        <a:rPr lang="en-US" sz="1800" dirty="0"/>
                        <a:t>This method returns an array containing all of the elements in this list in proper sequence (from first to last element).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78105" marR="78105" marT="78105" marB="7810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71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94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mplementing Inheritance in java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412014" y="1797269"/>
            <a:ext cx="2286000" cy="9459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Class A</a:t>
            </a:r>
          </a:p>
          <a:p>
            <a:pPr algn="ctr"/>
            <a:r>
              <a:rPr lang="en-US" i="1" dirty="0" smtClean="0">
                <a:solidFill>
                  <a:schemeClr val="accent6"/>
                </a:solidFill>
              </a:rPr>
              <a:t>Base Class </a:t>
            </a:r>
            <a:endParaRPr lang="en-IN" i="1" dirty="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12014" y="3999186"/>
            <a:ext cx="2286000" cy="945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Class B</a:t>
            </a:r>
          </a:p>
          <a:p>
            <a:pPr algn="ctr"/>
            <a:r>
              <a:rPr lang="en-US" i="1" dirty="0">
                <a:solidFill>
                  <a:schemeClr val="tx2"/>
                </a:solidFill>
              </a:rPr>
              <a:t>Derived Class  </a:t>
            </a:r>
            <a:endParaRPr lang="en-IN" i="1" dirty="0">
              <a:solidFill>
                <a:schemeClr val="tx2"/>
              </a:solidFill>
            </a:endParaRPr>
          </a:p>
        </p:txBody>
      </p:sp>
      <p:cxnSp>
        <p:nvCxnSpPr>
          <p:cNvPr id="7" name="Straight Connector 6"/>
          <p:cNvCxnSpPr>
            <a:stCxn id="5" idx="0"/>
            <a:endCxn id="4" idx="2"/>
          </p:cNvCxnSpPr>
          <p:nvPr/>
        </p:nvCxnSpPr>
        <p:spPr>
          <a:xfrm flipV="1">
            <a:off x="10555014" y="2743200"/>
            <a:ext cx="0" cy="1255986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/>
          <p:cNvSpPr/>
          <p:nvPr/>
        </p:nvSpPr>
        <p:spPr>
          <a:xfrm>
            <a:off x="10434364" y="2757489"/>
            <a:ext cx="241300" cy="209550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07199" y="1168618"/>
            <a:ext cx="8406043" cy="1815882"/>
          </a:xfrm>
          <a:prstGeom prst="rect">
            <a:avLst/>
          </a:prstGeom>
          <a:noFill/>
          <a:ln w="41275">
            <a:solidFill>
              <a:schemeClr val="accent6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class A</a:t>
            </a:r>
          </a:p>
          <a:p>
            <a:r>
              <a:rPr lang="en-US" sz="28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//</a:t>
            </a:r>
            <a:r>
              <a:rPr lang="en-US" sz="280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SuperClass</a:t>
            </a:r>
            <a:r>
              <a:rPr lang="en-US" sz="28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or </a:t>
            </a:r>
            <a:r>
              <a:rPr lang="en-US" sz="280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ParentClass</a:t>
            </a:r>
            <a:r>
              <a:rPr lang="en-US" sz="28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or </a:t>
            </a:r>
            <a:r>
              <a:rPr lang="en-US" sz="280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BaseClass</a:t>
            </a:r>
            <a:endParaRPr lang="en-US" sz="2800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r>
              <a:rPr lang="en-US" sz="28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1075" y="3843501"/>
            <a:ext cx="8532167" cy="1815882"/>
          </a:xfrm>
          <a:prstGeom prst="rect">
            <a:avLst/>
          </a:prstGeom>
          <a:ln w="41275">
            <a:solidFill>
              <a:schemeClr val="tx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class B 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extends</a:t>
            </a:r>
            <a:r>
              <a:rPr lang="en-US" sz="28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accent6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//</a:t>
            </a:r>
            <a:r>
              <a:rPr lang="en-US" sz="280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SubClass</a:t>
            </a:r>
            <a:r>
              <a:rPr lang="en-US" sz="2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or </a:t>
            </a:r>
            <a:r>
              <a:rPr lang="en-US" sz="280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ChildClass</a:t>
            </a:r>
            <a:r>
              <a:rPr lang="en-US" sz="28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or </a:t>
            </a:r>
            <a:r>
              <a:rPr lang="en-US" sz="280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DerivedClass</a:t>
            </a:r>
            <a:endParaRPr lang="en-US" sz="28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IN" sz="2800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1878412" y="3136743"/>
            <a:ext cx="6027796" cy="535527"/>
          </a:xfrm>
          <a:prstGeom prst="wedgeRoundRectCallout">
            <a:avLst>
              <a:gd name="adj1" fmla="val -37182"/>
              <a:gd name="adj2" fmla="val 100771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</a:rPr>
              <a:t>the keyword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“extends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</a:rPr>
              <a:t>” </a:t>
            </a:r>
            <a:r>
              <a:rPr lang="en-US" sz="2000" dirty="0">
                <a:solidFill>
                  <a:schemeClr val="tx1"/>
                </a:solidFill>
              </a:rPr>
              <a:t>is used to create a subclass of </a:t>
            </a:r>
            <a:r>
              <a:rPr lang="en-US" sz="2000" b="1" dirty="0">
                <a:solidFill>
                  <a:schemeClr val="tx1"/>
                </a:solidFill>
              </a:rPr>
              <a:t>A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09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/>
              <a:t>Implementing Inheritance in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5922779" cy="559056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class </a:t>
            </a:r>
            <a:r>
              <a:rPr lang="en-US" sz="20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Person</a:t>
            </a:r>
            <a:endParaRPr lang="en-US" sz="20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String name;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  long contact;</a:t>
            </a:r>
            <a:r>
              <a:rPr lang="en-US" sz="20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 </a:t>
            </a:r>
            <a:endParaRPr lang="en-US" sz="20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b="1" dirty="0" smtClean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c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lass Employee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extends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Person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empID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String designation;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Class Customer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extends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Person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endParaRPr lang="en-US" sz="2000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customerID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invoiceNo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b="1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751516" y="875368"/>
          <a:ext cx="2729186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29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Person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name:String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Contact:long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910523" y="3195702"/>
          <a:ext cx="1886635" cy="1285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86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Employee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empID:int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Designation:String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462814" y="3195702"/>
          <a:ext cx="1793765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9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Customer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customerID:int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InvoiceNo:int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Elbow Connector 6"/>
          <p:cNvCxnSpPr>
            <a:stCxn id="4" idx="2"/>
            <a:endCxn id="5" idx="0"/>
          </p:cNvCxnSpPr>
          <p:nvPr/>
        </p:nvCxnSpPr>
        <p:spPr>
          <a:xfrm rot="5400000">
            <a:off x="7881068" y="1960661"/>
            <a:ext cx="1207814" cy="12622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stCxn id="4" idx="2"/>
            <a:endCxn id="6" idx="0"/>
          </p:cNvCxnSpPr>
          <p:nvPr/>
        </p:nvCxnSpPr>
        <p:spPr>
          <a:xfrm rot="16200000" flipH="1">
            <a:off x="9133995" y="1970001"/>
            <a:ext cx="1207814" cy="12435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/>
        </p:nvSpPr>
        <p:spPr>
          <a:xfrm>
            <a:off x="8960396" y="1987888"/>
            <a:ext cx="311423" cy="23505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06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/>
              <a:t>Implementing Inheritance in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6634783" cy="559056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class </a:t>
            </a:r>
            <a:r>
              <a:rPr lang="en-US" sz="20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Person</a:t>
            </a:r>
            <a:endParaRPr lang="en-US" sz="20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String name;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  long contact;</a:t>
            </a:r>
            <a:r>
              <a:rPr lang="en-US" sz="20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 public 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void  </a:t>
            </a:r>
            <a:r>
              <a:rPr lang="en-US" sz="2000" b="1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dispContact</a:t>
            </a:r>
            <a:r>
              <a:rPr lang="en-US" sz="20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()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  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{ </a:t>
            </a:r>
            <a:r>
              <a:rPr lang="en-US" sz="200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(“</a:t>
            </a:r>
            <a:r>
              <a:rPr lang="en-US" sz="2000" dirty="0" err="1" smtClean="0">
                <a:solidFill>
                  <a:schemeClr val="accent6"/>
                </a:solidFill>
                <a:latin typeface="Consolas" panose="020B0609020204030204" pitchFamily="49" charset="0"/>
              </a:rPr>
              <a:t>num</a:t>
            </a: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=”+contact);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   }</a:t>
            </a:r>
            <a:endParaRPr lang="en-US" sz="2000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class Employee </a:t>
            </a:r>
            <a:r>
              <a:rPr lang="en-US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extends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Person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empID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String designation;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Class Customer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extends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Person</a:t>
            </a: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endParaRPr lang="en-US" sz="2000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 smtClean="0">
                <a:solidFill>
                  <a:schemeClr val="tx2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customerID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solidFill>
                  <a:schemeClr val="tx2"/>
                </a:solidFill>
                <a:latin typeface="Consolas" panose="020B0609020204030204" pitchFamily="49" charset="0"/>
              </a:rPr>
              <a:t>invoiceNo</a:t>
            </a:r>
            <a:r>
              <a:rPr lang="en-US" sz="2000" dirty="0" smtClean="0">
                <a:solidFill>
                  <a:schemeClr val="tx2"/>
                </a:solidFill>
                <a:latin typeface="Consolas" panose="020B0609020204030204" pitchFamily="49" charset="0"/>
              </a:rPr>
              <a:t>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  <a:endParaRPr lang="en-US" sz="2000" b="1" dirty="0" smtClean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b="1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7751516" y="1033029"/>
          <a:ext cx="2729186" cy="157440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29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87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Person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02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name:String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Contact:long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56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dispContact</a:t>
                      </a:r>
                      <a:r>
                        <a:rPr lang="en-US" dirty="0" smtClean="0"/>
                        <a:t>():void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910523" y="3873620"/>
          <a:ext cx="1886635" cy="1285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886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Employee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empID:int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Designation:String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462814" y="3873620"/>
          <a:ext cx="1793765" cy="11125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9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Customer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customerID:int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InvoiceNo:int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Elbow Connector 6"/>
          <p:cNvCxnSpPr>
            <a:endCxn id="5" idx="0"/>
          </p:cNvCxnSpPr>
          <p:nvPr/>
        </p:nvCxnSpPr>
        <p:spPr>
          <a:xfrm rot="10800000" flipV="1">
            <a:off x="7853840" y="2665806"/>
            <a:ext cx="1262270" cy="12078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endCxn id="6" idx="0"/>
          </p:cNvCxnSpPr>
          <p:nvPr/>
        </p:nvCxnSpPr>
        <p:spPr>
          <a:xfrm rot="16200000" flipH="1">
            <a:off x="9133995" y="2647919"/>
            <a:ext cx="1207814" cy="124358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/>
        </p:nvSpPr>
        <p:spPr>
          <a:xfrm>
            <a:off x="8960396" y="2665806"/>
            <a:ext cx="311423" cy="23505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73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of Inheritance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86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Property of Inheritance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493173" y="1702676"/>
            <a:ext cx="2286000" cy="9459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Class A</a:t>
            </a:r>
          </a:p>
          <a:p>
            <a:pPr algn="ctr"/>
            <a:r>
              <a:rPr lang="en-US" i="1" dirty="0" smtClean="0">
                <a:solidFill>
                  <a:schemeClr val="accent6"/>
                </a:solidFill>
              </a:rPr>
              <a:t>Base Class </a:t>
            </a:r>
            <a:endParaRPr lang="en-IN" i="1" dirty="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3173" y="3904593"/>
            <a:ext cx="2286000" cy="945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Class B</a:t>
            </a:r>
          </a:p>
          <a:p>
            <a:pPr algn="ctr"/>
            <a:r>
              <a:rPr lang="en-US" i="1" dirty="0">
                <a:solidFill>
                  <a:schemeClr val="tx2"/>
                </a:solidFill>
              </a:rPr>
              <a:t>Derived Class  </a:t>
            </a:r>
            <a:endParaRPr lang="en-IN" i="1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/>
          <p:cNvCxnSpPr>
            <a:stCxn id="5" idx="0"/>
            <a:endCxn id="4" idx="2"/>
          </p:cNvCxnSpPr>
          <p:nvPr/>
        </p:nvCxnSpPr>
        <p:spPr>
          <a:xfrm flipV="1">
            <a:off x="5636173" y="2648607"/>
            <a:ext cx="0" cy="1255986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/>
          <p:cNvSpPr/>
          <p:nvPr/>
        </p:nvSpPr>
        <p:spPr>
          <a:xfrm>
            <a:off x="5515523" y="2662896"/>
            <a:ext cx="241300" cy="209550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IN" dirty="0"/>
          </a:p>
        </p:txBody>
      </p:sp>
      <p:cxnSp>
        <p:nvCxnSpPr>
          <p:cNvPr id="9" name="Curved Connector 8"/>
          <p:cNvCxnSpPr>
            <a:stCxn id="5" idx="3"/>
            <a:endCxn id="4" idx="3"/>
          </p:cNvCxnSpPr>
          <p:nvPr/>
        </p:nvCxnSpPr>
        <p:spPr>
          <a:xfrm flipV="1">
            <a:off x="6779173" y="2175642"/>
            <a:ext cx="12700" cy="2201917"/>
          </a:xfrm>
          <a:prstGeom prst="curvedConnector3">
            <a:avLst>
              <a:gd name="adj1" fmla="val 8329126"/>
            </a:avLst>
          </a:prstGeom>
          <a:ln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09659" y="4307195"/>
            <a:ext cx="3736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Derived Class B can access attributes and methods of Base class A</a:t>
            </a:r>
          </a:p>
        </p:txBody>
      </p:sp>
      <p:cxnSp>
        <p:nvCxnSpPr>
          <p:cNvPr id="12" name="Curved Connector 11"/>
          <p:cNvCxnSpPr>
            <a:stCxn id="4" idx="1"/>
            <a:endCxn id="5" idx="1"/>
          </p:cNvCxnSpPr>
          <p:nvPr/>
        </p:nvCxnSpPr>
        <p:spPr>
          <a:xfrm rot="10800000" flipV="1">
            <a:off x="4493173" y="2175641"/>
            <a:ext cx="12700" cy="2201917"/>
          </a:xfrm>
          <a:prstGeom prst="curvedConnector3">
            <a:avLst>
              <a:gd name="adj1" fmla="val 670212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57578" y="1615993"/>
            <a:ext cx="3736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Base class </a:t>
            </a:r>
            <a:r>
              <a:rPr lang="en-US" dirty="0" smtClean="0">
                <a:solidFill>
                  <a:srgbClr val="FF0000"/>
                </a:solidFill>
              </a:rPr>
              <a:t>A can’t access attributes and methods of </a:t>
            </a:r>
            <a:r>
              <a:rPr lang="en-US" dirty="0">
                <a:solidFill>
                  <a:srgbClr val="FF0000"/>
                </a:solidFill>
              </a:rPr>
              <a:t>Derived Class B 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23" name="Flowchart: Summing Junction 22"/>
          <p:cNvSpPr/>
          <p:nvPr/>
        </p:nvSpPr>
        <p:spPr>
          <a:xfrm>
            <a:off x="3496387" y="3138913"/>
            <a:ext cx="331897" cy="320567"/>
          </a:xfrm>
          <a:prstGeom prst="flowChartSummingJunction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cxnSp>
        <p:nvCxnSpPr>
          <p:cNvPr id="24" name="Curved Connector 23"/>
          <p:cNvCxnSpPr>
            <a:stCxn id="5" idx="3"/>
            <a:endCxn id="4" idx="3"/>
          </p:cNvCxnSpPr>
          <p:nvPr/>
        </p:nvCxnSpPr>
        <p:spPr>
          <a:xfrm flipV="1">
            <a:off x="6779173" y="2175642"/>
            <a:ext cx="12700" cy="2201917"/>
          </a:xfrm>
          <a:prstGeom prst="curvedConnector3">
            <a:avLst>
              <a:gd name="adj1" fmla="val 115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Summing Junction 24"/>
          <p:cNvSpPr/>
          <p:nvPr/>
        </p:nvSpPr>
        <p:spPr>
          <a:xfrm>
            <a:off x="8073531" y="3159868"/>
            <a:ext cx="331897" cy="320567"/>
          </a:xfrm>
          <a:prstGeom prst="flowChartSummingJunction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601274" y="2953433"/>
            <a:ext cx="3396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Derived Class B can’t access </a:t>
            </a:r>
            <a:r>
              <a:rPr lang="en-US" b="1" dirty="0" smtClean="0">
                <a:solidFill>
                  <a:srgbClr val="FF0000"/>
                </a:solidFill>
              </a:rPr>
              <a:t>private members </a:t>
            </a:r>
            <a:r>
              <a:rPr lang="en-US" dirty="0" smtClean="0">
                <a:solidFill>
                  <a:srgbClr val="FF0000"/>
                </a:solidFill>
              </a:rPr>
              <a:t>of Base class A</a:t>
            </a:r>
          </a:p>
        </p:txBody>
      </p:sp>
      <p:sp>
        <p:nvSpPr>
          <p:cNvPr id="3" name="Rectangle 2"/>
          <p:cNvSpPr/>
          <p:nvPr/>
        </p:nvSpPr>
        <p:spPr>
          <a:xfrm>
            <a:off x="7122073" y="818970"/>
            <a:ext cx="50699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1D1D1E"/>
                </a:solidFill>
                <a:latin typeface="Palatino-Italic"/>
              </a:rPr>
              <a:t>A class member that has been declared as private will remain private to its class. It is not</a:t>
            </a:r>
          </a:p>
          <a:p>
            <a:r>
              <a:rPr lang="en-US" i="1" dirty="0">
                <a:solidFill>
                  <a:srgbClr val="1D1D1E"/>
                </a:solidFill>
                <a:latin typeface="Palatino-Italic"/>
              </a:rPr>
              <a:t>accessible by any code outside its class, including subclasses.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919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/>
      <p:bldP spid="17" grpId="0"/>
      <p:bldP spid="23" grpId="0" animBg="1"/>
      <p:bldP spid="25" grpId="0" animBg="1"/>
      <p:bldP spid="33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by Example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0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Example1: InheritanceDemo1</a:t>
            </a:r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084379" y="2538248"/>
            <a:ext cx="0" cy="1255986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/>
          <p:cNvSpPr/>
          <p:nvPr/>
        </p:nvSpPr>
        <p:spPr>
          <a:xfrm>
            <a:off x="4963729" y="2552537"/>
            <a:ext cx="241300" cy="209550"/>
          </a:xfrm>
          <a:prstGeom prst="triangle">
            <a:avLst/>
          </a:prstGeom>
          <a:solidFill>
            <a:schemeClr val="bg1"/>
          </a:solidFill>
          <a:ln w="254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098158" y="1172253"/>
          <a:ext cx="1972441" cy="138176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972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r>
                        <a:rPr lang="en-US" dirty="0" err="1" smtClean="0"/>
                        <a:t>i:int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~</a:t>
                      </a:r>
                      <a:r>
                        <a:rPr lang="en-US" dirty="0" err="1" smtClean="0"/>
                        <a:t>j:int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showij</a:t>
                      </a:r>
                      <a:r>
                        <a:rPr lang="en-US" dirty="0" smtClean="0"/>
                        <a:t>():void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082392" y="3794234"/>
          <a:ext cx="1972441" cy="13817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972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r>
                        <a:rPr lang="en-US" dirty="0" err="1" smtClean="0"/>
                        <a:t>k:int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showk</a:t>
                      </a:r>
                      <a:r>
                        <a:rPr lang="en-US" dirty="0" smtClean="0"/>
                        <a:t>():void</a:t>
                      </a:r>
                    </a:p>
                    <a:p>
                      <a:r>
                        <a:rPr lang="en-US" dirty="0" smtClean="0"/>
                        <a:t>add():void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63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Inheritance – Newsdiaryonline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572" y="1587205"/>
            <a:ext cx="2620401" cy="191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12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Example1: InheritanceDemo.java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79" y="863444"/>
            <a:ext cx="6316917" cy="559056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b="1" dirty="0">
                <a:latin typeface="Consolas" panose="020B0609020204030204" pitchFamily="49" charset="0"/>
              </a:rPr>
              <a:t>A</a:t>
            </a:r>
            <a:r>
              <a:rPr lang="en-IN" sz="20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>
                <a:solidFill>
                  <a:srgbClr val="3333CC"/>
                </a:solidFill>
                <a:latin typeface="Consolas" panose="020B0609020204030204" pitchFamily="49" charset="0"/>
              </a:rPr>
              <a:t>protected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dirty="0" err="1">
                <a:latin typeface="Consolas" panose="020B0609020204030204" pitchFamily="49" charset="0"/>
              </a:rPr>
              <a:t>int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dirty="0" err="1">
                <a:latin typeface="Consolas" panose="020B0609020204030204" pitchFamily="49" charset="0"/>
              </a:rPr>
              <a:t>i</a:t>
            </a:r>
            <a:r>
              <a:rPr lang="en-IN" sz="2000" dirty="0">
                <a:latin typeface="Consolas" panose="020B0609020204030204" pitchFamily="49" charset="0"/>
              </a:rPr>
              <a:t>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err="1">
                <a:latin typeface="Consolas" panose="020B0609020204030204" pitchFamily="49" charset="0"/>
              </a:rPr>
              <a:t>int</a:t>
            </a:r>
            <a:r>
              <a:rPr lang="en-IN" sz="2000" dirty="0">
                <a:latin typeface="Consolas" panose="020B0609020204030204" pitchFamily="49" charset="0"/>
              </a:rPr>
              <a:t> j;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void </a:t>
            </a:r>
            <a:r>
              <a:rPr lang="en-IN" sz="2000" dirty="0" err="1">
                <a:latin typeface="Consolas" panose="020B0609020204030204" pitchFamily="49" charset="0"/>
              </a:rPr>
              <a:t>showij</a:t>
            </a:r>
            <a:r>
              <a:rPr lang="en-IN" sz="2000" dirty="0">
                <a:latin typeface="Consolas" panose="020B0609020204030204" pitchFamily="49" charset="0"/>
              </a:rPr>
              <a:t>(){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err="1" smtClean="0">
                <a:latin typeface="Consolas" panose="020B0609020204030204" pitchFamily="49" charset="0"/>
              </a:rPr>
              <a:t>System.out.println</a:t>
            </a:r>
            <a:r>
              <a:rPr lang="en-IN" sz="2000" dirty="0"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IN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en-IN" sz="2000" dirty="0">
                <a:latin typeface="Consolas" panose="020B0609020204030204" pitchFamily="49" charset="0"/>
              </a:rPr>
              <a:t>+</a:t>
            </a:r>
            <a:r>
              <a:rPr lang="en-IN" sz="2000" dirty="0" err="1">
                <a:latin typeface="Consolas" panose="020B0609020204030204" pitchFamily="49" charset="0"/>
              </a:rPr>
              <a:t>i</a:t>
            </a:r>
            <a:r>
              <a:rPr lang="en-IN" sz="2000" dirty="0">
                <a:latin typeface="Consolas" panose="020B0609020204030204" pitchFamily="49" charset="0"/>
              </a:rPr>
              <a:t>+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" j="</a:t>
            </a:r>
            <a:r>
              <a:rPr lang="en-IN" sz="2000" dirty="0">
                <a:latin typeface="Consolas" panose="020B0609020204030204" pitchFamily="49" charset="0"/>
              </a:rPr>
              <a:t>+j);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 smtClean="0">
                <a:latin typeface="Consolas" panose="020B0609020204030204" pitchFamily="49" charset="0"/>
              </a:rPr>
              <a:t>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IN" sz="20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b="1" dirty="0" smtClean="0">
                <a:latin typeface="Consolas" panose="020B0609020204030204" pitchFamily="49" charset="0"/>
              </a:rPr>
              <a:t>B</a:t>
            </a:r>
            <a:r>
              <a:rPr lang="en-IN" sz="2000" dirty="0" smtClean="0">
                <a:latin typeface="Consolas" panose="020B0609020204030204" pitchFamily="49" charset="0"/>
              </a:rPr>
              <a:t> </a:t>
            </a:r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extends</a:t>
            </a: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2000" b="1" dirty="0">
                <a:latin typeface="Consolas" panose="020B0609020204030204" pitchFamily="49" charset="0"/>
              </a:rPr>
              <a:t>A</a:t>
            </a:r>
            <a:r>
              <a:rPr lang="en-IN" sz="2000" dirty="0" smtClean="0">
                <a:latin typeface="Consolas" panose="020B0609020204030204" pitchFamily="49" charset="0"/>
              </a:rPr>
              <a:t>{ //inheritance</a:t>
            </a:r>
            <a:endParaRPr lang="en-IN" sz="20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err="1">
                <a:latin typeface="Consolas" panose="020B0609020204030204" pitchFamily="49" charset="0"/>
              </a:rPr>
              <a:t>int</a:t>
            </a:r>
            <a:r>
              <a:rPr lang="en-IN" sz="2000" dirty="0">
                <a:latin typeface="Consolas" panose="020B0609020204030204" pitchFamily="49" charset="0"/>
              </a:rPr>
              <a:t> k;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void </a:t>
            </a:r>
            <a:r>
              <a:rPr lang="en-IN" sz="2000" dirty="0" err="1">
                <a:latin typeface="Consolas" panose="020B0609020204030204" pitchFamily="49" charset="0"/>
              </a:rPr>
              <a:t>showk</a:t>
            </a:r>
            <a:r>
              <a:rPr lang="en-IN" sz="2000" dirty="0">
                <a:latin typeface="Consolas" panose="020B0609020204030204" pitchFamily="49" charset="0"/>
              </a:rPr>
              <a:t>(){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err="1">
                <a:latin typeface="Consolas" panose="020B0609020204030204" pitchFamily="49" charset="0"/>
              </a:rPr>
              <a:t>System.out.println</a:t>
            </a:r>
            <a:r>
              <a:rPr lang="en-IN" sz="2000" dirty="0"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"k="</a:t>
            </a:r>
            <a:r>
              <a:rPr lang="en-IN" sz="2000" dirty="0">
                <a:latin typeface="Consolas" panose="020B0609020204030204" pitchFamily="49" charset="0"/>
              </a:rPr>
              <a:t>+k);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void add</a:t>
            </a:r>
            <a:r>
              <a:rPr lang="en-IN" sz="2000" dirty="0" smtClean="0">
                <a:latin typeface="Consolas" panose="020B0609020204030204" pitchFamily="49" charset="0"/>
              </a:rPr>
              <a:t>(){		</a:t>
            </a:r>
            <a:r>
              <a:rPr lang="en-IN" sz="2000" dirty="0" err="1" smtClean="0">
                <a:latin typeface="Consolas" panose="020B0609020204030204" pitchFamily="49" charset="0"/>
              </a:rPr>
              <a:t>System.out.println</a:t>
            </a:r>
            <a:r>
              <a:rPr lang="en-IN" sz="2000" dirty="0"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IN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i+j+k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en-IN" sz="2000" dirty="0">
                <a:latin typeface="Consolas" panose="020B0609020204030204" pitchFamily="49" charset="0"/>
              </a:rPr>
              <a:t>+(</a:t>
            </a:r>
            <a:r>
              <a:rPr lang="en-IN" sz="2000" dirty="0" err="1">
                <a:latin typeface="Consolas" panose="020B0609020204030204" pitchFamily="49" charset="0"/>
              </a:rPr>
              <a:t>i+j+k</a:t>
            </a:r>
            <a:r>
              <a:rPr lang="en-IN" sz="2000" dirty="0">
                <a:latin typeface="Consolas" panose="020B0609020204030204" pitchFamily="49" charset="0"/>
              </a:rPr>
              <a:t>));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00605" y="863443"/>
            <a:ext cx="5770380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6"/>
            </a:pPr>
            <a:r>
              <a:rPr lang="en-IN" sz="20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latin typeface="Consolas" panose="020B0609020204030204" pitchFamily="49" charset="0"/>
              </a:rPr>
              <a:t>InheritanceDemo</a:t>
            </a:r>
            <a:r>
              <a:rPr lang="en-IN" sz="2000" dirty="0">
                <a:latin typeface="Consolas" panose="020B0609020204030204" pitchFamily="49" charset="0"/>
              </a:rPr>
              <a:t>{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6"/>
            </a:pPr>
            <a:r>
              <a:rPr lang="en-IN" sz="2000" dirty="0" smtClean="0">
                <a:solidFill>
                  <a:srgbClr val="3333CC"/>
                </a:solidFill>
                <a:latin typeface="Consolas" panose="020B0609020204030204" pitchFamily="49" charset="0"/>
              </a:rPr>
              <a:t>public </a:t>
            </a:r>
            <a:r>
              <a:rPr lang="en-IN" sz="2000" dirty="0">
                <a:solidFill>
                  <a:srgbClr val="3333CC"/>
                </a:solidFill>
                <a:latin typeface="Consolas" panose="020B0609020204030204" pitchFamily="49" charset="0"/>
              </a:rPr>
              <a:t>static void</a:t>
            </a:r>
            <a:r>
              <a:rPr lang="en-IN" sz="2000" dirty="0">
                <a:latin typeface="Consolas" panose="020B0609020204030204" pitchFamily="49" charset="0"/>
              </a:rPr>
              <a:t> main(String[] </a:t>
            </a:r>
            <a:r>
              <a:rPr lang="en-IN" sz="2000" dirty="0" smtClean="0">
                <a:latin typeface="Consolas" panose="020B0609020204030204" pitchFamily="49" charset="0"/>
              </a:rPr>
              <a:t>						</a:t>
            </a:r>
            <a:r>
              <a:rPr lang="en-IN" sz="2000" dirty="0" err="1" smtClean="0">
                <a:latin typeface="Consolas" panose="020B0609020204030204" pitchFamily="49" charset="0"/>
              </a:rPr>
              <a:t>args</a:t>
            </a:r>
            <a:r>
              <a:rPr lang="en-IN" sz="2000" dirty="0">
                <a:latin typeface="Consolas" panose="020B0609020204030204" pitchFamily="49" charset="0"/>
              </a:rPr>
              <a:t>) </a:t>
            </a:r>
            <a:endParaRPr lang="en-IN" sz="2000" dirty="0" smtClean="0">
              <a:latin typeface="Consolas" panose="020B0609020204030204" pitchFamily="49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6"/>
            </a:pP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latin typeface="Consolas" panose="020B0609020204030204" pitchFamily="49" charset="0"/>
              </a:rPr>
              <a:t> {</a:t>
            </a:r>
            <a:endParaRPr lang="en-IN" sz="2000" dirty="0">
              <a:latin typeface="Consolas" panose="020B0609020204030204" pitchFamily="49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6"/>
            </a:pPr>
            <a:r>
              <a:rPr lang="en-IN" sz="2000" dirty="0">
                <a:latin typeface="Consolas" panose="020B0609020204030204" pitchFamily="49" charset="0"/>
              </a:rPr>
              <a:t>		A </a:t>
            </a:r>
            <a:r>
              <a:rPr lang="en-IN" sz="2000" dirty="0" err="1">
                <a:latin typeface="Consolas" panose="020B0609020204030204" pitchFamily="49" charset="0"/>
              </a:rPr>
              <a:t>superObjA</a:t>
            </a:r>
            <a:r>
              <a:rPr lang="en-IN" sz="2000" dirty="0" smtClean="0">
                <a:latin typeface="Consolas" panose="020B0609020204030204" pitchFamily="49" charset="0"/>
              </a:rPr>
              <a:t>= </a:t>
            </a:r>
            <a:r>
              <a:rPr lang="en-IN" sz="2000" dirty="0" smtClean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sz="2000" dirty="0" smtClean="0">
                <a:latin typeface="Consolas" panose="020B0609020204030204" pitchFamily="49" charset="0"/>
              </a:rPr>
              <a:t> </a:t>
            </a:r>
            <a:r>
              <a:rPr lang="en-IN" sz="2000" dirty="0">
                <a:latin typeface="Consolas" panose="020B0609020204030204" pitchFamily="49" charset="0"/>
              </a:rPr>
              <a:t>A();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6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err="1">
                <a:latin typeface="Consolas" panose="020B0609020204030204" pitchFamily="49" charset="0"/>
              </a:rPr>
              <a:t>superObjA.i</a:t>
            </a:r>
            <a:r>
              <a:rPr lang="en-IN" sz="2000" dirty="0">
                <a:latin typeface="Consolas" panose="020B0609020204030204" pitchFamily="49" charset="0"/>
              </a:rPr>
              <a:t>=10;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6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err="1">
                <a:latin typeface="Consolas" panose="020B0609020204030204" pitchFamily="49" charset="0"/>
              </a:rPr>
              <a:t>superObjA.j</a:t>
            </a:r>
            <a:r>
              <a:rPr lang="en-IN" sz="2000" dirty="0">
                <a:latin typeface="Consolas" panose="020B0609020204030204" pitchFamily="49" charset="0"/>
              </a:rPr>
              <a:t>=20</a:t>
            </a:r>
            <a:r>
              <a:rPr lang="en-IN" sz="2000" dirty="0" smtClean="0">
                <a:latin typeface="Consolas" panose="020B0609020204030204" pitchFamily="49" charset="0"/>
              </a:rPr>
              <a:t>;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6"/>
            </a:pPr>
            <a:endParaRPr lang="en-IN" sz="2000" dirty="0">
              <a:latin typeface="Consolas" panose="020B0609020204030204" pitchFamily="49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6"/>
            </a:pPr>
            <a:r>
              <a:rPr lang="en-IN" sz="2000" dirty="0">
                <a:latin typeface="Consolas" panose="020B0609020204030204" pitchFamily="49" charset="0"/>
              </a:rPr>
              <a:t>		B </a:t>
            </a:r>
            <a:r>
              <a:rPr lang="en-IN" sz="2000" dirty="0" err="1">
                <a:latin typeface="Consolas" panose="020B0609020204030204" pitchFamily="49" charset="0"/>
              </a:rPr>
              <a:t>subObjB</a:t>
            </a:r>
            <a:r>
              <a:rPr lang="en-IN" sz="2000" dirty="0" smtClean="0">
                <a:latin typeface="Consolas" panose="020B0609020204030204" pitchFamily="49" charset="0"/>
              </a:rPr>
              <a:t>= </a:t>
            </a:r>
            <a:r>
              <a:rPr lang="en-IN" sz="2000" dirty="0" smtClean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sz="2000" dirty="0" smtClean="0">
                <a:latin typeface="Consolas" panose="020B0609020204030204" pitchFamily="49" charset="0"/>
              </a:rPr>
              <a:t> </a:t>
            </a:r>
            <a:r>
              <a:rPr lang="en-IN" sz="2000" dirty="0">
                <a:latin typeface="Consolas" panose="020B0609020204030204" pitchFamily="49" charset="0"/>
              </a:rPr>
              <a:t>B();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6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err="1" smtClean="0">
                <a:latin typeface="Consolas" panose="020B0609020204030204" pitchFamily="49" charset="0"/>
              </a:rPr>
              <a:t>subObjB.k</a:t>
            </a:r>
            <a:r>
              <a:rPr lang="en-IN" sz="2000" dirty="0" smtClean="0">
                <a:latin typeface="Consolas" panose="020B0609020204030204" pitchFamily="49" charset="0"/>
              </a:rPr>
              <a:t>=30;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6"/>
            </a:pPr>
            <a:endParaRPr lang="en-IN" sz="2000" dirty="0">
              <a:latin typeface="Consolas" panose="020B0609020204030204" pitchFamily="49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6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err="1">
                <a:latin typeface="Consolas" panose="020B0609020204030204" pitchFamily="49" charset="0"/>
              </a:rPr>
              <a:t>superObjA.showij</a:t>
            </a:r>
            <a:r>
              <a:rPr lang="en-IN" sz="2000" dirty="0">
                <a:latin typeface="Consolas" panose="020B0609020204030204" pitchFamily="49" charset="0"/>
              </a:rPr>
              <a:t>();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6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err="1">
                <a:latin typeface="Consolas" panose="020B0609020204030204" pitchFamily="49" charset="0"/>
              </a:rPr>
              <a:t>subObjB.showk</a:t>
            </a:r>
            <a:r>
              <a:rPr lang="en-IN" sz="2000" dirty="0">
                <a:latin typeface="Consolas" panose="020B0609020204030204" pitchFamily="49" charset="0"/>
              </a:rPr>
              <a:t>();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6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err="1">
                <a:latin typeface="Consolas" panose="020B0609020204030204" pitchFamily="49" charset="0"/>
              </a:rPr>
              <a:t>subObjB.add</a:t>
            </a:r>
            <a:r>
              <a:rPr lang="en-IN" sz="2000" dirty="0">
                <a:latin typeface="Consolas" panose="020B0609020204030204" pitchFamily="49" charset="0"/>
              </a:rPr>
              <a:t>();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6"/>
            </a:pPr>
            <a:r>
              <a:rPr lang="en-IN" sz="2000" dirty="0">
                <a:latin typeface="Consolas" panose="020B0609020204030204" pitchFamily="49" charset="0"/>
              </a:rPr>
              <a:t>	} 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6"/>
            </a:pPr>
            <a:r>
              <a:rPr lang="en-I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10551265" y="5518774"/>
            <a:ext cx="1640735" cy="108747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=10 j=20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k=30</a:t>
            </a:r>
          </a:p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i+j+k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=30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10551264" y="5228109"/>
            <a:ext cx="798574" cy="32918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9647" y="863444"/>
            <a:ext cx="6048904" cy="2289660"/>
          </a:xfrm>
          <a:prstGeom prst="roundRect">
            <a:avLst/>
          </a:prstGeom>
          <a:solidFill>
            <a:schemeClr val="accent6">
              <a:lumMod val="40000"/>
              <a:lumOff val="60000"/>
              <a:alpha val="12000"/>
            </a:schemeClr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52348" y="3258049"/>
            <a:ext cx="6279943" cy="3000860"/>
          </a:xfrm>
          <a:prstGeom prst="roundRect">
            <a:avLst/>
          </a:prstGeom>
          <a:solidFill>
            <a:schemeClr val="tx2">
              <a:lumMod val="20000"/>
              <a:lumOff val="80000"/>
              <a:alpha val="12000"/>
            </a:schemeClr>
          </a:solidFill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82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Elbow Connector 41"/>
          <p:cNvCxnSpPr>
            <a:stCxn id="38" idx="0"/>
            <a:endCxn id="15" idx="0"/>
          </p:cNvCxnSpPr>
          <p:nvPr/>
        </p:nvCxnSpPr>
        <p:spPr>
          <a:xfrm rot="16200000" flipH="1">
            <a:off x="6271122" y="1680792"/>
            <a:ext cx="410142" cy="581265"/>
          </a:xfrm>
          <a:prstGeom prst="bentConnector3">
            <a:avLst>
              <a:gd name="adj1" fmla="val 68123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Inheritance in Java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18789" y="1354024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8789" y="2276891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3345" y="861093"/>
            <a:ext cx="3090334" cy="2093774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1. Single Inheritance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29260" y="1354024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Rectangle 8"/>
          <p:cNvSpPr/>
          <p:nvPr/>
        </p:nvSpPr>
        <p:spPr>
          <a:xfrm>
            <a:off x="9729260" y="2150202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29260" y="2946380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673482" y="861094"/>
            <a:ext cx="3090334" cy="2788118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3. Multilevel Inheritance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666160" y="1354024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58826" y="2176495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88336" y="2176495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93414" y="861093"/>
            <a:ext cx="3090334" cy="2093774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2. Hierarchical Inheritance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22347" y="4023853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345150" y="4021503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616287" y="5001365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9297" y="3447568"/>
            <a:ext cx="3090334" cy="20937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trike="sngStrike" dirty="0" smtClean="0">
                <a:solidFill>
                  <a:schemeClr val="tx1"/>
                </a:solidFill>
              </a:rPr>
              <a:t>4. Multiple Inheritance</a:t>
            </a:r>
            <a:endParaRPr lang="en-US" strike="sngStrike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03965" y="3949117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96631" y="4771588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126141" y="4771588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703965" y="5570221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635075" y="3447568"/>
            <a:ext cx="3090334" cy="28254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trike="sngStrike" dirty="0" smtClean="0">
                <a:solidFill>
                  <a:schemeClr val="tx1"/>
                </a:solidFill>
              </a:rPr>
              <a:t>5. Hybrid Inheritance</a:t>
            </a:r>
            <a:endParaRPr lang="en-US" strike="sngStrike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447714" y="4021503"/>
            <a:ext cx="3598877" cy="174776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Note: </a:t>
            </a:r>
            <a:r>
              <a:rPr lang="en-US" dirty="0" smtClean="0">
                <a:solidFill>
                  <a:schemeClr val="tx1"/>
                </a:solidFill>
              </a:rPr>
              <a:t>Multiple and Hybrid Inheritance is </a:t>
            </a:r>
            <a:r>
              <a:rPr lang="en-US" b="1" dirty="0" smtClean="0">
                <a:solidFill>
                  <a:schemeClr val="tx1"/>
                </a:solidFill>
              </a:rPr>
              <a:t>not supported </a:t>
            </a:r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b="1" dirty="0" smtClean="0">
                <a:solidFill>
                  <a:schemeClr val="tx1"/>
                </a:solidFill>
              </a:rPr>
              <a:t>Java</a:t>
            </a:r>
            <a:r>
              <a:rPr lang="en-US" dirty="0" smtClean="0">
                <a:solidFill>
                  <a:schemeClr val="tx1"/>
                </a:solidFill>
              </a:rPr>
              <a:t> with the Class Inheritance, we can still use those Inheritance with Interface which we will learn in later part of the Unit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>
            <a:endCxn id="37" idx="3"/>
          </p:cNvCxnSpPr>
          <p:nvPr/>
        </p:nvCxnSpPr>
        <p:spPr>
          <a:xfrm flipV="1">
            <a:off x="2058513" y="2001176"/>
            <a:ext cx="0" cy="280161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Isosceles Triangle 36"/>
          <p:cNvSpPr/>
          <p:nvPr/>
        </p:nvSpPr>
        <p:spPr>
          <a:xfrm>
            <a:off x="1937863" y="1791626"/>
            <a:ext cx="241300" cy="209550"/>
          </a:xfrm>
          <a:prstGeom prst="triangle">
            <a:avLst/>
          </a:prstGeom>
          <a:solidFill>
            <a:schemeClr val="bg1"/>
          </a:solidFill>
          <a:ln w="254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IN" dirty="0"/>
          </a:p>
        </p:txBody>
      </p:sp>
      <p:cxnSp>
        <p:nvCxnSpPr>
          <p:cNvPr id="39" name="Elbow Connector 38"/>
          <p:cNvCxnSpPr>
            <a:stCxn id="38" idx="0"/>
            <a:endCxn id="17" idx="0"/>
          </p:cNvCxnSpPr>
          <p:nvPr/>
        </p:nvCxnSpPr>
        <p:spPr>
          <a:xfrm rot="16200000" flipH="1" flipV="1">
            <a:off x="5685878" y="1676811"/>
            <a:ext cx="410142" cy="589225"/>
          </a:xfrm>
          <a:prstGeom prst="bentConnector3">
            <a:avLst>
              <a:gd name="adj1" fmla="val 68123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Isosceles Triangle 37"/>
          <p:cNvSpPr/>
          <p:nvPr/>
        </p:nvSpPr>
        <p:spPr>
          <a:xfrm>
            <a:off x="6064911" y="1766353"/>
            <a:ext cx="241300" cy="209550"/>
          </a:xfrm>
          <a:prstGeom prst="triangle">
            <a:avLst/>
          </a:prstGeom>
          <a:solidFill>
            <a:schemeClr val="bg1"/>
          </a:solidFill>
          <a:ln w="254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IN" dirty="0"/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10250013" y="1764025"/>
            <a:ext cx="0" cy="39600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/>
          <p:cNvSpPr/>
          <p:nvPr/>
        </p:nvSpPr>
        <p:spPr>
          <a:xfrm>
            <a:off x="10129363" y="1778314"/>
            <a:ext cx="241300" cy="209550"/>
          </a:xfrm>
          <a:prstGeom prst="triangle">
            <a:avLst/>
          </a:prstGeom>
          <a:solidFill>
            <a:schemeClr val="bg1"/>
          </a:solidFill>
          <a:ln w="254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IN" dirty="0"/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10250013" y="2555916"/>
            <a:ext cx="0" cy="39600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/>
          <p:cNvSpPr/>
          <p:nvPr/>
        </p:nvSpPr>
        <p:spPr>
          <a:xfrm>
            <a:off x="10129363" y="2570205"/>
            <a:ext cx="241300" cy="209550"/>
          </a:xfrm>
          <a:prstGeom prst="triangle">
            <a:avLst/>
          </a:prstGeom>
          <a:solidFill>
            <a:schemeClr val="bg1"/>
          </a:solidFill>
          <a:ln w="254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8" name="Isosceles Triangle 47"/>
          <p:cNvSpPr/>
          <p:nvPr/>
        </p:nvSpPr>
        <p:spPr>
          <a:xfrm>
            <a:off x="1209697" y="4444992"/>
            <a:ext cx="241300" cy="209550"/>
          </a:xfrm>
          <a:prstGeom prst="triangle">
            <a:avLst/>
          </a:prstGeom>
          <a:solidFill>
            <a:schemeClr val="bg1"/>
          </a:solidFill>
          <a:ln w="254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9" name="Isosceles Triangle 48"/>
          <p:cNvSpPr/>
          <p:nvPr/>
        </p:nvSpPr>
        <p:spPr>
          <a:xfrm>
            <a:off x="2732500" y="4441921"/>
            <a:ext cx="241300" cy="209550"/>
          </a:xfrm>
          <a:prstGeom prst="triangle">
            <a:avLst/>
          </a:prstGeom>
          <a:solidFill>
            <a:schemeClr val="bg1"/>
          </a:solidFill>
          <a:ln w="254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IN" dirty="0"/>
          </a:p>
        </p:txBody>
      </p:sp>
      <p:cxnSp>
        <p:nvCxnSpPr>
          <p:cNvPr id="51" name="Elbow Connector 50"/>
          <p:cNvCxnSpPr>
            <a:stCxn id="48" idx="3"/>
            <a:endCxn id="22" idx="0"/>
          </p:cNvCxnSpPr>
          <p:nvPr/>
        </p:nvCxnSpPr>
        <p:spPr>
          <a:xfrm rot="16200000" flipH="1">
            <a:off x="1553906" y="4430983"/>
            <a:ext cx="346823" cy="793940"/>
          </a:xfrm>
          <a:prstGeom prst="bentConnector3">
            <a:avLst>
              <a:gd name="adj1" fmla="val 50000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9" idx="3"/>
            <a:endCxn id="22" idx="0"/>
          </p:cNvCxnSpPr>
          <p:nvPr/>
        </p:nvCxnSpPr>
        <p:spPr>
          <a:xfrm rot="5400000">
            <a:off x="2313772" y="4461987"/>
            <a:ext cx="349894" cy="728863"/>
          </a:xfrm>
          <a:prstGeom prst="bentConnector3">
            <a:avLst>
              <a:gd name="adj1" fmla="val 50000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58" idx="0"/>
          </p:cNvCxnSpPr>
          <p:nvPr/>
        </p:nvCxnSpPr>
        <p:spPr>
          <a:xfrm rot="16200000" flipH="1">
            <a:off x="6308927" y="4284495"/>
            <a:ext cx="410142" cy="581265"/>
          </a:xfrm>
          <a:prstGeom prst="bentConnector3">
            <a:avLst>
              <a:gd name="adj1" fmla="val 68123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58" idx="0"/>
          </p:cNvCxnSpPr>
          <p:nvPr/>
        </p:nvCxnSpPr>
        <p:spPr>
          <a:xfrm rot="16200000" flipH="1" flipV="1">
            <a:off x="5723683" y="4280514"/>
            <a:ext cx="410142" cy="589225"/>
          </a:xfrm>
          <a:prstGeom prst="bentConnector3">
            <a:avLst>
              <a:gd name="adj1" fmla="val 68123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Isosceles Triangle 57"/>
          <p:cNvSpPr/>
          <p:nvPr/>
        </p:nvSpPr>
        <p:spPr>
          <a:xfrm>
            <a:off x="6102716" y="4370056"/>
            <a:ext cx="241300" cy="209550"/>
          </a:xfrm>
          <a:prstGeom prst="triangle">
            <a:avLst/>
          </a:prstGeom>
          <a:solidFill>
            <a:schemeClr val="bg1"/>
          </a:solidFill>
          <a:ln w="254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59" name="Isosceles Triangle 58"/>
          <p:cNvSpPr/>
          <p:nvPr/>
        </p:nvSpPr>
        <p:spPr>
          <a:xfrm>
            <a:off x="5494988" y="5184165"/>
            <a:ext cx="241300" cy="209550"/>
          </a:xfrm>
          <a:prstGeom prst="triangle">
            <a:avLst/>
          </a:prstGeom>
          <a:solidFill>
            <a:schemeClr val="bg1"/>
          </a:solidFill>
          <a:ln w="254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60" name="Isosceles Triangle 59"/>
          <p:cNvSpPr/>
          <p:nvPr/>
        </p:nvSpPr>
        <p:spPr>
          <a:xfrm>
            <a:off x="6719965" y="5193797"/>
            <a:ext cx="211944" cy="190286"/>
          </a:xfrm>
          <a:prstGeom prst="triangle">
            <a:avLst/>
          </a:prstGeom>
          <a:solidFill>
            <a:schemeClr val="bg1"/>
          </a:solidFill>
          <a:ln w="254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IN" dirty="0"/>
          </a:p>
        </p:txBody>
      </p:sp>
      <p:cxnSp>
        <p:nvCxnSpPr>
          <p:cNvPr id="61" name="Elbow Connector 60"/>
          <p:cNvCxnSpPr>
            <a:stCxn id="59" idx="3"/>
            <a:endCxn id="31" idx="0"/>
          </p:cNvCxnSpPr>
          <p:nvPr/>
        </p:nvCxnSpPr>
        <p:spPr>
          <a:xfrm rot="16200000" flipH="1">
            <a:off x="5825548" y="5183804"/>
            <a:ext cx="176506" cy="596327"/>
          </a:xfrm>
          <a:prstGeom prst="bentConnector3">
            <a:avLst>
              <a:gd name="adj1" fmla="val 50000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60" idx="3"/>
            <a:endCxn id="31" idx="0"/>
          </p:cNvCxnSpPr>
          <p:nvPr/>
        </p:nvCxnSpPr>
        <p:spPr>
          <a:xfrm rot="5400000">
            <a:off x="6425882" y="5170166"/>
            <a:ext cx="186138" cy="613972"/>
          </a:xfrm>
          <a:prstGeom prst="bentConnector3">
            <a:avLst>
              <a:gd name="adj1" fmla="val 56823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1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9" grpId="0" animBg="1"/>
      <p:bldP spid="31" grpId="0" animBg="1"/>
      <p:bldP spid="34" grpId="0" animBg="1"/>
      <p:bldP spid="35" grpId="0" animBg="1"/>
      <p:bldP spid="37" grpId="0" animBg="1"/>
      <p:bldP spid="38" grpId="0" animBg="1"/>
      <p:bldP spid="45" grpId="0" animBg="1"/>
      <p:bldP spid="47" grpId="0" animBg="1"/>
      <p:bldP spid="48" grpId="0" animBg="1"/>
      <p:bldP spid="49" grpId="0" animBg="1"/>
      <p:bldP spid="58" grpId="0" animBg="1"/>
      <p:bldP spid="59" grpId="0" animBg="1"/>
      <p:bldP spid="6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Inheritance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557639" y="3268507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" name="Rectangle 6"/>
          <p:cNvSpPr/>
          <p:nvPr/>
        </p:nvSpPr>
        <p:spPr>
          <a:xfrm>
            <a:off x="7557639" y="4191374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endCxn id="10" idx="3"/>
          </p:cNvCxnSpPr>
          <p:nvPr/>
        </p:nvCxnSpPr>
        <p:spPr>
          <a:xfrm flipV="1">
            <a:off x="8097363" y="3915659"/>
            <a:ext cx="0" cy="280161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/>
          <p:cNvSpPr/>
          <p:nvPr/>
        </p:nvSpPr>
        <p:spPr>
          <a:xfrm>
            <a:off x="7976713" y="3706109"/>
            <a:ext cx="241300" cy="209550"/>
          </a:xfrm>
          <a:prstGeom prst="triangle">
            <a:avLst/>
          </a:prstGeom>
          <a:solidFill>
            <a:schemeClr val="bg1"/>
          </a:solidFill>
          <a:ln w="254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8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Inheritance: </a:t>
            </a:r>
            <a:r>
              <a:rPr lang="en-US" dirty="0" smtClean="0"/>
              <a:t>InheritanceDemo.java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79" y="863444"/>
            <a:ext cx="6316917" cy="559056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b="1" dirty="0">
                <a:latin typeface="Consolas" panose="020B0609020204030204" pitchFamily="49" charset="0"/>
              </a:rPr>
              <a:t>A</a:t>
            </a:r>
            <a:r>
              <a:rPr lang="en-IN" sz="20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>
                <a:solidFill>
                  <a:srgbClr val="3333CC"/>
                </a:solidFill>
                <a:latin typeface="Consolas" panose="020B0609020204030204" pitchFamily="49" charset="0"/>
              </a:rPr>
              <a:t>protected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dirty="0" err="1">
                <a:latin typeface="Consolas" panose="020B0609020204030204" pitchFamily="49" charset="0"/>
              </a:rPr>
              <a:t>int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dirty="0" err="1">
                <a:latin typeface="Consolas" panose="020B0609020204030204" pitchFamily="49" charset="0"/>
              </a:rPr>
              <a:t>i</a:t>
            </a:r>
            <a:r>
              <a:rPr lang="en-IN" sz="2000" dirty="0">
                <a:latin typeface="Consolas" panose="020B0609020204030204" pitchFamily="49" charset="0"/>
              </a:rPr>
              <a:t>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err="1">
                <a:latin typeface="Consolas" panose="020B0609020204030204" pitchFamily="49" charset="0"/>
              </a:rPr>
              <a:t>int</a:t>
            </a:r>
            <a:r>
              <a:rPr lang="en-IN" sz="2000" dirty="0">
                <a:latin typeface="Consolas" panose="020B0609020204030204" pitchFamily="49" charset="0"/>
              </a:rPr>
              <a:t> j;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void </a:t>
            </a:r>
            <a:r>
              <a:rPr lang="en-IN" sz="2000" dirty="0" err="1">
                <a:latin typeface="Consolas" panose="020B0609020204030204" pitchFamily="49" charset="0"/>
              </a:rPr>
              <a:t>showij</a:t>
            </a:r>
            <a:r>
              <a:rPr lang="en-IN" sz="2000" dirty="0">
                <a:latin typeface="Consolas" panose="020B0609020204030204" pitchFamily="49" charset="0"/>
              </a:rPr>
              <a:t>(){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err="1" smtClean="0">
                <a:latin typeface="Consolas" panose="020B0609020204030204" pitchFamily="49" charset="0"/>
              </a:rPr>
              <a:t>System.out.println</a:t>
            </a:r>
            <a:r>
              <a:rPr lang="en-IN" sz="2000" dirty="0"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IN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en-IN" sz="2000" dirty="0">
                <a:latin typeface="Consolas" panose="020B0609020204030204" pitchFamily="49" charset="0"/>
              </a:rPr>
              <a:t>+</a:t>
            </a:r>
            <a:r>
              <a:rPr lang="en-IN" sz="2000" dirty="0" err="1">
                <a:latin typeface="Consolas" panose="020B0609020204030204" pitchFamily="49" charset="0"/>
              </a:rPr>
              <a:t>i</a:t>
            </a:r>
            <a:r>
              <a:rPr lang="en-IN" sz="2000" dirty="0">
                <a:latin typeface="Consolas" panose="020B0609020204030204" pitchFamily="49" charset="0"/>
              </a:rPr>
              <a:t>+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" j="</a:t>
            </a:r>
            <a:r>
              <a:rPr lang="en-IN" sz="2000" dirty="0">
                <a:latin typeface="Consolas" panose="020B0609020204030204" pitchFamily="49" charset="0"/>
              </a:rPr>
              <a:t>+j);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 smtClean="0">
                <a:latin typeface="Consolas" panose="020B0609020204030204" pitchFamily="49" charset="0"/>
              </a:rPr>
              <a:t>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IN" sz="20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b="1" dirty="0" smtClean="0">
                <a:latin typeface="Consolas" panose="020B0609020204030204" pitchFamily="49" charset="0"/>
              </a:rPr>
              <a:t>B</a:t>
            </a:r>
            <a:r>
              <a:rPr lang="en-IN" sz="2000" dirty="0" smtClean="0">
                <a:latin typeface="Consolas" panose="020B0609020204030204" pitchFamily="49" charset="0"/>
              </a:rPr>
              <a:t> </a:t>
            </a:r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extends</a:t>
            </a: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2000" b="1" dirty="0">
                <a:latin typeface="Consolas" panose="020B0609020204030204" pitchFamily="49" charset="0"/>
              </a:rPr>
              <a:t>A</a:t>
            </a:r>
            <a:r>
              <a:rPr lang="en-IN" sz="2000" dirty="0" smtClean="0">
                <a:latin typeface="Consolas" panose="020B0609020204030204" pitchFamily="49" charset="0"/>
              </a:rPr>
              <a:t>{ //inheritance</a:t>
            </a:r>
            <a:endParaRPr lang="en-IN" sz="20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err="1">
                <a:latin typeface="Consolas" panose="020B0609020204030204" pitchFamily="49" charset="0"/>
              </a:rPr>
              <a:t>int</a:t>
            </a:r>
            <a:r>
              <a:rPr lang="en-IN" sz="2000" dirty="0">
                <a:latin typeface="Consolas" panose="020B0609020204030204" pitchFamily="49" charset="0"/>
              </a:rPr>
              <a:t> k;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void </a:t>
            </a:r>
            <a:r>
              <a:rPr lang="en-IN" sz="2000" dirty="0" err="1">
                <a:latin typeface="Consolas" panose="020B0609020204030204" pitchFamily="49" charset="0"/>
              </a:rPr>
              <a:t>showk</a:t>
            </a:r>
            <a:r>
              <a:rPr lang="en-IN" sz="2000" dirty="0">
                <a:latin typeface="Consolas" panose="020B0609020204030204" pitchFamily="49" charset="0"/>
              </a:rPr>
              <a:t>(){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err="1">
                <a:latin typeface="Consolas" panose="020B0609020204030204" pitchFamily="49" charset="0"/>
              </a:rPr>
              <a:t>System.out.println</a:t>
            </a:r>
            <a:r>
              <a:rPr lang="en-IN" sz="2000" dirty="0"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"k="</a:t>
            </a:r>
            <a:r>
              <a:rPr lang="en-IN" sz="2000" dirty="0">
                <a:latin typeface="Consolas" panose="020B0609020204030204" pitchFamily="49" charset="0"/>
              </a:rPr>
              <a:t>+k);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void add</a:t>
            </a:r>
            <a:r>
              <a:rPr lang="en-IN" sz="2000" dirty="0" smtClean="0">
                <a:latin typeface="Consolas" panose="020B0609020204030204" pitchFamily="49" charset="0"/>
              </a:rPr>
              <a:t>(){		</a:t>
            </a:r>
            <a:r>
              <a:rPr lang="en-IN" sz="2000" dirty="0" err="1" smtClean="0">
                <a:latin typeface="Consolas" panose="020B0609020204030204" pitchFamily="49" charset="0"/>
              </a:rPr>
              <a:t>System.out.println</a:t>
            </a:r>
            <a:r>
              <a:rPr lang="en-IN" sz="2000" dirty="0"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IN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i+j+k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en-IN" sz="2000" dirty="0">
                <a:latin typeface="Consolas" panose="020B0609020204030204" pitchFamily="49" charset="0"/>
              </a:rPr>
              <a:t>+(</a:t>
            </a:r>
            <a:r>
              <a:rPr lang="en-IN" sz="2000" dirty="0" err="1">
                <a:latin typeface="Consolas" panose="020B0609020204030204" pitchFamily="49" charset="0"/>
              </a:rPr>
              <a:t>i+j+k</a:t>
            </a:r>
            <a:r>
              <a:rPr lang="en-IN" sz="2000" dirty="0">
                <a:latin typeface="Consolas" panose="020B0609020204030204" pitchFamily="49" charset="0"/>
              </a:rPr>
              <a:t>));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00605" y="863443"/>
            <a:ext cx="5770380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6"/>
            </a:pPr>
            <a:r>
              <a:rPr lang="en-IN" sz="20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latin typeface="Consolas" panose="020B0609020204030204" pitchFamily="49" charset="0"/>
              </a:rPr>
              <a:t>InheritanceDemo</a:t>
            </a:r>
            <a:r>
              <a:rPr lang="en-IN" sz="2000" dirty="0">
                <a:latin typeface="Consolas" panose="020B0609020204030204" pitchFamily="49" charset="0"/>
              </a:rPr>
              <a:t>{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6"/>
            </a:pPr>
            <a:r>
              <a:rPr lang="en-IN" sz="2000" dirty="0" smtClean="0">
                <a:solidFill>
                  <a:srgbClr val="3333CC"/>
                </a:solidFill>
                <a:latin typeface="Consolas" panose="020B0609020204030204" pitchFamily="49" charset="0"/>
              </a:rPr>
              <a:t>public </a:t>
            </a:r>
            <a:r>
              <a:rPr lang="en-IN" sz="2000" dirty="0">
                <a:solidFill>
                  <a:srgbClr val="3333CC"/>
                </a:solidFill>
                <a:latin typeface="Consolas" panose="020B0609020204030204" pitchFamily="49" charset="0"/>
              </a:rPr>
              <a:t>static void</a:t>
            </a:r>
            <a:r>
              <a:rPr lang="en-IN" sz="2000" dirty="0">
                <a:latin typeface="Consolas" panose="020B0609020204030204" pitchFamily="49" charset="0"/>
              </a:rPr>
              <a:t> main(String[] </a:t>
            </a:r>
            <a:r>
              <a:rPr lang="en-IN" sz="2000" dirty="0" smtClean="0">
                <a:latin typeface="Consolas" panose="020B0609020204030204" pitchFamily="49" charset="0"/>
              </a:rPr>
              <a:t>						</a:t>
            </a:r>
            <a:r>
              <a:rPr lang="en-IN" sz="2000" dirty="0" err="1" smtClean="0">
                <a:latin typeface="Consolas" panose="020B0609020204030204" pitchFamily="49" charset="0"/>
              </a:rPr>
              <a:t>args</a:t>
            </a:r>
            <a:r>
              <a:rPr lang="en-IN" sz="2000" dirty="0">
                <a:latin typeface="Consolas" panose="020B0609020204030204" pitchFamily="49" charset="0"/>
              </a:rPr>
              <a:t>) </a:t>
            </a:r>
            <a:endParaRPr lang="en-IN" sz="2000" dirty="0" smtClean="0">
              <a:latin typeface="Consolas" panose="020B0609020204030204" pitchFamily="49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6"/>
            </a:pP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latin typeface="Consolas" panose="020B0609020204030204" pitchFamily="49" charset="0"/>
              </a:rPr>
              <a:t> {</a:t>
            </a:r>
            <a:endParaRPr lang="en-IN" sz="2000" dirty="0">
              <a:latin typeface="Consolas" panose="020B0609020204030204" pitchFamily="49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6"/>
            </a:pPr>
            <a:r>
              <a:rPr lang="en-IN" sz="2000" dirty="0">
                <a:latin typeface="Consolas" panose="020B0609020204030204" pitchFamily="49" charset="0"/>
              </a:rPr>
              <a:t>		A </a:t>
            </a:r>
            <a:r>
              <a:rPr lang="en-IN" sz="2000" dirty="0" err="1">
                <a:latin typeface="Consolas" panose="020B0609020204030204" pitchFamily="49" charset="0"/>
              </a:rPr>
              <a:t>superObjA</a:t>
            </a:r>
            <a:r>
              <a:rPr lang="en-IN" sz="2000" dirty="0" smtClean="0">
                <a:latin typeface="Consolas" panose="020B0609020204030204" pitchFamily="49" charset="0"/>
              </a:rPr>
              <a:t>= </a:t>
            </a:r>
            <a:r>
              <a:rPr lang="en-IN" sz="2000" dirty="0" smtClean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sz="2000" dirty="0" smtClean="0">
                <a:latin typeface="Consolas" panose="020B0609020204030204" pitchFamily="49" charset="0"/>
              </a:rPr>
              <a:t> </a:t>
            </a:r>
            <a:r>
              <a:rPr lang="en-IN" sz="2000" dirty="0">
                <a:latin typeface="Consolas" panose="020B0609020204030204" pitchFamily="49" charset="0"/>
              </a:rPr>
              <a:t>A();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6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err="1">
                <a:latin typeface="Consolas" panose="020B0609020204030204" pitchFamily="49" charset="0"/>
              </a:rPr>
              <a:t>superObjA.i</a:t>
            </a:r>
            <a:r>
              <a:rPr lang="en-IN" sz="2000" dirty="0">
                <a:latin typeface="Consolas" panose="020B0609020204030204" pitchFamily="49" charset="0"/>
              </a:rPr>
              <a:t>=10;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6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err="1">
                <a:latin typeface="Consolas" panose="020B0609020204030204" pitchFamily="49" charset="0"/>
              </a:rPr>
              <a:t>superObjA.j</a:t>
            </a:r>
            <a:r>
              <a:rPr lang="en-IN" sz="2000" dirty="0">
                <a:latin typeface="Consolas" panose="020B0609020204030204" pitchFamily="49" charset="0"/>
              </a:rPr>
              <a:t>=20</a:t>
            </a:r>
            <a:r>
              <a:rPr lang="en-IN" sz="2000" dirty="0" smtClean="0">
                <a:latin typeface="Consolas" panose="020B0609020204030204" pitchFamily="49" charset="0"/>
              </a:rPr>
              <a:t>;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6"/>
            </a:pPr>
            <a:endParaRPr lang="en-IN" sz="2000" dirty="0">
              <a:latin typeface="Consolas" panose="020B0609020204030204" pitchFamily="49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6"/>
            </a:pPr>
            <a:r>
              <a:rPr lang="en-IN" sz="2000" dirty="0">
                <a:latin typeface="Consolas" panose="020B0609020204030204" pitchFamily="49" charset="0"/>
              </a:rPr>
              <a:t>		B </a:t>
            </a:r>
            <a:r>
              <a:rPr lang="en-IN" sz="2000" dirty="0" err="1">
                <a:latin typeface="Consolas" panose="020B0609020204030204" pitchFamily="49" charset="0"/>
              </a:rPr>
              <a:t>subObjB</a:t>
            </a:r>
            <a:r>
              <a:rPr lang="en-IN" sz="2000" dirty="0" smtClean="0">
                <a:latin typeface="Consolas" panose="020B0609020204030204" pitchFamily="49" charset="0"/>
              </a:rPr>
              <a:t>= </a:t>
            </a:r>
            <a:r>
              <a:rPr lang="en-IN" sz="2000" dirty="0" smtClean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sz="2000" dirty="0" smtClean="0">
                <a:latin typeface="Consolas" panose="020B0609020204030204" pitchFamily="49" charset="0"/>
              </a:rPr>
              <a:t> </a:t>
            </a:r>
            <a:r>
              <a:rPr lang="en-IN" sz="2000" dirty="0">
                <a:latin typeface="Consolas" panose="020B0609020204030204" pitchFamily="49" charset="0"/>
              </a:rPr>
              <a:t>B();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6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err="1" smtClean="0">
                <a:latin typeface="Consolas" panose="020B0609020204030204" pitchFamily="49" charset="0"/>
              </a:rPr>
              <a:t>subObjB.i</a:t>
            </a:r>
            <a:r>
              <a:rPr lang="en-IN" sz="2000" dirty="0" smtClean="0">
                <a:latin typeface="Consolas" panose="020B0609020204030204" pitchFamily="49" charset="0"/>
              </a:rPr>
              <a:t>=100</a:t>
            </a:r>
            <a:endParaRPr lang="en-IN" sz="2000" dirty="0">
              <a:latin typeface="Consolas" panose="020B0609020204030204" pitchFamily="49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6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err="1">
                <a:latin typeface="Consolas" panose="020B0609020204030204" pitchFamily="49" charset="0"/>
              </a:rPr>
              <a:t>subObjB.j</a:t>
            </a:r>
            <a:r>
              <a:rPr lang="en-IN" sz="2000" dirty="0">
                <a:latin typeface="Consolas" panose="020B0609020204030204" pitchFamily="49" charset="0"/>
              </a:rPr>
              <a:t>=100;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6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err="1">
                <a:latin typeface="Consolas" panose="020B0609020204030204" pitchFamily="49" charset="0"/>
              </a:rPr>
              <a:t>subObjB.k</a:t>
            </a:r>
            <a:r>
              <a:rPr lang="en-IN" sz="2000" dirty="0">
                <a:latin typeface="Consolas" panose="020B0609020204030204" pitchFamily="49" charset="0"/>
              </a:rPr>
              <a:t>=30</a:t>
            </a:r>
            <a:r>
              <a:rPr lang="en-IN" sz="2000" dirty="0" smtClean="0">
                <a:latin typeface="Consolas" panose="020B0609020204030204" pitchFamily="49" charset="0"/>
              </a:rPr>
              <a:t>;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6"/>
            </a:pPr>
            <a:endParaRPr lang="en-IN" sz="2000" dirty="0">
              <a:latin typeface="Consolas" panose="020B0609020204030204" pitchFamily="49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6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err="1">
                <a:latin typeface="Consolas" panose="020B0609020204030204" pitchFamily="49" charset="0"/>
              </a:rPr>
              <a:t>superObjA.showij</a:t>
            </a:r>
            <a:r>
              <a:rPr lang="en-IN" sz="2000" dirty="0">
                <a:latin typeface="Consolas" panose="020B0609020204030204" pitchFamily="49" charset="0"/>
              </a:rPr>
              <a:t>();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6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err="1">
                <a:latin typeface="Consolas" panose="020B0609020204030204" pitchFamily="49" charset="0"/>
              </a:rPr>
              <a:t>subObjB.showk</a:t>
            </a:r>
            <a:r>
              <a:rPr lang="en-IN" sz="2000" dirty="0">
                <a:latin typeface="Consolas" panose="020B0609020204030204" pitchFamily="49" charset="0"/>
              </a:rPr>
              <a:t>();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6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err="1">
                <a:latin typeface="Consolas" panose="020B0609020204030204" pitchFamily="49" charset="0"/>
              </a:rPr>
              <a:t>subObjB.add</a:t>
            </a:r>
            <a:r>
              <a:rPr lang="en-IN" sz="2000" dirty="0">
                <a:latin typeface="Consolas" panose="020B0609020204030204" pitchFamily="49" charset="0"/>
              </a:rPr>
              <a:t>();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6"/>
            </a:pPr>
            <a:r>
              <a:rPr lang="en-IN" sz="2000" dirty="0">
                <a:latin typeface="Consolas" panose="020B0609020204030204" pitchFamily="49" charset="0"/>
              </a:rPr>
              <a:t>	} 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6"/>
            </a:pPr>
            <a:r>
              <a:rPr lang="en-I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10551265" y="5518774"/>
            <a:ext cx="1640735" cy="108747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=10 j=20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k=30</a:t>
            </a:r>
          </a:p>
          <a:p>
            <a:r>
              <a:rPr lang="en-US" sz="2000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i+j+k</a:t>
            </a:r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=230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10551264" y="5228109"/>
            <a:ext cx="798574" cy="32918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9647" y="863444"/>
            <a:ext cx="6048904" cy="2289660"/>
          </a:xfrm>
          <a:prstGeom prst="roundRect">
            <a:avLst/>
          </a:prstGeom>
          <a:solidFill>
            <a:schemeClr val="accent6">
              <a:lumMod val="40000"/>
              <a:lumOff val="60000"/>
              <a:alpha val="12000"/>
            </a:schemeClr>
          </a:solidFill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52348" y="3258049"/>
            <a:ext cx="6279943" cy="3000860"/>
          </a:xfrm>
          <a:prstGeom prst="roundRect">
            <a:avLst/>
          </a:prstGeom>
          <a:solidFill>
            <a:schemeClr val="tx2">
              <a:lumMod val="20000"/>
              <a:lumOff val="80000"/>
              <a:alpha val="12000"/>
            </a:schemeClr>
          </a:solidFill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1041819" y="3646567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041819" y="4569434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>
            <a:endCxn id="13" idx="3"/>
          </p:cNvCxnSpPr>
          <p:nvPr/>
        </p:nvCxnSpPr>
        <p:spPr>
          <a:xfrm flipV="1">
            <a:off x="11581543" y="4293719"/>
            <a:ext cx="0" cy="280161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/>
          <p:cNvSpPr/>
          <p:nvPr/>
        </p:nvSpPr>
        <p:spPr>
          <a:xfrm>
            <a:off x="11460893" y="4084169"/>
            <a:ext cx="241300" cy="209550"/>
          </a:xfrm>
          <a:prstGeom prst="triangle">
            <a:avLst/>
          </a:prstGeom>
          <a:solidFill>
            <a:schemeClr val="bg1"/>
          </a:solidFill>
          <a:ln w="254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327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Inheritance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cxnSp>
        <p:nvCxnSpPr>
          <p:cNvPr id="8" name="Elbow Connector 7"/>
          <p:cNvCxnSpPr>
            <a:stCxn id="16" idx="0"/>
            <a:endCxn id="12" idx="0"/>
          </p:cNvCxnSpPr>
          <p:nvPr/>
        </p:nvCxnSpPr>
        <p:spPr>
          <a:xfrm rot="16200000" flipH="1">
            <a:off x="9947772" y="3509592"/>
            <a:ext cx="410142" cy="581265"/>
          </a:xfrm>
          <a:prstGeom prst="bentConnector3">
            <a:avLst>
              <a:gd name="adj1" fmla="val 68123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9342810" y="3182824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935476" y="4005295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764986" y="4005295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Elbow Connector 14"/>
          <p:cNvCxnSpPr>
            <a:stCxn id="16" idx="0"/>
            <a:endCxn id="13" idx="0"/>
          </p:cNvCxnSpPr>
          <p:nvPr/>
        </p:nvCxnSpPr>
        <p:spPr>
          <a:xfrm rot="16200000" flipH="1" flipV="1">
            <a:off x="9362528" y="3505611"/>
            <a:ext cx="410142" cy="589225"/>
          </a:xfrm>
          <a:prstGeom prst="bentConnector3">
            <a:avLst>
              <a:gd name="adj1" fmla="val 68123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>
            <a:off x="9741561" y="3595153"/>
            <a:ext cx="241300" cy="209550"/>
          </a:xfrm>
          <a:prstGeom prst="triangle">
            <a:avLst/>
          </a:prstGeom>
          <a:solidFill>
            <a:schemeClr val="bg1"/>
          </a:solidFill>
          <a:ln w="254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591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-76200"/>
            <a:ext cx="6400800" cy="68580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4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2400" dirty="0">
                <a:latin typeface="Consolas" panose="020B0609020204030204" pitchFamily="49" charset="0"/>
              </a:rPr>
              <a:t> </a:t>
            </a:r>
            <a:r>
              <a:rPr lang="en-IN" sz="2400" b="1" dirty="0">
                <a:latin typeface="Consolas" panose="020B0609020204030204" pitchFamily="49" charset="0"/>
              </a:rPr>
              <a:t>A</a:t>
            </a:r>
            <a:r>
              <a:rPr lang="en-IN" sz="24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400" dirty="0">
                <a:latin typeface="Consolas" panose="020B0609020204030204" pitchFamily="49" charset="0"/>
              </a:rPr>
              <a:t>	protected </a:t>
            </a:r>
            <a:r>
              <a:rPr lang="en-IN" sz="2400" dirty="0" err="1">
                <a:latin typeface="Consolas" panose="020B0609020204030204" pitchFamily="49" charset="0"/>
              </a:rPr>
              <a:t>int</a:t>
            </a:r>
            <a:r>
              <a:rPr lang="en-IN" sz="2400" dirty="0">
                <a:latin typeface="Consolas" panose="020B0609020204030204" pitchFamily="49" charset="0"/>
              </a:rPr>
              <a:t> </a:t>
            </a:r>
            <a:r>
              <a:rPr lang="en-IN" sz="2400" dirty="0" err="1">
                <a:latin typeface="Consolas" panose="020B0609020204030204" pitchFamily="49" charset="0"/>
              </a:rPr>
              <a:t>i</a:t>
            </a:r>
            <a:r>
              <a:rPr lang="en-IN" sz="2400" dirty="0">
                <a:latin typeface="Consolas" panose="020B0609020204030204" pitchFamily="49" charset="0"/>
              </a:rPr>
              <a:t>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400" dirty="0">
                <a:latin typeface="Consolas" panose="020B0609020204030204" pitchFamily="49" charset="0"/>
              </a:rPr>
              <a:t>	</a:t>
            </a:r>
            <a:r>
              <a:rPr lang="en-IN" sz="2400" dirty="0" err="1">
                <a:latin typeface="Consolas" panose="020B0609020204030204" pitchFamily="49" charset="0"/>
              </a:rPr>
              <a:t>int</a:t>
            </a:r>
            <a:r>
              <a:rPr lang="en-IN" sz="2400" dirty="0">
                <a:latin typeface="Consolas" panose="020B0609020204030204" pitchFamily="49" charset="0"/>
              </a:rPr>
              <a:t> j;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400" dirty="0">
                <a:latin typeface="Consolas" panose="020B0609020204030204" pitchFamily="49" charset="0"/>
              </a:rPr>
              <a:t>	void </a:t>
            </a:r>
            <a:r>
              <a:rPr lang="en-IN" sz="2400" dirty="0" err="1">
                <a:latin typeface="Consolas" panose="020B0609020204030204" pitchFamily="49" charset="0"/>
              </a:rPr>
              <a:t>showij</a:t>
            </a:r>
            <a:r>
              <a:rPr lang="en-IN" sz="2400" dirty="0">
                <a:latin typeface="Consolas" panose="020B0609020204030204" pitchFamily="49" charset="0"/>
              </a:rPr>
              <a:t>(){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400" dirty="0">
                <a:latin typeface="Consolas" panose="020B0609020204030204" pitchFamily="49" charset="0"/>
              </a:rPr>
              <a:t>	</a:t>
            </a:r>
            <a:r>
              <a:rPr lang="en-IN" sz="2400" dirty="0" err="1" smtClean="0">
                <a:latin typeface="Consolas" panose="020B0609020204030204" pitchFamily="49" charset="0"/>
              </a:rPr>
              <a:t>System.out.println</a:t>
            </a:r>
            <a:r>
              <a:rPr lang="en-IN" sz="2400" dirty="0">
                <a:latin typeface="Consolas" panose="020B0609020204030204" pitchFamily="49" charset="0"/>
              </a:rPr>
              <a:t>(</a:t>
            </a:r>
            <a:r>
              <a:rPr lang="en-IN" sz="2400" dirty="0">
                <a:solidFill>
                  <a:srgbClr val="008000"/>
                </a:solidFill>
                <a:latin typeface="Consolas" panose="020B0609020204030204" pitchFamily="49" charset="0"/>
              </a:rPr>
              <a:t>"inside </a:t>
            </a:r>
            <a:r>
              <a:rPr lang="en-IN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	   class </a:t>
            </a:r>
            <a:r>
              <a:rPr lang="en-IN" sz="2400" dirty="0">
                <a:solidFill>
                  <a:srgbClr val="008000"/>
                </a:solidFill>
                <a:latin typeface="Consolas" panose="020B0609020204030204" pitchFamily="49" charset="0"/>
              </a:rPr>
              <a:t>A:i="</a:t>
            </a:r>
            <a:r>
              <a:rPr lang="en-IN" sz="2400" dirty="0">
                <a:latin typeface="Consolas" panose="020B0609020204030204" pitchFamily="49" charset="0"/>
              </a:rPr>
              <a:t>+i+</a:t>
            </a:r>
            <a:r>
              <a:rPr lang="en-IN" sz="2400" dirty="0">
                <a:solidFill>
                  <a:srgbClr val="008000"/>
                </a:solidFill>
                <a:latin typeface="Consolas" panose="020B0609020204030204" pitchFamily="49" charset="0"/>
              </a:rPr>
              <a:t>" j="</a:t>
            </a:r>
            <a:r>
              <a:rPr lang="en-IN" sz="2400" dirty="0">
                <a:latin typeface="Consolas" panose="020B0609020204030204" pitchFamily="49" charset="0"/>
              </a:rPr>
              <a:t>+j);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400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400" dirty="0" smtClean="0">
                <a:latin typeface="Consolas" panose="020B0609020204030204" pitchFamily="49" charset="0"/>
              </a:rPr>
              <a:t>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IN" sz="24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4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2400" dirty="0">
                <a:latin typeface="Consolas" panose="020B0609020204030204" pitchFamily="49" charset="0"/>
              </a:rPr>
              <a:t> </a:t>
            </a:r>
            <a:r>
              <a:rPr lang="en-IN" sz="2400" b="1" dirty="0">
                <a:latin typeface="Consolas" panose="020B0609020204030204" pitchFamily="49" charset="0"/>
              </a:rPr>
              <a:t>B extends A</a:t>
            </a:r>
            <a:r>
              <a:rPr lang="en-IN" sz="24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400" dirty="0">
                <a:latin typeface="Consolas" panose="020B0609020204030204" pitchFamily="49" charset="0"/>
              </a:rPr>
              <a:t>	</a:t>
            </a:r>
            <a:r>
              <a:rPr lang="en-IN" sz="2400" dirty="0" err="1">
                <a:latin typeface="Consolas" panose="020B0609020204030204" pitchFamily="49" charset="0"/>
              </a:rPr>
              <a:t>int</a:t>
            </a:r>
            <a:r>
              <a:rPr lang="en-IN" sz="2400" dirty="0">
                <a:latin typeface="Consolas" panose="020B0609020204030204" pitchFamily="49" charset="0"/>
              </a:rPr>
              <a:t> k;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400" dirty="0">
                <a:latin typeface="Consolas" panose="020B0609020204030204" pitchFamily="49" charset="0"/>
              </a:rPr>
              <a:t>	void </a:t>
            </a:r>
            <a:r>
              <a:rPr lang="en-IN" sz="2400" dirty="0" err="1">
                <a:latin typeface="Consolas" panose="020B0609020204030204" pitchFamily="49" charset="0"/>
              </a:rPr>
              <a:t>showk</a:t>
            </a:r>
            <a:r>
              <a:rPr lang="en-IN" sz="2400" dirty="0" smtClean="0">
                <a:latin typeface="Consolas" panose="020B0609020204030204" pitchFamily="49" charset="0"/>
              </a:rPr>
              <a:t>(){</a:t>
            </a:r>
            <a:r>
              <a:rPr lang="en-IN" sz="2400" dirty="0">
                <a:latin typeface="Consolas" panose="020B0609020204030204" pitchFamily="49" charset="0"/>
              </a:rPr>
              <a:t>		</a:t>
            </a:r>
            <a:r>
              <a:rPr lang="en-IN" sz="2400" dirty="0" err="1">
                <a:latin typeface="Consolas" panose="020B0609020204030204" pitchFamily="49" charset="0"/>
              </a:rPr>
              <a:t>System.out.println</a:t>
            </a:r>
            <a:r>
              <a:rPr lang="en-IN" sz="2400" dirty="0">
                <a:latin typeface="Consolas" panose="020B0609020204030204" pitchFamily="49" charset="0"/>
              </a:rPr>
              <a:t>(</a:t>
            </a:r>
            <a:r>
              <a:rPr lang="en-IN" sz="2400" dirty="0">
                <a:solidFill>
                  <a:srgbClr val="008000"/>
                </a:solidFill>
                <a:latin typeface="Consolas" panose="020B0609020204030204" pitchFamily="49" charset="0"/>
              </a:rPr>
              <a:t>"inside </a:t>
            </a:r>
            <a:r>
              <a:rPr lang="en-IN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			class </a:t>
            </a:r>
            <a:r>
              <a:rPr lang="en-IN" sz="2400" dirty="0">
                <a:solidFill>
                  <a:srgbClr val="008000"/>
                </a:solidFill>
                <a:latin typeface="Consolas" panose="020B0609020204030204" pitchFamily="49" charset="0"/>
              </a:rPr>
              <a:t>B:k="</a:t>
            </a:r>
            <a:r>
              <a:rPr lang="en-IN" sz="2400" dirty="0">
                <a:latin typeface="Consolas" panose="020B0609020204030204" pitchFamily="49" charset="0"/>
              </a:rPr>
              <a:t>+k);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400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400" dirty="0">
                <a:latin typeface="Consolas" panose="020B0609020204030204" pitchFamily="49" charset="0"/>
              </a:rPr>
              <a:t>	void </a:t>
            </a:r>
            <a:r>
              <a:rPr lang="en-IN" sz="2400" dirty="0" err="1">
                <a:latin typeface="Consolas" panose="020B0609020204030204" pitchFamily="49" charset="0"/>
              </a:rPr>
              <a:t>add_ijk</a:t>
            </a:r>
            <a:r>
              <a:rPr lang="en-IN" sz="2400" dirty="0" smtClean="0">
                <a:latin typeface="Consolas" panose="020B0609020204030204" pitchFamily="49" charset="0"/>
              </a:rPr>
              <a:t>(){</a:t>
            </a:r>
            <a:r>
              <a:rPr lang="en-IN" sz="2400" dirty="0">
                <a:latin typeface="Consolas" panose="020B0609020204030204" pitchFamily="49" charset="0"/>
              </a:rPr>
              <a:t>		</a:t>
            </a:r>
            <a:r>
              <a:rPr lang="en-IN" sz="2400" dirty="0" err="1">
                <a:latin typeface="Consolas" panose="020B0609020204030204" pitchFamily="49" charset="0"/>
              </a:rPr>
              <a:t>System.out.println</a:t>
            </a:r>
            <a:r>
              <a:rPr lang="en-IN" sz="2400" dirty="0">
                <a:latin typeface="Consolas" panose="020B0609020204030204" pitchFamily="49" charset="0"/>
              </a:rPr>
              <a:t>(</a:t>
            </a:r>
            <a:r>
              <a:rPr lang="en-IN" sz="2400" dirty="0" err="1">
                <a:latin typeface="Consolas" panose="020B0609020204030204" pitchFamily="49" charset="0"/>
              </a:rPr>
              <a:t>i</a:t>
            </a:r>
            <a:r>
              <a:rPr lang="en-IN" sz="2400" dirty="0">
                <a:latin typeface="Consolas" panose="020B0609020204030204" pitchFamily="49" charset="0"/>
              </a:rPr>
              <a:t>+</a:t>
            </a:r>
            <a:r>
              <a:rPr lang="en-IN" sz="2400" dirty="0">
                <a:solidFill>
                  <a:srgbClr val="008000"/>
                </a:solidFill>
                <a:latin typeface="Consolas" panose="020B0609020204030204" pitchFamily="49" charset="0"/>
              </a:rPr>
              <a:t>"+"</a:t>
            </a:r>
            <a:r>
              <a:rPr lang="en-IN" sz="2400" dirty="0">
                <a:latin typeface="Consolas" panose="020B0609020204030204" pitchFamily="49" charset="0"/>
              </a:rPr>
              <a:t>+j</a:t>
            </a:r>
            <a:r>
              <a:rPr lang="en-IN" sz="2400" dirty="0" smtClean="0">
                <a:latin typeface="Consolas" panose="020B0609020204030204" pitchFamily="49" charset="0"/>
              </a:rPr>
              <a:t>+</a:t>
            </a:r>
            <a:r>
              <a:rPr lang="en-IN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"+"</a:t>
            </a:r>
            <a:r>
              <a:rPr lang="en-IN" sz="2400" dirty="0" smtClean="0">
                <a:latin typeface="Consolas" panose="020B0609020204030204" pitchFamily="49" charset="0"/>
              </a:rPr>
              <a:t>+				k</a:t>
            </a:r>
            <a:r>
              <a:rPr lang="en-IN" sz="2400" dirty="0">
                <a:latin typeface="Consolas" panose="020B0609020204030204" pitchFamily="49" charset="0"/>
              </a:rPr>
              <a:t>+</a:t>
            </a:r>
            <a:r>
              <a:rPr lang="en-IN" sz="2400" dirty="0">
                <a:solidFill>
                  <a:srgbClr val="008000"/>
                </a:solidFill>
                <a:latin typeface="Consolas" panose="020B0609020204030204" pitchFamily="49" charset="0"/>
              </a:rPr>
              <a:t>"="</a:t>
            </a:r>
            <a:r>
              <a:rPr lang="en-IN" sz="2400" dirty="0">
                <a:latin typeface="Consolas" panose="020B0609020204030204" pitchFamily="49" charset="0"/>
              </a:rPr>
              <a:t>+(</a:t>
            </a:r>
            <a:r>
              <a:rPr lang="en-IN" sz="2400" dirty="0" err="1">
                <a:latin typeface="Consolas" panose="020B0609020204030204" pitchFamily="49" charset="0"/>
              </a:rPr>
              <a:t>i+j+k</a:t>
            </a:r>
            <a:r>
              <a:rPr lang="en-IN" sz="2400" dirty="0">
                <a:latin typeface="Consolas" panose="020B0609020204030204" pitchFamily="49" charset="0"/>
              </a:rPr>
              <a:t>));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400" dirty="0">
                <a:latin typeface="Consolas" panose="020B0609020204030204" pitchFamily="49" charset="0"/>
              </a:rPr>
              <a:t>	</a:t>
            </a:r>
            <a:r>
              <a:rPr lang="en-IN" sz="2400" dirty="0" smtClean="0">
                <a:latin typeface="Consolas" panose="020B0609020204030204" pitchFamily="49" charset="0"/>
              </a:rPr>
              <a:t>}}</a:t>
            </a:r>
            <a:endParaRPr lang="en-IN" sz="2400" dirty="0">
              <a:latin typeface="Consolas" panose="020B0609020204030204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400800" y="0"/>
            <a:ext cx="5791200" cy="685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IN" sz="24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2400" dirty="0">
                <a:latin typeface="Consolas" panose="020B0609020204030204" pitchFamily="49" charset="0"/>
              </a:rPr>
              <a:t> </a:t>
            </a:r>
            <a:r>
              <a:rPr lang="en-IN" sz="2400" b="1" dirty="0">
                <a:latin typeface="Consolas" panose="020B0609020204030204" pitchFamily="49" charset="0"/>
              </a:rPr>
              <a:t>C extends A</a:t>
            </a:r>
            <a:r>
              <a:rPr lang="en-IN" sz="24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IN" sz="2400" dirty="0">
                <a:latin typeface="Consolas" panose="020B0609020204030204" pitchFamily="49" charset="0"/>
              </a:rPr>
              <a:t>	</a:t>
            </a:r>
            <a:r>
              <a:rPr lang="en-IN" sz="2400" dirty="0" err="1">
                <a:latin typeface="Consolas" panose="020B0609020204030204" pitchFamily="49" charset="0"/>
              </a:rPr>
              <a:t>int</a:t>
            </a:r>
            <a:r>
              <a:rPr lang="en-IN" sz="2400" dirty="0">
                <a:latin typeface="Consolas" panose="020B0609020204030204" pitchFamily="49" charset="0"/>
              </a:rPr>
              <a:t> m;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IN" sz="2400" dirty="0">
                <a:latin typeface="Consolas" panose="020B0609020204030204" pitchFamily="49" charset="0"/>
              </a:rPr>
              <a:t>	void </a:t>
            </a:r>
            <a:r>
              <a:rPr lang="en-IN" sz="2400" dirty="0" err="1">
                <a:latin typeface="Consolas" panose="020B0609020204030204" pitchFamily="49" charset="0"/>
              </a:rPr>
              <a:t>showm</a:t>
            </a:r>
            <a:r>
              <a:rPr lang="en-IN" sz="2400" dirty="0">
                <a:latin typeface="Consolas" panose="020B0609020204030204" pitchFamily="49" charset="0"/>
              </a:rPr>
              <a:t>(){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IN" sz="2400" dirty="0">
                <a:latin typeface="Consolas" panose="020B0609020204030204" pitchFamily="49" charset="0"/>
              </a:rPr>
              <a:t>	</a:t>
            </a:r>
            <a:r>
              <a:rPr lang="en-IN" sz="2400" dirty="0" err="1" smtClean="0">
                <a:latin typeface="Consolas" panose="020B0609020204030204" pitchFamily="49" charset="0"/>
              </a:rPr>
              <a:t>System.out.println</a:t>
            </a:r>
            <a:r>
              <a:rPr lang="en-IN" sz="2400" dirty="0">
                <a:latin typeface="Consolas" panose="020B0609020204030204" pitchFamily="49" charset="0"/>
              </a:rPr>
              <a:t>(</a:t>
            </a:r>
            <a:r>
              <a:rPr lang="en-IN" sz="2400" dirty="0">
                <a:solidFill>
                  <a:srgbClr val="008000"/>
                </a:solidFill>
                <a:latin typeface="Consolas" panose="020B0609020204030204" pitchFamily="49" charset="0"/>
              </a:rPr>
              <a:t>"inside </a:t>
            </a:r>
            <a:r>
              <a:rPr lang="en-IN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		class </a:t>
            </a:r>
            <a:r>
              <a:rPr lang="en-IN" sz="2400" dirty="0">
                <a:solidFill>
                  <a:srgbClr val="008000"/>
                </a:solidFill>
                <a:latin typeface="Consolas" panose="020B0609020204030204" pitchFamily="49" charset="0"/>
              </a:rPr>
              <a:t>C:k="</a:t>
            </a:r>
            <a:r>
              <a:rPr lang="en-IN" sz="2400" dirty="0">
                <a:latin typeface="Consolas" panose="020B0609020204030204" pitchFamily="49" charset="0"/>
              </a:rPr>
              <a:t>+m);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IN" sz="2400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IN" sz="2400" dirty="0">
                <a:latin typeface="Consolas" panose="020B0609020204030204" pitchFamily="49" charset="0"/>
              </a:rPr>
              <a:t>	void </a:t>
            </a:r>
            <a:r>
              <a:rPr lang="en-IN" sz="2400" dirty="0" err="1">
                <a:latin typeface="Consolas" panose="020B0609020204030204" pitchFamily="49" charset="0"/>
              </a:rPr>
              <a:t>add_ijm</a:t>
            </a:r>
            <a:r>
              <a:rPr lang="en-IN" sz="2400" dirty="0">
                <a:latin typeface="Consolas" panose="020B0609020204030204" pitchFamily="49" charset="0"/>
              </a:rPr>
              <a:t>(){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IN" sz="2400" dirty="0">
                <a:latin typeface="Consolas" panose="020B0609020204030204" pitchFamily="49" charset="0"/>
              </a:rPr>
              <a:t>	</a:t>
            </a:r>
            <a:r>
              <a:rPr lang="en-IN" sz="2400" dirty="0" err="1" smtClean="0">
                <a:latin typeface="Consolas" panose="020B0609020204030204" pitchFamily="49" charset="0"/>
              </a:rPr>
              <a:t>System.out.println</a:t>
            </a:r>
            <a:r>
              <a:rPr lang="en-IN" sz="2400" dirty="0" smtClean="0">
                <a:latin typeface="Consolas" panose="020B0609020204030204" pitchFamily="49" charset="0"/>
              </a:rPr>
              <a:t>(</a:t>
            </a:r>
            <a:r>
              <a:rPr lang="en-IN" sz="2400" dirty="0" err="1" smtClean="0">
                <a:latin typeface="Consolas" panose="020B0609020204030204" pitchFamily="49" charset="0"/>
              </a:rPr>
              <a:t>i</a:t>
            </a:r>
            <a:r>
              <a:rPr lang="en-IN" sz="2400" dirty="0">
                <a:latin typeface="Consolas" panose="020B0609020204030204" pitchFamily="49" charset="0"/>
              </a:rPr>
              <a:t>+</a:t>
            </a:r>
            <a:r>
              <a:rPr lang="en-IN" sz="2400" dirty="0">
                <a:solidFill>
                  <a:srgbClr val="008000"/>
                </a:solidFill>
                <a:latin typeface="Consolas" panose="020B0609020204030204" pitchFamily="49" charset="0"/>
              </a:rPr>
              <a:t>"+"</a:t>
            </a:r>
            <a:r>
              <a:rPr lang="en-IN" sz="2400" dirty="0">
                <a:latin typeface="Consolas" panose="020B0609020204030204" pitchFamily="49" charset="0"/>
              </a:rPr>
              <a:t>+j</a:t>
            </a:r>
            <a:r>
              <a:rPr lang="en-IN" sz="2400" dirty="0" smtClean="0">
                <a:latin typeface="Consolas" panose="020B0609020204030204" pitchFamily="49" charset="0"/>
              </a:rPr>
              <a:t>+			   </a:t>
            </a:r>
            <a:r>
              <a:rPr lang="en-IN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"+"</a:t>
            </a:r>
            <a:r>
              <a:rPr lang="en-IN" sz="2400" dirty="0" smtClean="0">
                <a:latin typeface="Consolas" panose="020B0609020204030204" pitchFamily="49" charset="0"/>
              </a:rPr>
              <a:t>+</a:t>
            </a:r>
            <a:r>
              <a:rPr lang="en-IN" sz="2400" dirty="0">
                <a:latin typeface="Consolas" panose="020B0609020204030204" pitchFamily="49" charset="0"/>
              </a:rPr>
              <a:t>m+</a:t>
            </a:r>
            <a:r>
              <a:rPr lang="en-IN" sz="2400" dirty="0">
                <a:solidFill>
                  <a:srgbClr val="008000"/>
                </a:solidFill>
                <a:latin typeface="Consolas" panose="020B0609020204030204" pitchFamily="49" charset="0"/>
              </a:rPr>
              <a:t>"="</a:t>
            </a:r>
            <a:r>
              <a:rPr lang="en-IN" sz="2400" dirty="0">
                <a:latin typeface="Consolas" panose="020B0609020204030204" pitchFamily="49" charset="0"/>
              </a:rPr>
              <a:t>+(</a:t>
            </a:r>
            <a:r>
              <a:rPr lang="en-IN" sz="2400" dirty="0" err="1">
                <a:latin typeface="Consolas" panose="020B0609020204030204" pitchFamily="49" charset="0"/>
              </a:rPr>
              <a:t>i+j+m</a:t>
            </a:r>
            <a:r>
              <a:rPr lang="en-IN" sz="2400" dirty="0">
                <a:latin typeface="Consolas" panose="020B0609020204030204" pitchFamily="49" charset="0"/>
              </a:rPr>
              <a:t>));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IN" sz="2400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IN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6400800" cy="2952750"/>
          </a:xfrm>
          <a:prstGeom prst="rect">
            <a:avLst/>
          </a:prstGeom>
          <a:solidFill>
            <a:schemeClr val="accent6">
              <a:alpha val="7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0" y="3028950"/>
            <a:ext cx="6400800" cy="3829050"/>
          </a:xfrm>
          <a:prstGeom prst="rect">
            <a:avLst/>
          </a:prstGeom>
          <a:solidFill>
            <a:schemeClr val="tx2">
              <a:alpha val="7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6400800" y="0"/>
            <a:ext cx="5791200" cy="4229100"/>
          </a:xfrm>
          <a:prstGeom prst="rect">
            <a:avLst/>
          </a:prstGeom>
          <a:solidFill>
            <a:schemeClr val="accent5">
              <a:alpha val="18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8261116" y="6166247"/>
            <a:ext cx="3930884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InheritanceLevel.java</a:t>
            </a:r>
          </a:p>
        </p:txBody>
      </p:sp>
      <p:cxnSp>
        <p:nvCxnSpPr>
          <p:cNvPr id="17" name="Elbow Connector 16"/>
          <p:cNvCxnSpPr>
            <a:stCxn id="22" idx="0"/>
            <a:endCxn id="19" idx="0"/>
          </p:cNvCxnSpPr>
          <p:nvPr/>
        </p:nvCxnSpPr>
        <p:spPr>
          <a:xfrm rot="16200000" flipH="1">
            <a:off x="10933421" y="5196255"/>
            <a:ext cx="410142" cy="581265"/>
          </a:xfrm>
          <a:prstGeom prst="bentConnector3">
            <a:avLst>
              <a:gd name="adj1" fmla="val 68123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328459" y="4869487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921125" y="5691958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750635" y="5691958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1" name="Elbow Connector 20"/>
          <p:cNvCxnSpPr>
            <a:stCxn id="22" idx="0"/>
            <a:endCxn id="20" idx="0"/>
          </p:cNvCxnSpPr>
          <p:nvPr/>
        </p:nvCxnSpPr>
        <p:spPr>
          <a:xfrm rot="16200000" flipH="1" flipV="1">
            <a:off x="10348177" y="5192274"/>
            <a:ext cx="410142" cy="589225"/>
          </a:xfrm>
          <a:prstGeom prst="bentConnector3">
            <a:avLst>
              <a:gd name="adj1" fmla="val 68123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10727210" y="5281816"/>
            <a:ext cx="241300" cy="209550"/>
          </a:xfrm>
          <a:prstGeom prst="triangle">
            <a:avLst/>
          </a:prstGeom>
          <a:solidFill>
            <a:schemeClr val="bg1"/>
          </a:solidFill>
          <a:ln w="254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13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10001250" cy="68580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IN" sz="20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dirty="0" err="1" smtClean="0">
                <a:latin typeface="Consolas" panose="020B0609020204030204" pitchFamily="49" charset="0"/>
              </a:rPr>
              <a:t>InheritanceLevel</a:t>
            </a:r>
            <a:r>
              <a:rPr lang="en-IN" sz="2000" dirty="0" smtClean="0">
                <a:latin typeface="Consolas" panose="020B0609020204030204" pitchFamily="49" charset="0"/>
              </a:rPr>
              <a:t>{</a:t>
            </a:r>
            <a:endParaRPr lang="en-IN" sz="20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>
                <a:solidFill>
                  <a:srgbClr val="3333CC"/>
                </a:solidFill>
                <a:latin typeface="Consolas" panose="020B0609020204030204" pitchFamily="49" charset="0"/>
              </a:rPr>
              <a:t>public static void</a:t>
            </a:r>
            <a:r>
              <a:rPr lang="en-IN" sz="2000" dirty="0">
                <a:latin typeface="Consolas" panose="020B0609020204030204" pitchFamily="49" charset="0"/>
              </a:rPr>
              <a:t> main(String[] </a:t>
            </a:r>
            <a:r>
              <a:rPr lang="en-IN" sz="2000" dirty="0" err="1">
                <a:latin typeface="Consolas" panose="020B0609020204030204" pitchFamily="49" charset="0"/>
              </a:rPr>
              <a:t>args</a:t>
            </a:r>
            <a:r>
              <a:rPr lang="en-IN" sz="2000" dirty="0">
                <a:latin typeface="Consolas" panose="020B0609020204030204" pitchFamily="49" charset="0"/>
              </a:rPr>
              <a:t>) 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IN" sz="2000" dirty="0">
                <a:latin typeface="Consolas" panose="020B0609020204030204" pitchFamily="49" charset="0"/>
              </a:rPr>
              <a:t>		A </a:t>
            </a:r>
            <a:r>
              <a:rPr lang="en-IN" sz="2000" dirty="0" err="1">
                <a:latin typeface="Consolas" panose="020B0609020204030204" pitchFamily="49" charset="0"/>
              </a:rPr>
              <a:t>superObjA</a:t>
            </a:r>
            <a:r>
              <a:rPr lang="en-IN" sz="2000" dirty="0" smtClean="0">
                <a:latin typeface="Consolas" panose="020B0609020204030204" pitchFamily="49" charset="0"/>
              </a:rPr>
              <a:t>= </a:t>
            </a:r>
            <a:r>
              <a:rPr lang="en-IN" sz="2000" dirty="0" smtClean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sz="2000" dirty="0" smtClean="0">
                <a:latin typeface="Consolas" panose="020B0609020204030204" pitchFamily="49" charset="0"/>
              </a:rPr>
              <a:t> </a:t>
            </a:r>
            <a:r>
              <a:rPr lang="en-IN" sz="2000" dirty="0">
                <a:latin typeface="Consolas" panose="020B0609020204030204" pitchFamily="49" charset="0"/>
              </a:rPr>
              <a:t>A();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err="1">
                <a:latin typeface="Consolas" panose="020B0609020204030204" pitchFamily="49" charset="0"/>
              </a:rPr>
              <a:t>superObjA.i</a:t>
            </a:r>
            <a:r>
              <a:rPr lang="en-IN" sz="2000" dirty="0">
                <a:latin typeface="Consolas" panose="020B0609020204030204" pitchFamily="49" charset="0"/>
              </a:rPr>
              <a:t>=10;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err="1">
                <a:latin typeface="Consolas" panose="020B0609020204030204" pitchFamily="49" charset="0"/>
              </a:rPr>
              <a:t>superObjA.j</a:t>
            </a:r>
            <a:r>
              <a:rPr lang="en-IN" sz="2000" dirty="0">
                <a:latin typeface="Consolas" panose="020B0609020204030204" pitchFamily="49" charset="0"/>
              </a:rPr>
              <a:t>=20;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err="1">
                <a:latin typeface="Consolas" panose="020B0609020204030204" pitchFamily="49" charset="0"/>
              </a:rPr>
              <a:t>superObjA.showij</a:t>
            </a:r>
            <a:r>
              <a:rPr lang="en-IN" sz="2000" dirty="0"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endParaRPr lang="en-IN" sz="20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IN" sz="2000" dirty="0">
                <a:latin typeface="Consolas" panose="020B0609020204030204" pitchFamily="49" charset="0"/>
              </a:rPr>
              <a:t>		B </a:t>
            </a:r>
            <a:r>
              <a:rPr lang="en-IN" sz="2000" dirty="0" err="1">
                <a:latin typeface="Consolas" panose="020B0609020204030204" pitchFamily="49" charset="0"/>
              </a:rPr>
              <a:t>subObjB</a:t>
            </a:r>
            <a:r>
              <a:rPr lang="en-IN" sz="2000" dirty="0" smtClean="0">
                <a:latin typeface="Consolas" panose="020B0609020204030204" pitchFamily="49" charset="0"/>
              </a:rPr>
              <a:t>= </a:t>
            </a:r>
            <a:r>
              <a:rPr lang="en-IN" sz="2000" dirty="0" smtClean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sz="2000" dirty="0" smtClean="0">
                <a:latin typeface="Consolas" panose="020B0609020204030204" pitchFamily="49" charset="0"/>
              </a:rPr>
              <a:t> </a:t>
            </a:r>
            <a:r>
              <a:rPr lang="en-IN" sz="2000" dirty="0">
                <a:latin typeface="Consolas" panose="020B0609020204030204" pitchFamily="49" charset="0"/>
              </a:rPr>
              <a:t>B();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err="1">
                <a:latin typeface="Consolas" panose="020B0609020204030204" pitchFamily="49" charset="0"/>
              </a:rPr>
              <a:t>subObjB.i</a:t>
            </a:r>
            <a:r>
              <a:rPr lang="en-IN" sz="2000" dirty="0">
                <a:latin typeface="Consolas" panose="020B0609020204030204" pitchFamily="49" charset="0"/>
              </a:rPr>
              <a:t>=100;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err="1">
                <a:latin typeface="Consolas" panose="020B0609020204030204" pitchFamily="49" charset="0"/>
              </a:rPr>
              <a:t>subObjB.j</a:t>
            </a:r>
            <a:r>
              <a:rPr lang="en-IN" sz="2000" dirty="0">
                <a:latin typeface="Consolas" panose="020B0609020204030204" pitchFamily="49" charset="0"/>
              </a:rPr>
              <a:t>=200;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err="1">
                <a:latin typeface="Consolas" panose="020B0609020204030204" pitchFamily="49" charset="0"/>
              </a:rPr>
              <a:t>subObjB.k</a:t>
            </a:r>
            <a:r>
              <a:rPr lang="en-IN" sz="2000" dirty="0">
                <a:latin typeface="Consolas" panose="020B0609020204030204" pitchFamily="49" charset="0"/>
              </a:rPr>
              <a:t>=300;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err="1">
                <a:latin typeface="Consolas" panose="020B0609020204030204" pitchFamily="49" charset="0"/>
              </a:rPr>
              <a:t>subObjB.showk</a:t>
            </a:r>
            <a:r>
              <a:rPr lang="en-IN" sz="2000" dirty="0"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err="1">
                <a:latin typeface="Consolas" panose="020B0609020204030204" pitchFamily="49" charset="0"/>
              </a:rPr>
              <a:t>subObjB.add_ijk</a:t>
            </a:r>
            <a:r>
              <a:rPr lang="en-IN" sz="2000" dirty="0"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endParaRPr lang="en-IN" sz="20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IN" sz="2000" dirty="0">
                <a:latin typeface="Consolas" panose="020B0609020204030204" pitchFamily="49" charset="0"/>
              </a:rPr>
              <a:t>		C </a:t>
            </a:r>
            <a:r>
              <a:rPr lang="en-IN" sz="2000" dirty="0" err="1">
                <a:latin typeface="Consolas" panose="020B0609020204030204" pitchFamily="49" charset="0"/>
              </a:rPr>
              <a:t>subObjC</a:t>
            </a:r>
            <a:r>
              <a:rPr lang="en-IN" sz="2000" dirty="0" smtClean="0">
                <a:latin typeface="Consolas" panose="020B0609020204030204" pitchFamily="49" charset="0"/>
              </a:rPr>
              <a:t>= </a:t>
            </a:r>
            <a:r>
              <a:rPr lang="en-IN" sz="2000" dirty="0" smtClean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sz="2000" dirty="0" smtClean="0">
                <a:latin typeface="Consolas" panose="020B0609020204030204" pitchFamily="49" charset="0"/>
              </a:rPr>
              <a:t> </a:t>
            </a:r>
            <a:r>
              <a:rPr lang="en-IN" sz="2000" dirty="0">
                <a:latin typeface="Consolas" panose="020B0609020204030204" pitchFamily="49" charset="0"/>
              </a:rPr>
              <a:t>C();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err="1">
                <a:latin typeface="Consolas" panose="020B0609020204030204" pitchFamily="49" charset="0"/>
              </a:rPr>
              <a:t>subObjC.i</a:t>
            </a:r>
            <a:r>
              <a:rPr lang="en-IN" sz="2000" dirty="0">
                <a:latin typeface="Consolas" panose="020B0609020204030204" pitchFamily="49" charset="0"/>
              </a:rPr>
              <a:t>=1000;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err="1">
                <a:latin typeface="Consolas" panose="020B0609020204030204" pitchFamily="49" charset="0"/>
              </a:rPr>
              <a:t>subObjC.j</a:t>
            </a:r>
            <a:r>
              <a:rPr lang="en-IN" sz="2000" dirty="0">
                <a:latin typeface="Consolas" panose="020B0609020204030204" pitchFamily="49" charset="0"/>
              </a:rPr>
              <a:t>=2000;;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err="1">
                <a:latin typeface="Consolas" panose="020B0609020204030204" pitchFamily="49" charset="0"/>
              </a:rPr>
              <a:t>subObjC.m</a:t>
            </a:r>
            <a:r>
              <a:rPr lang="en-IN" sz="2000" dirty="0">
                <a:latin typeface="Consolas" panose="020B0609020204030204" pitchFamily="49" charset="0"/>
              </a:rPr>
              <a:t>=3000;		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err="1">
                <a:latin typeface="Consolas" panose="020B0609020204030204" pitchFamily="49" charset="0"/>
              </a:rPr>
              <a:t>subObjC.showm</a:t>
            </a:r>
            <a:r>
              <a:rPr lang="en-IN" sz="2000" dirty="0"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err="1">
                <a:latin typeface="Consolas" panose="020B0609020204030204" pitchFamily="49" charset="0"/>
              </a:rPr>
              <a:t>subObjC.add_ijm</a:t>
            </a:r>
            <a:r>
              <a:rPr lang="en-IN" sz="2000" dirty="0"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IN" sz="2000" dirty="0">
                <a:latin typeface="Consolas" panose="020B0609020204030204" pitchFamily="49" charset="0"/>
              </a:rPr>
              <a:t>	} 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I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975600" y="4686300"/>
            <a:ext cx="4216401" cy="191995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inside class A:i=10 j=20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inside class B:k=300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100+200+300=600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inside class C:k=3000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1000+2000+3000=6000</a:t>
            </a:r>
          </a:p>
        </p:txBody>
      </p:sp>
      <p:sp>
        <p:nvSpPr>
          <p:cNvPr id="5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975600" y="4357116"/>
            <a:ext cx="798574" cy="32918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1809750" y="704850"/>
            <a:ext cx="3276600" cy="1238250"/>
          </a:xfrm>
          <a:prstGeom prst="rect">
            <a:avLst/>
          </a:prstGeom>
          <a:solidFill>
            <a:schemeClr val="accent6">
              <a:alpha val="7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809750" y="2114550"/>
            <a:ext cx="3276600" cy="1962150"/>
          </a:xfrm>
          <a:prstGeom prst="rect">
            <a:avLst/>
          </a:prstGeom>
          <a:solidFill>
            <a:schemeClr val="tx2">
              <a:alpha val="7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809750" y="4248150"/>
            <a:ext cx="3276600" cy="2000250"/>
          </a:xfrm>
          <a:prstGeom prst="rect">
            <a:avLst/>
          </a:prstGeom>
          <a:solidFill>
            <a:schemeClr val="accent5">
              <a:alpha val="18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Elbow Connector 8"/>
          <p:cNvCxnSpPr>
            <a:stCxn id="15" idx="0"/>
            <a:endCxn id="12" idx="0"/>
          </p:cNvCxnSpPr>
          <p:nvPr/>
        </p:nvCxnSpPr>
        <p:spPr>
          <a:xfrm rot="16200000" flipH="1">
            <a:off x="9379136" y="2764528"/>
            <a:ext cx="410142" cy="581265"/>
          </a:xfrm>
          <a:prstGeom prst="bentConnector3">
            <a:avLst>
              <a:gd name="adj1" fmla="val 68123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774174" y="2437760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366840" y="3260231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196350" y="3260231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Elbow Connector 13"/>
          <p:cNvCxnSpPr>
            <a:stCxn id="15" idx="0"/>
            <a:endCxn id="13" idx="0"/>
          </p:cNvCxnSpPr>
          <p:nvPr/>
        </p:nvCxnSpPr>
        <p:spPr>
          <a:xfrm rot="16200000" flipH="1" flipV="1">
            <a:off x="8793892" y="2760547"/>
            <a:ext cx="410142" cy="589225"/>
          </a:xfrm>
          <a:prstGeom prst="bentConnector3">
            <a:avLst>
              <a:gd name="adj1" fmla="val 68123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/>
          <p:cNvSpPr/>
          <p:nvPr/>
        </p:nvSpPr>
        <p:spPr>
          <a:xfrm>
            <a:off x="9172925" y="2850089"/>
            <a:ext cx="241300" cy="209550"/>
          </a:xfrm>
          <a:prstGeom prst="triangle">
            <a:avLst/>
          </a:prstGeom>
          <a:solidFill>
            <a:schemeClr val="bg1"/>
          </a:solidFill>
          <a:ln w="254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7317966" y="353350"/>
            <a:ext cx="3930884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InheritanceLevel.java</a:t>
            </a:r>
          </a:p>
        </p:txBody>
      </p:sp>
    </p:spTree>
    <p:extLst>
      <p:ext uri="{BB962C8B-B14F-4D97-AF65-F5344CB8AC3E}">
        <p14:creationId xmlns:p14="http://schemas.microsoft.com/office/powerpoint/2010/main" val="427607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Multilevel Inheritance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729260" y="1354024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729260" y="2150202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29260" y="2946380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0250013" y="1764025"/>
            <a:ext cx="0" cy="39600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sosceles Triangle 18"/>
          <p:cNvSpPr/>
          <p:nvPr/>
        </p:nvSpPr>
        <p:spPr>
          <a:xfrm>
            <a:off x="10129363" y="1778314"/>
            <a:ext cx="241300" cy="209550"/>
          </a:xfrm>
          <a:prstGeom prst="triangle">
            <a:avLst/>
          </a:prstGeom>
          <a:solidFill>
            <a:schemeClr val="bg1"/>
          </a:solidFill>
          <a:ln w="254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IN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0250013" y="2555916"/>
            <a:ext cx="0" cy="39600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/>
          <p:cNvSpPr/>
          <p:nvPr/>
        </p:nvSpPr>
        <p:spPr>
          <a:xfrm>
            <a:off x="10129363" y="2570205"/>
            <a:ext cx="241300" cy="209550"/>
          </a:xfrm>
          <a:prstGeom prst="triangle">
            <a:avLst/>
          </a:prstGeom>
          <a:solidFill>
            <a:schemeClr val="bg1"/>
          </a:solidFill>
          <a:ln w="254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93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7" grpId="0" animBg="1"/>
      <p:bldP spid="19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-76200"/>
            <a:ext cx="6400800" cy="68580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4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2400" dirty="0">
                <a:latin typeface="Consolas" panose="020B0609020204030204" pitchFamily="49" charset="0"/>
              </a:rPr>
              <a:t> </a:t>
            </a:r>
            <a:r>
              <a:rPr lang="en-IN" sz="2400" b="1" dirty="0">
                <a:latin typeface="Consolas" panose="020B0609020204030204" pitchFamily="49" charset="0"/>
              </a:rPr>
              <a:t>A</a:t>
            </a:r>
            <a:r>
              <a:rPr lang="en-IN" sz="24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400" dirty="0">
                <a:latin typeface="Consolas" panose="020B0609020204030204" pitchFamily="49" charset="0"/>
              </a:rPr>
              <a:t>	protected </a:t>
            </a:r>
            <a:r>
              <a:rPr lang="en-IN" sz="2400" dirty="0" err="1">
                <a:latin typeface="Consolas" panose="020B0609020204030204" pitchFamily="49" charset="0"/>
              </a:rPr>
              <a:t>int</a:t>
            </a:r>
            <a:r>
              <a:rPr lang="en-IN" sz="2400" dirty="0">
                <a:latin typeface="Consolas" panose="020B0609020204030204" pitchFamily="49" charset="0"/>
              </a:rPr>
              <a:t> </a:t>
            </a:r>
            <a:r>
              <a:rPr lang="en-IN" sz="2400" dirty="0" err="1">
                <a:latin typeface="Consolas" panose="020B0609020204030204" pitchFamily="49" charset="0"/>
              </a:rPr>
              <a:t>i</a:t>
            </a:r>
            <a:r>
              <a:rPr lang="en-IN" sz="2400" dirty="0">
                <a:latin typeface="Consolas" panose="020B0609020204030204" pitchFamily="49" charset="0"/>
              </a:rPr>
              <a:t>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400" dirty="0">
                <a:latin typeface="Consolas" panose="020B0609020204030204" pitchFamily="49" charset="0"/>
              </a:rPr>
              <a:t>	</a:t>
            </a:r>
            <a:r>
              <a:rPr lang="en-IN" sz="2400" dirty="0" err="1">
                <a:latin typeface="Consolas" panose="020B0609020204030204" pitchFamily="49" charset="0"/>
              </a:rPr>
              <a:t>int</a:t>
            </a:r>
            <a:r>
              <a:rPr lang="en-IN" sz="2400" dirty="0">
                <a:latin typeface="Consolas" panose="020B0609020204030204" pitchFamily="49" charset="0"/>
              </a:rPr>
              <a:t> j;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400" dirty="0">
                <a:latin typeface="Consolas" panose="020B0609020204030204" pitchFamily="49" charset="0"/>
              </a:rPr>
              <a:t>	void </a:t>
            </a:r>
            <a:r>
              <a:rPr lang="en-IN" sz="2400" dirty="0" err="1">
                <a:latin typeface="Consolas" panose="020B0609020204030204" pitchFamily="49" charset="0"/>
              </a:rPr>
              <a:t>showij</a:t>
            </a:r>
            <a:r>
              <a:rPr lang="en-IN" sz="2400" dirty="0">
                <a:latin typeface="Consolas" panose="020B0609020204030204" pitchFamily="49" charset="0"/>
              </a:rPr>
              <a:t>(){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400" dirty="0">
                <a:latin typeface="Consolas" panose="020B0609020204030204" pitchFamily="49" charset="0"/>
              </a:rPr>
              <a:t>	</a:t>
            </a:r>
            <a:r>
              <a:rPr lang="en-IN" sz="2400" dirty="0" err="1" smtClean="0">
                <a:latin typeface="Consolas" panose="020B0609020204030204" pitchFamily="49" charset="0"/>
              </a:rPr>
              <a:t>System.out.println</a:t>
            </a:r>
            <a:r>
              <a:rPr lang="en-IN" sz="2400" dirty="0">
                <a:latin typeface="Consolas" panose="020B0609020204030204" pitchFamily="49" charset="0"/>
              </a:rPr>
              <a:t>(</a:t>
            </a:r>
            <a:r>
              <a:rPr lang="en-IN" sz="2400" dirty="0">
                <a:solidFill>
                  <a:srgbClr val="008000"/>
                </a:solidFill>
                <a:latin typeface="Consolas" panose="020B0609020204030204" pitchFamily="49" charset="0"/>
              </a:rPr>
              <a:t>"inside </a:t>
            </a:r>
            <a:r>
              <a:rPr lang="en-IN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	   class </a:t>
            </a:r>
            <a:r>
              <a:rPr lang="en-IN" sz="2400" dirty="0">
                <a:solidFill>
                  <a:srgbClr val="008000"/>
                </a:solidFill>
                <a:latin typeface="Consolas" panose="020B0609020204030204" pitchFamily="49" charset="0"/>
              </a:rPr>
              <a:t>A:i="</a:t>
            </a:r>
            <a:r>
              <a:rPr lang="en-IN" sz="2400" dirty="0">
                <a:latin typeface="Consolas" panose="020B0609020204030204" pitchFamily="49" charset="0"/>
              </a:rPr>
              <a:t>+i+</a:t>
            </a:r>
            <a:r>
              <a:rPr lang="en-IN" sz="2400" dirty="0">
                <a:solidFill>
                  <a:srgbClr val="008000"/>
                </a:solidFill>
                <a:latin typeface="Consolas" panose="020B0609020204030204" pitchFamily="49" charset="0"/>
              </a:rPr>
              <a:t>" j="</a:t>
            </a:r>
            <a:r>
              <a:rPr lang="en-IN" sz="2400" dirty="0">
                <a:latin typeface="Consolas" panose="020B0609020204030204" pitchFamily="49" charset="0"/>
              </a:rPr>
              <a:t>+j);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400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400" dirty="0" smtClean="0">
                <a:latin typeface="Consolas" panose="020B0609020204030204" pitchFamily="49" charset="0"/>
              </a:rPr>
              <a:t>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IN" sz="24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4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2400" dirty="0">
                <a:latin typeface="Consolas" panose="020B0609020204030204" pitchFamily="49" charset="0"/>
              </a:rPr>
              <a:t> </a:t>
            </a:r>
            <a:r>
              <a:rPr lang="en-IN" sz="2400" b="1" dirty="0">
                <a:latin typeface="Consolas" panose="020B0609020204030204" pitchFamily="49" charset="0"/>
              </a:rPr>
              <a:t>B extends A</a:t>
            </a:r>
            <a:r>
              <a:rPr lang="en-IN" sz="24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400" dirty="0">
                <a:latin typeface="Consolas" panose="020B0609020204030204" pitchFamily="49" charset="0"/>
              </a:rPr>
              <a:t>	</a:t>
            </a:r>
            <a:r>
              <a:rPr lang="en-IN" sz="2400" dirty="0" err="1">
                <a:latin typeface="Consolas" panose="020B0609020204030204" pitchFamily="49" charset="0"/>
              </a:rPr>
              <a:t>int</a:t>
            </a:r>
            <a:r>
              <a:rPr lang="en-IN" sz="2400" dirty="0">
                <a:latin typeface="Consolas" panose="020B0609020204030204" pitchFamily="49" charset="0"/>
              </a:rPr>
              <a:t> k;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400" dirty="0">
                <a:latin typeface="Consolas" panose="020B0609020204030204" pitchFamily="49" charset="0"/>
              </a:rPr>
              <a:t>	void </a:t>
            </a:r>
            <a:r>
              <a:rPr lang="en-IN" sz="2400" dirty="0" err="1">
                <a:latin typeface="Consolas" panose="020B0609020204030204" pitchFamily="49" charset="0"/>
              </a:rPr>
              <a:t>showk</a:t>
            </a:r>
            <a:r>
              <a:rPr lang="en-IN" sz="2400" dirty="0" smtClean="0">
                <a:latin typeface="Consolas" panose="020B0609020204030204" pitchFamily="49" charset="0"/>
              </a:rPr>
              <a:t>(){</a:t>
            </a:r>
            <a:r>
              <a:rPr lang="en-IN" sz="2400" dirty="0">
                <a:latin typeface="Consolas" panose="020B0609020204030204" pitchFamily="49" charset="0"/>
              </a:rPr>
              <a:t>		</a:t>
            </a:r>
            <a:r>
              <a:rPr lang="en-IN" sz="2400" dirty="0" err="1">
                <a:latin typeface="Consolas" panose="020B0609020204030204" pitchFamily="49" charset="0"/>
              </a:rPr>
              <a:t>System.out.println</a:t>
            </a:r>
            <a:r>
              <a:rPr lang="en-IN" sz="2400" dirty="0">
                <a:latin typeface="Consolas" panose="020B0609020204030204" pitchFamily="49" charset="0"/>
              </a:rPr>
              <a:t>(</a:t>
            </a:r>
            <a:r>
              <a:rPr lang="en-IN" sz="2400" dirty="0">
                <a:solidFill>
                  <a:srgbClr val="008000"/>
                </a:solidFill>
                <a:latin typeface="Consolas" panose="020B0609020204030204" pitchFamily="49" charset="0"/>
              </a:rPr>
              <a:t>"inside </a:t>
            </a:r>
            <a:r>
              <a:rPr lang="en-IN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			class </a:t>
            </a:r>
            <a:r>
              <a:rPr lang="en-IN" sz="2400" dirty="0">
                <a:solidFill>
                  <a:srgbClr val="008000"/>
                </a:solidFill>
                <a:latin typeface="Consolas" panose="020B0609020204030204" pitchFamily="49" charset="0"/>
              </a:rPr>
              <a:t>B:k="</a:t>
            </a:r>
            <a:r>
              <a:rPr lang="en-IN" sz="2400" dirty="0">
                <a:latin typeface="Consolas" panose="020B0609020204030204" pitchFamily="49" charset="0"/>
              </a:rPr>
              <a:t>+k);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400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400" dirty="0">
                <a:latin typeface="Consolas" panose="020B0609020204030204" pitchFamily="49" charset="0"/>
              </a:rPr>
              <a:t>	void </a:t>
            </a:r>
            <a:r>
              <a:rPr lang="en-IN" sz="2400" dirty="0" err="1">
                <a:latin typeface="Consolas" panose="020B0609020204030204" pitchFamily="49" charset="0"/>
              </a:rPr>
              <a:t>add_ijk</a:t>
            </a:r>
            <a:r>
              <a:rPr lang="en-IN" sz="2400" dirty="0" smtClean="0">
                <a:latin typeface="Consolas" panose="020B0609020204030204" pitchFamily="49" charset="0"/>
              </a:rPr>
              <a:t>(){</a:t>
            </a:r>
            <a:r>
              <a:rPr lang="en-IN" sz="2400" dirty="0">
                <a:latin typeface="Consolas" panose="020B0609020204030204" pitchFamily="49" charset="0"/>
              </a:rPr>
              <a:t>		</a:t>
            </a:r>
            <a:r>
              <a:rPr lang="en-IN" sz="2400" dirty="0" err="1">
                <a:latin typeface="Consolas" panose="020B0609020204030204" pitchFamily="49" charset="0"/>
              </a:rPr>
              <a:t>System.out.println</a:t>
            </a:r>
            <a:r>
              <a:rPr lang="en-IN" sz="2400" dirty="0">
                <a:latin typeface="Consolas" panose="020B0609020204030204" pitchFamily="49" charset="0"/>
              </a:rPr>
              <a:t>(</a:t>
            </a:r>
            <a:r>
              <a:rPr lang="en-IN" sz="2400" dirty="0" err="1">
                <a:latin typeface="Consolas" panose="020B0609020204030204" pitchFamily="49" charset="0"/>
              </a:rPr>
              <a:t>i</a:t>
            </a:r>
            <a:r>
              <a:rPr lang="en-IN" sz="2400" dirty="0">
                <a:latin typeface="Consolas" panose="020B0609020204030204" pitchFamily="49" charset="0"/>
              </a:rPr>
              <a:t>+</a:t>
            </a:r>
            <a:r>
              <a:rPr lang="en-IN" sz="2400" dirty="0">
                <a:solidFill>
                  <a:srgbClr val="008000"/>
                </a:solidFill>
                <a:latin typeface="Consolas" panose="020B0609020204030204" pitchFamily="49" charset="0"/>
              </a:rPr>
              <a:t>"+"</a:t>
            </a:r>
            <a:r>
              <a:rPr lang="en-IN" sz="2400" dirty="0">
                <a:latin typeface="Consolas" panose="020B0609020204030204" pitchFamily="49" charset="0"/>
              </a:rPr>
              <a:t>+j</a:t>
            </a:r>
            <a:r>
              <a:rPr lang="en-IN" sz="2400" dirty="0" smtClean="0">
                <a:latin typeface="Consolas" panose="020B0609020204030204" pitchFamily="49" charset="0"/>
              </a:rPr>
              <a:t>+</a:t>
            </a:r>
            <a:r>
              <a:rPr lang="en-IN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"+"</a:t>
            </a:r>
            <a:r>
              <a:rPr lang="en-IN" sz="2400" dirty="0" smtClean="0">
                <a:latin typeface="Consolas" panose="020B0609020204030204" pitchFamily="49" charset="0"/>
              </a:rPr>
              <a:t>+				k</a:t>
            </a:r>
            <a:r>
              <a:rPr lang="en-IN" sz="2400" dirty="0">
                <a:latin typeface="Consolas" panose="020B0609020204030204" pitchFamily="49" charset="0"/>
              </a:rPr>
              <a:t>+</a:t>
            </a:r>
            <a:r>
              <a:rPr lang="en-IN" sz="2400" dirty="0">
                <a:solidFill>
                  <a:srgbClr val="008000"/>
                </a:solidFill>
                <a:latin typeface="Consolas" panose="020B0609020204030204" pitchFamily="49" charset="0"/>
              </a:rPr>
              <a:t>"="</a:t>
            </a:r>
            <a:r>
              <a:rPr lang="en-IN" sz="2400" dirty="0">
                <a:latin typeface="Consolas" panose="020B0609020204030204" pitchFamily="49" charset="0"/>
              </a:rPr>
              <a:t>+(</a:t>
            </a:r>
            <a:r>
              <a:rPr lang="en-IN" sz="2400" dirty="0" err="1">
                <a:latin typeface="Consolas" panose="020B0609020204030204" pitchFamily="49" charset="0"/>
              </a:rPr>
              <a:t>i+j+k</a:t>
            </a:r>
            <a:r>
              <a:rPr lang="en-IN" sz="2400" dirty="0">
                <a:latin typeface="Consolas" panose="020B0609020204030204" pitchFamily="49" charset="0"/>
              </a:rPr>
              <a:t>));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400" dirty="0">
                <a:latin typeface="Consolas" panose="020B0609020204030204" pitchFamily="49" charset="0"/>
              </a:rPr>
              <a:t>	</a:t>
            </a:r>
            <a:r>
              <a:rPr lang="en-IN" sz="2400" dirty="0" smtClean="0">
                <a:latin typeface="Consolas" panose="020B0609020204030204" pitchFamily="49" charset="0"/>
              </a:rPr>
              <a:t>}}</a:t>
            </a:r>
            <a:endParaRPr lang="en-IN" sz="2400" dirty="0">
              <a:latin typeface="Consolas" panose="020B0609020204030204" pitchFamily="49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400800" y="0"/>
            <a:ext cx="5791200" cy="6858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IN" sz="24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2400" dirty="0">
                <a:latin typeface="Consolas" panose="020B0609020204030204" pitchFamily="49" charset="0"/>
              </a:rPr>
              <a:t> </a:t>
            </a:r>
            <a:r>
              <a:rPr lang="en-IN" sz="2400" b="1" dirty="0">
                <a:latin typeface="Consolas" panose="020B0609020204030204" pitchFamily="49" charset="0"/>
              </a:rPr>
              <a:t>C extends B</a:t>
            </a:r>
            <a:r>
              <a:rPr lang="en-IN" sz="24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IN" sz="2400" dirty="0">
                <a:latin typeface="Consolas" panose="020B0609020204030204" pitchFamily="49" charset="0"/>
              </a:rPr>
              <a:t>	</a:t>
            </a:r>
            <a:r>
              <a:rPr lang="en-IN" sz="2400" dirty="0" err="1">
                <a:latin typeface="Consolas" panose="020B0609020204030204" pitchFamily="49" charset="0"/>
              </a:rPr>
              <a:t>int</a:t>
            </a:r>
            <a:r>
              <a:rPr lang="en-IN" sz="2400" dirty="0">
                <a:latin typeface="Consolas" panose="020B0609020204030204" pitchFamily="49" charset="0"/>
              </a:rPr>
              <a:t> m;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IN" sz="2400" dirty="0">
                <a:latin typeface="Consolas" panose="020B0609020204030204" pitchFamily="49" charset="0"/>
              </a:rPr>
              <a:t>	void </a:t>
            </a:r>
            <a:r>
              <a:rPr lang="en-IN" sz="2400" dirty="0" err="1">
                <a:latin typeface="Consolas" panose="020B0609020204030204" pitchFamily="49" charset="0"/>
              </a:rPr>
              <a:t>showm</a:t>
            </a:r>
            <a:r>
              <a:rPr lang="en-IN" sz="2400" dirty="0">
                <a:latin typeface="Consolas" panose="020B0609020204030204" pitchFamily="49" charset="0"/>
              </a:rPr>
              <a:t>(){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IN" sz="2400" dirty="0">
                <a:latin typeface="Consolas" panose="020B0609020204030204" pitchFamily="49" charset="0"/>
              </a:rPr>
              <a:t>	</a:t>
            </a:r>
            <a:r>
              <a:rPr lang="en-IN" sz="2400" dirty="0" err="1" smtClean="0">
                <a:latin typeface="Consolas" panose="020B0609020204030204" pitchFamily="49" charset="0"/>
              </a:rPr>
              <a:t>System.out.println</a:t>
            </a:r>
            <a:r>
              <a:rPr lang="en-IN" sz="2400" dirty="0">
                <a:solidFill>
                  <a:srgbClr val="008000"/>
                </a:solidFill>
                <a:latin typeface="Consolas" panose="020B0609020204030204" pitchFamily="49" charset="0"/>
              </a:rPr>
              <a:t>("inside </a:t>
            </a:r>
            <a:r>
              <a:rPr lang="en-IN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		  class </a:t>
            </a:r>
            <a:r>
              <a:rPr lang="en-IN" sz="2400" dirty="0">
                <a:solidFill>
                  <a:srgbClr val="008000"/>
                </a:solidFill>
                <a:latin typeface="Consolas" panose="020B0609020204030204" pitchFamily="49" charset="0"/>
              </a:rPr>
              <a:t>C:k="</a:t>
            </a:r>
            <a:r>
              <a:rPr lang="en-IN" sz="2400" dirty="0">
                <a:latin typeface="Consolas" panose="020B0609020204030204" pitchFamily="49" charset="0"/>
              </a:rPr>
              <a:t>+m);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IN" sz="2400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IN" sz="2400" dirty="0">
                <a:latin typeface="Consolas" panose="020B0609020204030204" pitchFamily="49" charset="0"/>
              </a:rPr>
              <a:t>	void </a:t>
            </a:r>
            <a:r>
              <a:rPr lang="en-IN" sz="2400" dirty="0" err="1">
                <a:latin typeface="Consolas" panose="020B0609020204030204" pitchFamily="49" charset="0"/>
              </a:rPr>
              <a:t>add_ijkm</a:t>
            </a:r>
            <a:r>
              <a:rPr lang="en-IN" sz="2400" dirty="0">
                <a:latin typeface="Consolas" panose="020B0609020204030204" pitchFamily="49" charset="0"/>
              </a:rPr>
              <a:t>(){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IN" sz="2400" dirty="0">
                <a:latin typeface="Consolas" panose="020B0609020204030204" pitchFamily="49" charset="0"/>
              </a:rPr>
              <a:t>	</a:t>
            </a:r>
            <a:r>
              <a:rPr lang="en-IN" sz="2400" dirty="0" err="1" smtClean="0">
                <a:latin typeface="Consolas" panose="020B0609020204030204" pitchFamily="49" charset="0"/>
              </a:rPr>
              <a:t>System.out.println</a:t>
            </a:r>
            <a:r>
              <a:rPr lang="en-IN" sz="2400" dirty="0" smtClean="0">
                <a:latin typeface="Consolas" panose="020B0609020204030204" pitchFamily="49" charset="0"/>
              </a:rPr>
              <a:t>(</a:t>
            </a:r>
            <a:r>
              <a:rPr lang="en-IN" sz="2400" dirty="0" err="1" smtClean="0">
                <a:latin typeface="Consolas" panose="020B0609020204030204" pitchFamily="49" charset="0"/>
              </a:rPr>
              <a:t>i</a:t>
            </a:r>
            <a:r>
              <a:rPr lang="en-IN" sz="2400" dirty="0">
                <a:latin typeface="Consolas" panose="020B0609020204030204" pitchFamily="49" charset="0"/>
              </a:rPr>
              <a:t>+</a:t>
            </a:r>
            <a:r>
              <a:rPr lang="en-IN" sz="2400" dirty="0">
                <a:solidFill>
                  <a:srgbClr val="008000"/>
                </a:solidFill>
                <a:latin typeface="Consolas" panose="020B0609020204030204" pitchFamily="49" charset="0"/>
              </a:rPr>
              <a:t>"+"</a:t>
            </a:r>
            <a:r>
              <a:rPr lang="en-IN" sz="2400" dirty="0">
                <a:latin typeface="Consolas" panose="020B0609020204030204" pitchFamily="49" charset="0"/>
              </a:rPr>
              <a:t>+j</a:t>
            </a:r>
            <a:r>
              <a:rPr lang="en-IN" sz="2400" dirty="0" smtClean="0">
                <a:latin typeface="Consolas" panose="020B0609020204030204" pitchFamily="49" charset="0"/>
              </a:rPr>
              <a:t>+	 	</a:t>
            </a:r>
            <a:r>
              <a:rPr lang="en-IN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"+"</a:t>
            </a:r>
            <a:r>
              <a:rPr lang="en-IN" sz="2400" dirty="0" smtClean="0">
                <a:latin typeface="Consolas" panose="020B0609020204030204" pitchFamily="49" charset="0"/>
              </a:rPr>
              <a:t>+</a:t>
            </a:r>
            <a:r>
              <a:rPr lang="en-IN" sz="2400" dirty="0">
                <a:latin typeface="Consolas" panose="020B0609020204030204" pitchFamily="49" charset="0"/>
              </a:rPr>
              <a:t>k+</a:t>
            </a:r>
            <a:r>
              <a:rPr lang="en-IN" sz="2400" dirty="0">
                <a:solidFill>
                  <a:srgbClr val="008000"/>
                </a:solidFill>
                <a:latin typeface="Consolas" panose="020B0609020204030204" pitchFamily="49" charset="0"/>
              </a:rPr>
              <a:t>"+"</a:t>
            </a:r>
            <a:r>
              <a:rPr lang="en-IN" sz="2400" dirty="0">
                <a:latin typeface="Consolas" panose="020B0609020204030204" pitchFamily="49" charset="0"/>
              </a:rPr>
              <a:t>+m+</a:t>
            </a:r>
            <a:r>
              <a:rPr lang="en-IN" sz="2400" dirty="0">
                <a:solidFill>
                  <a:srgbClr val="008000"/>
                </a:solidFill>
                <a:latin typeface="Consolas" panose="020B0609020204030204" pitchFamily="49" charset="0"/>
              </a:rPr>
              <a:t>"="</a:t>
            </a:r>
            <a:r>
              <a:rPr lang="en-IN" sz="2400" dirty="0">
                <a:latin typeface="Consolas" panose="020B0609020204030204" pitchFamily="49" charset="0"/>
              </a:rPr>
              <a:t>+(</a:t>
            </a:r>
            <a:r>
              <a:rPr lang="en-IN" sz="2400" dirty="0" err="1">
                <a:latin typeface="Consolas" panose="020B0609020204030204" pitchFamily="49" charset="0"/>
              </a:rPr>
              <a:t>i+j+k+m</a:t>
            </a:r>
            <a:r>
              <a:rPr lang="en-IN" sz="2400" dirty="0">
                <a:latin typeface="Consolas" panose="020B0609020204030204" pitchFamily="49" charset="0"/>
              </a:rPr>
              <a:t>));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IN" sz="2400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4"/>
            </a:pPr>
            <a:r>
              <a:rPr lang="en-IN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6400800" cy="2952750"/>
          </a:xfrm>
          <a:prstGeom prst="rect">
            <a:avLst/>
          </a:prstGeom>
          <a:solidFill>
            <a:schemeClr val="accent6">
              <a:alpha val="7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0" y="3028950"/>
            <a:ext cx="6400800" cy="3829050"/>
          </a:xfrm>
          <a:prstGeom prst="rect">
            <a:avLst/>
          </a:prstGeom>
          <a:solidFill>
            <a:schemeClr val="tx2">
              <a:alpha val="7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400800" y="0"/>
            <a:ext cx="5791200" cy="4229100"/>
          </a:xfrm>
          <a:prstGeom prst="rect">
            <a:avLst/>
          </a:prstGeom>
          <a:solidFill>
            <a:schemeClr val="accent5">
              <a:alpha val="18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834836" y="6280547"/>
            <a:ext cx="473398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InheritanceMultilevel.java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060824" y="4305300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060824" y="5101478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060824" y="5897656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1581577" y="4715301"/>
            <a:ext cx="0" cy="39600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>
            <a:off x="11460927" y="4729590"/>
            <a:ext cx="241300" cy="209550"/>
          </a:xfrm>
          <a:prstGeom prst="triangle">
            <a:avLst/>
          </a:prstGeom>
          <a:solidFill>
            <a:schemeClr val="bg1"/>
          </a:solidFill>
          <a:ln w="254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IN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1581577" y="5507192"/>
            <a:ext cx="0" cy="39600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11460927" y="5521481"/>
            <a:ext cx="241300" cy="209550"/>
          </a:xfrm>
          <a:prstGeom prst="triangle">
            <a:avLst/>
          </a:prstGeom>
          <a:solidFill>
            <a:schemeClr val="bg1"/>
          </a:solidFill>
          <a:ln w="254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89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-110362"/>
            <a:ext cx="10001250" cy="68580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IN" sz="20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dirty="0" err="1" smtClean="0">
                <a:latin typeface="Consolas" panose="020B0609020204030204" pitchFamily="49" charset="0"/>
              </a:rPr>
              <a:t>InheritanceMultilevel</a:t>
            </a:r>
            <a:r>
              <a:rPr lang="en-IN" sz="2000" dirty="0" smtClean="0">
                <a:latin typeface="Consolas" panose="020B0609020204030204" pitchFamily="49" charset="0"/>
              </a:rPr>
              <a:t>{</a:t>
            </a:r>
            <a:endParaRPr lang="en-IN" sz="20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>
                <a:solidFill>
                  <a:srgbClr val="3333CC"/>
                </a:solidFill>
                <a:latin typeface="Consolas" panose="020B0609020204030204" pitchFamily="49" charset="0"/>
              </a:rPr>
              <a:t>public static void</a:t>
            </a:r>
            <a:r>
              <a:rPr lang="en-IN" sz="2000" dirty="0">
                <a:latin typeface="Consolas" panose="020B0609020204030204" pitchFamily="49" charset="0"/>
              </a:rPr>
              <a:t> main(String[] </a:t>
            </a:r>
            <a:r>
              <a:rPr lang="en-IN" sz="2000" dirty="0" err="1">
                <a:latin typeface="Consolas" panose="020B0609020204030204" pitchFamily="49" charset="0"/>
              </a:rPr>
              <a:t>args</a:t>
            </a:r>
            <a:r>
              <a:rPr lang="en-IN" sz="2000" dirty="0">
                <a:latin typeface="Consolas" panose="020B0609020204030204" pitchFamily="49" charset="0"/>
              </a:rPr>
              <a:t>) 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IN" sz="2000" dirty="0">
                <a:latin typeface="Consolas" panose="020B0609020204030204" pitchFamily="49" charset="0"/>
              </a:rPr>
              <a:t>		A </a:t>
            </a:r>
            <a:r>
              <a:rPr lang="en-IN" sz="2000" dirty="0" err="1">
                <a:latin typeface="Consolas" panose="020B0609020204030204" pitchFamily="49" charset="0"/>
              </a:rPr>
              <a:t>superObjA</a:t>
            </a:r>
            <a:r>
              <a:rPr lang="en-IN" sz="2000" dirty="0" smtClean="0">
                <a:latin typeface="Consolas" panose="020B0609020204030204" pitchFamily="49" charset="0"/>
              </a:rPr>
              <a:t>= </a:t>
            </a:r>
            <a:r>
              <a:rPr lang="en-IN" sz="2000" dirty="0" smtClean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sz="2000" dirty="0" smtClean="0">
                <a:latin typeface="Consolas" panose="020B0609020204030204" pitchFamily="49" charset="0"/>
              </a:rPr>
              <a:t> </a:t>
            </a:r>
            <a:r>
              <a:rPr lang="en-IN" sz="2000" dirty="0">
                <a:latin typeface="Consolas" panose="020B0609020204030204" pitchFamily="49" charset="0"/>
              </a:rPr>
              <a:t>A();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err="1">
                <a:latin typeface="Consolas" panose="020B0609020204030204" pitchFamily="49" charset="0"/>
              </a:rPr>
              <a:t>superObjA.i</a:t>
            </a:r>
            <a:r>
              <a:rPr lang="en-IN" sz="2000" dirty="0">
                <a:latin typeface="Consolas" panose="020B0609020204030204" pitchFamily="49" charset="0"/>
              </a:rPr>
              <a:t>=10;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err="1">
                <a:latin typeface="Consolas" panose="020B0609020204030204" pitchFamily="49" charset="0"/>
              </a:rPr>
              <a:t>superObjA.j</a:t>
            </a:r>
            <a:r>
              <a:rPr lang="en-IN" sz="2000" dirty="0">
                <a:latin typeface="Consolas" panose="020B0609020204030204" pitchFamily="49" charset="0"/>
              </a:rPr>
              <a:t>=20;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err="1">
                <a:latin typeface="Consolas" panose="020B0609020204030204" pitchFamily="49" charset="0"/>
              </a:rPr>
              <a:t>superObjA.showij</a:t>
            </a:r>
            <a:r>
              <a:rPr lang="en-IN" sz="2000" dirty="0"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endParaRPr lang="en-IN" sz="20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IN" sz="2000" dirty="0">
                <a:latin typeface="Consolas" panose="020B0609020204030204" pitchFamily="49" charset="0"/>
              </a:rPr>
              <a:t>		B </a:t>
            </a:r>
            <a:r>
              <a:rPr lang="en-IN" sz="2000" dirty="0" err="1">
                <a:latin typeface="Consolas" panose="020B0609020204030204" pitchFamily="49" charset="0"/>
              </a:rPr>
              <a:t>subObjB</a:t>
            </a:r>
            <a:r>
              <a:rPr lang="en-IN" sz="2000" dirty="0" smtClean="0">
                <a:latin typeface="Consolas" panose="020B0609020204030204" pitchFamily="49" charset="0"/>
              </a:rPr>
              <a:t>= </a:t>
            </a:r>
            <a:r>
              <a:rPr lang="en-IN" sz="2000" dirty="0" smtClean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sz="2000" dirty="0" smtClean="0">
                <a:latin typeface="Consolas" panose="020B0609020204030204" pitchFamily="49" charset="0"/>
              </a:rPr>
              <a:t> </a:t>
            </a:r>
            <a:r>
              <a:rPr lang="en-IN" sz="2000" dirty="0">
                <a:latin typeface="Consolas" panose="020B0609020204030204" pitchFamily="49" charset="0"/>
              </a:rPr>
              <a:t>B();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err="1">
                <a:latin typeface="Consolas" panose="020B0609020204030204" pitchFamily="49" charset="0"/>
              </a:rPr>
              <a:t>subObjB.i</a:t>
            </a:r>
            <a:r>
              <a:rPr lang="en-IN" sz="2000" dirty="0">
                <a:latin typeface="Consolas" panose="020B0609020204030204" pitchFamily="49" charset="0"/>
              </a:rPr>
              <a:t>=100;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err="1">
                <a:latin typeface="Consolas" panose="020B0609020204030204" pitchFamily="49" charset="0"/>
              </a:rPr>
              <a:t>subObjB.j</a:t>
            </a:r>
            <a:r>
              <a:rPr lang="en-IN" sz="2000" dirty="0">
                <a:latin typeface="Consolas" panose="020B0609020204030204" pitchFamily="49" charset="0"/>
              </a:rPr>
              <a:t>=200;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err="1">
                <a:latin typeface="Consolas" panose="020B0609020204030204" pitchFamily="49" charset="0"/>
              </a:rPr>
              <a:t>subObjB.k</a:t>
            </a:r>
            <a:r>
              <a:rPr lang="en-IN" sz="2000" dirty="0">
                <a:latin typeface="Consolas" panose="020B0609020204030204" pitchFamily="49" charset="0"/>
              </a:rPr>
              <a:t>=300;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err="1">
                <a:latin typeface="Consolas" panose="020B0609020204030204" pitchFamily="49" charset="0"/>
              </a:rPr>
              <a:t>subObjB.showk</a:t>
            </a:r>
            <a:r>
              <a:rPr lang="en-IN" sz="2000" dirty="0"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err="1">
                <a:latin typeface="Consolas" panose="020B0609020204030204" pitchFamily="49" charset="0"/>
              </a:rPr>
              <a:t>subObjB.add_ijk</a:t>
            </a:r>
            <a:r>
              <a:rPr lang="en-IN" sz="2000" dirty="0"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endParaRPr lang="en-IN" sz="20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smtClean="0">
                <a:latin typeface="Consolas" panose="020B0609020204030204" pitchFamily="49" charset="0"/>
              </a:rPr>
              <a:t>C </a:t>
            </a:r>
            <a:r>
              <a:rPr lang="en-IN" sz="2000" dirty="0" err="1" smtClean="0">
                <a:latin typeface="Consolas" panose="020B0609020204030204" pitchFamily="49" charset="0"/>
              </a:rPr>
              <a:t>subObjC</a:t>
            </a:r>
            <a:r>
              <a:rPr lang="en-IN" sz="2000" dirty="0" smtClean="0">
                <a:latin typeface="Consolas" panose="020B0609020204030204" pitchFamily="49" charset="0"/>
              </a:rPr>
              <a:t>= </a:t>
            </a:r>
            <a:r>
              <a:rPr lang="en-IN" sz="2000" dirty="0" smtClean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sz="2000" dirty="0" smtClean="0">
                <a:latin typeface="Consolas" panose="020B0609020204030204" pitchFamily="49" charset="0"/>
              </a:rPr>
              <a:t> C();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IN" sz="2000" dirty="0" smtClean="0">
                <a:latin typeface="Consolas" panose="020B0609020204030204" pitchFamily="49" charset="0"/>
              </a:rPr>
              <a:t>	</a:t>
            </a: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err="1">
                <a:latin typeface="Consolas" panose="020B0609020204030204" pitchFamily="49" charset="0"/>
              </a:rPr>
              <a:t>subObjC.i</a:t>
            </a:r>
            <a:r>
              <a:rPr lang="en-IN" sz="2000" dirty="0">
                <a:latin typeface="Consolas" panose="020B0609020204030204" pitchFamily="49" charset="0"/>
              </a:rPr>
              <a:t>=1000;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err="1">
                <a:latin typeface="Consolas" panose="020B0609020204030204" pitchFamily="49" charset="0"/>
              </a:rPr>
              <a:t>subObjC.j</a:t>
            </a:r>
            <a:r>
              <a:rPr lang="en-IN" sz="2000" dirty="0">
                <a:latin typeface="Consolas" panose="020B0609020204030204" pitchFamily="49" charset="0"/>
              </a:rPr>
              <a:t>=2000;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err="1">
                <a:latin typeface="Consolas" panose="020B0609020204030204" pitchFamily="49" charset="0"/>
              </a:rPr>
              <a:t>subObjC.k</a:t>
            </a:r>
            <a:r>
              <a:rPr lang="en-IN" sz="2000" dirty="0">
                <a:latin typeface="Consolas" panose="020B0609020204030204" pitchFamily="49" charset="0"/>
              </a:rPr>
              <a:t>=3000;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err="1">
                <a:latin typeface="Consolas" panose="020B0609020204030204" pitchFamily="49" charset="0"/>
              </a:rPr>
              <a:t>subObjC.m</a:t>
            </a:r>
            <a:r>
              <a:rPr lang="en-IN" sz="2000" dirty="0">
                <a:latin typeface="Consolas" panose="020B0609020204030204" pitchFamily="49" charset="0"/>
              </a:rPr>
              <a:t>=4000;		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err="1">
                <a:latin typeface="Consolas" panose="020B0609020204030204" pitchFamily="49" charset="0"/>
              </a:rPr>
              <a:t>subObjC.showm</a:t>
            </a:r>
            <a:r>
              <a:rPr lang="en-IN" sz="2000" dirty="0"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err="1">
                <a:latin typeface="Consolas" panose="020B0609020204030204" pitchFamily="49" charset="0"/>
              </a:rPr>
              <a:t>subObjC.add_ijkm</a:t>
            </a:r>
            <a:r>
              <a:rPr lang="en-IN" sz="2000" dirty="0" smtClean="0"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IN" sz="2000" dirty="0" smtClean="0">
                <a:latin typeface="Consolas" panose="020B0609020204030204" pitchFamily="49" charset="0"/>
              </a:rPr>
              <a:t>	} 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3"/>
            </a:pPr>
            <a:r>
              <a:rPr lang="en-IN" sz="2000" dirty="0" smtClean="0">
                <a:latin typeface="Consolas" panose="020B0609020204030204" pitchFamily="49" charset="0"/>
              </a:rPr>
              <a:t>}</a:t>
            </a:r>
            <a:endParaRPr lang="en-IN" sz="2000" dirty="0"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975600" y="4686300"/>
            <a:ext cx="4216401" cy="191995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inside class A:i=10 j=20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inside class B:k=300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100+200+300=600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inside class C:k=4000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1000+2000+3000+4000=10000</a:t>
            </a:r>
          </a:p>
        </p:txBody>
      </p:sp>
      <p:sp>
        <p:nvSpPr>
          <p:cNvPr id="5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975600" y="4357116"/>
            <a:ext cx="798574" cy="32918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1809750" y="548395"/>
            <a:ext cx="3276600" cy="1394705"/>
          </a:xfrm>
          <a:prstGeom prst="rect">
            <a:avLst/>
          </a:prstGeom>
          <a:solidFill>
            <a:schemeClr val="accent6">
              <a:alpha val="7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809750" y="2114550"/>
            <a:ext cx="3276600" cy="1962150"/>
          </a:xfrm>
          <a:prstGeom prst="rect">
            <a:avLst/>
          </a:prstGeom>
          <a:solidFill>
            <a:schemeClr val="tx2">
              <a:alpha val="7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809750" y="4248150"/>
            <a:ext cx="3276600" cy="2168416"/>
          </a:xfrm>
          <a:prstGeom prst="rect">
            <a:avLst/>
          </a:prstGeom>
          <a:solidFill>
            <a:schemeClr val="accent5">
              <a:alpha val="18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934700" y="1196160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934700" y="1992338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34700" y="2788516"/>
            <a:ext cx="1016000" cy="39808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1455453" y="1606161"/>
            <a:ext cx="0" cy="39600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/>
          <p:cNvSpPr/>
          <p:nvPr/>
        </p:nvSpPr>
        <p:spPr>
          <a:xfrm>
            <a:off x="11334803" y="1620450"/>
            <a:ext cx="241300" cy="209550"/>
          </a:xfrm>
          <a:prstGeom prst="triangle">
            <a:avLst/>
          </a:prstGeom>
          <a:solidFill>
            <a:schemeClr val="bg1"/>
          </a:solidFill>
          <a:ln w="254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IN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11455453" y="2398052"/>
            <a:ext cx="0" cy="396000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>
            <a:off x="11334803" y="2412341"/>
            <a:ext cx="241300" cy="209550"/>
          </a:xfrm>
          <a:prstGeom prst="triangle">
            <a:avLst/>
          </a:prstGeom>
          <a:solidFill>
            <a:schemeClr val="bg1"/>
          </a:solidFill>
          <a:ln w="254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7458012" y="-9838"/>
            <a:ext cx="4733988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4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InheritanceMultilevel.java</a:t>
            </a:r>
          </a:p>
        </p:txBody>
      </p:sp>
    </p:spTree>
    <p:extLst>
      <p:ext uri="{BB962C8B-B14F-4D97-AF65-F5344CB8AC3E}">
        <p14:creationId xmlns:p14="http://schemas.microsoft.com/office/powerpoint/2010/main" val="270220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IN" dirty="0"/>
          </a:p>
        </p:txBody>
      </p:sp>
      <p:pic>
        <p:nvPicPr>
          <p:cNvPr id="2050" name="Picture 2" descr="There&amp;#39;s So Much I Could Write About | Mcdonald Upt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80" y="863444"/>
            <a:ext cx="3981450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231" b="20486"/>
          <a:stretch/>
        </p:blipFill>
        <p:spPr>
          <a:xfrm>
            <a:off x="4666343" y="863445"/>
            <a:ext cx="5914571" cy="480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8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Class with Constructor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37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Class with Constructor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232025" y="911748"/>
          <a:ext cx="2463800" cy="2173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756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Cube</a:t>
                      </a:r>
                      <a:endParaRPr lang="en-IN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2759">
                <a:tc>
                  <a:txBody>
                    <a:bodyPr/>
                    <a:lstStyle/>
                    <a:p>
                      <a:r>
                        <a:rPr lang="en-US" dirty="0" smtClean="0"/>
                        <a:t># height: double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width: double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depth: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311">
                <a:tc>
                  <a:txBody>
                    <a:bodyPr/>
                    <a:lstStyle/>
                    <a:p>
                      <a:r>
                        <a:rPr lang="en-US" dirty="0" smtClean="0"/>
                        <a:t>Cube()</a:t>
                      </a:r>
                    </a:p>
                    <a:p>
                      <a:r>
                        <a:rPr lang="en-US" dirty="0" smtClean="0"/>
                        <a:t>volume():</a:t>
                      </a:r>
                      <a:r>
                        <a:rPr lang="en-US" baseline="0" dirty="0" smtClean="0"/>
                        <a:t> double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1003300" y="3920067"/>
          <a:ext cx="492125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83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</a:rPr>
                        <a:t>CubeWeight</a:t>
                      </a:r>
                      <a:endParaRPr lang="en-IN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3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weigth</a:t>
                      </a:r>
                      <a:r>
                        <a:rPr lang="en-US" dirty="0" smtClean="0"/>
                        <a:t>: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CubeWeight</a:t>
                      </a:r>
                      <a:r>
                        <a:rPr lang="en-US" dirty="0" smtClean="0"/>
                        <a:t>(double, double, double, double):double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6889750" y="967317"/>
          <a:ext cx="2463800" cy="189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756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</a:rPr>
                        <a:t>CubeInherit</a:t>
                      </a:r>
                      <a:endParaRPr lang="en-IN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23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cw1:CubeWeight</a:t>
                      </a:r>
                    </a:p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cw2:CubeWeight</a:t>
                      </a:r>
                      <a:endParaRPr lang="en-US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311">
                <a:tc>
                  <a:txBody>
                    <a:bodyPr/>
                    <a:lstStyle/>
                    <a:p>
                      <a:r>
                        <a:rPr lang="en-US" dirty="0" smtClean="0"/>
                        <a:t>main(): void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>
            <a:stCxn id="7" idx="0"/>
            <a:endCxn id="6" idx="2"/>
          </p:cNvCxnSpPr>
          <p:nvPr/>
        </p:nvCxnSpPr>
        <p:spPr>
          <a:xfrm flipV="1">
            <a:off x="3463925" y="3085619"/>
            <a:ext cx="0" cy="834448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/>
          <p:cNvSpPr/>
          <p:nvPr/>
        </p:nvSpPr>
        <p:spPr>
          <a:xfrm>
            <a:off x="3343275" y="3085619"/>
            <a:ext cx="241300" cy="209550"/>
          </a:xfrm>
          <a:prstGeom prst="triangle">
            <a:avLst/>
          </a:prstGeom>
          <a:solidFill>
            <a:schemeClr val="bg1"/>
          </a:solidFill>
          <a:ln w="254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IN" dirty="0"/>
          </a:p>
        </p:txBody>
      </p:sp>
      <p:cxnSp>
        <p:nvCxnSpPr>
          <p:cNvPr id="18" name="Elbow Connector 17"/>
          <p:cNvCxnSpPr>
            <a:stCxn id="8" idx="2"/>
            <a:endCxn id="7" idx="3"/>
          </p:cNvCxnSpPr>
          <p:nvPr/>
        </p:nvCxnSpPr>
        <p:spPr>
          <a:xfrm rot="5400000">
            <a:off x="6115501" y="2675917"/>
            <a:ext cx="1815199" cy="2197100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48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0" y="0"/>
            <a:ext cx="5312979" cy="31846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0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b="1" dirty="0">
                <a:latin typeface="Consolas" panose="020B0609020204030204" pitchFamily="49" charset="0"/>
              </a:rPr>
              <a:t>Cube</a:t>
            </a:r>
            <a:r>
              <a:rPr lang="en-IN" sz="20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b="1" dirty="0" smtClean="0">
                <a:solidFill>
                  <a:srgbClr val="3333CC"/>
                </a:solidFill>
                <a:latin typeface="Consolas" panose="020B0609020204030204" pitchFamily="49" charset="0"/>
              </a:rPr>
              <a:t>protected</a:t>
            </a:r>
            <a:r>
              <a:rPr lang="en-IN" sz="2000" dirty="0" smtClean="0">
                <a:latin typeface="Consolas" panose="020B0609020204030204" pitchFamily="49" charset="0"/>
              </a:rPr>
              <a:t> double 				    </a:t>
            </a:r>
            <a:r>
              <a:rPr lang="en-IN" sz="2000" dirty="0" err="1" smtClean="0">
                <a:latin typeface="Consolas" panose="020B0609020204030204" pitchFamily="49" charset="0"/>
              </a:rPr>
              <a:t>height,width,depth</a:t>
            </a:r>
            <a:r>
              <a:rPr lang="en-IN" sz="2000" dirty="0">
                <a:latin typeface="Consolas" panose="020B0609020204030204" pitchFamily="49" charset="0"/>
              </a:rPr>
              <a:t>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b="1" dirty="0">
                <a:latin typeface="Consolas" panose="020B0609020204030204" pitchFamily="49" charset="0"/>
              </a:rPr>
              <a:t>Cube</a:t>
            </a:r>
            <a:r>
              <a:rPr lang="en-IN" sz="2000" dirty="0">
                <a:latin typeface="Consolas" panose="020B0609020204030204" pitchFamily="49" charset="0"/>
              </a:rPr>
              <a:t>(){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000" dirty="0" smtClean="0">
                <a:latin typeface="Consolas" panose="020B0609020204030204" pitchFamily="49" charset="0"/>
              </a:rPr>
              <a:t>      </a:t>
            </a:r>
            <a:r>
              <a:rPr lang="en-IN" sz="2000" dirty="0" err="1" smtClean="0">
                <a:latin typeface="Consolas" panose="020B0609020204030204" pitchFamily="49" charset="0"/>
              </a:rPr>
              <a:t>System.out.println</a:t>
            </a:r>
            <a:r>
              <a:rPr lang="en-IN" sz="2000" dirty="0"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"inside </a:t>
            </a:r>
            <a:endParaRPr lang="en-IN" sz="20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default </a:t>
            </a:r>
            <a:r>
              <a:rPr lang="en-IN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Constructor:CUBE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IN" sz="2000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double volume(){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000" dirty="0" smtClean="0">
                <a:latin typeface="Consolas" panose="020B0609020204030204" pitchFamily="49" charset="0"/>
              </a:rPr>
              <a:t>     </a:t>
            </a:r>
            <a:r>
              <a:rPr lang="en-IN" sz="2000" dirty="0" smtClean="0">
                <a:solidFill>
                  <a:srgbClr val="3333CC"/>
                </a:solidFill>
                <a:latin typeface="Consolas" panose="020B0609020204030204" pitchFamily="49" charset="0"/>
              </a:rPr>
              <a:t>return</a:t>
            </a:r>
            <a:r>
              <a:rPr lang="en-IN" sz="2000" dirty="0" smtClean="0">
                <a:latin typeface="Consolas" panose="020B0609020204030204" pitchFamily="49" charset="0"/>
              </a:rPr>
              <a:t> </a:t>
            </a:r>
            <a:r>
              <a:rPr lang="en-IN" sz="2000" dirty="0">
                <a:latin typeface="Consolas" panose="020B0609020204030204" pitchFamily="49" charset="0"/>
              </a:rPr>
              <a:t>height*width*depth;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smtClean="0">
                <a:latin typeface="Consolas" panose="020B0609020204030204" pitchFamily="49" charset="0"/>
              </a:rPr>
              <a:t>}</a:t>
            </a:r>
            <a:endParaRPr lang="en-IN" sz="20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3436883"/>
            <a:ext cx="7394028" cy="42934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11"/>
            </a:pPr>
            <a:r>
              <a:rPr lang="en-IN" sz="20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latin typeface="Consolas" panose="020B0609020204030204" pitchFamily="49" charset="0"/>
              </a:rPr>
              <a:t>CubeWeight</a:t>
            </a:r>
            <a:r>
              <a:rPr lang="en-IN" sz="2000" b="1" dirty="0">
                <a:latin typeface="Consolas" panose="020B0609020204030204" pitchFamily="49" charset="0"/>
              </a:rPr>
              <a:t> extends Cube</a:t>
            </a:r>
            <a:r>
              <a:rPr lang="en-IN" sz="20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11"/>
            </a:pPr>
            <a:r>
              <a:rPr lang="en-IN" sz="2000" dirty="0" smtClean="0">
                <a:latin typeface="Consolas" panose="020B0609020204030204" pitchFamily="49" charset="0"/>
              </a:rPr>
              <a:t>double </a:t>
            </a:r>
            <a:r>
              <a:rPr lang="en-IN" sz="2000" dirty="0" err="1">
                <a:latin typeface="Consolas" panose="020B0609020204030204" pitchFamily="49" charset="0"/>
              </a:rPr>
              <a:t>weigth</a:t>
            </a:r>
            <a:r>
              <a:rPr lang="en-IN" sz="2000" dirty="0">
                <a:latin typeface="Consolas" panose="020B0609020204030204" pitchFamily="49" charset="0"/>
              </a:rPr>
              <a:t>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11"/>
            </a:pPr>
            <a:r>
              <a:rPr lang="en-IN" sz="2000" b="1" dirty="0" err="1" smtClean="0">
                <a:latin typeface="Consolas" panose="020B0609020204030204" pitchFamily="49" charset="0"/>
              </a:rPr>
              <a:t>CubeWeight</a:t>
            </a:r>
            <a:r>
              <a:rPr lang="en-IN" sz="2000" b="1" dirty="0" smtClean="0">
                <a:latin typeface="Consolas" panose="020B0609020204030204" pitchFamily="49" charset="0"/>
              </a:rPr>
              <a:t>(double </a:t>
            </a:r>
            <a:r>
              <a:rPr lang="en-IN" sz="2000" b="1" dirty="0" err="1">
                <a:latin typeface="Consolas" panose="020B0609020204030204" pitchFamily="49" charset="0"/>
              </a:rPr>
              <a:t>h,double</a:t>
            </a:r>
            <a:r>
              <a:rPr lang="en-IN" sz="2000" b="1" dirty="0"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latin typeface="Consolas" panose="020B0609020204030204" pitchFamily="49" charset="0"/>
              </a:rPr>
              <a:t>w,double</a:t>
            </a:r>
            <a:r>
              <a:rPr lang="en-IN" sz="2000" b="1" dirty="0">
                <a:latin typeface="Consolas" panose="020B0609020204030204" pitchFamily="49" charset="0"/>
              </a:rPr>
              <a:t> d, double m</a:t>
            </a:r>
            <a:r>
              <a:rPr lang="en-IN" sz="2000" b="1" dirty="0" smtClean="0">
                <a:latin typeface="Consolas" panose="020B0609020204030204" pitchFamily="49" charset="0"/>
              </a:rPr>
              <a:t>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11"/>
            </a:pPr>
            <a:r>
              <a:rPr lang="en-IN" sz="2000" dirty="0" smtClean="0">
                <a:latin typeface="Consolas" panose="020B0609020204030204" pitchFamily="49" charset="0"/>
              </a:rPr>
              <a:t>{</a:t>
            </a:r>
            <a:endParaRPr lang="en-IN" sz="20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11"/>
            </a:pPr>
            <a:r>
              <a:rPr lang="en-IN" sz="2000" dirty="0" smtClean="0">
                <a:latin typeface="Consolas" panose="020B0609020204030204" pitchFamily="49" charset="0"/>
              </a:rPr>
              <a:t>  </a:t>
            </a:r>
            <a:r>
              <a:rPr lang="en-IN" sz="2000" dirty="0" err="1" smtClean="0">
                <a:latin typeface="Consolas" panose="020B0609020204030204" pitchFamily="49" charset="0"/>
              </a:rPr>
              <a:t>System.out.println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("inside Constructor</a:t>
            </a:r>
            <a:r>
              <a:rPr lang="en-IN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11"/>
            </a:pP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IN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	CUBEWEIGTH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IN" sz="2000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11"/>
            </a:pPr>
            <a:r>
              <a:rPr lang="en-IN" sz="2000" dirty="0">
                <a:latin typeface="Consolas" panose="020B0609020204030204" pitchFamily="49" charset="0"/>
              </a:rPr>
              <a:t>		height=h;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11"/>
            </a:pPr>
            <a:r>
              <a:rPr lang="en-IN" sz="2000" dirty="0">
                <a:latin typeface="Consolas" panose="020B0609020204030204" pitchFamily="49" charset="0"/>
              </a:rPr>
              <a:t>		width=w;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11"/>
            </a:pPr>
            <a:r>
              <a:rPr lang="en-IN" sz="2000" dirty="0">
                <a:latin typeface="Consolas" panose="020B0609020204030204" pitchFamily="49" charset="0"/>
              </a:rPr>
              <a:t>		depth=d;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11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dirty="0" err="1">
                <a:latin typeface="Consolas" panose="020B0609020204030204" pitchFamily="49" charset="0"/>
              </a:rPr>
              <a:t>weigth</a:t>
            </a:r>
            <a:r>
              <a:rPr lang="en-IN" sz="2000" dirty="0">
                <a:latin typeface="Consolas" panose="020B0609020204030204" pitchFamily="49" charset="0"/>
              </a:rPr>
              <a:t>=m;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11"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smtClean="0">
                <a:latin typeface="Consolas" panose="020B0609020204030204" pitchFamily="49" charset="0"/>
              </a:rPr>
              <a:t>}}</a:t>
            </a:r>
            <a:endParaRPr lang="en-IN" sz="2000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12979" y="-23647"/>
            <a:ext cx="6879021" cy="34605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22"/>
            </a:pPr>
            <a:r>
              <a:rPr lang="en-IN" sz="20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latin typeface="Consolas" panose="020B0609020204030204" pitchFamily="49" charset="0"/>
              </a:rPr>
              <a:t>CubeInherit</a:t>
            </a:r>
            <a:r>
              <a:rPr lang="en-IN" sz="20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22"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>
                <a:solidFill>
                  <a:srgbClr val="3333CC"/>
                </a:solidFill>
                <a:latin typeface="Consolas" panose="020B0609020204030204" pitchFamily="49" charset="0"/>
              </a:rPr>
              <a:t>public static void</a:t>
            </a:r>
            <a:r>
              <a:rPr lang="en-IN" sz="2000" dirty="0">
                <a:latin typeface="Consolas" panose="020B0609020204030204" pitchFamily="49" charset="0"/>
              </a:rPr>
              <a:t> main(String[] </a:t>
            </a:r>
            <a:r>
              <a:rPr lang="en-IN" sz="2000" dirty="0" err="1">
                <a:latin typeface="Consolas" panose="020B0609020204030204" pitchFamily="49" charset="0"/>
              </a:rPr>
              <a:t>args</a:t>
            </a:r>
            <a:r>
              <a:rPr lang="en-IN" sz="2000" dirty="0">
                <a:latin typeface="Consolas" panose="020B0609020204030204" pitchFamily="49" charset="0"/>
              </a:rPr>
              <a:t>) 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22"/>
            </a:pPr>
            <a:r>
              <a:rPr lang="en-IN" sz="2000" dirty="0" err="1" smtClean="0">
                <a:latin typeface="Consolas" panose="020B0609020204030204" pitchFamily="49" charset="0"/>
              </a:rPr>
              <a:t>CubeWeight</a:t>
            </a:r>
            <a:r>
              <a:rPr lang="en-IN" sz="2000" dirty="0" smtClean="0">
                <a:latin typeface="Consolas" panose="020B0609020204030204" pitchFamily="49" charset="0"/>
              </a:rPr>
              <a:t> cw1= </a:t>
            </a:r>
            <a:r>
              <a:rPr lang="en-IN" sz="2000" dirty="0" smtClean="0">
                <a:solidFill>
                  <a:srgbClr val="3333CC"/>
                </a:solidFill>
                <a:latin typeface="Consolas" panose="020B0609020204030204" pitchFamily="49" charset="0"/>
              </a:rPr>
              <a:t>new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22"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smtClean="0">
                <a:latin typeface="Consolas" panose="020B0609020204030204" pitchFamily="49" charset="0"/>
              </a:rPr>
              <a:t>	   </a:t>
            </a:r>
            <a:r>
              <a:rPr lang="en-IN" sz="2000" b="1" dirty="0" err="1" smtClean="0">
                <a:latin typeface="Consolas" panose="020B0609020204030204" pitchFamily="49" charset="0"/>
              </a:rPr>
              <a:t>CubeWeight</a:t>
            </a:r>
            <a:r>
              <a:rPr lang="en-IN" sz="2000" b="1" dirty="0" smtClean="0">
                <a:latin typeface="Consolas" panose="020B0609020204030204" pitchFamily="49" charset="0"/>
              </a:rPr>
              <a:t>(10,10,10,20.5</a:t>
            </a:r>
            <a:r>
              <a:rPr lang="en-IN" sz="2000" b="1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22"/>
            </a:pPr>
            <a:r>
              <a:rPr lang="en-IN" sz="2000" dirty="0" err="1" smtClean="0">
                <a:latin typeface="Consolas" panose="020B0609020204030204" pitchFamily="49" charset="0"/>
              </a:rPr>
              <a:t>CubeWeight</a:t>
            </a:r>
            <a:r>
              <a:rPr lang="en-IN" sz="2000" dirty="0" smtClean="0">
                <a:latin typeface="Consolas" panose="020B0609020204030204" pitchFamily="49" charset="0"/>
              </a:rPr>
              <a:t> cw2= </a:t>
            </a:r>
            <a:r>
              <a:rPr lang="en-IN" sz="2000" dirty="0" smtClean="0">
                <a:solidFill>
                  <a:srgbClr val="3333CC"/>
                </a:solidFill>
                <a:latin typeface="Consolas" panose="020B0609020204030204" pitchFamily="49" charset="0"/>
              </a:rPr>
              <a:t>new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22"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smtClean="0">
                <a:latin typeface="Consolas" panose="020B0609020204030204" pitchFamily="49" charset="0"/>
              </a:rPr>
              <a:t>	</a:t>
            </a:r>
            <a:r>
              <a:rPr lang="en-IN" sz="2000" b="1" dirty="0">
                <a:latin typeface="Consolas" panose="020B0609020204030204" pitchFamily="49" charset="0"/>
              </a:rPr>
              <a:t> </a:t>
            </a:r>
            <a:r>
              <a:rPr lang="en-IN" sz="2000" b="1" dirty="0" smtClean="0">
                <a:latin typeface="Consolas" panose="020B0609020204030204" pitchFamily="49" charset="0"/>
              </a:rPr>
              <a:t>  </a:t>
            </a:r>
            <a:r>
              <a:rPr lang="en-IN" sz="2000" b="1" dirty="0" err="1" smtClean="0">
                <a:latin typeface="Consolas" panose="020B0609020204030204" pitchFamily="49" charset="0"/>
              </a:rPr>
              <a:t>CubeWeight</a:t>
            </a:r>
            <a:r>
              <a:rPr lang="en-IN" sz="2000" b="1" dirty="0" smtClean="0">
                <a:latin typeface="Consolas" panose="020B0609020204030204" pitchFamily="49" charset="0"/>
              </a:rPr>
              <a:t>(100,100,100,200.5</a:t>
            </a:r>
            <a:r>
              <a:rPr lang="en-IN" sz="2000" b="1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22"/>
            </a:pPr>
            <a:r>
              <a:rPr lang="en-IN" sz="2000" dirty="0" err="1" smtClean="0">
                <a:latin typeface="Consolas" panose="020B0609020204030204" pitchFamily="49" charset="0"/>
              </a:rPr>
              <a:t>System.out.println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("cw1.volume</a:t>
            </a:r>
            <a:r>
              <a:rPr lang="en-IN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()=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smtClean="0">
                <a:latin typeface="Consolas" panose="020B0609020204030204" pitchFamily="49" charset="0"/>
              </a:rPr>
              <a:t>						+</a:t>
            </a:r>
            <a:r>
              <a:rPr lang="en-IN" sz="2000" b="1" dirty="0">
                <a:latin typeface="Consolas" panose="020B0609020204030204" pitchFamily="49" charset="0"/>
              </a:rPr>
              <a:t>cw1.volume()</a:t>
            </a:r>
            <a:r>
              <a:rPr lang="en-IN" sz="2000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22"/>
            </a:pPr>
            <a:r>
              <a:rPr lang="en-IN" sz="2000" dirty="0" err="1" smtClean="0">
                <a:latin typeface="Consolas" panose="020B0609020204030204" pitchFamily="49" charset="0"/>
              </a:rPr>
              <a:t>System.out.println</a:t>
            </a:r>
            <a:r>
              <a:rPr lang="en-IN" sz="2000" dirty="0"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"cw2.volume</a:t>
            </a:r>
            <a:r>
              <a:rPr lang="en-IN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()=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"	</a:t>
            </a:r>
            <a:r>
              <a:rPr lang="en-IN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IN" sz="2000" dirty="0" smtClean="0">
                <a:latin typeface="Consolas" panose="020B0609020204030204" pitchFamily="49" charset="0"/>
              </a:rPr>
              <a:t>					+</a:t>
            </a:r>
            <a:r>
              <a:rPr lang="en-IN" sz="2000" b="1" dirty="0">
                <a:latin typeface="Consolas" panose="020B0609020204030204" pitchFamily="49" charset="0"/>
              </a:rPr>
              <a:t>cw2.volume()</a:t>
            </a:r>
            <a:r>
              <a:rPr lang="en-IN" sz="2000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22"/>
            </a:pPr>
            <a:r>
              <a:rPr lang="en-IN" sz="2000" dirty="0" smtClean="0">
                <a:latin typeface="Consolas" panose="020B0609020204030204" pitchFamily="49" charset="0"/>
              </a:rPr>
              <a:t>  }}</a:t>
            </a:r>
            <a:endParaRPr lang="en-IN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263" y="3473670"/>
            <a:ext cx="7394028" cy="3384330"/>
          </a:xfrm>
          <a:prstGeom prst="rect">
            <a:avLst/>
          </a:prstGeom>
          <a:solidFill>
            <a:schemeClr val="tx2">
              <a:alpha val="7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2263" y="61748"/>
            <a:ext cx="5312979" cy="3375135"/>
          </a:xfrm>
          <a:prstGeom prst="rect">
            <a:avLst/>
          </a:prstGeom>
          <a:solidFill>
            <a:schemeClr val="accent6">
              <a:alpha val="7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377505" y="61748"/>
            <a:ext cx="6814495" cy="3398783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9133149" y="4345488"/>
            <a:ext cx="3058851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4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CubeInherit.java</a:t>
            </a:r>
            <a:endParaRPr lang="en-IN" sz="3400" b="1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482004" y="4924910"/>
            <a:ext cx="4709996" cy="191995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inside default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Constructor:CUBE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inside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Constructor:CUBEWEIGTH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inside default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Constructor:CUBE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inside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Constructor:CUBEWEIGTH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cw1.volume()=1000.0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cw2.volume()=1000000.0</a:t>
            </a:r>
          </a:p>
        </p:txBody>
      </p:sp>
      <p:sp>
        <p:nvSpPr>
          <p:cNvPr id="10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482004" y="4653265"/>
            <a:ext cx="798574" cy="32918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99228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  <p:bldP spid="8" grpId="0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Keyword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08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Keyword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a subclass needs to refer to its </a:t>
            </a:r>
            <a:r>
              <a:rPr lang="en-US" dirty="0" smtClean="0"/>
              <a:t>immediate superclass</a:t>
            </a:r>
            <a:r>
              <a:rPr lang="en-US" dirty="0"/>
              <a:t>, it can do so by use of the keyword </a:t>
            </a:r>
            <a:r>
              <a:rPr lang="en-US" b="1" dirty="0"/>
              <a:t>super</a:t>
            </a:r>
            <a:r>
              <a:rPr lang="en-US" dirty="0" smtClean="0"/>
              <a:t>. Super </a:t>
            </a:r>
            <a:r>
              <a:rPr lang="en-US" dirty="0"/>
              <a:t>has two general </a:t>
            </a:r>
            <a:r>
              <a:rPr lang="en-US" dirty="0" smtClean="0"/>
              <a:t>forms</a:t>
            </a:r>
            <a:r>
              <a:rPr lang="en-US" dirty="0"/>
              <a:t>: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Calls </a:t>
            </a:r>
            <a:r>
              <a:rPr lang="en-US" dirty="0"/>
              <a:t>the </a:t>
            </a:r>
            <a:r>
              <a:rPr lang="en-US" dirty="0" smtClean="0"/>
              <a:t>superclass </a:t>
            </a:r>
            <a:r>
              <a:rPr lang="en-US" dirty="0">
                <a:solidFill>
                  <a:srgbClr val="002060"/>
                </a:solidFill>
              </a:rPr>
              <a:t>constructor</a:t>
            </a:r>
            <a:r>
              <a:rPr lang="en-US" dirty="0"/>
              <a:t>.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Used </a:t>
            </a:r>
            <a:r>
              <a:rPr lang="en-US" dirty="0"/>
              <a:t>to access a </a:t>
            </a:r>
            <a:r>
              <a:rPr lang="en-US" dirty="0" smtClean="0">
                <a:solidFill>
                  <a:srgbClr val="002060"/>
                </a:solidFill>
              </a:rPr>
              <a:t>members(i.e. </a:t>
            </a:r>
            <a:r>
              <a:rPr lang="en-US" i="1" dirty="0" smtClean="0">
                <a:solidFill>
                  <a:srgbClr val="002060"/>
                </a:solidFill>
              </a:rPr>
              <a:t>instance variable or method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  <a:r>
              <a:rPr lang="en-US" dirty="0" smtClean="0"/>
              <a:t> </a:t>
            </a:r>
            <a:r>
              <a:rPr lang="en-US" dirty="0"/>
              <a:t>of the </a:t>
            </a:r>
            <a:r>
              <a:rPr lang="en-US" dirty="0" smtClean="0"/>
              <a:t>superclass.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916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super to Call Superclass Constructors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</a:t>
            </a:r>
            <a:r>
              <a:rPr lang="en-US" dirty="0"/>
              <a:t>to super </a:t>
            </a:r>
            <a:r>
              <a:rPr lang="en-US" dirty="0" smtClean="0"/>
              <a:t>must </a:t>
            </a:r>
            <a:r>
              <a:rPr lang="en-US" dirty="0"/>
              <a:t>be first statement in constructor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871614"/>
              </p:ext>
            </p:extLst>
          </p:nvPr>
        </p:nvGraphicFramePr>
        <p:xfrm>
          <a:off x="3546908" y="1484855"/>
          <a:ext cx="3692525" cy="2173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756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</a:rPr>
                        <a:t>Cube</a:t>
                      </a:r>
                      <a:endParaRPr lang="en-IN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2759">
                <a:tc>
                  <a:txBody>
                    <a:bodyPr/>
                    <a:lstStyle/>
                    <a:p>
                      <a:r>
                        <a:rPr lang="en-US" dirty="0" smtClean="0"/>
                        <a:t># height: double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width: double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depth: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311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volume():</a:t>
                      </a:r>
                      <a:r>
                        <a:rPr lang="en-US" baseline="0" dirty="0" smtClean="0"/>
                        <a:t> double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946400" y="4493174"/>
          <a:ext cx="4921250" cy="1484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983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</a:rPr>
                        <a:t>CubeWeight</a:t>
                      </a:r>
                      <a:endParaRPr lang="en-IN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3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weigth</a:t>
                      </a:r>
                      <a:r>
                        <a:rPr lang="en-US" dirty="0" smtClean="0"/>
                        <a:t>: double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6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8832850" y="1540424"/>
          <a:ext cx="2463800" cy="1899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756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err="1" smtClean="0">
                          <a:solidFill>
                            <a:schemeClr val="tx1"/>
                          </a:solidFill>
                        </a:rPr>
                        <a:t>CubeInherit</a:t>
                      </a:r>
                      <a:endParaRPr lang="en-IN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023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cw1:CubeWeight</a:t>
                      </a:r>
                    </a:p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cw2:CubeWeight</a:t>
                      </a:r>
                      <a:endParaRPr lang="en-US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311">
                <a:tc>
                  <a:txBody>
                    <a:bodyPr/>
                    <a:lstStyle/>
                    <a:p>
                      <a:r>
                        <a:rPr lang="en-US" dirty="0" smtClean="0"/>
                        <a:t>main(): void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>
            <a:stCxn id="5" idx="0"/>
            <a:endCxn id="4" idx="2"/>
          </p:cNvCxnSpPr>
          <p:nvPr/>
        </p:nvCxnSpPr>
        <p:spPr>
          <a:xfrm flipH="1" flipV="1">
            <a:off x="5393170" y="3658726"/>
            <a:ext cx="13855" cy="834448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/>
          <p:cNvSpPr/>
          <p:nvPr/>
        </p:nvSpPr>
        <p:spPr>
          <a:xfrm>
            <a:off x="5286375" y="3658726"/>
            <a:ext cx="241300" cy="209550"/>
          </a:xfrm>
          <a:prstGeom prst="triangle">
            <a:avLst/>
          </a:prstGeom>
          <a:solidFill>
            <a:schemeClr val="bg1"/>
          </a:solidFill>
          <a:ln w="254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IN" dirty="0"/>
          </a:p>
        </p:txBody>
      </p:sp>
      <p:cxnSp>
        <p:nvCxnSpPr>
          <p:cNvPr id="9" name="Elbow Connector 8"/>
          <p:cNvCxnSpPr>
            <a:stCxn id="6" idx="2"/>
            <a:endCxn id="5" idx="3"/>
          </p:cNvCxnSpPr>
          <p:nvPr/>
        </p:nvCxnSpPr>
        <p:spPr>
          <a:xfrm rot="5400000">
            <a:off x="8068460" y="3239165"/>
            <a:ext cx="1795481" cy="2197100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22" idx="1"/>
            <a:endCxn id="20" idx="1"/>
          </p:cNvCxnSpPr>
          <p:nvPr/>
        </p:nvCxnSpPr>
        <p:spPr>
          <a:xfrm rot="10800000" flipH="1">
            <a:off x="2946397" y="3110028"/>
            <a:ext cx="595315" cy="2562516"/>
          </a:xfrm>
          <a:prstGeom prst="curvedConnector3">
            <a:avLst>
              <a:gd name="adj1" fmla="val -144331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01004" y="2806329"/>
            <a:ext cx="15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Using “super”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41713" y="2925362"/>
            <a:ext cx="2898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Cube(double, double, double)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946398" y="5487878"/>
            <a:ext cx="4338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err="1">
                <a:solidFill>
                  <a:srgbClr val="C00000"/>
                </a:solidFill>
              </a:rPr>
              <a:t>CubeWeight</a:t>
            </a:r>
            <a:r>
              <a:rPr lang="en-US" b="1" dirty="0">
                <a:solidFill>
                  <a:srgbClr val="C00000"/>
                </a:solidFill>
              </a:rPr>
              <a:t>(double, double, double, double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16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8" grpId="0"/>
      <p:bldP spid="20" grpId="0"/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0" y="0"/>
            <a:ext cx="5562600" cy="4419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class </a:t>
            </a:r>
            <a:r>
              <a:rPr lang="en-IN" sz="2000" b="1" dirty="0">
                <a:latin typeface="Consolas" panose="020B0609020204030204" pitchFamily="49" charset="0"/>
              </a:rPr>
              <a:t>Cube</a:t>
            </a:r>
            <a:r>
              <a:rPr lang="en-IN" sz="20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>
                <a:solidFill>
                  <a:srgbClr val="3333CC"/>
                </a:solidFill>
                <a:latin typeface="Consolas" panose="020B0609020204030204" pitchFamily="49" charset="0"/>
              </a:rPr>
              <a:t>protected</a:t>
            </a:r>
            <a:r>
              <a:rPr lang="en-IN" sz="2000" dirty="0">
                <a:latin typeface="Consolas" panose="020B0609020204030204" pitchFamily="49" charset="0"/>
              </a:rPr>
              <a:t> double </a:t>
            </a:r>
            <a:r>
              <a:rPr lang="en-IN" sz="2000" dirty="0" smtClean="0">
                <a:latin typeface="Consolas" panose="020B0609020204030204" pitchFamily="49" charset="0"/>
              </a:rPr>
              <a:t>				     </a:t>
            </a:r>
            <a:r>
              <a:rPr lang="en-IN" sz="2000" dirty="0" err="1" smtClean="0">
                <a:latin typeface="Consolas" panose="020B0609020204030204" pitchFamily="49" charset="0"/>
              </a:rPr>
              <a:t>height,width,depth</a:t>
            </a:r>
            <a:r>
              <a:rPr lang="en-IN" sz="2000" dirty="0">
                <a:latin typeface="Consolas" panose="020B0609020204030204" pitchFamily="49" charset="0"/>
              </a:rPr>
              <a:t>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0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Cube(double </a:t>
            </a:r>
            <a:r>
              <a:rPr lang="en-I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h,double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w,double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d)</a:t>
            </a:r>
            <a:r>
              <a:rPr lang="en-IN" sz="20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000" dirty="0" err="1" smtClean="0">
                <a:latin typeface="Consolas" panose="020B0609020204030204" pitchFamily="49" charset="0"/>
              </a:rPr>
              <a:t>System.out.println</a:t>
            </a:r>
            <a:r>
              <a:rPr lang="en-IN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("Constructor: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IN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	    CUBE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IN" sz="2000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	height=h;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	width=w;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	depth=d;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double volume(){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smtClean="0">
                <a:solidFill>
                  <a:srgbClr val="3333CC"/>
                </a:solidFill>
                <a:latin typeface="Consolas" panose="020B0609020204030204" pitchFamily="49" charset="0"/>
              </a:rPr>
              <a:t>return</a:t>
            </a:r>
            <a:r>
              <a:rPr lang="en-IN" sz="2000" dirty="0" smtClean="0">
                <a:latin typeface="Consolas" panose="020B0609020204030204" pitchFamily="49" charset="0"/>
              </a:rPr>
              <a:t> </a:t>
            </a:r>
            <a:r>
              <a:rPr lang="en-IN" sz="2000" dirty="0">
                <a:latin typeface="Consolas" panose="020B0609020204030204" pitchFamily="49" charset="0"/>
              </a:rPr>
              <a:t>height*width*depth;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4267200"/>
            <a:ext cx="8607972" cy="2800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14"/>
            </a:pPr>
            <a:r>
              <a:rPr lang="en-IN" sz="20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latin typeface="Consolas" panose="020B0609020204030204" pitchFamily="49" charset="0"/>
              </a:rPr>
              <a:t>CubeWeight</a:t>
            </a:r>
            <a:r>
              <a:rPr lang="en-IN" sz="2000" b="1" dirty="0"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extends</a:t>
            </a:r>
            <a:r>
              <a:rPr lang="en-IN" sz="2000" b="1" dirty="0">
                <a:latin typeface="Consolas" panose="020B0609020204030204" pitchFamily="49" charset="0"/>
              </a:rPr>
              <a:t> Cube</a:t>
            </a:r>
            <a:r>
              <a:rPr lang="en-IN" sz="20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14"/>
            </a:pPr>
            <a:r>
              <a:rPr lang="en-IN" sz="2000" dirty="0">
                <a:latin typeface="Consolas" panose="020B0609020204030204" pitchFamily="49" charset="0"/>
              </a:rPr>
              <a:t>	double </a:t>
            </a:r>
            <a:r>
              <a:rPr lang="en-IN" sz="2000" dirty="0" err="1">
                <a:latin typeface="Consolas" panose="020B0609020204030204" pitchFamily="49" charset="0"/>
              </a:rPr>
              <a:t>weigth</a:t>
            </a:r>
            <a:r>
              <a:rPr lang="en-IN" sz="2000" dirty="0">
                <a:latin typeface="Consolas" panose="020B0609020204030204" pitchFamily="49" charset="0"/>
              </a:rPr>
              <a:t>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14"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b="1" dirty="0" err="1">
                <a:latin typeface="Consolas" panose="020B0609020204030204" pitchFamily="49" charset="0"/>
              </a:rPr>
              <a:t>CubeWeight</a:t>
            </a:r>
            <a:r>
              <a:rPr lang="en-IN" sz="2000" b="1" dirty="0">
                <a:latin typeface="Consolas" panose="020B0609020204030204" pitchFamily="49" charset="0"/>
              </a:rPr>
              <a:t>(double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latin typeface="Consolas" panose="020B0609020204030204" pitchFamily="49" charset="0"/>
              </a:rPr>
              <a:t>h,double</a:t>
            </a:r>
            <a:r>
              <a:rPr lang="en-IN" sz="2000" b="1" dirty="0"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latin typeface="Consolas" panose="020B0609020204030204" pitchFamily="49" charset="0"/>
              </a:rPr>
              <a:t>w,double</a:t>
            </a:r>
            <a:r>
              <a:rPr lang="en-IN" sz="2000" b="1" dirty="0">
                <a:latin typeface="Consolas" panose="020B0609020204030204" pitchFamily="49" charset="0"/>
              </a:rPr>
              <a:t> d, double m)</a:t>
            </a:r>
            <a:r>
              <a:rPr lang="en-IN" sz="20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14"/>
            </a:pPr>
            <a:r>
              <a:rPr lang="en-IN" sz="2400" b="1" dirty="0" smtClean="0">
                <a:latin typeface="Consolas" panose="020B0609020204030204" pitchFamily="49" charset="0"/>
              </a:rPr>
              <a:t>	  </a:t>
            </a:r>
            <a:r>
              <a:rPr lang="en-IN" sz="24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super(</a:t>
            </a:r>
            <a:r>
              <a:rPr lang="en-IN" sz="2400" b="1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h,w,d</a:t>
            </a:r>
            <a:r>
              <a:rPr lang="en-I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); </a:t>
            </a:r>
            <a:r>
              <a:rPr lang="en-IN" sz="2400" b="1" dirty="0">
                <a:latin typeface="Consolas" panose="020B0609020204030204" pitchFamily="49" charset="0"/>
              </a:rPr>
              <a:t>//call </a:t>
            </a:r>
            <a:r>
              <a:rPr lang="en-IN" sz="2400" b="1" dirty="0" err="1" smtClean="0">
                <a:latin typeface="Consolas" panose="020B0609020204030204" pitchFamily="49" charset="0"/>
              </a:rPr>
              <a:t>superclassConstructor</a:t>
            </a:r>
            <a:endParaRPr lang="en-IN" sz="2400" b="1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14"/>
            </a:pPr>
            <a:r>
              <a:rPr lang="en-IN" sz="2000" dirty="0">
                <a:latin typeface="Consolas" panose="020B0609020204030204" pitchFamily="49" charset="0"/>
              </a:rPr>
              <a:t>	 </a:t>
            </a:r>
            <a:r>
              <a:rPr lang="en-IN" sz="2000" dirty="0" smtClean="0">
                <a:latin typeface="Consolas" panose="020B0609020204030204" pitchFamily="49" charset="0"/>
              </a:rPr>
              <a:t> </a:t>
            </a:r>
            <a:r>
              <a:rPr lang="en-IN" sz="2000" dirty="0" err="1" smtClean="0">
                <a:latin typeface="Consolas" panose="020B0609020204030204" pitchFamily="49" charset="0"/>
              </a:rPr>
              <a:t>System.out.println</a:t>
            </a:r>
            <a:r>
              <a:rPr lang="en-IN" sz="2000" dirty="0"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IN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Constructor:CUBEWEIGTH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IN" sz="2000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14"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smtClean="0">
                <a:latin typeface="Consolas" panose="020B0609020204030204" pitchFamily="49" charset="0"/>
              </a:rPr>
              <a:t>  </a:t>
            </a:r>
            <a:r>
              <a:rPr lang="en-IN" sz="2000" dirty="0" err="1" smtClean="0">
                <a:latin typeface="Consolas" panose="020B0609020204030204" pitchFamily="49" charset="0"/>
              </a:rPr>
              <a:t>weigth</a:t>
            </a:r>
            <a:r>
              <a:rPr lang="en-IN" sz="2000" dirty="0" smtClean="0">
                <a:latin typeface="Consolas" panose="020B0609020204030204" pitchFamily="49" charset="0"/>
              </a:rPr>
              <a:t>=m</a:t>
            </a:r>
            <a:r>
              <a:rPr lang="en-IN" sz="2000" dirty="0">
                <a:latin typeface="Consolas" panose="020B0609020204030204" pitchFamily="49" charset="0"/>
              </a:rPr>
              <a:t>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14"/>
            </a:pPr>
            <a:r>
              <a:rPr lang="en-IN" sz="2000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14"/>
            </a:pPr>
            <a:r>
              <a:rPr lang="en-I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372100" y="85725"/>
            <a:ext cx="6819900" cy="37719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22"/>
            </a:pP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latin typeface="Consolas" panose="020B0609020204030204" pitchFamily="49" charset="0"/>
              </a:rPr>
              <a:t> </a:t>
            </a:r>
            <a:r>
              <a:rPr lang="en-IN" sz="1800" b="1" dirty="0" err="1" smtClean="0">
                <a:latin typeface="Consolas" panose="020B0609020204030204" pitchFamily="49" charset="0"/>
              </a:rPr>
              <a:t>CubeInheritSuper</a:t>
            </a:r>
            <a:r>
              <a:rPr lang="en-IN" sz="1800" dirty="0" smtClean="0">
                <a:latin typeface="Consolas" panose="020B0609020204030204" pitchFamily="49" charset="0"/>
              </a:rPr>
              <a:t>{</a:t>
            </a:r>
            <a:endParaRPr lang="en-IN" sz="18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22"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public static void</a:t>
            </a:r>
            <a:r>
              <a:rPr lang="en-IN" sz="1800" dirty="0">
                <a:latin typeface="Consolas" panose="020B0609020204030204" pitchFamily="49" charset="0"/>
              </a:rPr>
              <a:t> main(String[] </a:t>
            </a:r>
            <a:r>
              <a:rPr lang="en-IN" sz="1800" dirty="0" err="1">
                <a:latin typeface="Consolas" panose="020B0609020204030204" pitchFamily="49" charset="0"/>
              </a:rPr>
              <a:t>args</a:t>
            </a:r>
            <a:r>
              <a:rPr lang="en-IN" sz="1800" dirty="0">
                <a:latin typeface="Consolas" panose="020B0609020204030204" pitchFamily="49" charset="0"/>
              </a:rPr>
              <a:t>) 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22"/>
            </a:pPr>
            <a:r>
              <a:rPr lang="en-IN" sz="1800" dirty="0">
                <a:latin typeface="Consolas" panose="020B0609020204030204" pitchFamily="49" charset="0"/>
              </a:rPr>
              <a:t>		</a:t>
            </a:r>
            <a:r>
              <a:rPr lang="en-IN" sz="1800" dirty="0" err="1">
                <a:latin typeface="Consolas" panose="020B0609020204030204" pitchFamily="49" charset="0"/>
              </a:rPr>
              <a:t>CubeWeight</a:t>
            </a:r>
            <a:r>
              <a:rPr lang="en-IN" sz="1800" dirty="0">
                <a:latin typeface="Consolas" panose="020B0609020204030204" pitchFamily="49" charset="0"/>
              </a:rPr>
              <a:t> cw1= </a:t>
            </a: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sz="1800" dirty="0"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latin typeface="Consolas" panose="020B0609020204030204" pitchFamily="49" charset="0"/>
              </a:rPr>
              <a:t>					</a:t>
            </a:r>
            <a:r>
              <a:rPr lang="en-IN" sz="1800" dirty="0"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latin typeface="Consolas" panose="020B0609020204030204" pitchFamily="49" charset="0"/>
              </a:rPr>
              <a:t>      </a:t>
            </a:r>
            <a:r>
              <a:rPr lang="en-IN" sz="1800" dirty="0" err="1" smtClean="0">
                <a:latin typeface="Consolas" panose="020B0609020204030204" pitchFamily="49" charset="0"/>
              </a:rPr>
              <a:t>CubeWeight</a:t>
            </a:r>
            <a:r>
              <a:rPr lang="en-IN" sz="1800" dirty="0" smtClean="0">
                <a:latin typeface="Consolas" panose="020B0609020204030204" pitchFamily="49" charset="0"/>
              </a:rPr>
              <a:t>(10,10,10,20.5</a:t>
            </a:r>
            <a:r>
              <a:rPr lang="en-IN" sz="1800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22"/>
            </a:pPr>
            <a:r>
              <a:rPr lang="en-IN" sz="1800" dirty="0">
                <a:latin typeface="Consolas" panose="020B0609020204030204" pitchFamily="49" charset="0"/>
              </a:rPr>
              <a:t>		</a:t>
            </a:r>
            <a:r>
              <a:rPr lang="en-IN" sz="1800" dirty="0" err="1">
                <a:latin typeface="Consolas" panose="020B0609020204030204" pitchFamily="49" charset="0"/>
              </a:rPr>
              <a:t>CubeWeight</a:t>
            </a:r>
            <a:r>
              <a:rPr lang="en-IN" sz="1800" dirty="0">
                <a:latin typeface="Consolas" panose="020B0609020204030204" pitchFamily="49" charset="0"/>
              </a:rPr>
              <a:t> cw2= </a:t>
            </a: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sz="1800" dirty="0"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latin typeface="Consolas" panose="020B0609020204030204" pitchFamily="49" charset="0"/>
              </a:rPr>
              <a:t>					</a:t>
            </a:r>
            <a:r>
              <a:rPr lang="en-IN" sz="1800" dirty="0"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latin typeface="Consolas" panose="020B0609020204030204" pitchFamily="49" charset="0"/>
              </a:rPr>
              <a:t>      </a:t>
            </a:r>
            <a:r>
              <a:rPr lang="en-IN" sz="1800" dirty="0" err="1" smtClean="0">
                <a:latin typeface="Consolas" panose="020B0609020204030204" pitchFamily="49" charset="0"/>
              </a:rPr>
              <a:t>CubeWeight</a:t>
            </a:r>
            <a:r>
              <a:rPr lang="en-IN" sz="1800" dirty="0" smtClean="0">
                <a:latin typeface="Consolas" panose="020B0609020204030204" pitchFamily="49" charset="0"/>
              </a:rPr>
              <a:t>(100,100,100,200.5</a:t>
            </a:r>
            <a:r>
              <a:rPr lang="en-IN" sz="1800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22"/>
            </a:pPr>
            <a:r>
              <a:rPr lang="en-IN" sz="1800" dirty="0" err="1" smtClean="0">
                <a:latin typeface="Consolas" panose="020B0609020204030204" pitchFamily="49" charset="0"/>
              </a:rPr>
              <a:t>System.out.println</a:t>
            </a:r>
            <a:r>
              <a:rPr lang="en-IN" sz="1800" dirty="0"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"cw1.volume()="</a:t>
            </a:r>
            <a:r>
              <a:rPr lang="en-IN" sz="1800" dirty="0">
                <a:latin typeface="Consolas" panose="020B0609020204030204" pitchFamily="49" charset="0"/>
              </a:rPr>
              <a:t>+cw1.volume());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22"/>
            </a:pPr>
            <a:r>
              <a:rPr lang="en-IN" sz="1800" dirty="0" err="1" smtClean="0">
                <a:latin typeface="Consolas" panose="020B0609020204030204" pitchFamily="49" charset="0"/>
              </a:rPr>
              <a:t>System.out.println</a:t>
            </a:r>
            <a:r>
              <a:rPr lang="en-IN" sz="1800" dirty="0"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"cw1.weigth="</a:t>
            </a:r>
            <a:r>
              <a:rPr lang="en-IN" sz="1800" dirty="0">
                <a:latin typeface="Consolas" panose="020B0609020204030204" pitchFamily="49" charset="0"/>
              </a:rPr>
              <a:t>+cw1.weigth);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22"/>
            </a:pPr>
            <a:r>
              <a:rPr lang="en-IN" sz="1800" dirty="0" err="1" smtClean="0">
                <a:latin typeface="Consolas" panose="020B0609020204030204" pitchFamily="49" charset="0"/>
              </a:rPr>
              <a:t>System.out.println</a:t>
            </a:r>
            <a:r>
              <a:rPr lang="en-IN" sz="1800" dirty="0"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"cw2.volume()="</a:t>
            </a:r>
            <a:r>
              <a:rPr lang="en-IN" sz="1800" dirty="0">
                <a:latin typeface="Consolas" panose="020B0609020204030204" pitchFamily="49" charset="0"/>
              </a:rPr>
              <a:t>+cw2.volume());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22"/>
            </a:pPr>
            <a:r>
              <a:rPr lang="en-IN" sz="1900" dirty="0" err="1" smtClean="0">
                <a:latin typeface="Consolas" panose="020B0609020204030204" pitchFamily="49" charset="0"/>
              </a:rPr>
              <a:t>System.out.println</a:t>
            </a:r>
            <a:r>
              <a:rPr lang="en-IN" sz="1800" dirty="0"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"cw2.weigth="</a:t>
            </a:r>
            <a:r>
              <a:rPr lang="en-IN" sz="1800" dirty="0">
                <a:latin typeface="Consolas" panose="020B0609020204030204" pitchFamily="49" charset="0"/>
              </a:rPr>
              <a:t>+cw2.weigth);	</a:t>
            </a:r>
            <a:endParaRPr lang="en-IN" sz="1800" dirty="0" smtClean="0"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22"/>
            </a:pPr>
            <a:r>
              <a:rPr lang="en-IN" sz="1800" dirty="0" smtClean="0">
                <a:latin typeface="Consolas" panose="020B0609020204030204" pitchFamily="49" charset="0"/>
              </a:rPr>
              <a:t>  }</a:t>
            </a:r>
            <a:endParaRPr lang="en-IN" sz="18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22"/>
            </a:pPr>
            <a:r>
              <a:rPr lang="en-IN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01663" y="3278203"/>
            <a:ext cx="4078361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400" b="1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CubeInheritSuper.java</a:t>
            </a:r>
            <a:endParaRPr lang="en-IN" sz="3400" b="1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8877117" y="4209661"/>
            <a:ext cx="3314883" cy="263050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Constructor:CUBE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Constructor:CUBEWEIGTH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Constructor:CUBE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Constructor:CUBEWEIGTH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cw1.volume()=1000.0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cw1.weigth=20.5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cw2.volume()=1000000.0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cw2.weigth=200.5</a:t>
            </a:r>
          </a:p>
        </p:txBody>
      </p:sp>
      <p:sp>
        <p:nvSpPr>
          <p:cNvPr id="17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8877117" y="3893756"/>
            <a:ext cx="798574" cy="32918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781300" y="6334780"/>
            <a:ext cx="59506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2060"/>
                </a:solidFill>
                <a:latin typeface="FranklinGothic-Demi"/>
              </a:rPr>
              <a:t>Using </a:t>
            </a:r>
            <a:r>
              <a:rPr lang="en-US" sz="2800" b="1" i="1" dirty="0">
                <a:solidFill>
                  <a:srgbClr val="002060"/>
                </a:solidFill>
                <a:latin typeface="FranklinGothic-Demi"/>
              </a:rPr>
              <a:t>super </a:t>
            </a:r>
            <a:r>
              <a:rPr lang="en-US" sz="2000" b="1" i="1" dirty="0">
                <a:solidFill>
                  <a:srgbClr val="002060"/>
                </a:solidFill>
                <a:latin typeface="FranklinGothic-Demi"/>
              </a:rPr>
              <a:t>to Call Superclass Constructors</a:t>
            </a:r>
            <a:endParaRPr lang="en-IN" sz="20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31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super to </a:t>
            </a:r>
            <a:r>
              <a:rPr lang="en-US" dirty="0" smtClean="0"/>
              <a:t>access members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second form of </a:t>
            </a:r>
            <a:r>
              <a:rPr lang="en-US" b="1" dirty="0"/>
              <a:t>super </a:t>
            </a:r>
            <a:r>
              <a:rPr lang="en-US" dirty="0"/>
              <a:t>acts somewhat like </a:t>
            </a:r>
            <a:r>
              <a:rPr lang="en-US" b="1" dirty="0"/>
              <a:t>this</a:t>
            </a:r>
            <a:r>
              <a:rPr lang="en-US" dirty="0"/>
              <a:t>, except that it always refers </a:t>
            </a:r>
            <a:r>
              <a:rPr lang="en-US" dirty="0" smtClean="0"/>
              <a:t>to the </a:t>
            </a:r>
            <a:r>
              <a:rPr lang="en-US" dirty="0"/>
              <a:t>superclass of the subclass in which it is used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This second form of </a:t>
            </a:r>
            <a:r>
              <a:rPr lang="en-US" b="1" dirty="0"/>
              <a:t>super </a:t>
            </a:r>
            <a:r>
              <a:rPr lang="en-US" dirty="0"/>
              <a:t>is most applicable to situations in which member </a:t>
            </a:r>
            <a:r>
              <a:rPr lang="en-US" dirty="0" smtClean="0"/>
              <a:t>names of </a:t>
            </a:r>
            <a:r>
              <a:rPr lang="en-US" dirty="0"/>
              <a:t>a subclass </a:t>
            </a:r>
            <a:r>
              <a:rPr lang="en-US" dirty="0">
                <a:solidFill>
                  <a:srgbClr val="002060"/>
                </a:solidFill>
              </a:rPr>
              <a:t>hide</a:t>
            </a:r>
            <a:r>
              <a:rPr lang="en-US" dirty="0"/>
              <a:t> members by the </a:t>
            </a:r>
            <a:r>
              <a:rPr lang="en-US" dirty="0">
                <a:solidFill>
                  <a:srgbClr val="002060"/>
                </a:solidFill>
              </a:rPr>
              <a:t>same name </a:t>
            </a:r>
            <a:r>
              <a:rPr lang="en-US" dirty="0"/>
              <a:t>in the superclass.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571172" y="2356757"/>
            <a:ext cx="3248478" cy="86269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super</a:t>
            </a:r>
            <a:r>
              <a:rPr lang="en-US" sz="3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n-US" sz="3200" b="1" i="1" dirty="0" err="1">
                <a:solidFill>
                  <a:schemeClr val="tx1"/>
                </a:solidFill>
                <a:latin typeface="Consolas" panose="020B0609020204030204" pitchFamily="49" charset="0"/>
              </a:rPr>
              <a:t>member</a:t>
            </a:r>
            <a:endParaRPr lang="en-IN" sz="3200" b="1" i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4951003" y="1900507"/>
            <a:ext cx="4778214" cy="1319705"/>
          </a:xfrm>
          <a:prstGeom prst="wedgeEllipseCallout">
            <a:avLst>
              <a:gd name="adj1" fmla="val -57962"/>
              <a:gd name="adj2" fmla="val 12625"/>
            </a:avLst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member can be either a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method</a:t>
            </a:r>
            <a:r>
              <a:rPr lang="en-US" sz="2400" dirty="0">
                <a:solidFill>
                  <a:schemeClr val="tx1"/>
                </a:solidFill>
              </a:rPr>
              <a:t> or an </a:t>
            </a:r>
            <a:r>
              <a:rPr lang="en-US" sz="2400" b="1" dirty="0">
                <a:solidFill>
                  <a:srgbClr val="00B050"/>
                </a:solidFill>
              </a:rPr>
              <a:t>instance variable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12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super to access </a:t>
            </a:r>
            <a:r>
              <a:rPr lang="en-US" dirty="0" smtClean="0"/>
              <a:t>members: </a:t>
            </a:r>
            <a:r>
              <a:rPr lang="en-US" dirty="0"/>
              <a:t>SuperMemberDemo.java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-1" y="711201"/>
            <a:ext cx="7819697" cy="5847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4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2400" dirty="0">
                <a:latin typeface="Consolas" panose="020B0609020204030204" pitchFamily="49" charset="0"/>
              </a:rPr>
              <a:t> </a:t>
            </a:r>
            <a:r>
              <a:rPr lang="en-IN" sz="2400" b="1" dirty="0">
                <a:latin typeface="Consolas" panose="020B0609020204030204" pitchFamily="49" charset="0"/>
              </a:rPr>
              <a:t>A</a:t>
            </a:r>
            <a:r>
              <a:rPr lang="en-IN" sz="24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400" dirty="0">
                <a:latin typeface="Consolas" panose="020B0609020204030204" pitchFamily="49" charset="0"/>
              </a:rPr>
              <a:t>	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400" dirty="0" smtClean="0">
                <a:latin typeface="Consolas" panose="020B0609020204030204" pitchFamily="49" charset="0"/>
              </a:rPr>
              <a:t>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endParaRPr lang="en-IN" sz="24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4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2400" dirty="0">
                <a:latin typeface="Consolas" panose="020B0609020204030204" pitchFamily="49" charset="0"/>
              </a:rPr>
              <a:t> </a:t>
            </a:r>
            <a:r>
              <a:rPr lang="en-IN" sz="2400" b="1" dirty="0">
                <a:latin typeface="Consolas" panose="020B0609020204030204" pitchFamily="49" charset="0"/>
              </a:rPr>
              <a:t>B</a:t>
            </a:r>
            <a:r>
              <a:rPr lang="en-IN" sz="2400" dirty="0"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extends</a:t>
            </a:r>
            <a:r>
              <a:rPr lang="en-IN" sz="2400" dirty="0">
                <a:latin typeface="Consolas" panose="020B0609020204030204" pitchFamily="49" charset="0"/>
              </a:rPr>
              <a:t> </a:t>
            </a:r>
            <a:r>
              <a:rPr lang="en-IN" sz="2400" b="1" dirty="0">
                <a:latin typeface="Consolas" panose="020B0609020204030204" pitchFamily="49" charset="0"/>
              </a:rPr>
              <a:t>A</a:t>
            </a:r>
            <a:r>
              <a:rPr lang="en-IN" sz="24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400" dirty="0">
                <a:latin typeface="Consolas" panose="020B0609020204030204" pitchFamily="49" charset="0"/>
              </a:rPr>
              <a:t>	</a:t>
            </a:r>
            <a:r>
              <a:rPr lang="en-IN" sz="2400" dirty="0" err="1">
                <a:latin typeface="Consolas" panose="020B0609020204030204" pitchFamily="49" charset="0"/>
              </a:rPr>
              <a:t>int</a:t>
            </a:r>
            <a:r>
              <a:rPr lang="en-IN" sz="2400" dirty="0"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 err="1">
                <a:latin typeface="Consolas" panose="020B0609020204030204" pitchFamily="49" charset="0"/>
              </a:rPr>
              <a:t>,k</a:t>
            </a:r>
            <a:r>
              <a:rPr lang="en-IN" sz="2400" dirty="0">
                <a:latin typeface="Consolas" panose="020B0609020204030204" pitchFamily="49" charset="0"/>
              </a:rPr>
              <a:t>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400" dirty="0">
                <a:latin typeface="Consolas" panose="020B0609020204030204" pitchFamily="49" charset="0"/>
              </a:rPr>
              <a:t>	B(</a:t>
            </a:r>
            <a:r>
              <a:rPr lang="en-IN" sz="2400" dirty="0" err="1">
                <a:latin typeface="Consolas" panose="020B0609020204030204" pitchFamily="49" charset="0"/>
              </a:rPr>
              <a:t>int</a:t>
            </a:r>
            <a:r>
              <a:rPr lang="en-IN" sz="2400" dirty="0">
                <a:latin typeface="Consolas" panose="020B0609020204030204" pitchFamily="49" charset="0"/>
              </a:rPr>
              <a:t> </a:t>
            </a:r>
            <a:r>
              <a:rPr lang="en-IN" sz="2400" dirty="0" err="1">
                <a:latin typeface="Consolas" panose="020B0609020204030204" pitchFamily="49" charset="0"/>
              </a:rPr>
              <a:t>a,int</a:t>
            </a:r>
            <a:r>
              <a:rPr lang="en-IN" sz="2400" dirty="0">
                <a:latin typeface="Consolas" panose="020B0609020204030204" pitchFamily="49" charset="0"/>
              </a:rPr>
              <a:t> b){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400" dirty="0">
                <a:latin typeface="Consolas" panose="020B0609020204030204" pitchFamily="49" charset="0"/>
              </a:rPr>
              <a:t>		</a:t>
            </a:r>
            <a:endParaRPr lang="en-IN" sz="2400" b="1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400" b="1" dirty="0">
                <a:latin typeface="Consolas" panose="020B0609020204030204" pitchFamily="49" charset="0"/>
              </a:rPr>
              <a:t>		</a:t>
            </a:r>
            <a:r>
              <a:rPr lang="en-IN" sz="2400" b="1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this.i</a:t>
            </a:r>
            <a:r>
              <a:rPr lang="en-IN" sz="2400" b="1" dirty="0" smtClean="0">
                <a:latin typeface="Consolas" panose="020B0609020204030204" pitchFamily="49" charset="0"/>
              </a:rPr>
              <a:t>=b</a:t>
            </a:r>
            <a:r>
              <a:rPr lang="en-IN" sz="2400" b="1" dirty="0">
                <a:latin typeface="Consolas" panose="020B0609020204030204" pitchFamily="49" charset="0"/>
              </a:rPr>
              <a:t>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400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400" dirty="0">
                <a:latin typeface="Consolas" panose="020B0609020204030204" pitchFamily="49" charset="0"/>
              </a:rPr>
              <a:t>	</a:t>
            </a:r>
            <a:r>
              <a:rPr lang="en-IN" sz="2400" dirty="0">
                <a:solidFill>
                  <a:srgbClr val="3333CC"/>
                </a:solidFill>
                <a:latin typeface="Consolas" panose="020B0609020204030204" pitchFamily="49" charset="0"/>
              </a:rPr>
              <a:t>void</a:t>
            </a:r>
            <a:r>
              <a:rPr lang="en-IN" sz="2400" dirty="0">
                <a:latin typeface="Consolas" panose="020B0609020204030204" pitchFamily="49" charset="0"/>
              </a:rPr>
              <a:t> show(){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400" dirty="0">
                <a:latin typeface="Consolas" panose="020B0609020204030204" pitchFamily="49" charset="0"/>
              </a:rPr>
              <a:t>	</a:t>
            </a:r>
            <a:r>
              <a:rPr lang="en-IN" sz="2400" dirty="0" err="1" smtClean="0">
                <a:latin typeface="Consolas" panose="020B0609020204030204" pitchFamily="49" charset="0"/>
              </a:rPr>
              <a:t>System.out.println</a:t>
            </a:r>
            <a:r>
              <a:rPr lang="en-IN" sz="2400" dirty="0" smtClean="0">
                <a:latin typeface="Consolas" panose="020B0609020204030204" pitchFamily="49" charset="0"/>
              </a:rPr>
              <a:t>(</a:t>
            </a:r>
            <a:r>
              <a:rPr lang="en-IN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IN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super.i</a:t>
            </a:r>
            <a:r>
              <a:rPr lang="en-IN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en-IN" sz="2400" dirty="0" smtClean="0">
                <a:latin typeface="Consolas" panose="020B0609020204030204" pitchFamily="49" charset="0"/>
              </a:rPr>
              <a:t>+</a:t>
            </a:r>
            <a:r>
              <a:rPr lang="en-IN" sz="2400" b="1" dirty="0" err="1" smtClean="0">
                <a:latin typeface="Consolas" panose="020B0609020204030204" pitchFamily="49" charset="0"/>
              </a:rPr>
              <a:t>super.i</a:t>
            </a:r>
            <a:r>
              <a:rPr lang="en-IN" sz="2400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400" dirty="0">
                <a:latin typeface="Consolas" panose="020B0609020204030204" pitchFamily="49" charset="0"/>
              </a:rPr>
              <a:t>	</a:t>
            </a:r>
            <a:r>
              <a:rPr lang="en-IN" sz="2400" dirty="0" err="1" smtClean="0">
                <a:latin typeface="Consolas" panose="020B0609020204030204" pitchFamily="49" charset="0"/>
              </a:rPr>
              <a:t>System.out.println</a:t>
            </a:r>
            <a:r>
              <a:rPr lang="en-IN" sz="2400" dirty="0" smtClean="0">
                <a:latin typeface="Consolas" panose="020B0609020204030204" pitchFamily="49" charset="0"/>
              </a:rPr>
              <a:t>(</a:t>
            </a:r>
            <a:r>
              <a:rPr lang="en-IN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IN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this.i</a:t>
            </a:r>
            <a:r>
              <a:rPr lang="en-IN" sz="24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en-IN" sz="2400" dirty="0">
                <a:latin typeface="Consolas" panose="020B0609020204030204" pitchFamily="49" charset="0"/>
              </a:rPr>
              <a:t>+</a:t>
            </a:r>
            <a:r>
              <a:rPr lang="en-IN" sz="2400" b="1" dirty="0" err="1">
                <a:latin typeface="Consolas" panose="020B0609020204030204" pitchFamily="49" charset="0"/>
              </a:rPr>
              <a:t>this.i</a:t>
            </a:r>
            <a:r>
              <a:rPr lang="en-IN" sz="2400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400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439102" y="711201"/>
            <a:ext cx="6752897" cy="27099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15"/>
            </a:pPr>
            <a:r>
              <a:rPr lang="en-US" sz="24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SuperMemberDemo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15"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3333CC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sz="2400" dirty="0">
                <a:latin typeface="Consolas" panose="020B0609020204030204" pitchFamily="49" charset="0"/>
              </a:rPr>
              <a:t>main(String[] </a:t>
            </a:r>
            <a:r>
              <a:rPr lang="en-US" sz="2400" dirty="0" smtClean="0">
                <a:latin typeface="Consolas" panose="020B0609020204030204" pitchFamily="49" charset="0"/>
              </a:rPr>
              <a:t>						</a:t>
            </a:r>
            <a:r>
              <a:rPr lang="en-US" sz="2400" dirty="0" err="1" smtClean="0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) </a:t>
            </a:r>
            <a:r>
              <a:rPr lang="en-US" sz="2400" dirty="0" smtClean="0">
                <a:latin typeface="Consolas" panose="020B0609020204030204" pitchFamily="49" charset="0"/>
              </a:rPr>
              <a:t>  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15"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{</a:t>
            </a:r>
            <a:endParaRPr lang="en-US" sz="24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15"/>
            </a:pPr>
            <a:r>
              <a:rPr lang="en-US" sz="2400" dirty="0">
                <a:latin typeface="Consolas" panose="020B0609020204030204" pitchFamily="49" charset="0"/>
              </a:rPr>
              <a:t>		B b</a:t>
            </a:r>
            <a:r>
              <a:rPr lang="en-US" sz="2400" dirty="0" smtClean="0"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B(12,56);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15"/>
            </a:pPr>
            <a:r>
              <a:rPr lang="en-US" sz="2400" dirty="0">
                <a:latin typeface="Consolas" panose="020B0609020204030204" pitchFamily="49" charset="0"/>
              </a:rPr>
              <a:t> 		</a:t>
            </a:r>
            <a:r>
              <a:rPr lang="en-US" sz="2400" dirty="0" err="1">
                <a:latin typeface="Consolas" panose="020B0609020204030204" pitchFamily="49" charset="0"/>
              </a:rPr>
              <a:t>b.show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15"/>
            </a:pPr>
            <a:r>
              <a:rPr lang="en-US" sz="2400" dirty="0">
                <a:latin typeface="Consolas" panose="020B0609020204030204" pitchFamily="49" charset="0"/>
              </a:rPr>
              <a:t>	} 	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15"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IN" sz="24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8339959" y="5470979"/>
            <a:ext cx="2086303" cy="108747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super.i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=12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=56</a:t>
            </a: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8339959" y="5141795"/>
            <a:ext cx="798574" cy="32918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/>
          <p:cNvSpPr/>
          <p:nvPr/>
        </p:nvSpPr>
        <p:spPr>
          <a:xfrm>
            <a:off x="1777626" y="3302395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err="1">
                <a:solidFill>
                  <a:srgbClr val="FF0066"/>
                </a:solidFill>
                <a:latin typeface="Consolas" panose="020B0609020204030204" pitchFamily="49" charset="0"/>
              </a:rPr>
              <a:t>super.i</a:t>
            </a:r>
            <a:r>
              <a:rPr lang="en-IN" sz="2400" b="1" dirty="0">
                <a:latin typeface="Consolas" panose="020B0609020204030204" pitchFamily="49" charset="0"/>
              </a:rPr>
              <a:t>=a;</a:t>
            </a:r>
            <a:endParaRPr lang="en-IN" sz="2400" dirty="0"/>
          </a:p>
        </p:txBody>
      </p:sp>
      <p:sp>
        <p:nvSpPr>
          <p:cNvPr id="10" name="Rectangle 9"/>
          <p:cNvSpPr/>
          <p:nvPr/>
        </p:nvSpPr>
        <p:spPr>
          <a:xfrm>
            <a:off x="1066799" y="1061828"/>
            <a:ext cx="1204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err="1">
                <a:latin typeface="Consolas" panose="020B0609020204030204" pitchFamily="49" charset="0"/>
              </a:rPr>
              <a:t>int</a:t>
            </a:r>
            <a:r>
              <a:rPr lang="en-IN" sz="2400" dirty="0">
                <a:latin typeface="Consolas" panose="020B0609020204030204" pitchFamily="49" charset="0"/>
              </a:rPr>
              <a:t> </a:t>
            </a:r>
            <a:r>
              <a:rPr lang="en-IN" sz="2400" dirty="0" err="1">
                <a:solidFill>
                  <a:srgbClr val="FF0066"/>
                </a:solidFill>
                <a:latin typeface="Consolas" panose="020B0609020204030204" pitchFamily="49" charset="0"/>
              </a:rPr>
              <a:t>i</a:t>
            </a:r>
            <a:r>
              <a:rPr lang="en-IN" sz="2400" dirty="0">
                <a:latin typeface="Consolas" panose="020B0609020204030204" pitchFamily="49" charset="0"/>
              </a:rPr>
              <a:t>;</a:t>
            </a:r>
            <a:endParaRPr lang="en-IN" sz="2400" dirty="0"/>
          </a:p>
        </p:txBody>
      </p:sp>
      <p:cxnSp>
        <p:nvCxnSpPr>
          <p:cNvPr id="12" name="Elbow Connector 11"/>
          <p:cNvCxnSpPr/>
          <p:nvPr/>
        </p:nvCxnSpPr>
        <p:spPr>
          <a:xfrm rot="16200000" flipV="1">
            <a:off x="1895748" y="1655390"/>
            <a:ext cx="2140957" cy="1390498"/>
          </a:xfrm>
          <a:prstGeom prst="bentConnector3">
            <a:avLst>
              <a:gd name="adj1" fmla="val 99543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522662" y="3413974"/>
            <a:ext cx="143575" cy="127986"/>
          </a:xfrm>
          <a:prstGeom prst="line">
            <a:avLst/>
          </a:prstGeom>
          <a:ln w="254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65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animBg="1"/>
      <p:bldP spid="9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super to access </a:t>
            </a:r>
            <a:r>
              <a:rPr lang="en-US" dirty="0" smtClean="0"/>
              <a:t>members: </a:t>
            </a:r>
            <a:r>
              <a:rPr lang="en-US" dirty="0"/>
              <a:t>SuperMemberDemo.java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711201"/>
            <a:ext cx="7803932" cy="58472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class A{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err="1">
                <a:latin typeface="Consolas" panose="020B0609020204030204" pitchFamily="49" charset="0"/>
              </a:rPr>
              <a:t>int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dirty="0" err="1">
                <a:latin typeface="Consolas" panose="020B0609020204030204" pitchFamily="49" charset="0"/>
              </a:rPr>
              <a:t>i</a:t>
            </a:r>
            <a:r>
              <a:rPr lang="en-IN" sz="2000" dirty="0">
                <a:latin typeface="Consolas" panose="020B0609020204030204" pitchFamily="49" charset="0"/>
              </a:rPr>
              <a:t>=33;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b="1" dirty="0">
                <a:latin typeface="Consolas" panose="020B0609020204030204" pitchFamily="49" charset="0"/>
              </a:rPr>
              <a:t>void show()</a:t>
            </a:r>
            <a:r>
              <a:rPr lang="en-IN" sz="20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err="1" smtClean="0">
                <a:latin typeface="Consolas" panose="020B0609020204030204" pitchFamily="49" charset="0"/>
              </a:rPr>
              <a:t>System.out.println</a:t>
            </a:r>
            <a:r>
              <a:rPr lang="en-IN" sz="2000" dirty="0">
                <a:latin typeface="Consolas" panose="020B0609020204030204" pitchFamily="49" charset="0"/>
              </a:rPr>
              <a:t>("inside A:i="+i);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000" dirty="0" smtClean="0">
                <a:latin typeface="Consolas" panose="020B0609020204030204" pitchFamily="49" charset="0"/>
              </a:rPr>
              <a:t>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endParaRPr lang="en-IN" sz="20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0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b="1" dirty="0">
                <a:latin typeface="Consolas" panose="020B0609020204030204" pitchFamily="49" charset="0"/>
              </a:rPr>
              <a:t>B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extends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b="1" dirty="0">
                <a:latin typeface="Consolas" panose="020B0609020204030204" pitchFamily="49" charset="0"/>
              </a:rPr>
              <a:t>A</a:t>
            </a:r>
            <a:r>
              <a:rPr lang="en-IN" sz="20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err="1">
                <a:latin typeface="Consolas" panose="020B0609020204030204" pitchFamily="49" charset="0"/>
              </a:rPr>
              <a:t>int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dirty="0" err="1">
                <a:solidFill>
                  <a:srgbClr val="7030A0"/>
                </a:solidFill>
                <a:latin typeface="Consolas" panose="020B0609020204030204" pitchFamily="49" charset="0"/>
              </a:rPr>
              <a:t>i</a:t>
            </a:r>
            <a:r>
              <a:rPr lang="en-IN" sz="2000" dirty="0" err="1">
                <a:latin typeface="Consolas" panose="020B0609020204030204" pitchFamily="49" charset="0"/>
              </a:rPr>
              <a:t>,k</a:t>
            </a:r>
            <a:r>
              <a:rPr lang="en-IN" sz="2000" dirty="0">
                <a:latin typeface="Consolas" panose="020B0609020204030204" pitchFamily="49" charset="0"/>
              </a:rPr>
              <a:t>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B(</a:t>
            </a:r>
            <a:r>
              <a:rPr lang="en-IN" sz="2000" dirty="0" err="1">
                <a:latin typeface="Consolas" panose="020B0609020204030204" pitchFamily="49" charset="0"/>
              </a:rPr>
              <a:t>int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dirty="0" err="1">
                <a:latin typeface="Consolas" panose="020B0609020204030204" pitchFamily="49" charset="0"/>
              </a:rPr>
              <a:t>a,int</a:t>
            </a:r>
            <a:r>
              <a:rPr lang="en-IN" sz="2000" dirty="0">
                <a:latin typeface="Consolas" panose="020B0609020204030204" pitchFamily="49" charset="0"/>
              </a:rPr>
              <a:t> b){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	</a:t>
            </a:r>
            <a:r>
              <a:rPr lang="en-IN" sz="2000" b="1" dirty="0" err="1">
                <a:latin typeface="Consolas" panose="020B0609020204030204" pitchFamily="49" charset="0"/>
              </a:rPr>
              <a:t>super.show</a:t>
            </a:r>
            <a:r>
              <a:rPr lang="en-IN" sz="2000" b="1" dirty="0" smtClean="0"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000" b="1" dirty="0" smtClean="0">
                <a:latin typeface="Consolas" panose="020B0609020204030204" pitchFamily="49" charset="0"/>
              </a:rPr>
              <a:t>          </a:t>
            </a:r>
            <a:r>
              <a:rPr lang="en-IN" sz="2000" b="1" dirty="0" err="1" smtClean="0">
                <a:solidFill>
                  <a:srgbClr val="FF0066"/>
                </a:solidFill>
                <a:latin typeface="Consolas" panose="020B0609020204030204" pitchFamily="49" charset="0"/>
              </a:rPr>
              <a:t>super.i</a:t>
            </a:r>
            <a:r>
              <a:rPr lang="en-IN" sz="2000" b="1" dirty="0" smtClean="0">
                <a:latin typeface="Consolas" panose="020B0609020204030204" pitchFamily="49" charset="0"/>
              </a:rPr>
              <a:t>=a</a:t>
            </a:r>
            <a:r>
              <a:rPr lang="en-IN" sz="2000" b="1" dirty="0">
                <a:latin typeface="Consolas" panose="020B0609020204030204" pitchFamily="49" charset="0"/>
              </a:rPr>
              <a:t>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000" b="1" dirty="0">
                <a:latin typeface="Consolas" panose="020B0609020204030204" pitchFamily="49" charset="0"/>
              </a:rPr>
              <a:t>		</a:t>
            </a:r>
            <a:r>
              <a:rPr lang="en-IN" sz="2000" b="1" dirty="0" err="1" smtClean="0">
                <a:solidFill>
                  <a:srgbClr val="7030A0"/>
                </a:solidFill>
                <a:latin typeface="Consolas" panose="020B0609020204030204" pitchFamily="49" charset="0"/>
              </a:rPr>
              <a:t>this.i</a:t>
            </a:r>
            <a:r>
              <a:rPr lang="en-IN" sz="2000" b="1" dirty="0" smtClean="0">
                <a:latin typeface="Consolas" panose="020B0609020204030204" pitchFamily="49" charset="0"/>
              </a:rPr>
              <a:t>=b</a:t>
            </a:r>
            <a:r>
              <a:rPr lang="en-IN" sz="2000" b="1" dirty="0">
                <a:latin typeface="Consolas" panose="020B0609020204030204" pitchFamily="49" charset="0"/>
              </a:rPr>
              <a:t>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void show(){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err="1" smtClean="0">
                <a:latin typeface="Consolas" panose="020B0609020204030204" pitchFamily="49" charset="0"/>
              </a:rPr>
              <a:t>System.out.println</a:t>
            </a:r>
            <a:r>
              <a:rPr lang="en-IN" sz="2000" dirty="0" smtClean="0"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IN" sz="20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super.i</a:t>
            </a:r>
            <a:r>
              <a:rPr lang="en-IN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en-IN" sz="2000" dirty="0" smtClean="0">
                <a:latin typeface="Consolas" panose="020B0609020204030204" pitchFamily="49" charset="0"/>
              </a:rPr>
              <a:t>+</a:t>
            </a:r>
            <a:r>
              <a:rPr lang="en-IN" sz="2000" b="1" dirty="0" err="1" smtClean="0">
                <a:latin typeface="Consolas" panose="020B0609020204030204" pitchFamily="49" charset="0"/>
              </a:rPr>
              <a:t>super.i</a:t>
            </a:r>
            <a:r>
              <a:rPr lang="en-IN" sz="2000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err="1" smtClean="0">
                <a:latin typeface="Consolas" panose="020B0609020204030204" pitchFamily="49" charset="0"/>
              </a:rPr>
              <a:t>System.out.println</a:t>
            </a:r>
            <a:r>
              <a:rPr lang="en-IN" sz="2000" dirty="0" smtClean="0">
                <a:latin typeface="Consolas" panose="020B0609020204030204" pitchFamily="49" charset="0"/>
              </a:rPr>
              <a:t>(</a:t>
            </a:r>
            <a:r>
              <a:rPr lang="en-IN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IN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this.i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en-IN" sz="2000" dirty="0">
                <a:latin typeface="Consolas" panose="020B0609020204030204" pitchFamily="49" charset="0"/>
              </a:rPr>
              <a:t>+</a:t>
            </a:r>
            <a:r>
              <a:rPr lang="en-IN" sz="2000" b="1" dirty="0" err="1">
                <a:latin typeface="Consolas" panose="020B0609020204030204" pitchFamily="49" charset="0"/>
              </a:rPr>
              <a:t>this.i</a:t>
            </a:r>
            <a:r>
              <a:rPr lang="en-IN" sz="2000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047186" y="711200"/>
            <a:ext cx="5144813" cy="31513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19"/>
            </a:pPr>
            <a:r>
              <a:rPr lang="en-US" sz="20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SuperMemberDemo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19"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3333CC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sz="2000" dirty="0" smtClean="0">
                <a:solidFill>
                  <a:srgbClr val="3333CC"/>
                </a:solidFill>
                <a:latin typeface="Consolas" panose="020B0609020204030204" pitchFamily="49" charset="0"/>
              </a:rPr>
              <a:t>   	    </a:t>
            </a:r>
            <a:r>
              <a:rPr lang="en-US" sz="2000" dirty="0" smtClean="0">
                <a:latin typeface="Consolas" panose="020B0609020204030204" pitchFamily="49" charset="0"/>
              </a:rPr>
              <a:t>main(String</a:t>
            </a:r>
            <a:r>
              <a:rPr lang="en-US" sz="2000" dirty="0">
                <a:latin typeface="Consolas" panose="020B0609020204030204" pitchFamily="49" charset="0"/>
              </a:rPr>
              <a:t>[] </a:t>
            </a:r>
            <a:r>
              <a:rPr lang="en-US" sz="2000" dirty="0" err="1" smtClean="0">
                <a:latin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  <a:r>
              <a:rPr lang="en-US" sz="2000" dirty="0" smtClean="0">
                <a:latin typeface="Consolas" panose="020B0609020204030204" pitchFamily="49" charset="0"/>
              </a:rPr>
              <a:t>  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19"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{</a:t>
            </a:r>
            <a:endParaRPr lang="en-US" sz="2000" dirty="0"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19"/>
            </a:pPr>
            <a:r>
              <a:rPr lang="en-US" sz="2000" dirty="0">
                <a:latin typeface="Consolas" panose="020B0609020204030204" pitchFamily="49" charset="0"/>
              </a:rPr>
              <a:t>		B b</a:t>
            </a:r>
            <a:r>
              <a:rPr lang="en-US" sz="2000" dirty="0" smtClean="0"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B(12,56);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19"/>
            </a:pPr>
            <a:r>
              <a:rPr lang="en-US" sz="2000" dirty="0">
                <a:latin typeface="Consolas" panose="020B0609020204030204" pitchFamily="49" charset="0"/>
              </a:rPr>
              <a:t> 		</a:t>
            </a:r>
            <a:r>
              <a:rPr lang="en-US" sz="2000" dirty="0" err="1">
                <a:latin typeface="Consolas" panose="020B0609020204030204" pitchFamily="49" charset="0"/>
              </a:rPr>
              <a:t>b.show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19"/>
            </a:pPr>
            <a:r>
              <a:rPr lang="en-US" sz="2000" dirty="0">
                <a:latin typeface="Consolas" panose="020B0609020204030204" pitchFamily="49" charset="0"/>
              </a:rPr>
              <a:t>	} 	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 startAt="19"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IN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8339959" y="5470979"/>
            <a:ext cx="2086303" cy="108747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inside A:i=33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super.i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=12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B.i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=56</a:t>
            </a: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8339959" y="5141795"/>
            <a:ext cx="798574" cy="32918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3688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4158371"/>
            <a:ext cx="11929641" cy="2295638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of the classes have common attributes (</a:t>
            </a:r>
            <a:r>
              <a:rPr lang="en-US" dirty="0">
                <a:solidFill>
                  <a:srgbClr val="002060"/>
                </a:solidFill>
              </a:rPr>
              <a:t>Age, Height, Weight</a:t>
            </a:r>
            <a:r>
              <a:rPr lang="en-US" dirty="0"/>
              <a:t>) and methods (</a:t>
            </a:r>
            <a:r>
              <a:rPr lang="en-US" dirty="0">
                <a:solidFill>
                  <a:srgbClr val="002060"/>
                </a:solidFill>
              </a:rPr>
              <a:t>Walk, Talk, Eat</a:t>
            </a:r>
            <a:r>
              <a:rPr lang="en-US" dirty="0"/>
              <a:t>). </a:t>
            </a:r>
          </a:p>
          <a:p>
            <a:r>
              <a:rPr lang="en-US" dirty="0"/>
              <a:t>However, they have some special skills like Diagnose, </a:t>
            </a:r>
            <a:r>
              <a:rPr lang="en-US" dirty="0" err="1"/>
              <a:t>Playfootball</a:t>
            </a:r>
            <a:r>
              <a:rPr lang="en-US" dirty="0"/>
              <a:t> and </a:t>
            </a:r>
            <a:r>
              <a:rPr lang="en-US" dirty="0" err="1"/>
              <a:t>Runbusiness</a:t>
            </a:r>
            <a:r>
              <a:rPr lang="en-US" dirty="0"/>
              <a:t>.</a:t>
            </a:r>
          </a:p>
          <a:p>
            <a:r>
              <a:rPr lang="en-US" dirty="0"/>
              <a:t>In each of the classes, you would be copying the same code for Walk, Talk and Eat for each </a:t>
            </a:r>
            <a:r>
              <a:rPr lang="en-US" dirty="0" smtClean="0"/>
              <a:t>character.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804575" y="1294775"/>
            <a:ext cx="2674800" cy="2819400"/>
          </a:xfrm>
          <a:prstGeom prst="rect">
            <a:avLst/>
          </a:prstGeom>
          <a:solidFill>
            <a:srgbClr val="C6D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>
                <a:solidFill>
                  <a:schemeClr val="tx1"/>
                </a:solidFill>
              </a:rPr>
              <a:t>Attributes: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Age, Height, Weight</a:t>
            </a:r>
          </a:p>
          <a:p>
            <a:r>
              <a:rPr lang="en-IN" sz="2400" b="1" dirty="0" smtClean="0">
                <a:solidFill>
                  <a:schemeClr val="tx1"/>
                </a:solidFill>
              </a:rPr>
              <a:t>Methods: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Talk()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Walk()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Eat()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Diagnose()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803606" y="881771"/>
            <a:ext cx="2673756" cy="368808"/>
          </a:xfrm>
          <a:prstGeom prst="roundRect">
            <a:avLst/>
          </a:prstGeom>
          <a:solidFill>
            <a:srgbClr val="1F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</a:t>
            </a:r>
            <a:r>
              <a:rPr lang="en-IN" sz="2400" dirty="0" smtClean="0"/>
              <a:t>lass Doctor</a:t>
            </a:r>
            <a:endParaRPr lang="en-IN" sz="2400" dirty="0"/>
          </a:p>
        </p:txBody>
      </p:sp>
      <p:sp>
        <p:nvSpPr>
          <p:cNvPr id="15" name="Rectangle 14"/>
          <p:cNvSpPr/>
          <p:nvPr/>
        </p:nvSpPr>
        <p:spPr>
          <a:xfrm>
            <a:off x="4653880" y="1276448"/>
            <a:ext cx="2674800" cy="2819400"/>
          </a:xfrm>
          <a:prstGeom prst="rect">
            <a:avLst/>
          </a:prstGeom>
          <a:solidFill>
            <a:srgbClr val="C6D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>
                <a:solidFill>
                  <a:schemeClr val="tx1"/>
                </a:solidFill>
              </a:rPr>
              <a:t>Attributes: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Age, Height, Weight</a:t>
            </a:r>
          </a:p>
          <a:p>
            <a:r>
              <a:rPr lang="en-IN" sz="2400" b="1" dirty="0" smtClean="0">
                <a:solidFill>
                  <a:schemeClr val="tx1"/>
                </a:solidFill>
              </a:rPr>
              <a:t>Methods: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Talk()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Walk()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Eat()</a:t>
            </a:r>
          </a:p>
          <a:p>
            <a:r>
              <a:rPr lang="en-IN" sz="2400" dirty="0" err="1" smtClean="0">
                <a:solidFill>
                  <a:schemeClr val="tx1"/>
                </a:solidFill>
              </a:rPr>
              <a:t>Playfootball</a:t>
            </a:r>
            <a:r>
              <a:rPr lang="en-IN" sz="2400" dirty="0" smtClean="0">
                <a:solidFill>
                  <a:schemeClr val="tx1"/>
                </a:solidFill>
              </a:rPr>
              <a:t>()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652911" y="863444"/>
            <a:ext cx="2673756" cy="368808"/>
          </a:xfrm>
          <a:prstGeom prst="roundRect">
            <a:avLst/>
          </a:prstGeom>
          <a:solidFill>
            <a:srgbClr val="1F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class Footballer</a:t>
            </a:r>
            <a:endParaRPr lang="en-IN" sz="2400" dirty="0"/>
          </a:p>
        </p:txBody>
      </p:sp>
      <p:sp>
        <p:nvSpPr>
          <p:cNvPr id="17" name="Rectangle 16"/>
          <p:cNvSpPr/>
          <p:nvPr/>
        </p:nvSpPr>
        <p:spPr>
          <a:xfrm>
            <a:off x="7484853" y="1280306"/>
            <a:ext cx="2674800" cy="2819400"/>
          </a:xfrm>
          <a:prstGeom prst="rect">
            <a:avLst/>
          </a:prstGeom>
          <a:solidFill>
            <a:srgbClr val="C6D9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>
                <a:solidFill>
                  <a:schemeClr val="tx1"/>
                </a:solidFill>
              </a:rPr>
              <a:t>Attributes: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Age, Height, Weight</a:t>
            </a:r>
          </a:p>
          <a:p>
            <a:r>
              <a:rPr lang="en-IN" sz="2400" b="1" dirty="0" smtClean="0">
                <a:solidFill>
                  <a:schemeClr val="tx1"/>
                </a:solidFill>
              </a:rPr>
              <a:t>Methods: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Talk()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Walk()</a:t>
            </a:r>
          </a:p>
          <a:p>
            <a:r>
              <a:rPr lang="en-IN" sz="2400" dirty="0" smtClean="0">
                <a:solidFill>
                  <a:schemeClr val="tx1"/>
                </a:solidFill>
              </a:rPr>
              <a:t>Eat()</a:t>
            </a:r>
          </a:p>
          <a:p>
            <a:r>
              <a:rPr lang="en-IN" sz="2400" dirty="0" err="1" smtClean="0">
                <a:solidFill>
                  <a:schemeClr val="tx1"/>
                </a:solidFill>
              </a:rPr>
              <a:t>Runbusiness</a:t>
            </a:r>
            <a:r>
              <a:rPr lang="en-IN" sz="2400" dirty="0" smtClean="0">
                <a:solidFill>
                  <a:schemeClr val="tx1"/>
                </a:solidFill>
              </a:rPr>
              <a:t>()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483884" y="867302"/>
            <a:ext cx="2673756" cy="368808"/>
          </a:xfrm>
          <a:prstGeom prst="roundRect">
            <a:avLst/>
          </a:prstGeom>
          <a:solidFill>
            <a:srgbClr val="1F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/>
              <a:t>class Businessman</a:t>
            </a:r>
            <a:endParaRPr lang="en-IN" sz="2400" dirty="0"/>
          </a:p>
        </p:txBody>
      </p:sp>
      <p:sp>
        <p:nvSpPr>
          <p:cNvPr id="19" name="Rounded Rectangle 18"/>
          <p:cNvSpPr/>
          <p:nvPr/>
        </p:nvSpPr>
        <p:spPr>
          <a:xfrm>
            <a:off x="1862277" y="2518793"/>
            <a:ext cx="965514" cy="1143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ounded Rectangle 19"/>
          <p:cNvSpPr/>
          <p:nvPr/>
        </p:nvSpPr>
        <p:spPr>
          <a:xfrm>
            <a:off x="4696258" y="2493718"/>
            <a:ext cx="965514" cy="1143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ounded Rectangle 20"/>
          <p:cNvSpPr/>
          <p:nvPr/>
        </p:nvSpPr>
        <p:spPr>
          <a:xfrm>
            <a:off x="7535862" y="2486004"/>
            <a:ext cx="965514" cy="1143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73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remember for super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subclass calls </a:t>
            </a:r>
            <a:r>
              <a:rPr lang="en-US" b="1" dirty="0"/>
              <a:t>super( )</a:t>
            </a:r>
            <a:r>
              <a:rPr lang="en-US" dirty="0"/>
              <a:t>, it </a:t>
            </a:r>
            <a:r>
              <a:rPr lang="en-US" dirty="0" smtClean="0"/>
              <a:t>is calling </a:t>
            </a:r>
            <a:r>
              <a:rPr lang="en-US" dirty="0"/>
              <a:t>the </a:t>
            </a:r>
            <a:r>
              <a:rPr lang="en-US" dirty="0">
                <a:solidFill>
                  <a:srgbClr val="002060"/>
                </a:solidFill>
              </a:rPr>
              <a:t>constructor</a:t>
            </a:r>
            <a:r>
              <a:rPr lang="en-US" dirty="0"/>
              <a:t> of its </a:t>
            </a:r>
            <a:r>
              <a:rPr lang="en-US" dirty="0">
                <a:solidFill>
                  <a:srgbClr val="002060"/>
                </a:solidFill>
              </a:rPr>
              <a:t>immediate superclass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true even in a </a:t>
            </a:r>
            <a:r>
              <a:rPr lang="en-US" dirty="0" smtClean="0"/>
              <a:t>multileveled hierarchy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b="1" dirty="0" smtClean="0"/>
              <a:t>super</a:t>
            </a:r>
            <a:r>
              <a:rPr lang="en-US" b="1" dirty="0"/>
              <a:t>( ) </a:t>
            </a:r>
            <a:r>
              <a:rPr lang="en-US" dirty="0"/>
              <a:t>must always be the </a:t>
            </a:r>
            <a:r>
              <a:rPr lang="en-US" b="1" dirty="0" smtClean="0">
                <a:solidFill>
                  <a:srgbClr val="002060"/>
                </a:solidFill>
              </a:rPr>
              <a:t>first statement </a:t>
            </a:r>
            <a:r>
              <a:rPr lang="en-US" dirty="0" smtClean="0"/>
              <a:t>executed </a:t>
            </a:r>
            <a:r>
              <a:rPr lang="en-US" dirty="0"/>
              <a:t>inside a </a:t>
            </a:r>
            <a:r>
              <a:rPr lang="en-US" dirty="0" smtClean="0"/>
              <a:t>subclass </a:t>
            </a:r>
            <a:r>
              <a:rPr lang="en-IN" dirty="0" smtClean="0"/>
              <a:t>constructor.</a:t>
            </a:r>
          </a:p>
          <a:p>
            <a:r>
              <a:rPr lang="en-US" dirty="0"/>
              <a:t>If a constructor does not explicitly </a:t>
            </a:r>
            <a:r>
              <a:rPr lang="en-US" dirty="0" smtClean="0"/>
              <a:t>call a </a:t>
            </a:r>
            <a:r>
              <a:rPr lang="en-US" dirty="0"/>
              <a:t>superclass constructor, the Java compiler automatically inserts a call to the no-argument constructor of the superclass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most common application of super keyword is to eliminate the ambiguity between members of superclass and sub class.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146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Reusability of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To implement polymorphism at run time (method overriding).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9412014" y="1797269"/>
            <a:ext cx="2286000" cy="9459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6"/>
                </a:solidFill>
              </a:rPr>
              <a:t>Class A</a:t>
            </a:r>
          </a:p>
          <a:p>
            <a:pPr algn="ctr"/>
            <a:r>
              <a:rPr lang="en-US" i="1" dirty="0" smtClean="0">
                <a:solidFill>
                  <a:schemeClr val="accent6"/>
                </a:solidFill>
              </a:rPr>
              <a:t>Base Class </a:t>
            </a:r>
            <a:endParaRPr lang="en-IN" i="1" dirty="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12014" y="3999186"/>
            <a:ext cx="2286000" cy="9459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/>
                </a:solidFill>
              </a:rPr>
              <a:t>Class B</a:t>
            </a:r>
          </a:p>
          <a:p>
            <a:pPr algn="ctr"/>
            <a:r>
              <a:rPr lang="en-US" i="1" dirty="0">
                <a:solidFill>
                  <a:schemeClr val="tx2"/>
                </a:solidFill>
              </a:rPr>
              <a:t>Derived Class  </a:t>
            </a:r>
            <a:endParaRPr lang="en-IN" i="1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/>
          <p:cNvCxnSpPr>
            <a:stCxn id="5" idx="0"/>
            <a:endCxn id="4" idx="2"/>
          </p:cNvCxnSpPr>
          <p:nvPr/>
        </p:nvCxnSpPr>
        <p:spPr>
          <a:xfrm flipV="1">
            <a:off x="10555014" y="2743200"/>
            <a:ext cx="0" cy="1255986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/>
          <p:cNvSpPr/>
          <p:nvPr/>
        </p:nvSpPr>
        <p:spPr>
          <a:xfrm>
            <a:off x="10434364" y="2757489"/>
            <a:ext cx="241300" cy="209550"/>
          </a:xfrm>
          <a:prstGeom prst="triangle">
            <a:avLst/>
          </a:prstGeom>
          <a:solidFill>
            <a:schemeClr val="bg1"/>
          </a:solidFill>
          <a:ln w="254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738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7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</a:t>
            </a:r>
            <a:r>
              <a:rPr lang="en-US" dirty="0" smtClean="0"/>
              <a:t>Control 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95250" y="863600"/>
          <a:ext cx="11446194" cy="8229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0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Access Modifier</a:t>
                      </a:r>
                      <a:endParaRPr lang="en-US" sz="24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 Description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/>
          </p:nvPr>
        </p:nvGraphicFramePr>
        <p:xfrm>
          <a:off x="95250" y="1339850"/>
          <a:ext cx="11446194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Private(-)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 access level of a private modifier is only </a:t>
                      </a:r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within the class</a:t>
                      </a:r>
                      <a:r>
                        <a:rPr lang="en-US" sz="2400" dirty="0" smtClean="0"/>
                        <a:t>. It cannot be accessed from outside the class.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/>
          </p:nvPr>
        </p:nvGraphicFramePr>
        <p:xfrm>
          <a:off x="95250" y="2162630"/>
          <a:ext cx="1144619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Default(~)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 access level of a default modifier is only within the </a:t>
                      </a:r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package</a:t>
                      </a:r>
                      <a:r>
                        <a:rPr lang="en-US" sz="2400" dirty="0" smtClean="0"/>
                        <a:t>. It cannot be accessed from outside the package. If you do not specify any access level, it will be the default.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/>
          </p:nvPr>
        </p:nvGraphicFramePr>
        <p:xfrm>
          <a:off x="95250" y="3356432"/>
          <a:ext cx="1144619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Protected(#)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 access level of a protected modifier is within the package and outside the package through </a:t>
                      </a:r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child</a:t>
                      </a:r>
                      <a:r>
                        <a:rPr lang="en-US" sz="2400" dirty="0" smtClean="0"/>
                        <a:t> class. If you do not make the child class, it cannot be accessed from outside the package.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/>
          </p:nvPr>
        </p:nvGraphicFramePr>
        <p:xfrm>
          <a:off x="95250" y="4555676"/>
          <a:ext cx="1144619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Public(+)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 access level of a public modifier is </a:t>
                      </a:r>
                      <a:r>
                        <a:rPr lang="en-US" sz="2400" dirty="0" smtClean="0">
                          <a:solidFill>
                            <a:srgbClr val="002060"/>
                          </a:solidFill>
                        </a:rPr>
                        <a:t>everywhere</a:t>
                      </a:r>
                      <a:r>
                        <a:rPr lang="en-US" sz="2400" dirty="0" smtClean="0"/>
                        <a:t>. It can be accessed from within the class, outside the class, within the package and outside the package.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29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  <a:endParaRPr lang="en-IN" dirty="0"/>
          </a:p>
        </p:txBody>
      </p:sp>
      <p:pic>
        <p:nvPicPr>
          <p:cNvPr id="1026" name="Picture 2" descr="Modifier Elements Matrix in Java - sureshdeva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4955" y="-2073274"/>
            <a:ext cx="2951369" cy="207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41300" y="1109346"/>
          <a:ext cx="11550650" cy="464464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310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0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0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0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10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24941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Access Modifier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Same Class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Same Package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Sub Class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Universal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4941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Private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4941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Default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4941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Protected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4941">
                <a:tc>
                  <a:txBody>
                    <a:bodyPr/>
                    <a:lstStyle/>
                    <a:p>
                      <a:r>
                        <a:rPr lang="en-US" sz="2800" b="1" dirty="0" smtClean="0"/>
                        <a:t>Public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Freeform 7"/>
          <p:cNvSpPr/>
          <p:nvPr/>
        </p:nvSpPr>
        <p:spPr>
          <a:xfrm>
            <a:off x="3205193" y="2257425"/>
            <a:ext cx="751318" cy="431396"/>
          </a:xfrm>
          <a:custGeom>
            <a:avLst/>
            <a:gdLst>
              <a:gd name="connsiteX0" fmla="*/ 0 w 339725"/>
              <a:gd name="connsiteY0" fmla="*/ 117475 h 203200"/>
              <a:gd name="connsiteX1" fmla="*/ 0 w 339725"/>
              <a:gd name="connsiteY1" fmla="*/ 117475 h 203200"/>
              <a:gd name="connsiteX2" fmla="*/ 53975 w 339725"/>
              <a:gd name="connsiteY2" fmla="*/ 158750 h 203200"/>
              <a:gd name="connsiteX3" fmla="*/ 76200 w 339725"/>
              <a:gd name="connsiteY3" fmla="*/ 180975 h 203200"/>
              <a:gd name="connsiteX4" fmla="*/ 85725 w 339725"/>
              <a:gd name="connsiteY4" fmla="*/ 190500 h 203200"/>
              <a:gd name="connsiteX5" fmla="*/ 95250 w 339725"/>
              <a:gd name="connsiteY5" fmla="*/ 200025 h 203200"/>
              <a:gd name="connsiteX6" fmla="*/ 101600 w 339725"/>
              <a:gd name="connsiteY6" fmla="*/ 203200 h 203200"/>
              <a:gd name="connsiteX7" fmla="*/ 101600 w 339725"/>
              <a:gd name="connsiteY7" fmla="*/ 203200 h 203200"/>
              <a:gd name="connsiteX8" fmla="*/ 123825 w 339725"/>
              <a:gd name="connsiteY8" fmla="*/ 180975 h 203200"/>
              <a:gd name="connsiteX9" fmla="*/ 133350 w 339725"/>
              <a:gd name="connsiteY9" fmla="*/ 174625 h 203200"/>
              <a:gd name="connsiteX10" fmla="*/ 152400 w 339725"/>
              <a:gd name="connsiteY10" fmla="*/ 161925 h 203200"/>
              <a:gd name="connsiteX11" fmla="*/ 161925 w 339725"/>
              <a:gd name="connsiteY11" fmla="*/ 152400 h 203200"/>
              <a:gd name="connsiteX12" fmla="*/ 184150 w 339725"/>
              <a:gd name="connsiteY12" fmla="*/ 139700 h 203200"/>
              <a:gd name="connsiteX13" fmla="*/ 190500 w 339725"/>
              <a:gd name="connsiteY13" fmla="*/ 130175 h 203200"/>
              <a:gd name="connsiteX14" fmla="*/ 219075 w 339725"/>
              <a:gd name="connsiteY14" fmla="*/ 104775 h 203200"/>
              <a:gd name="connsiteX15" fmla="*/ 234950 w 339725"/>
              <a:gd name="connsiteY15" fmla="*/ 88900 h 203200"/>
              <a:gd name="connsiteX16" fmla="*/ 241300 w 339725"/>
              <a:gd name="connsiteY16" fmla="*/ 79375 h 203200"/>
              <a:gd name="connsiteX17" fmla="*/ 250825 w 339725"/>
              <a:gd name="connsiteY17" fmla="*/ 73025 h 203200"/>
              <a:gd name="connsiteX18" fmla="*/ 273050 w 339725"/>
              <a:gd name="connsiteY18" fmla="*/ 60325 h 203200"/>
              <a:gd name="connsiteX19" fmla="*/ 295275 w 339725"/>
              <a:gd name="connsiteY19" fmla="*/ 38100 h 203200"/>
              <a:gd name="connsiteX20" fmla="*/ 304800 w 339725"/>
              <a:gd name="connsiteY20" fmla="*/ 31750 h 203200"/>
              <a:gd name="connsiteX21" fmla="*/ 320675 w 339725"/>
              <a:gd name="connsiteY21" fmla="*/ 15875 h 203200"/>
              <a:gd name="connsiteX22" fmla="*/ 330200 w 339725"/>
              <a:gd name="connsiteY22" fmla="*/ 6350 h 203200"/>
              <a:gd name="connsiteX23" fmla="*/ 339725 w 339725"/>
              <a:gd name="connsiteY23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39725" h="203200">
                <a:moveTo>
                  <a:pt x="0" y="117475"/>
                </a:moveTo>
                <a:lnTo>
                  <a:pt x="0" y="117475"/>
                </a:lnTo>
                <a:cubicBezTo>
                  <a:pt x="42501" y="144521"/>
                  <a:pt x="25168" y="129943"/>
                  <a:pt x="53975" y="158750"/>
                </a:cubicBezTo>
                <a:lnTo>
                  <a:pt x="76200" y="180975"/>
                </a:lnTo>
                <a:lnTo>
                  <a:pt x="85725" y="190500"/>
                </a:lnTo>
                <a:cubicBezTo>
                  <a:pt x="88900" y="193675"/>
                  <a:pt x="91234" y="198017"/>
                  <a:pt x="95250" y="200025"/>
                </a:cubicBezTo>
                <a:lnTo>
                  <a:pt x="101600" y="203200"/>
                </a:lnTo>
                <a:lnTo>
                  <a:pt x="101600" y="203200"/>
                </a:lnTo>
                <a:cubicBezTo>
                  <a:pt x="109008" y="195792"/>
                  <a:pt x="116038" y="187984"/>
                  <a:pt x="123825" y="180975"/>
                </a:cubicBezTo>
                <a:cubicBezTo>
                  <a:pt x="126661" y="178422"/>
                  <a:pt x="130419" y="177068"/>
                  <a:pt x="133350" y="174625"/>
                </a:cubicBezTo>
                <a:cubicBezTo>
                  <a:pt x="149205" y="161412"/>
                  <a:pt x="135661" y="167505"/>
                  <a:pt x="152400" y="161925"/>
                </a:cubicBezTo>
                <a:cubicBezTo>
                  <a:pt x="155575" y="158750"/>
                  <a:pt x="158476" y="155275"/>
                  <a:pt x="161925" y="152400"/>
                </a:cubicBezTo>
                <a:cubicBezTo>
                  <a:pt x="168657" y="146790"/>
                  <a:pt x="176386" y="143582"/>
                  <a:pt x="184150" y="139700"/>
                </a:cubicBezTo>
                <a:cubicBezTo>
                  <a:pt x="186267" y="136525"/>
                  <a:pt x="187965" y="133027"/>
                  <a:pt x="190500" y="130175"/>
                </a:cubicBezTo>
                <a:cubicBezTo>
                  <a:pt x="206317" y="112381"/>
                  <a:pt x="204598" y="114426"/>
                  <a:pt x="219075" y="104775"/>
                </a:cubicBezTo>
                <a:cubicBezTo>
                  <a:pt x="236008" y="79375"/>
                  <a:pt x="213783" y="110067"/>
                  <a:pt x="234950" y="88900"/>
                </a:cubicBezTo>
                <a:cubicBezTo>
                  <a:pt x="237648" y="86202"/>
                  <a:pt x="238602" y="82073"/>
                  <a:pt x="241300" y="79375"/>
                </a:cubicBezTo>
                <a:cubicBezTo>
                  <a:pt x="243998" y="76677"/>
                  <a:pt x="247720" y="75243"/>
                  <a:pt x="250825" y="73025"/>
                </a:cubicBezTo>
                <a:cubicBezTo>
                  <a:pt x="267644" y="61011"/>
                  <a:pt x="257593" y="65477"/>
                  <a:pt x="273050" y="60325"/>
                </a:cubicBezTo>
                <a:cubicBezTo>
                  <a:pt x="278638" y="43560"/>
                  <a:pt x="273440" y="52656"/>
                  <a:pt x="295275" y="38100"/>
                </a:cubicBezTo>
                <a:lnTo>
                  <a:pt x="304800" y="31750"/>
                </a:lnTo>
                <a:cubicBezTo>
                  <a:pt x="316442" y="14288"/>
                  <a:pt x="304800" y="29104"/>
                  <a:pt x="320675" y="15875"/>
                </a:cubicBezTo>
                <a:cubicBezTo>
                  <a:pt x="324124" y="13000"/>
                  <a:pt x="326751" y="9225"/>
                  <a:pt x="330200" y="6350"/>
                </a:cubicBezTo>
                <a:cubicBezTo>
                  <a:pt x="333131" y="3907"/>
                  <a:pt x="339725" y="0"/>
                  <a:pt x="339725" y="0"/>
                </a:cubicBezTo>
              </a:path>
            </a:pathLst>
          </a:custGeom>
          <a:noFill/>
          <a:ln w="6032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reeform 11"/>
          <p:cNvSpPr/>
          <p:nvPr/>
        </p:nvSpPr>
        <p:spPr>
          <a:xfrm>
            <a:off x="3205193" y="3224212"/>
            <a:ext cx="751318" cy="431396"/>
          </a:xfrm>
          <a:custGeom>
            <a:avLst/>
            <a:gdLst>
              <a:gd name="connsiteX0" fmla="*/ 0 w 339725"/>
              <a:gd name="connsiteY0" fmla="*/ 117475 h 203200"/>
              <a:gd name="connsiteX1" fmla="*/ 0 w 339725"/>
              <a:gd name="connsiteY1" fmla="*/ 117475 h 203200"/>
              <a:gd name="connsiteX2" fmla="*/ 53975 w 339725"/>
              <a:gd name="connsiteY2" fmla="*/ 158750 h 203200"/>
              <a:gd name="connsiteX3" fmla="*/ 76200 w 339725"/>
              <a:gd name="connsiteY3" fmla="*/ 180975 h 203200"/>
              <a:gd name="connsiteX4" fmla="*/ 85725 w 339725"/>
              <a:gd name="connsiteY4" fmla="*/ 190500 h 203200"/>
              <a:gd name="connsiteX5" fmla="*/ 95250 w 339725"/>
              <a:gd name="connsiteY5" fmla="*/ 200025 h 203200"/>
              <a:gd name="connsiteX6" fmla="*/ 101600 w 339725"/>
              <a:gd name="connsiteY6" fmla="*/ 203200 h 203200"/>
              <a:gd name="connsiteX7" fmla="*/ 101600 w 339725"/>
              <a:gd name="connsiteY7" fmla="*/ 203200 h 203200"/>
              <a:gd name="connsiteX8" fmla="*/ 123825 w 339725"/>
              <a:gd name="connsiteY8" fmla="*/ 180975 h 203200"/>
              <a:gd name="connsiteX9" fmla="*/ 133350 w 339725"/>
              <a:gd name="connsiteY9" fmla="*/ 174625 h 203200"/>
              <a:gd name="connsiteX10" fmla="*/ 152400 w 339725"/>
              <a:gd name="connsiteY10" fmla="*/ 161925 h 203200"/>
              <a:gd name="connsiteX11" fmla="*/ 161925 w 339725"/>
              <a:gd name="connsiteY11" fmla="*/ 152400 h 203200"/>
              <a:gd name="connsiteX12" fmla="*/ 184150 w 339725"/>
              <a:gd name="connsiteY12" fmla="*/ 139700 h 203200"/>
              <a:gd name="connsiteX13" fmla="*/ 190500 w 339725"/>
              <a:gd name="connsiteY13" fmla="*/ 130175 h 203200"/>
              <a:gd name="connsiteX14" fmla="*/ 219075 w 339725"/>
              <a:gd name="connsiteY14" fmla="*/ 104775 h 203200"/>
              <a:gd name="connsiteX15" fmla="*/ 234950 w 339725"/>
              <a:gd name="connsiteY15" fmla="*/ 88900 h 203200"/>
              <a:gd name="connsiteX16" fmla="*/ 241300 w 339725"/>
              <a:gd name="connsiteY16" fmla="*/ 79375 h 203200"/>
              <a:gd name="connsiteX17" fmla="*/ 250825 w 339725"/>
              <a:gd name="connsiteY17" fmla="*/ 73025 h 203200"/>
              <a:gd name="connsiteX18" fmla="*/ 273050 w 339725"/>
              <a:gd name="connsiteY18" fmla="*/ 60325 h 203200"/>
              <a:gd name="connsiteX19" fmla="*/ 295275 w 339725"/>
              <a:gd name="connsiteY19" fmla="*/ 38100 h 203200"/>
              <a:gd name="connsiteX20" fmla="*/ 304800 w 339725"/>
              <a:gd name="connsiteY20" fmla="*/ 31750 h 203200"/>
              <a:gd name="connsiteX21" fmla="*/ 320675 w 339725"/>
              <a:gd name="connsiteY21" fmla="*/ 15875 h 203200"/>
              <a:gd name="connsiteX22" fmla="*/ 330200 w 339725"/>
              <a:gd name="connsiteY22" fmla="*/ 6350 h 203200"/>
              <a:gd name="connsiteX23" fmla="*/ 339725 w 339725"/>
              <a:gd name="connsiteY23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39725" h="203200">
                <a:moveTo>
                  <a:pt x="0" y="117475"/>
                </a:moveTo>
                <a:lnTo>
                  <a:pt x="0" y="117475"/>
                </a:lnTo>
                <a:cubicBezTo>
                  <a:pt x="42501" y="144521"/>
                  <a:pt x="25168" y="129943"/>
                  <a:pt x="53975" y="158750"/>
                </a:cubicBezTo>
                <a:lnTo>
                  <a:pt x="76200" y="180975"/>
                </a:lnTo>
                <a:lnTo>
                  <a:pt x="85725" y="190500"/>
                </a:lnTo>
                <a:cubicBezTo>
                  <a:pt x="88900" y="193675"/>
                  <a:pt x="91234" y="198017"/>
                  <a:pt x="95250" y="200025"/>
                </a:cubicBezTo>
                <a:lnTo>
                  <a:pt x="101600" y="203200"/>
                </a:lnTo>
                <a:lnTo>
                  <a:pt x="101600" y="203200"/>
                </a:lnTo>
                <a:cubicBezTo>
                  <a:pt x="109008" y="195792"/>
                  <a:pt x="116038" y="187984"/>
                  <a:pt x="123825" y="180975"/>
                </a:cubicBezTo>
                <a:cubicBezTo>
                  <a:pt x="126661" y="178422"/>
                  <a:pt x="130419" y="177068"/>
                  <a:pt x="133350" y="174625"/>
                </a:cubicBezTo>
                <a:cubicBezTo>
                  <a:pt x="149205" y="161412"/>
                  <a:pt x="135661" y="167505"/>
                  <a:pt x="152400" y="161925"/>
                </a:cubicBezTo>
                <a:cubicBezTo>
                  <a:pt x="155575" y="158750"/>
                  <a:pt x="158476" y="155275"/>
                  <a:pt x="161925" y="152400"/>
                </a:cubicBezTo>
                <a:cubicBezTo>
                  <a:pt x="168657" y="146790"/>
                  <a:pt x="176386" y="143582"/>
                  <a:pt x="184150" y="139700"/>
                </a:cubicBezTo>
                <a:cubicBezTo>
                  <a:pt x="186267" y="136525"/>
                  <a:pt x="187965" y="133027"/>
                  <a:pt x="190500" y="130175"/>
                </a:cubicBezTo>
                <a:cubicBezTo>
                  <a:pt x="206317" y="112381"/>
                  <a:pt x="204598" y="114426"/>
                  <a:pt x="219075" y="104775"/>
                </a:cubicBezTo>
                <a:cubicBezTo>
                  <a:pt x="236008" y="79375"/>
                  <a:pt x="213783" y="110067"/>
                  <a:pt x="234950" y="88900"/>
                </a:cubicBezTo>
                <a:cubicBezTo>
                  <a:pt x="237648" y="86202"/>
                  <a:pt x="238602" y="82073"/>
                  <a:pt x="241300" y="79375"/>
                </a:cubicBezTo>
                <a:cubicBezTo>
                  <a:pt x="243998" y="76677"/>
                  <a:pt x="247720" y="75243"/>
                  <a:pt x="250825" y="73025"/>
                </a:cubicBezTo>
                <a:cubicBezTo>
                  <a:pt x="267644" y="61011"/>
                  <a:pt x="257593" y="65477"/>
                  <a:pt x="273050" y="60325"/>
                </a:cubicBezTo>
                <a:cubicBezTo>
                  <a:pt x="278638" y="43560"/>
                  <a:pt x="273440" y="52656"/>
                  <a:pt x="295275" y="38100"/>
                </a:cubicBezTo>
                <a:lnTo>
                  <a:pt x="304800" y="31750"/>
                </a:lnTo>
                <a:cubicBezTo>
                  <a:pt x="316442" y="14288"/>
                  <a:pt x="304800" y="29104"/>
                  <a:pt x="320675" y="15875"/>
                </a:cubicBezTo>
                <a:cubicBezTo>
                  <a:pt x="324124" y="13000"/>
                  <a:pt x="326751" y="9225"/>
                  <a:pt x="330200" y="6350"/>
                </a:cubicBezTo>
                <a:cubicBezTo>
                  <a:pt x="333131" y="3907"/>
                  <a:pt x="339725" y="0"/>
                  <a:pt x="339725" y="0"/>
                </a:cubicBezTo>
              </a:path>
            </a:pathLst>
          </a:custGeom>
          <a:noFill/>
          <a:ln w="6032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reeform 12"/>
          <p:cNvSpPr/>
          <p:nvPr/>
        </p:nvSpPr>
        <p:spPr>
          <a:xfrm>
            <a:off x="5586443" y="3222220"/>
            <a:ext cx="751318" cy="431396"/>
          </a:xfrm>
          <a:custGeom>
            <a:avLst/>
            <a:gdLst>
              <a:gd name="connsiteX0" fmla="*/ 0 w 339725"/>
              <a:gd name="connsiteY0" fmla="*/ 117475 h 203200"/>
              <a:gd name="connsiteX1" fmla="*/ 0 w 339725"/>
              <a:gd name="connsiteY1" fmla="*/ 117475 h 203200"/>
              <a:gd name="connsiteX2" fmla="*/ 53975 w 339725"/>
              <a:gd name="connsiteY2" fmla="*/ 158750 h 203200"/>
              <a:gd name="connsiteX3" fmla="*/ 76200 w 339725"/>
              <a:gd name="connsiteY3" fmla="*/ 180975 h 203200"/>
              <a:gd name="connsiteX4" fmla="*/ 85725 w 339725"/>
              <a:gd name="connsiteY4" fmla="*/ 190500 h 203200"/>
              <a:gd name="connsiteX5" fmla="*/ 95250 w 339725"/>
              <a:gd name="connsiteY5" fmla="*/ 200025 h 203200"/>
              <a:gd name="connsiteX6" fmla="*/ 101600 w 339725"/>
              <a:gd name="connsiteY6" fmla="*/ 203200 h 203200"/>
              <a:gd name="connsiteX7" fmla="*/ 101600 w 339725"/>
              <a:gd name="connsiteY7" fmla="*/ 203200 h 203200"/>
              <a:gd name="connsiteX8" fmla="*/ 123825 w 339725"/>
              <a:gd name="connsiteY8" fmla="*/ 180975 h 203200"/>
              <a:gd name="connsiteX9" fmla="*/ 133350 w 339725"/>
              <a:gd name="connsiteY9" fmla="*/ 174625 h 203200"/>
              <a:gd name="connsiteX10" fmla="*/ 152400 w 339725"/>
              <a:gd name="connsiteY10" fmla="*/ 161925 h 203200"/>
              <a:gd name="connsiteX11" fmla="*/ 161925 w 339725"/>
              <a:gd name="connsiteY11" fmla="*/ 152400 h 203200"/>
              <a:gd name="connsiteX12" fmla="*/ 184150 w 339725"/>
              <a:gd name="connsiteY12" fmla="*/ 139700 h 203200"/>
              <a:gd name="connsiteX13" fmla="*/ 190500 w 339725"/>
              <a:gd name="connsiteY13" fmla="*/ 130175 h 203200"/>
              <a:gd name="connsiteX14" fmla="*/ 219075 w 339725"/>
              <a:gd name="connsiteY14" fmla="*/ 104775 h 203200"/>
              <a:gd name="connsiteX15" fmla="*/ 234950 w 339725"/>
              <a:gd name="connsiteY15" fmla="*/ 88900 h 203200"/>
              <a:gd name="connsiteX16" fmla="*/ 241300 w 339725"/>
              <a:gd name="connsiteY16" fmla="*/ 79375 h 203200"/>
              <a:gd name="connsiteX17" fmla="*/ 250825 w 339725"/>
              <a:gd name="connsiteY17" fmla="*/ 73025 h 203200"/>
              <a:gd name="connsiteX18" fmla="*/ 273050 w 339725"/>
              <a:gd name="connsiteY18" fmla="*/ 60325 h 203200"/>
              <a:gd name="connsiteX19" fmla="*/ 295275 w 339725"/>
              <a:gd name="connsiteY19" fmla="*/ 38100 h 203200"/>
              <a:gd name="connsiteX20" fmla="*/ 304800 w 339725"/>
              <a:gd name="connsiteY20" fmla="*/ 31750 h 203200"/>
              <a:gd name="connsiteX21" fmla="*/ 320675 w 339725"/>
              <a:gd name="connsiteY21" fmla="*/ 15875 h 203200"/>
              <a:gd name="connsiteX22" fmla="*/ 330200 w 339725"/>
              <a:gd name="connsiteY22" fmla="*/ 6350 h 203200"/>
              <a:gd name="connsiteX23" fmla="*/ 339725 w 339725"/>
              <a:gd name="connsiteY23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39725" h="203200">
                <a:moveTo>
                  <a:pt x="0" y="117475"/>
                </a:moveTo>
                <a:lnTo>
                  <a:pt x="0" y="117475"/>
                </a:lnTo>
                <a:cubicBezTo>
                  <a:pt x="42501" y="144521"/>
                  <a:pt x="25168" y="129943"/>
                  <a:pt x="53975" y="158750"/>
                </a:cubicBezTo>
                <a:lnTo>
                  <a:pt x="76200" y="180975"/>
                </a:lnTo>
                <a:lnTo>
                  <a:pt x="85725" y="190500"/>
                </a:lnTo>
                <a:cubicBezTo>
                  <a:pt x="88900" y="193675"/>
                  <a:pt x="91234" y="198017"/>
                  <a:pt x="95250" y="200025"/>
                </a:cubicBezTo>
                <a:lnTo>
                  <a:pt x="101600" y="203200"/>
                </a:lnTo>
                <a:lnTo>
                  <a:pt x="101600" y="203200"/>
                </a:lnTo>
                <a:cubicBezTo>
                  <a:pt x="109008" y="195792"/>
                  <a:pt x="116038" y="187984"/>
                  <a:pt x="123825" y="180975"/>
                </a:cubicBezTo>
                <a:cubicBezTo>
                  <a:pt x="126661" y="178422"/>
                  <a:pt x="130419" y="177068"/>
                  <a:pt x="133350" y="174625"/>
                </a:cubicBezTo>
                <a:cubicBezTo>
                  <a:pt x="149205" y="161412"/>
                  <a:pt x="135661" y="167505"/>
                  <a:pt x="152400" y="161925"/>
                </a:cubicBezTo>
                <a:cubicBezTo>
                  <a:pt x="155575" y="158750"/>
                  <a:pt x="158476" y="155275"/>
                  <a:pt x="161925" y="152400"/>
                </a:cubicBezTo>
                <a:cubicBezTo>
                  <a:pt x="168657" y="146790"/>
                  <a:pt x="176386" y="143582"/>
                  <a:pt x="184150" y="139700"/>
                </a:cubicBezTo>
                <a:cubicBezTo>
                  <a:pt x="186267" y="136525"/>
                  <a:pt x="187965" y="133027"/>
                  <a:pt x="190500" y="130175"/>
                </a:cubicBezTo>
                <a:cubicBezTo>
                  <a:pt x="206317" y="112381"/>
                  <a:pt x="204598" y="114426"/>
                  <a:pt x="219075" y="104775"/>
                </a:cubicBezTo>
                <a:cubicBezTo>
                  <a:pt x="236008" y="79375"/>
                  <a:pt x="213783" y="110067"/>
                  <a:pt x="234950" y="88900"/>
                </a:cubicBezTo>
                <a:cubicBezTo>
                  <a:pt x="237648" y="86202"/>
                  <a:pt x="238602" y="82073"/>
                  <a:pt x="241300" y="79375"/>
                </a:cubicBezTo>
                <a:cubicBezTo>
                  <a:pt x="243998" y="76677"/>
                  <a:pt x="247720" y="75243"/>
                  <a:pt x="250825" y="73025"/>
                </a:cubicBezTo>
                <a:cubicBezTo>
                  <a:pt x="267644" y="61011"/>
                  <a:pt x="257593" y="65477"/>
                  <a:pt x="273050" y="60325"/>
                </a:cubicBezTo>
                <a:cubicBezTo>
                  <a:pt x="278638" y="43560"/>
                  <a:pt x="273440" y="52656"/>
                  <a:pt x="295275" y="38100"/>
                </a:cubicBezTo>
                <a:lnTo>
                  <a:pt x="304800" y="31750"/>
                </a:lnTo>
                <a:cubicBezTo>
                  <a:pt x="316442" y="14288"/>
                  <a:pt x="304800" y="29104"/>
                  <a:pt x="320675" y="15875"/>
                </a:cubicBezTo>
                <a:cubicBezTo>
                  <a:pt x="324124" y="13000"/>
                  <a:pt x="326751" y="9225"/>
                  <a:pt x="330200" y="6350"/>
                </a:cubicBezTo>
                <a:cubicBezTo>
                  <a:pt x="333131" y="3907"/>
                  <a:pt x="339725" y="0"/>
                  <a:pt x="339725" y="0"/>
                </a:cubicBezTo>
              </a:path>
            </a:pathLst>
          </a:custGeom>
          <a:noFill/>
          <a:ln w="6032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reeform 13"/>
          <p:cNvSpPr/>
          <p:nvPr/>
        </p:nvSpPr>
        <p:spPr>
          <a:xfrm>
            <a:off x="3205193" y="4158845"/>
            <a:ext cx="751318" cy="431396"/>
          </a:xfrm>
          <a:custGeom>
            <a:avLst/>
            <a:gdLst>
              <a:gd name="connsiteX0" fmla="*/ 0 w 339725"/>
              <a:gd name="connsiteY0" fmla="*/ 117475 h 203200"/>
              <a:gd name="connsiteX1" fmla="*/ 0 w 339725"/>
              <a:gd name="connsiteY1" fmla="*/ 117475 h 203200"/>
              <a:gd name="connsiteX2" fmla="*/ 53975 w 339725"/>
              <a:gd name="connsiteY2" fmla="*/ 158750 h 203200"/>
              <a:gd name="connsiteX3" fmla="*/ 76200 w 339725"/>
              <a:gd name="connsiteY3" fmla="*/ 180975 h 203200"/>
              <a:gd name="connsiteX4" fmla="*/ 85725 w 339725"/>
              <a:gd name="connsiteY4" fmla="*/ 190500 h 203200"/>
              <a:gd name="connsiteX5" fmla="*/ 95250 w 339725"/>
              <a:gd name="connsiteY5" fmla="*/ 200025 h 203200"/>
              <a:gd name="connsiteX6" fmla="*/ 101600 w 339725"/>
              <a:gd name="connsiteY6" fmla="*/ 203200 h 203200"/>
              <a:gd name="connsiteX7" fmla="*/ 101600 w 339725"/>
              <a:gd name="connsiteY7" fmla="*/ 203200 h 203200"/>
              <a:gd name="connsiteX8" fmla="*/ 123825 w 339725"/>
              <a:gd name="connsiteY8" fmla="*/ 180975 h 203200"/>
              <a:gd name="connsiteX9" fmla="*/ 133350 w 339725"/>
              <a:gd name="connsiteY9" fmla="*/ 174625 h 203200"/>
              <a:gd name="connsiteX10" fmla="*/ 152400 w 339725"/>
              <a:gd name="connsiteY10" fmla="*/ 161925 h 203200"/>
              <a:gd name="connsiteX11" fmla="*/ 161925 w 339725"/>
              <a:gd name="connsiteY11" fmla="*/ 152400 h 203200"/>
              <a:gd name="connsiteX12" fmla="*/ 184150 w 339725"/>
              <a:gd name="connsiteY12" fmla="*/ 139700 h 203200"/>
              <a:gd name="connsiteX13" fmla="*/ 190500 w 339725"/>
              <a:gd name="connsiteY13" fmla="*/ 130175 h 203200"/>
              <a:gd name="connsiteX14" fmla="*/ 219075 w 339725"/>
              <a:gd name="connsiteY14" fmla="*/ 104775 h 203200"/>
              <a:gd name="connsiteX15" fmla="*/ 234950 w 339725"/>
              <a:gd name="connsiteY15" fmla="*/ 88900 h 203200"/>
              <a:gd name="connsiteX16" fmla="*/ 241300 w 339725"/>
              <a:gd name="connsiteY16" fmla="*/ 79375 h 203200"/>
              <a:gd name="connsiteX17" fmla="*/ 250825 w 339725"/>
              <a:gd name="connsiteY17" fmla="*/ 73025 h 203200"/>
              <a:gd name="connsiteX18" fmla="*/ 273050 w 339725"/>
              <a:gd name="connsiteY18" fmla="*/ 60325 h 203200"/>
              <a:gd name="connsiteX19" fmla="*/ 295275 w 339725"/>
              <a:gd name="connsiteY19" fmla="*/ 38100 h 203200"/>
              <a:gd name="connsiteX20" fmla="*/ 304800 w 339725"/>
              <a:gd name="connsiteY20" fmla="*/ 31750 h 203200"/>
              <a:gd name="connsiteX21" fmla="*/ 320675 w 339725"/>
              <a:gd name="connsiteY21" fmla="*/ 15875 h 203200"/>
              <a:gd name="connsiteX22" fmla="*/ 330200 w 339725"/>
              <a:gd name="connsiteY22" fmla="*/ 6350 h 203200"/>
              <a:gd name="connsiteX23" fmla="*/ 339725 w 339725"/>
              <a:gd name="connsiteY23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39725" h="203200">
                <a:moveTo>
                  <a:pt x="0" y="117475"/>
                </a:moveTo>
                <a:lnTo>
                  <a:pt x="0" y="117475"/>
                </a:lnTo>
                <a:cubicBezTo>
                  <a:pt x="42501" y="144521"/>
                  <a:pt x="25168" y="129943"/>
                  <a:pt x="53975" y="158750"/>
                </a:cubicBezTo>
                <a:lnTo>
                  <a:pt x="76200" y="180975"/>
                </a:lnTo>
                <a:lnTo>
                  <a:pt x="85725" y="190500"/>
                </a:lnTo>
                <a:cubicBezTo>
                  <a:pt x="88900" y="193675"/>
                  <a:pt x="91234" y="198017"/>
                  <a:pt x="95250" y="200025"/>
                </a:cubicBezTo>
                <a:lnTo>
                  <a:pt x="101600" y="203200"/>
                </a:lnTo>
                <a:lnTo>
                  <a:pt x="101600" y="203200"/>
                </a:lnTo>
                <a:cubicBezTo>
                  <a:pt x="109008" y="195792"/>
                  <a:pt x="116038" y="187984"/>
                  <a:pt x="123825" y="180975"/>
                </a:cubicBezTo>
                <a:cubicBezTo>
                  <a:pt x="126661" y="178422"/>
                  <a:pt x="130419" y="177068"/>
                  <a:pt x="133350" y="174625"/>
                </a:cubicBezTo>
                <a:cubicBezTo>
                  <a:pt x="149205" y="161412"/>
                  <a:pt x="135661" y="167505"/>
                  <a:pt x="152400" y="161925"/>
                </a:cubicBezTo>
                <a:cubicBezTo>
                  <a:pt x="155575" y="158750"/>
                  <a:pt x="158476" y="155275"/>
                  <a:pt x="161925" y="152400"/>
                </a:cubicBezTo>
                <a:cubicBezTo>
                  <a:pt x="168657" y="146790"/>
                  <a:pt x="176386" y="143582"/>
                  <a:pt x="184150" y="139700"/>
                </a:cubicBezTo>
                <a:cubicBezTo>
                  <a:pt x="186267" y="136525"/>
                  <a:pt x="187965" y="133027"/>
                  <a:pt x="190500" y="130175"/>
                </a:cubicBezTo>
                <a:cubicBezTo>
                  <a:pt x="206317" y="112381"/>
                  <a:pt x="204598" y="114426"/>
                  <a:pt x="219075" y="104775"/>
                </a:cubicBezTo>
                <a:cubicBezTo>
                  <a:pt x="236008" y="79375"/>
                  <a:pt x="213783" y="110067"/>
                  <a:pt x="234950" y="88900"/>
                </a:cubicBezTo>
                <a:cubicBezTo>
                  <a:pt x="237648" y="86202"/>
                  <a:pt x="238602" y="82073"/>
                  <a:pt x="241300" y="79375"/>
                </a:cubicBezTo>
                <a:cubicBezTo>
                  <a:pt x="243998" y="76677"/>
                  <a:pt x="247720" y="75243"/>
                  <a:pt x="250825" y="73025"/>
                </a:cubicBezTo>
                <a:cubicBezTo>
                  <a:pt x="267644" y="61011"/>
                  <a:pt x="257593" y="65477"/>
                  <a:pt x="273050" y="60325"/>
                </a:cubicBezTo>
                <a:cubicBezTo>
                  <a:pt x="278638" y="43560"/>
                  <a:pt x="273440" y="52656"/>
                  <a:pt x="295275" y="38100"/>
                </a:cubicBezTo>
                <a:lnTo>
                  <a:pt x="304800" y="31750"/>
                </a:lnTo>
                <a:cubicBezTo>
                  <a:pt x="316442" y="14288"/>
                  <a:pt x="304800" y="29104"/>
                  <a:pt x="320675" y="15875"/>
                </a:cubicBezTo>
                <a:cubicBezTo>
                  <a:pt x="324124" y="13000"/>
                  <a:pt x="326751" y="9225"/>
                  <a:pt x="330200" y="6350"/>
                </a:cubicBezTo>
                <a:cubicBezTo>
                  <a:pt x="333131" y="3907"/>
                  <a:pt x="339725" y="0"/>
                  <a:pt x="339725" y="0"/>
                </a:cubicBezTo>
              </a:path>
            </a:pathLst>
          </a:custGeom>
          <a:noFill/>
          <a:ln w="6032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reeform 14"/>
          <p:cNvSpPr/>
          <p:nvPr/>
        </p:nvSpPr>
        <p:spPr>
          <a:xfrm>
            <a:off x="5586443" y="4156853"/>
            <a:ext cx="751318" cy="431396"/>
          </a:xfrm>
          <a:custGeom>
            <a:avLst/>
            <a:gdLst>
              <a:gd name="connsiteX0" fmla="*/ 0 w 339725"/>
              <a:gd name="connsiteY0" fmla="*/ 117475 h 203200"/>
              <a:gd name="connsiteX1" fmla="*/ 0 w 339725"/>
              <a:gd name="connsiteY1" fmla="*/ 117475 h 203200"/>
              <a:gd name="connsiteX2" fmla="*/ 53975 w 339725"/>
              <a:gd name="connsiteY2" fmla="*/ 158750 h 203200"/>
              <a:gd name="connsiteX3" fmla="*/ 76200 w 339725"/>
              <a:gd name="connsiteY3" fmla="*/ 180975 h 203200"/>
              <a:gd name="connsiteX4" fmla="*/ 85725 w 339725"/>
              <a:gd name="connsiteY4" fmla="*/ 190500 h 203200"/>
              <a:gd name="connsiteX5" fmla="*/ 95250 w 339725"/>
              <a:gd name="connsiteY5" fmla="*/ 200025 h 203200"/>
              <a:gd name="connsiteX6" fmla="*/ 101600 w 339725"/>
              <a:gd name="connsiteY6" fmla="*/ 203200 h 203200"/>
              <a:gd name="connsiteX7" fmla="*/ 101600 w 339725"/>
              <a:gd name="connsiteY7" fmla="*/ 203200 h 203200"/>
              <a:gd name="connsiteX8" fmla="*/ 123825 w 339725"/>
              <a:gd name="connsiteY8" fmla="*/ 180975 h 203200"/>
              <a:gd name="connsiteX9" fmla="*/ 133350 w 339725"/>
              <a:gd name="connsiteY9" fmla="*/ 174625 h 203200"/>
              <a:gd name="connsiteX10" fmla="*/ 152400 w 339725"/>
              <a:gd name="connsiteY10" fmla="*/ 161925 h 203200"/>
              <a:gd name="connsiteX11" fmla="*/ 161925 w 339725"/>
              <a:gd name="connsiteY11" fmla="*/ 152400 h 203200"/>
              <a:gd name="connsiteX12" fmla="*/ 184150 w 339725"/>
              <a:gd name="connsiteY12" fmla="*/ 139700 h 203200"/>
              <a:gd name="connsiteX13" fmla="*/ 190500 w 339725"/>
              <a:gd name="connsiteY13" fmla="*/ 130175 h 203200"/>
              <a:gd name="connsiteX14" fmla="*/ 219075 w 339725"/>
              <a:gd name="connsiteY14" fmla="*/ 104775 h 203200"/>
              <a:gd name="connsiteX15" fmla="*/ 234950 w 339725"/>
              <a:gd name="connsiteY15" fmla="*/ 88900 h 203200"/>
              <a:gd name="connsiteX16" fmla="*/ 241300 w 339725"/>
              <a:gd name="connsiteY16" fmla="*/ 79375 h 203200"/>
              <a:gd name="connsiteX17" fmla="*/ 250825 w 339725"/>
              <a:gd name="connsiteY17" fmla="*/ 73025 h 203200"/>
              <a:gd name="connsiteX18" fmla="*/ 273050 w 339725"/>
              <a:gd name="connsiteY18" fmla="*/ 60325 h 203200"/>
              <a:gd name="connsiteX19" fmla="*/ 295275 w 339725"/>
              <a:gd name="connsiteY19" fmla="*/ 38100 h 203200"/>
              <a:gd name="connsiteX20" fmla="*/ 304800 w 339725"/>
              <a:gd name="connsiteY20" fmla="*/ 31750 h 203200"/>
              <a:gd name="connsiteX21" fmla="*/ 320675 w 339725"/>
              <a:gd name="connsiteY21" fmla="*/ 15875 h 203200"/>
              <a:gd name="connsiteX22" fmla="*/ 330200 w 339725"/>
              <a:gd name="connsiteY22" fmla="*/ 6350 h 203200"/>
              <a:gd name="connsiteX23" fmla="*/ 339725 w 339725"/>
              <a:gd name="connsiteY23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39725" h="203200">
                <a:moveTo>
                  <a:pt x="0" y="117475"/>
                </a:moveTo>
                <a:lnTo>
                  <a:pt x="0" y="117475"/>
                </a:lnTo>
                <a:cubicBezTo>
                  <a:pt x="42501" y="144521"/>
                  <a:pt x="25168" y="129943"/>
                  <a:pt x="53975" y="158750"/>
                </a:cubicBezTo>
                <a:lnTo>
                  <a:pt x="76200" y="180975"/>
                </a:lnTo>
                <a:lnTo>
                  <a:pt x="85725" y="190500"/>
                </a:lnTo>
                <a:cubicBezTo>
                  <a:pt x="88900" y="193675"/>
                  <a:pt x="91234" y="198017"/>
                  <a:pt x="95250" y="200025"/>
                </a:cubicBezTo>
                <a:lnTo>
                  <a:pt x="101600" y="203200"/>
                </a:lnTo>
                <a:lnTo>
                  <a:pt x="101600" y="203200"/>
                </a:lnTo>
                <a:cubicBezTo>
                  <a:pt x="109008" y="195792"/>
                  <a:pt x="116038" y="187984"/>
                  <a:pt x="123825" y="180975"/>
                </a:cubicBezTo>
                <a:cubicBezTo>
                  <a:pt x="126661" y="178422"/>
                  <a:pt x="130419" y="177068"/>
                  <a:pt x="133350" y="174625"/>
                </a:cubicBezTo>
                <a:cubicBezTo>
                  <a:pt x="149205" y="161412"/>
                  <a:pt x="135661" y="167505"/>
                  <a:pt x="152400" y="161925"/>
                </a:cubicBezTo>
                <a:cubicBezTo>
                  <a:pt x="155575" y="158750"/>
                  <a:pt x="158476" y="155275"/>
                  <a:pt x="161925" y="152400"/>
                </a:cubicBezTo>
                <a:cubicBezTo>
                  <a:pt x="168657" y="146790"/>
                  <a:pt x="176386" y="143582"/>
                  <a:pt x="184150" y="139700"/>
                </a:cubicBezTo>
                <a:cubicBezTo>
                  <a:pt x="186267" y="136525"/>
                  <a:pt x="187965" y="133027"/>
                  <a:pt x="190500" y="130175"/>
                </a:cubicBezTo>
                <a:cubicBezTo>
                  <a:pt x="206317" y="112381"/>
                  <a:pt x="204598" y="114426"/>
                  <a:pt x="219075" y="104775"/>
                </a:cubicBezTo>
                <a:cubicBezTo>
                  <a:pt x="236008" y="79375"/>
                  <a:pt x="213783" y="110067"/>
                  <a:pt x="234950" y="88900"/>
                </a:cubicBezTo>
                <a:cubicBezTo>
                  <a:pt x="237648" y="86202"/>
                  <a:pt x="238602" y="82073"/>
                  <a:pt x="241300" y="79375"/>
                </a:cubicBezTo>
                <a:cubicBezTo>
                  <a:pt x="243998" y="76677"/>
                  <a:pt x="247720" y="75243"/>
                  <a:pt x="250825" y="73025"/>
                </a:cubicBezTo>
                <a:cubicBezTo>
                  <a:pt x="267644" y="61011"/>
                  <a:pt x="257593" y="65477"/>
                  <a:pt x="273050" y="60325"/>
                </a:cubicBezTo>
                <a:cubicBezTo>
                  <a:pt x="278638" y="43560"/>
                  <a:pt x="273440" y="52656"/>
                  <a:pt x="295275" y="38100"/>
                </a:cubicBezTo>
                <a:lnTo>
                  <a:pt x="304800" y="31750"/>
                </a:lnTo>
                <a:cubicBezTo>
                  <a:pt x="316442" y="14288"/>
                  <a:pt x="304800" y="29104"/>
                  <a:pt x="320675" y="15875"/>
                </a:cubicBezTo>
                <a:cubicBezTo>
                  <a:pt x="324124" y="13000"/>
                  <a:pt x="326751" y="9225"/>
                  <a:pt x="330200" y="6350"/>
                </a:cubicBezTo>
                <a:cubicBezTo>
                  <a:pt x="333131" y="3907"/>
                  <a:pt x="339725" y="0"/>
                  <a:pt x="339725" y="0"/>
                </a:cubicBezTo>
              </a:path>
            </a:pathLst>
          </a:custGeom>
          <a:noFill/>
          <a:ln w="6032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Freeform 15"/>
          <p:cNvSpPr/>
          <p:nvPr/>
        </p:nvSpPr>
        <p:spPr>
          <a:xfrm>
            <a:off x="7967693" y="4156853"/>
            <a:ext cx="751318" cy="431396"/>
          </a:xfrm>
          <a:custGeom>
            <a:avLst/>
            <a:gdLst>
              <a:gd name="connsiteX0" fmla="*/ 0 w 339725"/>
              <a:gd name="connsiteY0" fmla="*/ 117475 h 203200"/>
              <a:gd name="connsiteX1" fmla="*/ 0 w 339725"/>
              <a:gd name="connsiteY1" fmla="*/ 117475 h 203200"/>
              <a:gd name="connsiteX2" fmla="*/ 53975 w 339725"/>
              <a:gd name="connsiteY2" fmla="*/ 158750 h 203200"/>
              <a:gd name="connsiteX3" fmla="*/ 76200 w 339725"/>
              <a:gd name="connsiteY3" fmla="*/ 180975 h 203200"/>
              <a:gd name="connsiteX4" fmla="*/ 85725 w 339725"/>
              <a:gd name="connsiteY4" fmla="*/ 190500 h 203200"/>
              <a:gd name="connsiteX5" fmla="*/ 95250 w 339725"/>
              <a:gd name="connsiteY5" fmla="*/ 200025 h 203200"/>
              <a:gd name="connsiteX6" fmla="*/ 101600 w 339725"/>
              <a:gd name="connsiteY6" fmla="*/ 203200 h 203200"/>
              <a:gd name="connsiteX7" fmla="*/ 101600 w 339725"/>
              <a:gd name="connsiteY7" fmla="*/ 203200 h 203200"/>
              <a:gd name="connsiteX8" fmla="*/ 123825 w 339725"/>
              <a:gd name="connsiteY8" fmla="*/ 180975 h 203200"/>
              <a:gd name="connsiteX9" fmla="*/ 133350 w 339725"/>
              <a:gd name="connsiteY9" fmla="*/ 174625 h 203200"/>
              <a:gd name="connsiteX10" fmla="*/ 152400 w 339725"/>
              <a:gd name="connsiteY10" fmla="*/ 161925 h 203200"/>
              <a:gd name="connsiteX11" fmla="*/ 161925 w 339725"/>
              <a:gd name="connsiteY11" fmla="*/ 152400 h 203200"/>
              <a:gd name="connsiteX12" fmla="*/ 184150 w 339725"/>
              <a:gd name="connsiteY12" fmla="*/ 139700 h 203200"/>
              <a:gd name="connsiteX13" fmla="*/ 190500 w 339725"/>
              <a:gd name="connsiteY13" fmla="*/ 130175 h 203200"/>
              <a:gd name="connsiteX14" fmla="*/ 219075 w 339725"/>
              <a:gd name="connsiteY14" fmla="*/ 104775 h 203200"/>
              <a:gd name="connsiteX15" fmla="*/ 234950 w 339725"/>
              <a:gd name="connsiteY15" fmla="*/ 88900 h 203200"/>
              <a:gd name="connsiteX16" fmla="*/ 241300 w 339725"/>
              <a:gd name="connsiteY16" fmla="*/ 79375 h 203200"/>
              <a:gd name="connsiteX17" fmla="*/ 250825 w 339725"/>
              <a:gd name="connsiteY17" fmla="*/ 73025 h 203200"/>
              <a:gd name="connsiteX18" fmla="*/ 273050 w 339725"/>
              <a:gd name="connsiteY18" fmla="*/ 60325 h 203200"/>
              <a:gd name="connsiteX19" fmla="*/ 295275 w 339725"/>
              <a:gd name="connsiteY19" fmla="*/ 38100 h 203200"/>
              <a:gd name="connsiteX20" fmla="*/ 304800 w 339725"/>
              <a:gd name="connsiteY20" fmla="*/ 31750 h 203200"/>
              <a:gd name="connsiteX21" fmla="*/ 320675 w 339725"/>
              <a:gd name="connsiteY21" fmla="*/ 15875 h 203200"/>
              <a:gd name="connsiteX22" fmla="*/ 330200 w 339725"/>
              <a:gd name="connsiteY22" fmla="*/ 6350 h 203200"/>
              <a:gd name="connsiteX23" fmla="*/ 339725 w 339725"/>
              <a:gd name="connsiteY23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39725" h="203200">
                <a:moveTo>
                  <a:pt x="0" y="117475"/>
                </a:moveTo>
                <a:lnTo>
                  <a:pt x="0" y="117475"/>
                </a:lnTo>
                <a:cubicBezTo>
                  <a:pt x="42501" y="144521"/>
                  <a:pt x="25168" y="129943"/>
                  <a:pt x="53975" y="158750"/>
                </a:cubicBezTo>
                <a:lnTo>
                  <a:pt x="76200" y="180975"/>
                </a:lnTo>
                <a:lnTo>
                  <a:pt x="85725" y="190500"/>
                </a:lnTo>
                <a:cubicBezTo>
                  <a:pt x="88900" y="193675"/>
                  <a:pt x="91234" y="198017"/>
                  <a:pt x="95250" y="200025"/>
                </a:cubicBezTo>
                <a:lnTo>
                  <a:pt x="101600" y="203200"/>
                </a:lnTo>
                <a:lnTo>
                  <a:pt x="101600" y="203200"/>
                </a:lnTo>
                <a:cubicBezTo>
                  <a:pt x="109008" y="195792"/>
                  <a:pt x="116038" y="187984"/>
                  <a:pt x="123825" y="180975"/>
                </a:cubicBezTo>
                <a:cubicBezTo>
                  <a:pt x="126661" y="178422"/>
                  <a:pt x="130419" y="177068"/>
                  <a:pt x="133350" y="174625"/>
                </a:cubicBezTo>
                <a:cubicBezTo>
                  <a:pt x="149205" y="161412"/>
                  <a:pt x="135661" y="167505"/>
                  <a:pt x="152400" y="161925"/>
                </a:cubicBezTo>
                <a:cubicBezTo>
                  <a:pt x="155575" y="158750"/>
                  <a:pt x="158476" y="155275"/>
                  <a:pt x="161925" y="152400"/>
                </a:cubicBezTo>
                <a:cubicBezTo>
                  <a:pt x="168657" y="146790"/>
                  <a:pt x="176386" y="143582"/>
                  <a:pt x="184150" y="139700"/>
                </a:cubicBezTo>
                <a:cubicBezTo>
                  <a:pt x="186267" y="136525"/>
                  <a:pt x="187965" y="133027"/>
                  <a:pt x="190500" y="130175"/>
                </a:cubicBezTo>
                <a:cubicBezTo>
                  <a:pt x="206317" y="112381"/>
                  <a:pt x="204598" y="114426"/>
                  <a:pt x="219075" y="104775"/>
                </a:cubicBezTo>
                <a:cubicBezTo>
                  <a:pt x="236008" y="79375"/>
                  <a:pt x="213783" y="110067"/>
                  <a:pt x="234950" y="88900"/>
                </a:cubicBezTo>
                <a:cubicBezTo>
                  <a:pt x="237648" y="86202"/>
                  <a:pt x="238602" y="82073"/>
                  <a:pt x="241300" y="79375"/>
                </a:cubicBezTo>
                <a:cubicBezTo>
                  <a:pt x="243998" y="76677"/>
                  <a:pt x="247720" y="75243"/>
                  <a:pt x="250825" y="73025"/>
                </a:cubicBezTo>
                <a:cubicBezTo>
                  <a:pt x="267644" y="61011"/>
                  <a:pt x="257593" y="65477"/>
                  <a:pt x="273050" y="60325"/>
                </a:cubicBezTo>
                <a:cubicBezTo>
                  <a:pt x="278638" y="43560"/>
                  <a:pt x="273440" y="52656"/>
                  <a:pt x="295275" y="38100"/>
                </a:cubicBezTo>
                <a:lnTo>
                  <a:pt x="304800" y="31750"/>
                </a:lnTo>
                <a:cubicBezTo>
                  <a:pt x="316442" y="14288"/>
                  <a:pt x="304800" y="29104"/>
                  <a:pt x="320675" y="15875"/>
                </a:cubicBezTo>
                <a:cubicBezTo>
                  <a:pt x="324124" y="13000"/>
                  <a:pt x="326751" y="9225"/>
                  <a:pt x="330200" y="6350"/>
                </a:cubicBezTo>
                <a:cubicBezTo>
                  <a:pt x="333131" y="3907"/>
                  <a:pt x="339725" y="0"/>
                  <a:pt x="339725" y="0"/>
                </a:cubicBezTo>
              </a:path>
            </a:pathLst>
          </a:custGeom>
          <a:noFill/>
          <a:ln w="6032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reeform 16"/>
          <p:cNvSpPr/>
          <p:nvPr/>
        </p:nvSpPr>
        <p:spPr>
          <a:xfrm>
            <a:off x="3205193" y="4995427"/>
            <a:ext cx="751318" cy="431396"/>
          </a:xfrm>
          <a:custGeom>
            <a:avLst/>
            <a:gdLst>
              <a:gd name="connsiteX0" fmla="*/ 0 w 339725"/>
              <a:gd name="connsiteY0" fmla="*/ 117475 h 203200"/>
              <a:gd name="connsiteX1" fmla="*/ 0 w 339725"/>
              <a:gd name="connsiteY1" fmla="*/ 117475 h 203200"/>
              <a:gd name="connsiteX2" fmla="*/ 53975 w 339725"/>
              <a:gd name="connsiteY2" fmla="*/ 158750 h 203200"/>
              <a:gd name="connsiteX3" fmla="*/ 76200 w 339725"/>
              <a:gd name="connsiteY3" fmla="*/ 180975 h 203200"/>
              <a:gd name="connsiteX4" fmla="*/ 85725 w 339725"/>
              <a:gd name="connsiteY4" fmla="*/ 190500 h 203200"/>
              <a:gd name="connsiteX5" fmla="*/ 95250 w 339725"/>
              <a:gd name="connsiteY5" fmla="*/ 200025 h 203200"/>
              <a:gd name="connsiteX6" fmla="*/ 101600 w 339725"/>
              <a:gd name="connsiteY6" fmla="*/ 203200 h 203200"/>
              <a:gd name="connsiteX7" fmla="*/ 101600 w 339725"/>
              <a:gd name="connsiteY7" fmla="*/ 203200 h 203200"/>
              <a:gd name="connsiteX8" fmla="*/ 123825 w 339725"/>
              <a:gd name="connsiteY8" fmla="*/ 180975 h 203200"/>
              <a:gd name="connsiteX9" fmla="*/ 133350 w 339725"/>
              <a:gd name="connsiteY9" fmla="*/ 174625 h 203200"/>
              <a:gd name="connsiteX10" fmla="*/ 152400 w 339725"/>
              <a:gd name="connsiteY10" fmla="*/ 161925 h 203200"/>
              <a:gd name="connsiteX11" fmla="*/ 161925 w 339725"/>
              <a:gd name="connsiteY11" fmla="*/ 152400 h 203200"/>
              <a:gd name="connsiteX12" fmla="*/ 184150 w 339725"/>
              <a:gd name="connsiteY12" fmla="*/ 139700 h 203200"/>
              <a:gd name="connsiteX13" fmla="*/ 190500 w 339725"/>
              <a:gd name="connsiteY13" fmla="*/ 130175 h 203200"/>
              <a:gd name="connsiteX14" fmla="*/ 219075 w 339725"/>
              <a:gd name="connsiteY14" fmla="*/ 104775 h 203200"/>
              <a:gd name="connsiteX15" fmla="*/ 234950 w 339725"/>
              <a:gd name="connsiteY15" fmla="*/ 88900 h 203200"/>
              <a:gd name="connsiteX16" fmla="*/ 241300 w 339725"/>
              <a:gd name="connsiteY16" fmla="*/ 79375 h 203200"/>
              <a:gd name="connsiteX17" fmla="*/ 250825 w 339725"/>
              <a:gd name="connsiteY17" fmla="*/ 73025 h 203200"/>
              <a:gd name="connsiteX18" fmla="*/ 273050 w 339725"/>
              <a:gd name="connsiteY18" fmla="*/ 60325 h 203200"/>
              <a:gd name="connsiteX19" fmla="*/ 295275 w 339725"/>
              <a:gd name="connsiteY19" fmla="*/ 38100 h 203200"/>
              <a:gd name="connsiteX20" fmla="*/ 304800 w 339725"/>
              <a:gd name="connsiteY20" fmla="*/ 31750 h 203200"/>
              <a:gd name="connsiteX21" fmla="*/ 320675 w 339725"/>
              <a:gd name="connsiteY21" fmla="*/ 15875 h 203200"/>
              <a:gd name="connsiteX22" fmla="*/ 330200 w 339725"/>
              <a:gd name="connsiteY22" fmla="*/ 6350 h 203200"/>
              <a:gd name="connsiteX23" fmla="*/ 339725 w 339725"/>
              <a:gd name="connsiteY23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39725" h="203200">
                <a:moveTo>
                  <a:pt x="0" y="117475"/>
                </a:moveTo>
                <a:lnTo>
                  <a:pt x="0" y="117475"/>
                </a:lnTo>
                <a:cubicBezTo>
                  <a:pt x="42501" y="144521"/>
                  <a:pt x="25168" y="129943"/>
                  <a:pt x="53975" y="158750"/>
                </a:cubicBezTo>
                <a:lnTo>
                  <a:pt x="76200" y="180975"/>
                </a:lnTo>
                <a:lnTo>
                  <a:pt x="85725" y="190500"/>
                </a:lnTo>
                <a:cubicBezTo>
                  <a:pt x="88900" y="193675"/>
                  <a:pt x="91234" y="198017"/>
                  <a:pt x="95250" y="200025"/>
                </a:cubicBezTo>
                <a:lnTo>
                  <a:pt x="101600" y="203200"/>
                </a:lnTo>
                <a:lnTo>
                  <a:pt x="101600" y="203200"/>
                </a:lnTo>
                <a:cubicBezTo>
                  <a:pt x="109008" y="195792"/>
                  <a:pt x="116038" y="187984"/>
                  <a:pt x="123825" y="180975"/>
                </a:cubicBezTo>
                <a:cubicBezTo>
                  <a:pt x="126661" y="178422"/>
                  <a:pt x="130419" y="177068"/>
                  <a:pt x="133350" y="174625"/>
                </a:cubicBezTo>
                <a:cubicBezTo>
                  <a:pt x="149205" y="161412"/>
                  <a:pt x="135661" y="167505"/>
                  <a:pt x="152400" y="161925"/>
                </a:cubicBezTo>
                <a:cubicBezTo>
                  <a:pt x="155575" y="158750"/>
                  <a:pt x="158476" y="155275"/>
                  <a:pt x="161925" y="152400"/>
                </a:cubicBezTo>
                <a:cubicBezTo>
                  <a:pt x="168657" y="146790"/>
                  <a:pt x="176386" y="143582"/>
                  <a:pt x="184150" y="139700"/>
                </a:cubicBezTo>
                <a:cubicBezTo>
                  <a:pt x="186267" y="136525"/>
                  <a:pt x="187965" y="133027"/>
                  <a:pt x="190500" y="130175"/>
                </a:cubicBezTo>
                <a:cubicBezTo>
                  <a:pt x="206317" y="112381"/>
                  <a:pt x="204598" y="114426"/>
                  <a:pt x="219075" y="104775"/>
                </a:cubicBezTo>
                <a:cubicBezTo>
                  <a:pt x="236008" y="79375"/>
                  <a:pt x="213783" y="110067"/>
                  <a:pt x="234950" y="88900"/>
                </a:cubicBezTo>
                <a:cubicBezTo>
                  <a:pt x="237648" y="86202"/>
                  <a:pt x="238602" y="82073"/>
                  <a:pt x="241300" y="79375"/>
                </a:cubicBezTo>
                <a:cubicBezTo>
                  <a:pt x="243998" y="76677"/>
                  <a:pt x="247720" y="75243"/>
                  <a:pt x="250825" y="73025"/>
                </a:cubicBezTo>
                <a:cubicBezTo>
                  <a:pt x="267644" y="61011"/>
                  <a:pt x="257593" y="65477"/>
                  <a:pt x="273050" y="60325"/>
                </a:cubicBezTo>
                <a:cubicBezTo>
                  <a:pt x="278638" y="43560"/>
                  <a:pt x="273440" y="52656"/>
                  <a:pt x="295275" y="38100"/>
                </a:cubicBezTo>
                <a:lnTo>
                  <a:pt x="304800" y="31750"/>
                </a:lnTo>
                <a:cubicBezTo>
                  <a:pt x="316442" y="14288"/>
                  <a:pt x="304800" y="29104"/>
                  <a:pt x="320675" y="15875"/>
                </a:cubicBezTo>
                <a:cubicBezTo>
                  <a:pt x="324124" y="13000"/>
                  <a:pt x="326751" y="9225"/>
                  <a:pt x="330200" y="6350"/>
                </a:cubicBezTo>
                <a:cubicBezTo>
                  <a:pt x="333131" y="3907"/>
                  <a:pt x="339725" y="0"/>
                  <a:pt x="339725" y="0"/>
                </a:cubicBezTo>
              </a:path>
            </a:pathLst>
          </a:custGeom>
          <a:noFill/>
          <a:ln w="6032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Freeform 17"/>
          <p:cNvSpPr/>
          <p:nvPr/>
        </p:nvSpPr>
        <p:spPr>
          <a:xfrm>
            <a:off x="5586443" y="4993435"/>
            <a:ext cx="751318" cy="431396"/>
          </a:xfrm>
          <a:custGeom>
            <a:avLst/>
            <a:gdLst>
              <a:gd name="connsiteX0" fmla="*/ 0 w 339725"/>
              <a:gd name="connsiteY0" fmla="*/ 117475 h 203200"/>
              <a:gd name="connsiteX1" fmla="*/ 0 w 339725"/>
              <a:gd name="connsiteY1" fmla="*/ 117475 h 203200"/>
              <a:gd name="connsiteX2" fmla="*/ 53975 w 339725"/>
              <a:gd name="connsiteY2" fmla="*/ 158750 h 203200"/>
              <a:gd name="connsiteX3" fmla="*/ 76200 w 339725"/>
              <a:gd name="connsiteY3" fmla="*/ 180975 h 203200"/>
              <a:gd name="connsiteX4" fmla="*/ 85725 w 339725"/>
              <a:gd name="connsiteY4" fmla="*/ 190500 h 203200"/>
              <a:gd name="connsiteX5" fmla="*/ 95250 w 339725"/>
              <a:gd name="connsiteY5" fmla="*/ 200025 h 203200"/>
              <a:gd name="connsiteX6" fmla="*/ 101600 w 339725"/>
              <a:gd name="connsiteY6" fmla="*/ 203200 h 203200"/>
              <a:gd name="connsiteX7" fmla="*/ 101600 w 339725"/>
              <a:gd name="connsiteY7" fmla="*/ 203200 h 203200"/>
              <a:gd name="connsiteX8" fmla="*/ 123825 w 339725"/>
              <a:gd name="connsiteY8" fmla="*/ 180975 h 203200"/>
              <a:gd name="connsiteX9" fmla="*/ 133350 w 339725"/>
              <a:gd name="connsiteY9" fmla="*/ 174625 h 203200"/>
              <a:gd name="connsiteX10" fmla="*/ 152400 w 339725"/>
              <a:gd name="connsiteY10" fmla="*/ 161925 h 203200"/>
              <a:gd name="connsiteX11" fmla="*/ 161925 w 339725"/>
              <a:gd name="connsiteY11" fmla="*/ 152400 h 203200"/>
              <a:gd name="connsiteX12" fmla="*/ 184150 w 339725"/>
              <a:gd name="connsiteY12" fmla="*/ 139700 h 203200"/>
              <a:gd name="connsiteX13" fmla="*/ 190500 w 339725"/>
              <a:gd name="connsiteY13" fmla="*/ 130175 h 203200"/>
              <a:gd name="connsiteX14" fmla="*/ 219075 w 339725"/>
              <a:gd name="connsiteY14" fmla="*/ 104775 h 203200"/>
              <a:gd name="connsiteX15" fmla="*/ 234950 w 339725"/>
              <a:gd name="connsiteY15" fmla="*/ 88900 h 203200"/>
              <a:gd name="connsiteX16" fmla="*/ 241300 w 339725"/>
              <a:gd name="connsiteY16" fmla="*/ 79375 h 203200"/>
              <a:gd name="connsiteX17" fmla="*/ 250825 w 339725"/>
              <a:gd name="connsiteY17" fmla="*/ 73025 h 203200"/>
              <a:gd name="connsiteX18" fmla="*/ 273050 w 339725"/>
              <a:gd name="connsiteY18" fmla="*/ 60325 h 203200"/>
              <a:gd name="connsiteX19" fmla="*/ 295275 w 339725"/>
              <a:gd name="connsiteY19" fmla="*/ 38100 h 203200"/>
              <a:gd name="connsiteX20" fmla="*/ 304800 w 339725"/>
              <a:gd name="connsiteY20" fmla="*/ 31750 h 203200"/>
              <a:gd name="connsiteX21" fmla="*/ 320675 w 339725"/>
              <a:gd name="connsiteY21" fmla="*/ 15875 h 203200"/>
              <a:gd name="connsiteX22" fmla="*/ 330200 w 339725"/>
              <a:gd name="connsiteY22" fmla="*/ 6350 h 203200"/>
              <a:gd name="connsiteX23" fmla="*/ 339725 w 339725"/>
              <a:gd name="connsiteY23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39725" h="203200">
                <a:moveTo>
                  <a:pt x="0" y="117475"/>
                </a:moveTo>
                <a:lnTo>
                  <a:pt x="0" y="117475"/>
                </a:lnTo>
                <a:cubicBezTo>
                  <a:pt x="42501" y="144521"/>
                  <a:pt x="25168" y="129943"/>
                  <a:pt x="53975" y="158750"/>
                </a:cubicBezTo>
                <a:lnTo>
                  <a:pt x="76200" y="180975"/>
                </a:lnTo>
                <a:lnTo>
                  <a:pt x="85725" y="190500"/>
                </a:lnTo>
                <a:cubicBezTo>
                  <a:pt x="88900" y="193675"/>
                  <a:pt x="91234" y="198017"/>
                  <a:pt x="95250" y="200025"/>
                </a:cubicBezTo>
                <a:lnTo>
                  <a:pt x="101600" y="203200"/>
                </a:lnTo>
                <a:lnTo>
                  <a:pt x="101600" y="203200"/>
                </a:lnTo>
                <a:cubicBezTo>
                  <a:pt x="109008" y="195792"/>
                  <a:pt x="116038" y="187984"/>
                  <a:pt x="123825" y="180975"/>
                </a:cubicBezTo>
                <a:cubicBezTo>
                  <a:pt x="126661" y="178422"/>
                  <a:pt x="130419" y="177068"/>
                  <a:pt x="133350" y="174625"/>
                </a:cubicBezTo>
                <a:cubicBezTo>
                  <a:pt x="149205" y="161412"/>
                  <a:pt x="135661" y="167505"/>
                  <a:pt x="152400" y="161925"/>
                </a:cubicBezTo>
                <a:cubicBezTo>
                  <a:pt x="155575" y="158750"/>
                  <a:pt x="158476" y="155275"/>
                  <a:pt x="161925" y="152400"/>
                </a:cubicBezTo>
                <a:cubicBezTo>
                  <a:pt x="168657" y="146790"/>
                  <a:pt x="176386" y="143582"/>
                  <a:pt x="184150" y="139700"/>
                </a:cubicBezTo>
                <a:cubicBezTo>
                  <a:pt x="186267" y="136525"/>
                  <a:pt x="187965" y="133027"/>
                  <a:pt x="190500" y="130175"/>
                </a:cubicBezTo>
                <a:cubicBezTo>
                  <a:pt x="206317" y="112381"/>
                  <a:pt x="204598" y="114426"/>
                  <a:pt x="219075" y="104775"/>
                </a:cubicBezTo>
                <a:cubicBezTo>
                  <a:pt x="236008" y="79375"/>
                  <a:pt x="213783" y="110067"/>
                  <a:pt x="234950" y="88900"/>
                </a:cubicBezTo>
                <a:cubicBezTo>
                  <a:pt x="237648" y="86202"/>
                  <a:pt x="238602" y="82073"/>
                  <a:pt x="241300" y="79375"/>
                </a:cubicBezTo>
                <a:cubicBezTo>
                  <a:pt x="243998" y="76677"/>
                  <a:pt x="247720" y="75243"/>
                  <a:pt x="250825" y="73025"/>
                </a:cubicBezTo>
                <a:cubicBezTo>
                  <a:pt x="267644" y="61011"/>
                  <a:pt x="257593" y="65477"/>
                  <a:pt x="273050" y="60325"/>
                </a:cubicBezTo>
                <a:cubicBezTo>
                  <a:pt x="278638" y="43560"/>
                  <a:pt x="273440" y="52656"/>
                  <a:pt x="295275" y="38100"/>
                </a:cubicBezTo>
                <a:lnTo>
                  <a:pt x="304800" y="31750"/>
                </a:lnTo>
                <a:cubicBezTo>
                  <a:pt x="316442" y="14288"/>
                  <a:pt x="304800" y="29104"/>
                  <a:pt x="320675" y="15875"/>
                </a:cubicBezTo>
                <a:cubicBezTo>
                  <a:pt x="324124" y="13000"/>
                  <a:pt x="326751" y="9225"/>
                  <a:pt x="330200" y="6350"/>
                </a:cubicBezTo>
                <a:cubicBezTo>
                  <a:pt x="333131" y="3907"/>
                  <a:pt x="339725" y="0"/>
                  <a:pt x="339725" y="0"/>
                </a:cubicBezTo>
              </a:path>
            </a:pathLst>
          </a:custGeom>
          <a:noFill/>
          <a:ln w="6032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reeform 18"/>
          <p:cNvSpPr/>
          <p:nvPr/>
        </p:nvSpPr>
        <p:spPr>
          <a:xfrm>
            <a:off x="7967693" y="4993435"/>
            <a:ext cx="751318" cy="431396"/>
          </a:xfrm>
          <a:custGeom>
            <a:avLst/>
            <a:gdLst>
              <a:gd name="connsiteX0" fmla="*/ 0 w 339725"/>
              <a:gd name="connsiteY0" fmla="*/ 117475 h 203200"/>
              <a:gd name="connsiteX1" fmla="*/ 0 w 339725"/>
              <a:gd name="connsiteY1" fmla="*/ 117475 h 203200"/>
              <a:gd name="connsiteX2" fmla="*/ 53975 w 339725"/>
              <a:gd name="connsiteY2" fmla="*/ 158750 h 203200"/>
              <a:gd name="connsiteX3" fmla="*/ 76200 w 339725"/>
              <a:gd name="connsiteY3" fmla="*/ 180975 h 203200"/>
              <a:gd name="connsiteX4" fmla="*/ 85725 w 339725"/>
              <a:gd name="connsiteY4" fmla="*/ 190500 h 203200"/>
              <a:gd name="connsiteX5" fmla="*/ 95250 w 339725"/>
              <a:gd name="connsiteY5" fmla="*/ 200025 h 203200"/>
              <a:gd name="connsiteX6" fmla="*/ 101600 w 339725"/>
              <a:gd name="connsiteY6" fmla="*/ 203200 h 203200"/>
              <a:gd name="connsiteX7" fmla="*/ 101600 w 339725"/>
              <a:gd name="connsiteY7" fmla="*/ 203200 h 203200"/>
              <a:gd name="connsiteX8" fmla="*/ 123825 w 339725"/>
              <a:gd name="connsiteY8" fmla="*/ 180975 h 203200"/>
              <a:gd name="connsiteX9" fmla="*/ 133350 w 339725"/>
              <a:gd name="connsiteY9" fmla="*/ 174625 h 203200"/>
              <a:gd name="connsiteX10" fmla="*/ 152400 w 339725"/>
              <a:gd name="connsiteY10" fmla="*/ 161925 h 203200"/>
              <a:gd name="connsiteX11" fmla="*/ 161925 w 339725"/>
              <a:gd name="connsiteY11" fmla="*/ 152400 h 203200"/>
              <a:gd name="connsiteX12" fmla="*/ 184150 w 339725"/>
              <a:gd name="connsiteY12" fmla="*/ 139700 h 203200"/>
              <a:gd name="connsiteX13" fmla="*/ 190500 w 339725"/>
              <a:gd name="connsiteY13" fmla="*/ 130175 h 203200"/>
              <a:gd name="connsiteX14" fmla="*/ 219075 w 339725"/>
              <a:gd name="connsiteY14" fmla="*/ 104775 h 203200"/>
              <a:gd name="connsiteX15" fmla="*/ 234950 w 339725"/>
              <a:gd name="connsiteY15" fmla="*/ 88900 h 203200"/>
              <a:gd name="connsiteX16" fmla="*/ 241300 w 339725"/>
              <a:gd name="connsiteY16" fmla="*/ 79375 h 203200"/>
              <a:gd name="connsiteX17" fmla="*/ 250825 w 339725"/>
              <a:gd name="connsiteY17" fmla="*/ 73025 h 203200"/>
              <a:gd name="connsiteX18" fmla="*/ 273050 w 339725"/>
              <a:gd name="connsiteY18" fmla="*/ 60325 h 203200"/>
              <a:gd name="connsiteX19" fmla="*/ 295275 w 339725"/>
              <a:gd name="connsiteY19" fmla="*/ 38100 h 203200"/>
              <a:gd name="connsiteX20" fmla="*/ 304800 w 339725"/>
              <a:gd name="connsiteY20" fmla="*/ 31750 h 203200"/>
              <a:gd name="connsiteX21" fmla="*/ 320675 w 339725"/>
              <a:gd name="connsiteY21" fmla="*/ 15875 h 203200"/>
              <a:gd name="connsiteX22" fmla="*/ 330200 w 339725"/>
              <a:gd name="connsiteY22" fmla="*/ 6350 h 203200"/>
              <a:gd name="connsiteX23" fmla="*/ 339725 w 339725"/>
              <a:gd name="connsiteY23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39725" h="203200">
                <a:moveTo>
                  <a:pt x="0" y="117475"/>
                </a:moveTo>
                <a:lnTo>
                  <a:pt x="0" y="117475"/>
                </a:lnTo>
                <a:cubicBezTo>
                  <a:pt x="42501" y="144521"/>
                  <a:pt x="25168" y="129943"/>
                  <a:pt x="53975" y="158750"/>
                </a:cubicBezTo>
                <a:lnTo>
                  <a:pt x="76200" y="180975"/>
                </a:lnTo>
                <a:lnTo>
                  <a:pt x="85725" y="190500"/>
                </a:lnTo>
                <a:cubicBezTo>
                  <a:pt x="88900" y="193675"/>
                  <a:pt x="91234" y="198017"/>
                  <a:pt x="95250" y="200025"/>
                </a:cubicBezTo>
                <a:lnTo>
                  <a:pt x="101600" y="203200"/>
                </a:lnTo>
                <a:lnTo>
                  <a:pt x="101600" y="203200"/>
                </a:lnTo>
                <a:cubicBezTo>
                  <a:pt x="109008" y="195792"/>
                  <a:pt x="116038" y="187984"/>
                  <a:pt x="123825" y="180975"/>
                </a:cubicBezTo>
                <a:cubicBezTo>
                  <a:pt x="126661" y="178422"/>
                  <a:pt x="130419" y="177068"/>
                  <a:pt x="133350" y="174625"/>
                </a:cubicBezTo>
                <a:cubicBezTo>
                  <a:pt x="149205" y="161412"/>
                  <a:pt x="135661" y="167505"/>
                  <a:pt x="152400" y="161925"/>
                </a:cubicBezTo>
                <a:cubicBezTo>
                  <a:pt x="155575" y="158750"/>
                  <a:pt x="158476" y="155275"/>
                  <a:pt x="161925" y="152400"/>
                </a:cubicBezTo>
                <a:cubicBezTo>
                  <a:pt x="168657" y="146790"/>
                  <a:pt x="176386" y="143582"/>
                  <a:pt x="184150" y="139700"/>
                </a:cubicBezTo>
                <a:cubicBezTo>
                  <a:pt x="186267" y="136525"/>
                  <a:pt x="187965" y="133027"/>
                  <a:pt x="190500" y="130175"/>
                </a:cubicBezTo>
                <a:cubicBezTo>
                  <a:pt x="206317" y="112381"/>
                  <a:pt x="204598" y="114426"/>
                  <a:pt x="219075" y="104775"/>
                </a:cubicBezTo>
                <a:cubicBezTo>
                  <a:pt x="236008" y="79375"/>
                  <a:pt x="213783" y="110067"/>
                  <a:pt x="234950" y="88900"/>
                </a:cubicBezTo>
                <a:cubicBezTo>
                  <a:pt x="237648" y="86202"/>
                  <a:pt x="238602" y="82073"/>
                  <a:pt x="241300" y="79375"/>
                </a:cubicBezTo>
                <a:cubicBezTo>
                  <a:pt x="243998" y="76677"/>
                  <a:pt x="247720" y="75243"/>
                  <a:pt x="250825" y="73025"/>
                </a:cubicBezTo>
                <a:cubicBezTo>
                  <a:pt x="267644" y="61011"/>
                  <a:pt x="257593" y="65477"/>
                  <a:pt x="273050" y="60325"/>
                </a:cubicBezTo>
                <a:cubicBezTo>
                  <a:pt x="278638" y="43560"/>
                  <a:pt x="273440" y="52656"/>
                  <a:pt x="295275" y="38100"/>
                </a:cubicBezTo>
                <a:lnTo>
                  <a:pt x="304800" y="31750"/>
                </a:lnTo>
                <a:cubicBezTo>
                  <a:pt x="316442" y="14288"/>
                  <a:pt x="304800" y="29104"/>
                  <a:pt x="320675" y="15875"/>
                </a:cubicBezTo>
                <a:cubicBezTo>
                  <a:pt x="324124" y="13000"/>
                  <a:pt x="326751" y="9225"/>
                  <a:pt x="330200" y="6350"/>
                </a:cubicBezTo>
                <a:cubicBezTo>
                  <a:pt x="333131" y="3907"/>
                  <a:pt x="339725" y="0"/>
                  <a:pt x="339725" y="0"/>
                </a:cubicBezTo>
              </a:path>
            </a:pathLst>
          </a:custGeom>
          <a:noFill/>
          <a:ln w="6032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Freeform 19"/>
          <p:cNvSpPr/>
          <p:nvPr/>
        </p:nvSpPr>
        <p:spPr>
          <a:xfrm>
            <a:off x="10348943" y="4993435"/>
            <a:ext cx="751318" cy="431396"/>
          </a:xfrm>
          <a:custGeom>
            <a:avLst/>
            <a:gdLst>
              <a:gd name="connsiteX0" fmla="*/ 0 w 339725"/>
              <a:gd name="connsiteY0" fmla="*/ 117475 h 203200"/>
              <a:gd name="connsiteX1" fmla="*/ 0 w 339725"/>
              <a:gd name="connsiteY1" fmla="*/ 117475 h 203200"/>
              <a:gd name="connsiteX2" fmla="*/ 53975 w 339725"/>
              <a:gd name="connsiteY2" fmla="*/ 158750 h 203200"/>
              <a:gd name="connsiteX3" fmla="*/ 76200 w 339725"/>
              <a:gd name="connsiteY3" fmla="*/ 180975 h 203200"/>
              <a:gd name="connsiteX4" fmla="*/ 85725 w 339725"/>
              <a:gd name="connsiteY4" fmla="*/ 190500 h 203200"/>
              <a:gd name="connsiteX5" fmla="*/ 95250 w 339725"/>
              <a:gd name="connsiteY5" fmla="*/ 200025 h 203200"/>
              <a:gd name="connsiteX6" fmla="*/ 101600 w 339725"/>
              <a:gd name="connsiteY6" fmla="*/ 203200 h 203200"/>
              <a:gd name="connsiteX7" fmla="*/ 101600 w 339725"/>
              <a:gd name="connsiteY7" fmla="*/ 203200 h 203200"/>
              <a:gd name="connsiteX8" fmla="*/ 123825 w 339725"/>
              <a:gd name="connsiteY8" fmla="*/ 180975 h 203200"/>
              <a:gd name="connsiteX9" fmla="*/ 133350 w 339725"/>
              <a:gd name="connsiteY9" fmla="*/ 174625 h 203200"/>
              <a:gd name="connsiteX10" fmla="*/ 152400 w 339725"/>
              <a:gd name="connsiteY10" fmla="*/ 161925 h 203200"/>
              <a:gd name="connsiteX11" fmla="*/ 161925 w 339725"/>
              <a:gd name="connsiteY11" fmla="*/ 152400 h 203200"/>
              <a:gd name="connsiteX12" fmla="*/ 184150 w 339725"/>
              <a:gd name="connsiteY12" fmla="*/ 139700 h 203200"/>
              <a:gd name="connsiteX13" fmla="*/ 190500 w 339725"/>
              <a:gd name="connsiteY13" fmla="*/ 130175 h 203200"/>
              <a:gd name="connsiteX14" fmla="*/ 219075 w 339725"/>
              <a:gd name="connsiteY14" fmla="*/ 104775 h 203200"/>
              <a:gd name="connsiteX15" fmla="*/ 234950 w 339725"/>
              <a:gd name="connsiteY15" fmla="*/ 88900 h 203200"/>
              <a:gd name="connsiteX16" fmla="*/ 241300 w 339725"/>
              <a:gd name="connsiteY16" fmla="*/ 79375 h 203200"/>
              <a:gd name="connsiteX17" fmla="*/ 250825 w 339725"/>
              <a:gd name="connsiteY17" fmla="*/ 73025 h 203200"/>
              <a:gd name="connsiteX18" fmla="*/ 273050 w 339725"/>
              <a:gd name="connsiteY18" fmla="*/ 60325 h 203200"/>
              <a:gd name="connsiteX19" fmla="*/ 295275 w 339725"/>
              <a:gd name="connsiteY19" fmla="*/ 38100 h 203200"/>
              <a:gd name="connsiteX20" fmla="*/ 304800 w 339725"/>
              <a:gd name="connsiteY20" fmla="*/ 31750 h 203200"/>
              <a:gd name="connsiteX21" fmla="*/ 320675 w 339725"/>
              <a:gd name="connsiteY21" fmla="*/ 15875 h 203200"/>
              <a:gd name="connsiteX22" fmla="*/ 330200 w 339725"/>
              <a:gd name="connsiteY22" fmla="*/ 6350 h 203200"/>
              <a:gd name="connsiteX23" fmla="*/ 339725 w 339725"/>
              <a:gd name="connsiteY23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39725" h="203200">
                <a:moveTo>
                  <a:pt x="0" y="117475"/>
                </a:moveTo>
                <a:lnTo>
                  <a:pt x="0" y="117475"/>
                </a:lnTo>
                <a:cubicBezTo>
                  <a:pt x="42501" y="144521"/>
                  <a:pt x="25168" y="129943"/>
                  <a:pt x="53975" y="158750"/>
                </a:cubicBezTo>
                <a:lnTo>
                  <a:pt x="76200" y="180975"/>
                </a:lnTo>
                <a:lnTo>
                  <a:pt x="85725" y="190500"/>
                </a:lnTo>
                <a:cubicBezTo>
                  <a:pt x="88900" y="193675"/>
                  <a:pt x="91234" y="198017"/>
                  <a:pt x="95250" y="200025"/>
                </a:cubicBezTo>
                <a:lnTo>
                  <a:pt x="101600" y="203200"/>
                </a:lnTo>
                <a:lnTo>
                  <a:pt x="101600" y="203200"/>
                </a:lnTo>
                <a:cubicBezTo>
                  <a:pt x="109008" y="195792"/>
                  <a:pt x="116038" y="187984"/>
                  <a:pt x="123825" y="180975"/>
                </a:cubicBezTo>
                <a:cubicBezTo>
                  <a:pt x="126661" y="178422"/>
                  <a:pt x="130419" y="177068"/>
                  <a:pt x="133350" y="174625"/>
                </a:cubicBezTo>
                <a:cubicBezTo>
                  <a:pt x="149205" y="161412"/>
                  <a:pt x="135661" y="167505"/>
                  <a:pt x="152400" y="161925"/>
                </a:cubicBezTo>
                <a:cubicBezTo>
                  <a:pt x="155575" y="158750"/>
                  <a:pt x="158476" y="155275"/>
                  <a:pt x="161925" y="152400"/>
                </a:cubicBezTo>
                <a:cubicBezTo>
                  <a:pt x="168657" y="146790"/>
                  <a:pt x="176386" y="143582"/>
                  <a:pt x="184150" y="139700"/>
                </a:cubicBezTo>
                <a:cubicBezTo>
                  <a:pt x="186267" y="136525"/>
                  <a:pt x="187965" y="133027"/>
                  <a:pt x="190500" y="130175"/>
                </a:cubicBezTo>
                <a:cubicBezTo>
                  <a:pt x="206317" y="112381"/>
                  <a:pt x="204598" y="114426"/>
                  <a:pt x="219075" y="104775"/>
                </a:cubicBezTo>
                <a:cubicBezTo>
                  <a:pt x="236008" y="79375"/>
                  <a:pt x="213783" y="110067"/>
                  <a:pt x="234950" y="88900"/>
                </a:cubicBezTo>
                <a:cubicBezTo>
                  <a:pt x="237648" y="86202"/>
                  <a:pt x="238602" y="82073"/>
                  <a:pt x="241300" y="79375"/>
                </a:cubicBezTo>
                <a:cubicBezTo>
                  <a:pt x="243998" y="76677"/>
                  <a:pt x="247720" y="75243"/>
                  <a:pt x="250825" y="73025"/>
                </a:cubicBezTo>
                <a:cubicBezTo>
                  <a:pt x="267644" y="61011"/>
                  <a:pt x="257593" y="65477"/>
                  <a:pt x="273050" y="60325"/>
                </a:cubicBezTo>
                <a:cubicBezTo>
                  <a:pt x="278638" y="43560"/>
                  <a:pt x="273440" y="52656"/>
                  <a:pt x="295275" y="38100"/>
                </a:cubicBezTo>
                <a:lnTo>
                  <a:pt x="304800" y="31750"/>
                </a:lnTo>
                <a:cubicBezTo>
                  <a:pt x="316442" y="14288"/>
                  <a:pt x="304800" y="29104"/>
                  <a:pt x="320675" y="15875"/>
                </a:cubicBezTo>
                <a:cubicBezTo>
                  <a:pt x="324124" y="13000"/>
                  <a:pt x="326751" y="9225"/>
                  <a:pt x="330200" y="6350"/>
                </a:cubicBezTo>
                <a:cubicBezTo>
                  <a:pt x="333131" y="3907"/>
                  <a:pt x="339725" y="0"/>
                  <a:pt x="339725" y="0"/>
                </a:cubicBezTo>
              </a:path>
            </a:pathLst>
          </a:custGeom>
          <a:noFill/>
          <a:ln w="60325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88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Why multiple and Hybrid inheritance is not supported in java.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Implement inheritance in java using following diagram.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076919" y="1918797"/>
          <a:ext cx="2463800" cy="1509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Shape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17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#String</a:t>
                      </a:r>
                      <a:r>
                        <a:rPr lang="en-US" sz="1600" b="0" baseline="0" dirty="0" smtClean="0"/>
                        <a:t> name</a:t>
                      </a:r>
                    </a:p>
                    <a:p>
                      <a:r>
                        <a:rPr lang="en-US" sz="1600" b="0" dirty="0" smtClean="0"/>
                        <a:t>+ String</a:t>
                      </a:r>
                      <a:r>
                        <a:rPr lang="en-US" sz="1600" b="0" baseline="0" dirty="0" smtClean="0"/>
                        <a:t> color</a:t>
                      </a:r>
                      <a:endParaRPr lang="en-US" sz="16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177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Shape()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354740" y="4357197"/>
          <a:ext cx="2463800" cy="1472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Circle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334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~</a:t>
                      </a:r>
                      <a:r>
                        <a:rPr lang="en-US" sz="1600" b="0" baseline="0" dirty="0" smtClean="0"/>
                        <a:t> radius: double</a:t>
                      </a:r>
                    </a:p>
                    <a:p>
                      <a:r>
                        <a:rPr lang="en-US" sz="1600" b="0" baseline="0" dirty="0" smtClean="0"/>
                        <a:t>~PI: double</a:t>
                      </a:r>
                      <a:endParaRPr lang="en-US" sz="16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177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calCircleArea</a:t>
                      </a:r>
                      <a:r>
                        <a:rPr lang="en-US" sz="1600" dirty="0" smtClean="0"/>
                        <a:t>(): double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076919" y="4341431"/>
          <a:ext cx="2463800" cy="1509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Rectangle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17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~height: </a:t>
                      </a:r>
                      <a:r>
                        <a:rPr lang="en-US" sz="1600" b="0" baseline="0" dirty="0" smtClean="0"/>
                        <a:t>double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~width: </a:t>
                      </a:r>
                      <a:r>
                        <a:rPr lang="en-US" sz="1600" b="0" baseline="0" dirty="0" smtClean="0"/>
                        <a:t>double</a:t>
                      </a:r>
                      <a:endParaRPr lang="en-US" sz="16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1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calRectArea</a:t>
                      </a:r>
                      <a:r>
                        <a:rPr lang="en-US" sz="1600" dirty="0" smtClean="0"/>
                        <a:t>(): double</a:t>
                      </a:r>
                      <a:endParaRPr lang="en-IN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7014560" y="4341431"/>
          <a:ext cx="2463800" cy="1509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69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Triangle</a:t>
                      </a:r>
                      <a:endParaRPr lang="en-IN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171">
                <a:tc>
                  <a:txBody>
                    <a:bodyPr/>
                    <a:lstStyle/>
                    <a:p>
                      <a:r>
                        <a:rPr lang="en-US" sz="1600" b="0" dirty="0" smtClean="0"/>
                        <a:t>~length: </a:t>
                      </a:r>
                      <a:r>
                        <a:rPr lang="en-US" sz="1600" b="0" baseline="0" dirty="0" smtClean="0"/>
                        <a:t>double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/>
                        <a:t>~width: </a:t>
                      </a:r>
                      <a:r>
                        <a:rPr lang="en-US" sz="1600" b="0" baseline="0" dirty="0" smtClean="0"/>
                        <a:t>double</a:t>
                      </a:r>
                      <a:endParaRPr lang="en-US" sz="1600" b="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1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/>
                        <a:t>calTriArea</a:t>
                      </a:r>
                      <a:r>
                        <a:rPr lang="en-US" sz="1600" dirty="0" smtClean="0"/>
                        <a:t>(): double</a:t>
                      </a:r>
                      <a:endParaRPr lang="en-IN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>
            <a:stCxn id="6" idx="0"/>
            <a:endCxn id="4" idx="2"/>
          </p:cNvCxnSpPr>
          <p:nvPr/>
        </p:nvCxnSpPr>
        <p:spPr>
          <a:xfrm flipV="1">
            <a:off x="5308819" y="3428345"/>
            <a:ext cx="0" cy="913086"/>
          </a:xfrm>
          <a:prstGeom prst="line">
            <a:avLst/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Isosceles Triangle 8"/>
          <p:cNvSpPr/>
          <p:nvPr/>
        </p:nvSpPr>
        <p:spPr>
          <a:xfrm>
            <a:off x="5185377" y="3449176"/>
            <a:ext cx="241300" cy="209550"/>
          </a:xfrm>
          <a:prstGeom prst="triangle">
            <a:avLst/>
          </a:prstGeom>
          <a:solidFill>
            <a:schemeClr val="bg1"/>
          </a:solidFill>
          <a:ln w="254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</a:t>
            </a:r>
            <a:endParaRPr lang="en-IN" dirty="0"/>
          </a:p>
        </p:txBody>
      </p:sp>
      <p:cxnSp>
        <p:nvCxnSpPr>
          <p:cNvPr id="14" name="Elbow Connector 13"/>
          <p:cNvCxnSpPr>
            <a:stCxn id="5" idx="0"/>
            <a:endCxn id="7" idx="0"/>
          </p:cNvCxnSpPr>
          <p:nvPr/>
        </p:nvCxnSpPr>
        <p:spPr>
          <a:xfrm rot="5400000" flipH="1" flipV="1">
            <a:off x="5408667" y="1519404"/>
            <a:ext cx="15766" cy="5659820"/>
          </a:xfrm>
          <a:prstGeom prst="bentConnector3">
            <a:avLst>
              <a:gd name="adj1" fmla="val 2049943"/>
            </a:avLst>
          </a:prstGeom>
          <a:ln w="254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09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Interview Questions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Which class in Java is superclass of every other class</a:t>
            </a:r>
            <a:r>
              <a:rPr lang="en-US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a class extend itself</a:t>
            </a:r>
            <a:r>
              <a:rPr lang="en-US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we assign superclass to subclass</a:t>
            </a:r>
            <a:r>
              <a:rPr lang="en-US" dirty="0" smtClean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Can </a:t>
            </a:r>
            <a:r>
              <a:rPr lang="en-US" dirty="0"/>
              <a:t>a class extend more than one class?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11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628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Polymorphism</a:t>
            </a:r>
            <a:endParaRPr lang="en-IN" dirty="0"/>
          </a:p>
        </p:txBody>
      </p:sp>
      <p:pic>
        <p:nvPicPr>
          <p:cNvPr id="4098" name="Picture 2" descr="Skillpundit | Polymorphism In Ja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721" y="2201535"/>
            <a:ext cx="5605279" cy="338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ustomer Icon - Download in Line Style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250" y="2201535"/>
            <a:ext cx="896471" cy="89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Back to home, bus, coming, passenger, school bus, student, student coming  icon - Download on Iconfin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045" y="3188095"/>
            <a:ext cx="810605" cy="81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School Student Icons - Download Free Vector Icons | Noun Projec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087" y="3895575"/>
            <a:ext cx="797634" cy="79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Boy, family, father, man, son, male, people icon - Download on Iconfind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170" y="4615675"/>
            <a:ext cx="873359" cy="87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3436" y="1040869"/>
            <a:ext cx="10237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Polymorphism</a:t>
            </a:r>
            <a:r>
              <a:rPr lang="en-US" sz="2400" dirty="0"/>
              <a:t>: It is a </a:t>
            </a:r>
            <a:r>
              <a:rPr lang="en-US" sz="2400" dirty="0" smtClean="0"/>
              <a:t>Greek term means, </a:t>
            </a:r>
            <a:r>
              <a:rPr lang="en-US" sz="2400" b="1" i="1" dirty="0">
                <a:solidFill>
                  <a:srgbClr val="002060"/>
                </a:solidFill>
              </a:rPr>
              <a:t>“</a:t>
            </a:r>
            <a:r>
              <a:rPr lang="en-US" sz="2400" b="1" i="1" u="sng" dirty="0">
                <a:solidFill>
                  <a:srgbClr val="002060"/>
                </a:solidFill>
              </a:rPr>
              <a:t>One name many Forms</a:t>
            </a:r>
            <a:r>
              <a:rPr lang="en-US" sz="2400" b="1" i="1" dirty="0" smtClean="0">
                <a:solidFill>
                  <a:srgbClr val="002060"/>
                </a:solidFill>
              </a:rPr>
              <a:t>”</a:t>
            </a:r>
          </a:p>
          <a:p>
            <a:endParaRPr lang="en-IN" sz="2400" b="1" i="1" dirty="0">
              <a:solidFill>
                <a:srgbClr val="301B9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85366" y="1871866"/>
            <a:ext cx="1577788" cy="548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Poly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morphism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81823" y="2639489"/>
            <a:ext cx="1577788" cy="611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</a:rPr>
              <a:t>Poly:</a:t>
            </a:r>
          </a:p>
          <a:p>
            <a:pPr algn="ctr"/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Many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26660" y="2639490"/>
            <a:ext cx="1577788" cy="548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accent6">
                    <a:lumMod val="50000"/>
                  </a:schemeClr>
                </a:solidFill>
              </a:rPr>
              <a:t>Morphism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  <a:p>
            <a:pPr algn="ct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Types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4" name="Straight Arrow Connector 3"/>
          <p:cNvCxnSpPr>
            <a:stCxn id="9" idx="2"/>
            <a:endCxn id="18" idx="0"/>
          </p:cNvCxnSpPr>
          <p:nvPr/>
        </p:nvCxnSpPr>
        <p:spPr>
          <a:xfrm flipH="1">
            <a:off x="1570717" y="2420471"/>
            <a:ext cx="903543" cy="219018"/>
          </a:xfrm>
          <a:prstGeom prst="straightConnector1">
            <a:avLst/>
          </a:prstGeom>
          <a:ln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9" idx="2"/>
            <a:endCxn id="19" idx="0"/>
          </p:cNvCxnSpPr>
          <p:nvPr/>
        </p:nvCxnSpPr>
        <p:spPr>
          <a:xfrm>
            <a:off x="2474260" y="2420471"/>
            <a:ext cx="941294" cy="21901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1"/>
          <p:cNvSpPr txBox="1">
            <a:spLocks/>
          </p:cNvSpPr>
          <p:nvPr/>
        </p:nvSpPr>
        <p:spPr>
          <a:xfrm>
            <a:off x="143436" y="3593397"/>
            <a:ext cx="5546814" cy="2219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Most </a:t>
            </a:r>
            <a:r>
              <a:rPr lang="en-US" dirty="0"/>
              <a:t>important concept of object oriented programming</a:t>
            </a:r>
            <a:endParaRPr lang="en-US" dirty="0" smtClean="0"/>
          </a:p>
          <a:p>
            <a:pPr algn="l"/>
            <a:r>
              <a:rPr lang="en-US" dirty="0" smtClean="0"/>
              <a:t>In </a:t>
            </a:r>
            <a:r>
              <a:rPr lang="en-US" dirty="0" smtClean="0">
                <a:solidFill>
                  <a:srgbClr val="002060"/>
                </a:solidFill>
              </a:rPr>
              <a:t>OOP</a:t>
            </a:r>
            <a:r>
              <a:rPr lang="en-US" dirty="0" smtClean="0"/>
              <a:t>, </a:t>
            </a:r>
            <a:r>
              <a:rPr lang="en-US" dirty="0"/>
              <a:t>Polymorphism is the ability of an object to take on many forms.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586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1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olymorphism </a:t>
            </a:r>
            <a:r>
              <a:rPr lang="en-US" dirty="0"/>
              <a:t>is the method in an object-oriented programming language that does different things depending on the class of the object which calls it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Polymorphism can be implemented using the concept of </a:t>
            </a:r>
            <a:r>
              <a:rPr lang="en-US" dirty="0" smtClean="0">
                <a:solidFill>
                  <a:srgbClr val="002060"/>
                </a:solidFill>
              </a:rPr>
              <a:t>overloading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2060"/>
                </a:solidFill>
              </a:rPr>
              <a:t>overriding</a:t>
            </a:r>
            <a:r>
              <a:rPr lang="en-US" dirty="0" smtClean="0"/>
              <a:t>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250990" y="2787845"/>
            <a:ext cx="5690020" cy="366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24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9012819" cy="5590565"/>
          </a:xfrm>
        </p:spPr>
        <p:txBody>
          <a:bodyPr/>
          <a:lstStyle/>
          <a:p>
            <a:pPr>
              <a:buClr>
                <a:srgbClr val="002060"/>
              </a:buClr>
            </a:pPr>
            <a:r>
              <a:rPr lang="en-US" dirty="0"/>
              <a:t>The </a:t>
            </a:r>
            <a:r>
              <a:rPr lang="en-IN" dirty="0">
                <a:solidFill>
                  <a:srgbClr val="002060"/>
                </a:solidFill>
              </a:rPr>
              <a:t>mechanism</a:t>
            </a:r>
            <a:r>
              <a:rPr lang="en-IN" dirty="0"/>
              <a:t> </a:t>
            </a:r>
            <a:r>
              <a:rPr lang="en-US" dirty="0" smtClean="0"/>
              <a:t>of </a:t>
            </a:r>
            <a:r>
              <a:rPr lang="en-US" dirty="0"/>
              <a:t>a class to derive </a:t>
            </a:r>
            <a:r>
              <a:rPr lang="en-US" dirty="0">
                <a:solidFill>
                  <a:srgbClr val="002060"/>
                </a:solidFill>
              </a:rPr>
              <a:t>properties</a:t>
            </a:r>
            <a:r>
              <a:rPr lang="en-US" dirty="0"/>
              <a:t> and </a:t>
            </a:r>
            <a:r>
              <a:rPr lang="en-US" dirty="0">
                <a:solidFill>
                  <a:srgbClr val="002060"/>
                </a:solidFill>
              </a:rPr>
              <a:t>characteristics</a:t>
            </a:r>
            <a:r>
              <a:rPr lang="en-US" dirty="0"/>
              <a:t> from another class is called </a:t>
            </a:r>
            <a:r>
              <a:rPr lang="en-US" b="1" dirty="0">
                <a:solidFill>
                  <a:srgbClr val="002060"/>
                </a:solidFill>
              </a:rPr>
              <a:t>Inheritance</a:t>
            </a:r>
            <a:r>
              <a:rPr lang="en-US" dirty="0"/>
              <a:t>. </a:t>
            </a:r>
            <a:endParaRPr lang="en-US" dirty="0" smtClean="0"/>
          </a:p>
          <a:p>
            <a:pPr>
              <a:buClr>
                <a:srgbClr val="002060"/>
              </a:buClr>
            </a:pPr>
            <a:r>
              <a:rPr lang="en-US" dirty="0" smtClean="0"/>
              <a:t>It is the </a:t>
            </a:r>
            <a:r>
              <a:rPr lang="en-US" dirty="0"/>
              <a:t>most important feature of Object </a:t>
            </a:r>
            <a:r>
              <a:rPr lang="en-US" dirty="0" smtClean="0"/>
              <a:t>Oriented Programming</a:t>
            </a:r>
            <a:r>
              <a:rPr lang="en-US" dirty="0"/>
              <a:t>. </a:t>
            </a:r>
            <a:endParaRPr lang="en-US" dirty="0" smtClean="0"/>
          </a:p>
          <a:p>
            <a:pPr>
              <a:buClr>
                <a:srgbClr val="002060"/>
              </a:buClr>
            </a:pPr>
            <a:r>
              <a:rPr lang="en-US" dirty="0"/>
              <a:t>Inheritance is the process, by which class can </a:t>
            </a:r>
            <a:r>
              <a:rPr lang="en-US" dirty="0">
                <a:solidFill>
                  <a:srgbClr val="002060"/>
                </a:solidFill>
              </a:rPr>
              <a:t>acquire(reuse)</a:t>
            </a:r>
            <a:r>
              <a:rPr lang="en-US" dirty="0"/>
              <a:t> the </a:t>
            </a:r>
            <a:r>
              <a:rPr lang="en-US" dirty="0">
                <a:solidFill>
                  <a:srgbClr val="002060"/>
                </a:solidFill>
              </a:rPr>
              <a:t>properties</a:t>
            </a:r>
            <a:r>
              <a:rPr lang="en-US" dirty="0"/>
              <a:t> and </a:t>
            </a:r>
            <a:r>
              <a:rPr lang="en-US" dirty="0">
                <a:solidFill>
                  <a:srgbClr val="002060"/>
                </a:solidFill>
              </a:rPr>
              <a:t>methods</a:t>
            </a:r>
            <a:r>
              <a:rPr lang="en-US" dirty="0"/>
              <a:t> of another class.</a:t>
            </a:r>
          </a:p>
          <a:p>
            <a:pPr>
              <a:buClr>
                <a:srgbClr val="002060"/>
              </a:buClr>
            </a:pPr>
            <a:r>
              <a:rPr lang="en-US" b="1" dirty="0" smtClean="0">
                <a:solidFill>
                  <a:srgbClr val="002060"/>
                </a:solidFill>
              </a:rPr>
              <a:t>Base Class: </a:t>
            </a:r>
            <a:r>
              <a:rPr lang="en-US" dirty="0" smtClean="0"/>
              <a:t>The </a:t>
            </a:r>
            <a:r>
              <a:rPr lang="en-US" dirty="0"/>
              <a:t>class whose properties are inherited by sub class is called </a:t>
            </a:r>
            <a:r>
              <a:rPr lang="en-US" dirty="0">
                <a:solidFill>
                  <a:srgbClr val="002060"/>
                </a:solidFill>
              </a:rPr>
              <a:t>Base </a:t>
            </a:r>
            <a:r>
              <a:rPr lang="en-US" dirty="0" smtClean="0">
                <a:solidFill>
                  <a:srgbClr val="002060"/>
                </a:solidFill>
              </a:rPr>
              <a:t>Class/Super class/Parent </a:t>
            </a:r>
            <a:r>
              <a:rPr lang="en-IN" dirty="0" smtClean="0">
                <a:solidFill>
                  <a:srgbClr val="002060"/>
                </a:solidFill>
              </a:rPr>
              <a:t>class</a:t>
            </a:r>
            <a:r>
              <a:rPr lang="en-US" dirty="0" smtClean="0"/>
              <a:t>.</a:t>
            </a:r>
            <a:endParaRPr lang="en-US" b="1" dirty="0" smtClean="0"/>
          </a:p>
          <a:p>
            <a:pPr>
              <a:buClr>
                <a:srgbClr val="002060"/>
              </a:buClr>
            </a:pPr>
            <a:r>
              <a:rPr lang="en-US" b="1" dirty="0" smtClean="0">
                <a:solidFill>
                  <a:srgbClr val="002060"/>
                </a:solidFill>
              </a:rPr>
              <a:t>Derived Class:</a:t>
            </a:r>
            <a:r>
              <a:rPr lang="en-US" dirty="0" smtClean="0"/>
              <a:t> The class that inherits properties from another class is called </a:t>
            </a:r>
            <a:r>
              <a:rPr lang="en-US" dirty="0" smtClean="0">
                <a:solidFill>
                  <a:srgbClr val="002060"/>
                </a:solidFill>
              </a:rPr>
              <a:t>Sub class/Derived Class/Child </a:t>
            </a:r>
            <a:r>
              <a:rPr lang="en-IN" dirty="0">
                <a:solidFill>
                  <a:srgbClr val="002060"/>
                </a:solidFill>
              </a:rPr>
              <a:t>class</a:t>
            </a:r>
            <a:r>
              <a:rPr lang="en-US" dirty="0" smtClean="0"/>
              <a:t>. </a:t>
            </a:r>
          </a:p>
          <a:p>
            <a:pPr>
              <a:buClr>
                <a:srgbClr val="002060"/>
              </a:buClr>
            </a:pPr>
            <a:r>
              <a:rPr lang="en-US" dirty="0" smtClean="0"/>
              <a:t>Inheritance is implemented using super class and sub class relationship in object-oriented languages.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9463318" y="960963"/>
            <a:ext cx="2593075" cy="75062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Base Class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23" name="Down Arrow 22"/>
          <p:cNvSpPr/>
          <p:nvPr/>
        </p:nvSpPr>
        <p:spPr>
          <a:xfrm>
            <a:off x="10613551" y="1711589"/>
            <a:ext cx="270499" cy="819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ounded Rectangle 23"/>
          <p:cNvSpPr/>
          <p:nvPr/>
        </p:nvSpPr>
        <p:spPr>
          <a:xfrm>
            <a:off x="9463318" y="2531274"/>
            <a:ext cx="2593075" cy="75062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Derived Class</a:t>
            </a: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71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Polymorphism: 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7061190" cy="5590565"/>
          </a:xfrm>
        </p:spPr>
        <p:txBody>
          <a:bodyPr/>
          <a:lstStyle/>
          <a:p>
            <a:r>
              <a:rPr lang="en-US" dirty="0"/>
              <a:t>Single variable can be used to store multiple data types.</a:t>
            </a:r>
          </a:p>
          <a:p>
            <a:r>
              <a:rPr lang="en-US" dirty="0"/>
              <a:t>Easy to </a:t>
            </a:r>
            <a:r>
              <a:rPr lang="en-US" dirty="0">
                <a:solidFill>
                  <a:srgbClr val="002060"/>
                </a:solidFill>
              </a:rPr>
              <a:t>debug</a:t>
            </a:r>
            <a:r>
              <a:rPr lang="en-US" dirty="0"/>
              <a:t> the codes.</a:t>
            </a:r>
          </a:p>
          <a:p>
            <a:r>
              <a:rPr lang="en-US" dirty="0" smtClean="0"/>
              <a:t>It allows to </a:t>
            </a:r>
            <a:r>
              <a:rPr lang="en-US" dirty="0"/>
              <a:t>perform a </a:t>
            </a:r>
            <a:r>
              <a:rPr lang="en-US" dirty="0">
                <a:solidFill>
                  <a:srgbClr val="002060"/>
                </a:solidFill>
              </a:rPr>
              <a:t>single </a:t>
            </a:r>
            <a:r>
              <a:rPr lang="en-US" dirty="0" smtClean="0">
                <a:solidFill>
                  <a:srgbClr val="002060"/>
                </a:solidFill>
              </a:rPr>
              <a:t>act </a:t>
            </a:r>
            <a:r>
              <a:rPr lang="en-US" dirty="0">
                <a:solidFill>
                  <a:srgbClr val="002060"/>
                </a:solidFill>
              </a:rPr>
              <a:t>in different </a:t>
            </a:r>
            <a:r>
              <a:rPr lang="en-US" dirty="0" smtClean="0">
                <a:solidFill>
                  <a:srgbClr val="002060"/>
                </a:solidFill>
              </a:rPr>
              <a:t>ways</a:t>
            </a:r>
            <a:r>
              <a:rPr lang="en-US" dirty="0" smtClean="0"/>
              <a:t>.</a:t>
            </a:r>
          </a:p>
          <a:p>
            <a:r>
              <a:rPr lang="en-US" dirty="0"/>
              <a:t>Polymorphism allows the object to decide which form of the function to implement at compile-time (</a:t>
            </a:r>
            <a:r>
              <a:rPr lang="en-US" dirty="0">
                <a:solidFill>
                  <a:srgbClr val="002060"/>
                </a:solidFill>
              </a:rPr>
              <a:t>overloading</a:t>
            </a:r>
            <a:r>
              <a:rPr lang="en-US" dirty="0"/>
              <a:t>) as well as run-time (</a:t>
            </a:r>
            <a:r>
              <a:rPr lang="en-US" dirty="0">
                <a:solidFill>
                  <a:srgbClr val="002060"/>
                </a:solidFill>
              </a:rPr>
              <a:t>overriding</a:t>
            </a:r>
            <a:r>
              <a:rPr lang="en-US" dirty="0" smtClean="0"/>
              <a:t>).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Reduces</a:t>
            </a:r>
            <a:r>
              <a:rPr lang="en-US" dirty="0" smtClean="0"/>
              <a:t> </a:t>
            </a:r>
            <a:r>
              <a:rPr lang="en-US" dirty="0"/>
              <a:t>coupling, </a:t>
            </a:r>
            <a:r>
              <a:rPr lang="en-US" dirty="0">
                <a:solidFill>
                  <a:srgbClr val="002060"/>
                </a:solidFill>
              </a:rPr>
              <a:t>increases</a:t>
            </a:r>
            <a:r>
              <a:rPr lang="en-US" dirty="0"/>
              <a:t> </a:t>
            </a:r>
            <a:r>
              <a:rPr lang="en-US" dirty="0" smtClean="0"/>
              <a:t>reusability </a:t>
            </a:r>
            <a:r>
              <a:rPr lang="en-US" dirty="0"/>
              <a:t>and makes </a:t>
            </a:r>
            <a:r>
              <a:rPr lang="en-US" dirty="0" smtClean="0"/>
              <a:t>code </a:t>
            </a:r>
            <a:r>
              <a:rPr lang="en-US" dirty="0">
                <a:solidFill>
                  <a:srgbClr val="002060"/>
                </a:solidFill>
              </a:rPr>
              <a:t>easier</a:t>
            </a:r>
            <a:r>
              <a:rPr lang="en-US" dirty="0"/>
              <a:t> to read. 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403623" y="2787845"/>
            <a:ext cx="5690020" cy="366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05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Polymorphism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635062" y="1418897"/>
            <a:ext cx="2396359" cy="12139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Polymorphism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8774" y="3710993"/>
            <a:ext cx="3066288" cy="12139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chemeClr val="tx1"/>
                </a:solidFill>
              </a:rPr>
              <a:t>Using </a:t>
            </a:r>
          </a:p>
          <a:p>
            <a:pPr algn="ctr"/>
            <a:r>
              <a:rPr lang="en-IN" sz="2800" b="1" dirty="0" smtClean="0">
                <a:solidFill>
                  <a:schemeClr val="tx1"/>
                </a:solidFill>
              </a:rPr>
              <a:t>Method Overloading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31421" y="3710993"/>
            <a:ext cx="3066288" cy="12139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chemeClr val="tx1"/>
                </a:solidFill>
              </a:rPr>
              <a:t>Using </a:t>
            </a:r>
          </a:p>
          <a:p>
            <a:pPr algn="ctr"/>
            <a:r>
              <a:rPr lang="en-IN" sz="2800" b="1" dirty="0" smtClean="0">
                <a:solidFill>
                  <a:schemeClr val="tx1"/>
                </a:solidFill>
              </a:rPr>
              <a:t>Method Overriding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3101918" y="2632841"/>
            <a:ext cx="2731324" cy="107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5833242" y="2632841"/>
            <a:ext cx="2731323" cy="107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09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Polymorphism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Overloading &amp; </a:t>
            </a:r>
            <a:r>
              <a:rPr lang="en-US" dirty="0" err="1" smtClean="0"/>
              <a:t>Overrding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41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Polymorphism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635062" y="1418897"/>
            <a:ext cx="2396359" cy="12139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Polymorphism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8774" y="3710993"/>
            <a:ext cx="3066288" cy="12139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chemeClr val="tx1"/>
                </a:solidFill>
              </a:rPr>
              <a:t>Using </a:t>
            </a:r>
          </a:p>
          <a:p>
            <a:pPr algn="ctr"/>
            <a:r>
              <a:rPr lang="en-IN" sz="2800" b="1" dirty="0" smtClean="0">
                <a:solidFill>
                  <a:schemeClr val="tx1"/>
                </a:solidFill>
              </a:rPr>
              <a:t>Method Overloading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31421" y="3710993"/>
            <a:ext cx="3066288" cy="12139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chemeClr val="tx1"/>
                </a:solidFill>
              </a:rPr>
              <a:t>Using </a:t>
            </a:r>
          </a:p>
          <a:p>
            <a:pPr algn="ctr"/>
            <a:r>
              <a:rPr lang="en-IN" sz="2800" b="1" dirty="0" smtClean="0">
                <a:solidFill>
                  <a:schemeClr val="tx1"/>
                </a:solidFill>
              </a:rPr>
              <a:t>Method Overriding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3101918" y="2632841"/>
            <a:ext cx="2731324" cy="107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>
          <a:xfrm>
            <a:off x="5833242" y="2632841"/>
            <a:ext cx="2731323" cy="107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72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Overloading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39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Overloading: Compile-time </a:t>
            </a:r>
            <a:r>
              <a:rPr lang="en-US" dirty="0"/>
              <a:t>Polymorphism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Definition</a:t>
            </a:r>
            <a:r>
              <a:rPr lang="en-US" dirty="0" smtClean="0"/>
              <a:t>: When two or more methods are implemented that share same name but different parameter(s), </a:t>
            </a:r>
            <a:r>
              <a:rPr lang="en-US" dirty="0"/>
              <a:t>the methods are said to be </a:t>
            </a:r>
            <a:r>
              <a:rPr lang="en-US" b="1" i="1" dirty="0">
                <a:solidFill>
                  <a:srgbClr val="002060"/>
                </a:solidFill>
              </a:rPr>
              <a:t>overloaded</a:t>
            </a:r>
            <a:r>
              <a:rPr lang="en-US" i="1" dirty="0"/>
              <a:t>, </a:t>
            </a:r>
            <a:r>
              <a:rPr lang="en-US" dirty="0"/>
              <a:t>and the process is referred to </a:t>
            </a:r>
            <a:r>
              <a:rPr lang="en-US" dirty="0" smtClean="0"/>
              <a:t>as </a:t>
            </a:r>
            <a:r>
              <a:rPr lang="en-IN" b="1" i="1" dirty="0" smtClean="0">
                <a:solidFill>
                  <a:srgbClr val="002060"/>
                </a:solidFill>
              </a:rPr>
              <a:t>method </a:t>
            </a:r>
            <a:r>
              <a:rPr lang="en-IN" b="1" i="1" dirty="0">
                <a:solidFill>
                  <a:srgbClr val="002060"/>
                </a:solidFill>
              </a:rPr>
              <a:t>overloading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dirty="0" smtClean="0"/>
              <a:t>Method </a:t>
            </a:r>
            <a:r>
              <a:rPr lang="en-US" dirty="0"/>
              <a:t>overloading is one of the ways that Java </a:t>
            </a:r>
            <a:r>
              <a:rPr lang="en-US" dirty="0" smtClean="0"/>
              <a:t>implements </a:t>
            </a:r>
            <a:r>
              <a:rPr lang="en-IN" dirty="0" smtClean="0">
                <a:solidFill>
                  <a:srgbClr val="002060"/>
                </a:solidFill>
              </a:rPr>
              <a:t>polymorphism</a:t>
            </a:r>
            <a:r>
              <a:rPr lang="en-IN" dirty="0" smtClean="0"/>
              <a:t>.</a:t>
            </a:r>
          </a:p>
          <a:p>
            <a:r>
              <a:rPr lang="en-US" dirty="0"/>
              <a:t>When an overloaded method is invoked, Java uses the </a:t>
            </a:r>
            <a:r>
              <a:rPr lang="en-US" dirty="0">
                <a:solidFill>
                  <a:srgbClr val="002060"/>
                </a:solidFill>
              </a:rPr>
              <a:t>type and/or number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002060"/>
                </a:solidFill>
              </a:rPr>
              <a:t>arguments</a:t>
            </a:r>
            <a:r>
              <a:rPr lang="en-US" dirty="0" smtClean="0"/>
              <a:t> </a:t>
            </a:r>
            <a:r>
              <a:rPr lang="en-US" dirty="0"/>
              <a:t>as its guide to determine which version of the overloaded method </a:t>
            </a:r>
            <a:r>
              <a:rPr lang="en-US" dirty="0" smtClean="0"/>
              <a:t>to actually </a:t>
            </a:r>
            <a:r>
              <a:rPr lang="en-US" dirty="0"/>
              <a:t>call. </a:t>
            </a:r>
            <a:endParaRPr lang="en-US" dirty="0" smtClean="0"/>
          </a:p>
          <a:p>
            <a:pPr lvl="1"/>
            <a:r>
              <a:rPr lang="en-US" dirty="0" smtClean="0"/>
              <a:t>E.g. 	</a:t>
            </a:r>
            <a:r>
              <a:rPr lang="en-US" dirty="0" smtClean="0">
                <a:latin typeface="Consolas" panose="020B0609020204030204" pitchFamily="49" charset="0"/>
              </a:rPr>
              <a:t>public void </a:t>
            </a:r>
            <a:r>
              <a:rPr lang="en-US" b="1" dirty="0" smtClean="0">
                <a:latin typeface="Consolas" panose="020B0609020204030204" pitchFamily="49" charset="0"/>
              </a:rPr>
              <a:t>draw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	public void </a:t>
            </a:r>
            <a:r>
              <a:rPr lang="en-US" b="1" dirty="0" smtClean="0">
                <a:latin typeface="Consolas" panose="020B0609020204030204" pitchFamily="49" charset="0"/>
              </a:rPr>
              <a:t>draw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height,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width)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public void </a:t>
            </a:r>
            <a:r>
              <a:rPr lang="en-US" b="1" dirty="0">
                <a:latin typeface="Consolas" panose="020B0609020204030204" pitchFamily="49" charset="0"/>
              </a:rPr>
              <a:t>draw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radius)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overloaded methods must differ in the type and/or number </a:t>
            </a:r>
            <a:r>
              <a:rPr lang="en-US" dirty="0" smtClean="0"/>
              <a:t>of their </a:t>
            </a:r>
            <a:r>
              <a:rPr lang="en-US" dirty="0"/>
              <a:t>parameters. </a:t>
            </a:r>
            <a:endParaRPr lang="en-US" dirty="0" smtClean="0"/>
          </a:p>
          <a:p>
            <a:r>
              <a:rPr lang="en-US" dirty="0" smtClean="0"/>
              <a:t>While in </a:t>
            </a:r>
            <a:r>
              <a:rPr lang="en-US" dirty="0"/>
              <a:t>overloaded </a:t>
            </a:r>
            <a:r>
              <a:rPr lang="en-US" dirty="0" smtClean="0"/>
              <a:t>methods with different </a:t>
            </a:r>
            <a:r>
              <a:rPr lang="en-US" dirty="0"/>
              <a:t>return </a:t>
            </a:r>
            <a:r>
              <a:rPr lang="en-US" dirty="0" smtClean="0"/>
              <a:t>types and same name &amp; parameter are not allowed ,as  the return </a:t>
            </a:r>
            <a:r>
              <a:rPr lang="en-US" dirty="0"/>
              <a:t>type alone is </a:t>
            </a:r>
            <a:r>
              <a:rPr lang="en-US" dirty="0" smtClean="0">
                <a:solidFill>
                  <a:srgbClr val="002060"/>
                </a:solidFill>
              </a:rPr>
              <a:t>insufficient for the compiler</a:t>
            </a:r>
            <a:r>
              <a:rPr lang="en-US" dirty="0" smtClean="0"/>
              <a:t> </a:t>
            </a:r>
            <a:r>
              <a:rPr lang="en-US" dirty="0"/>
              <a:t>to distinguish two versions of a method.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62311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Overloading: Compile-time </a:t>
            </a:r>
            <a:r>
              <a:rPr lang="en-US" dirty="0"/>
              <a:t>Polymorphism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79" y="863444"/>
            <a:ext cx="7625455" cy="5590565"/>
          </a:xfrm>
        </p:spPr>
        <p:txBody>
          <a:bodyPr/>
          <a:lstStyle/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b="1" dirty="0">
                <a:latin typeface="Consolas" panose="020B0609020204030204" pitchFamily="49" charset="0"/>
              </a:rPr>
              <a:t>Addition</a:t>
            </a:r>
            <a:r>
              <a:rPr lang="en-IN" sz="2000" dirty="0">
                <a:latin typeface="Consolas" panose="020B0609020204030204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IN" sz="2000" dirty="0" err="1">
                <a:latin typeface="Consolas" panose="020B0609020204030204" pitchFamily="49" charset="0"/>
              </a:rPr>
              <a:t>int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dirty="0" err="1">
                <a:latin typeface="Consolas" panose="020B0609020204030204" pitchFamily="49" charset="0"/>
              </a:rPr>
              <a:t>i,j,k</a:t>
            </a:r>
            <a:r>
              <a:rPr lang="en-IN" sz="2000" dirty="0">
                <a:latin typeface="Consolas" panose="020B0609020204030204" pitchFamily="49" charset="0"/>
              </a:rPr>
              <a:t>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IN" sz="2000" dirty="0" smtClean="0">
                <a:latin typeface="Consolas" panose="020B0609020204030204" pitchFamily="49" charset="0"/>
              </a:rPr>
              <a:t>  </a:t>
            </a:r>
            <a:r>
              <a:rPr lang="en-IN" sz="2000" b="1" dirty="0" smtClean="0">
                <a:solidFill>
                  <a:srgbClr val="3333CC"/>
                </a:solidFill>
                <a:latin typeface="Consolas" panose="020B0609020204030204" pitchFamily="49" charset="0"/>
              </a:rPr>
              <a:t>void</a:t>
            </a:r>
            <a:r>
              <a:rPr lang="en-IN" sz="2000" b="1" dirty="0" smtClean="0">
                <a:latin typeface="Consolas" panose="020B0609020204030204" pitchFamily="49" charset="0"/>
              </a:rPr>
              <a:t> </a:t>
            </a:r>
            <a:r>
              <a:rPr lang="en-IN" sz="2000" b="1" dirty="0">
                <a:latin typeface="Consolas" panose="020B0609020204030204" pitchFamily="49" charset="0"/>
              </a:rPr>
              <a:t>add(</a:t>
            </a:r>
            <a:r>
              <a:rPr lang="en-IN" sz="2000" b="1" dirty="0" err="1">
                <a:latin typeface="Consolas" panose="020B0609020204030204" pitchFamily="49" charset="0"/>
              </a:rPr>
              <a:t>int</a:t>
            </a:r>
            <a:r>
              <a:rPr lang="en-IN" sz="2000" b="1" dirty="0">
                <a:latin typeface="Consolas" panose="020B0609020204030204" pitchFamily="49" charset="0"/>
              </a:rPr>
              <a:t> a)</a:t>
            </a:r>
            <a:r>
              <a:rPr lang="en-IN" sz="2000" dirty="0">
                <a:latin typeface="Consolas" panose="020B0609020204030204" pitchFamily="49" charset="0"/>
              </a:rPr>
              <a:t>{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err="1" smtClean="0">
                <a:latin typeface="Consolas" panose="020B0609020204030204" pitchFamily="49" charset="0"/>
              </a:rPr>
              <a:t>i</a:t>
            </a:r>
            <a:r>
              <a:rPr lang="en-IN" sz="2000" dirty="0" smtClean="0">
                <a:latin typeface="Consolas" panose="020B0609020204030204" pitchFamily="49" charset="0"/>
              </a:rPr>
              <a:t>=a</a:t>
            </a:r>
            <a:r>
              <a:rPr lang="en-IN" sz="2000" dirty="0">
                <a:latin typeface="Consolas" panose="020B0609020204030204" pitchFamily="49" charset="0"/>
              </a:rPr>
              <a:t>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err="1" smtClean="0">
                <a:latin typeface="Consolas" panose="020B0609020204030204" pitchFamily="49" charset="0"/>
              </a:rPr>
              <a:t>System.out.println</a:t>
            </a:r>
            <a:r>
              <a:rPr lang="en-IN" sz="2000" dirty="0"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"add </a:t>
            </a:r>
            <a:r>
              <a:rPr lang="en-IN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en-IN" sz="2000" dirty="0">
                <a:latin typeface="Consolas" panose="020B0609020204030204" pitchFamily="49" charset="0"/>
              </a:rPr>
              <a:t>+</a:t>
            </a:r>
            <a:r>
              <a:rPr lang="en-IN" sz="2000" dirty="0" err="1">
                <a:latin typeface="Consolas" panose="020B0609020204030204" pitchFamily="49" charset="0"/>
              </a:rPr>
              <a:t>i</a:t>
            </a:r>
            <a:r>
              <a:rPr lang="en-IN" sz="2000" dirty="0">
                <a:latin typeface="Consolas" panose="020B0609020204030204" pitchFamily="49" charset="0"/>
              </a:rPr>
              <a:t>);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IN" sz="2000" dirty="0" smtClean="0">
                <a:latin typeface="Consolas" panose="020B0609020204030204" pitchFamily="49" charset="0"/>
              </a:rPr>
              <a:t>  }</a:t>
            </a:r>
            <a:endParaRPr lang="en-IN" sz="2000" dirty="0">
              <a:latin typeface="Consolas" panose="020B0609020204030204" pitchFamily="49" charset="0"/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IN" sz="2000" dirty="0" smtClean="0">
                <a:latin typeface="Consolas" panose="020B0609020204030204" pitchFamily="49" charset="0"/>
              </a:rPr>
              <a:t>  </a:t>
            </a:r>
            <a:r>
              <a:rPr lang="en-IN" sz="2000" b="1" dirty="0" smtClean="0">
                <a:solidFill>
                  <a:srgbClr val="3333CC"/>
                </a:solidFill>
                <a:latin typeface="Consolas" panose="020B0609020204030204" pitchFamily="49" charset="0"/>
              </a:rPr>
              <a:t>void</a:t>
            </a:r>
            <a:r>
              <a:rPr lang="en-IN" sz="2000" b="1" dirty="0" smtClean="0">
                <a:latin typeface="Consolas" panose="020B0609020204030204" pitchFamily="49" charset="0"/>
              </a:rPr>
              <a:t> </a:t>
            </a:r>
            <a:r>
              <a:rPr lang="en-IN" sz="2000" b="1" dirty="0">
                <a:latin typeface="Consolas" panose="020B0609020204030204" pitchFamily="49" charset="0"/>
              </a:rPr>
              <a:t>add(</a:t>
            </a:r>
            <a:r>
              <a:rPr lang="en-IN" sz="2000" b="1" dirty="0" err="1">
                <a:latin typeface="Consolas" panose="020B0609020204030204" pitchFamily="49" charset="0"/>
              </a:rPr>
              <a:t>int</a:t>
            </a:r>
            <a:r>
              <a:rPr lang="en-IN" sz="2000" b="1" dirty="0"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latin typeface="Consolas" panose="020B0609020204030204" pitchFamily="49" charset="0"/>
              </a:rPr>
              <a:t>a,int</a:t>
            </a:r>
            <a:r>
              <a:rPr lang="en-IN" sz="2000" b="1" dirty="0">
                <a:latin typeface="Consolas" panose="020B0609020204030204" pitchFamily="49" charset="0"/>
              </a:rPr>
              <a:t> b)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{\\overloaded add()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err="1" smtClean="0">
                <a:latin typeface="Consolas" panose="020B0609020204030204" pitchFamily="49" charset="0"/>
              </a:rPr>
              <a:t>i</a:t>
            </a:r>
            <a:r>
              <a:rPr lang="en-IN" sz="2000" dirty="0" smtClean="0">
                <a:latin typeface="Consolas" panose="020B0609020204030204" pitchFamily="49" charset="0"/>
              </a:rPr>
              <a:t>=a</a:t>
            </a:r>
            <a:r>
              <a:rPr lang="en-IN" sz="2000" dirty="0">
                <a:latin typeface="Consolas" panose="020B0609020204030204" pitchFamily="49" charset="0"/>
              </a:rPr>
              <a:t>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smtClean="0">
                <a:latin typeface="Consolas" panose="020B0609020204030204" pitchFamily="49" charset="0"/>
              </a:rPr>
              <a:t>j=b</a:t>
            </a:r>
            <a:r>
              <a:rPr lang="en-IN" sz="2000" dirty="0">
                <a:latin typeface="Consolas" panose="020B0609020204030204" pitchFamily="49" charset="0"/>
              </a:rPr>
              <a:t>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err="1" smtClean="0">
                <a:latin typeface="Consolas" panose="020B0609020204030204" pitchFamily="49" charset="0"/>
              </a:rPr>
              <a:t>System.out.println</a:t>
            </a:r>
            <a:r>
              <a:rPr lang="en-IN" sz="2000" dirty="0"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"add </a:t>
            </a:r>
            <a:r>
              <a:rPr lang="en-IN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i+j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en-IN" sz="2000" dirty="0">
                <a:latin typeface="Consolas" panose="020B0609020204030204" pitchFamily="49" charset="0"/>
              </a:rPr>
              <a:t>+(</a:t>
            </a:r>
            <a:r>
              <a:rPr lang="en-IN" sz="2000" dirty="0" err="1">
                <a:latin typeface="Consolas" panose="020B0609020204030204" pitchFamily="49" charset="0"/>
              </a:rPr>
              <a:t>i+j</a:t>
            </a:r>
            <a:r>
              <a:rPr lang="en-IN" sz="2000" dirty="0" smtClean="0">
                <a:latin typeface="Consolas" panose="020B0609020204030204" pitchFamily="49" charset="0"/>
              </a:rPr>
              <a:t>));</a:t>
            </a:r>
            <a:r>
              <a:rPr lang="en-IN" sz="2000" dirty="0">
                <a:latin typeface="Consolas" panose="020B0609020204030204" pitchFamily="49" charset="0"/>
              </a:rPr>
              <a:t>		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IN" sz="2000" dirty="0" smtClean="0">
                <a:latin typeface="Consolas" panose="020B0609020204030204" pitchFamily="49" charset="0"/>
              </a:rPr>
              <a:t>  }</a:t>
            </a:r>
            <a:endParaRPr lang="en-IN" sz="2000" dirty="0">
              <a:latin typeface="Consolas" panose="020B0609020204030204" pitchFamily="49" charset="0"/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IN" sz="2000" dirty="0" smtClean="0">
                <a:latin typeface="Consolas" panose="020B0609020204030204" pitchFamily="49" charset="0"/>
              </a:rPr>
              <a:t>  </a:t>
            </a:r>
            <a:r>
              <a:rPr lang="en-IN" sz="2000" b="1" dirty="0" smtClean="0">
                <a:solidFill>
                  <a:srgbClr val="3333CC"/>
                </a:solidFill>
                <a:latin typeface="Consolas" panose="020B0609020204030204" pitchFamily="49" charset="0"/>
              </a:rPr>
              <a:t>void</a:t>
            </a:r>
            <a:r>
              <a:rPr lang="en-IN" sz="2000" b="1" dirty="0" smtClean="0">
                <a:latin typeface="Consolas" panose="020B0609020204030204" pitchFamily="49" charset="0"/>
              </a:rPr>
              <a:t> </a:t>
            </a:r>
            <a:r>
              <a:rPr lang="en-IN" sz="2000" b="1" dirty="0">
                <a:latin typeface="Consolas" panose="020B0609020204030204" pitchFamily="49" charset="0"/>
              </a:rPr>
              <a:t>add(</a:t>
            </a:r>
            <a:r>
              <a:rPr lang="en-IN" sz="2000" b="1" dirty="0" err="1">
                <a:latin typeface="Consolas" panose="020B0609020204030204" pitchFamily="49" charset="0"/>
              </a:rPr>
              <a:t>int</a:t>
            </a:r>
            <a:r>
              <a:rPr lang="en-IN" sz="2000" b="1" dirty="0"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latin typeface="Consolas" panose="020B0609020204030204" pitchFamily="49" charset="0"/>
              </a:rPr>
              <a:t>a,int</a:t>
            </a:r>
            <a:r>
              <a:rPr lang="en-IN" sz="2000" b="1" dirty="0"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latin typeface="Consolas" panose="020B0609020204030204" pitchFamily="49" charset="0"/>
              </a:rPr>
              <a:t>b,int</a:t>
            </a:r>
            <a:r>
              <a:rPr lang="en-IN" sz="2000" b="1" dirty="0">
                <a:latin typeface="Consolas" panose="020B0609020204030204" pitchFamily="49" charset="0"/>
              </a:rPr>
              <a:t> c)</a:t>
            </a:r>
            <a:r>
              <a:rPr lang="en-IN" sz="2000" dirty="0">
                <a:latin typeface="Consolas" panose="020B0609020204030204" pitchFamily="49" charset="0"/>
              </a:rPr>
              <a:t>{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\\overloaded add()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err="1" smtClean="0">
                <a:latin typeface="Consolas" panose="020B0609020204030204" pitchFamily="49" charset="0"/>
              </a:rPr>
              <a:t>i</a:t>
            </a:r>
            <a:r>
              <a:rPr lang="en-IN" sz="2000" dirty="0" smtClean="0">
                <a:latin typeface="Consolas" panose="020B0609020204030204" pitchFamily="49" charset="0"/>
              </a:rPr>
              <a:t>=a</a:t>
            </a:r>
            <a:r>
              <a:rPr lang="en-IN" sz="2000" dirty="0">
                <a:latin typeface="Consolas" panose="020B0609020204030204" pitchFamily="49" charset="0"/>
              </a:rPr>
              <a:t>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smtClean="0">
                <a:latin typeface="Consolas" panose="020B0609020204030204" pitchFamily="49" charset="0"/>
              </a:rPr>
              <a:t>j=b</a:t>
            </a:r>
            <a:r>
              <a:rPr lang="en-IN" sz="2000" dirty="0">
                <a:latin typeface="Consolas" panose="020B0609020204030204" pitchFamily="49" charset="0"/>
              </a:rPr>
              <a:t>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smtClean="0">
                <a:latin typeface="Consolas" panose="020B0609020204030204" pitchFamily="49" charset="0"/>
              </a:rPr>
              <a:t>k=c</a:t>
            </a:r>
            <a:r>
              <a:rPr lang="en-IN" sz="2000" dirty="0">
                <a:latin typeface="Consolas" panose="020B0609020204030204" pitchFamily="49" charset="0"/>
              </a:rPr>
              <a:t>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err="1" smtClean="0">
                <a:latin typeface="Consolas" panose="020B0609020204030204" pitchFamily="49" charset="0"/>
              </a:rPr>
              <a:t>System.out.println</a:t>
            </a:r>
            <a:r>
              <a:rPr lang="en-IN" sz="2000" dirty="0"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"add </a:t>
            </a:r>
            <a:r>
              <a:rPr lang="en-IN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i+j+k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en-IN" sz="2000" dirty="0">
                <a:latin typeface="Consolas" panose="020B0609020204030204" pitchFamily="49" charset="0"/>
              </a:rPr>
              <a:t>+(</a:t>
            </a:r>
            <a:r>
              <a:rPr lang="en-IN" sz="2000" dirty="0" err="1">
                <a:latin typeface="Consolas" panose="020B0609020204030204" pitchFamily="49" charset="0"/>
              </a:rPr>
              <a:t>i+j+k</a:t>
            </a:r>
            <a:r>
              <a:rPr lang="en-IN" sz="2000" dirty="0">
                <a:latin typeface="Consolas" panose="020B0609020204030204" pitchFamily="49" charset="0"/>
              </a:rPr>
              <a:t>));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IN" sz="2000" dirty="0" smtClean="0">
                <a:latin typeface="Consolas" panose="020B0609020204030204" pitchFamily="49" charset="0"/>
              </a:rPr>
              <a:t>  }</a:t>
            </a:r>
            <a:endParaRPr lang="en-IN" sz="2000" dirty="0">
              <a:latin typeface="Consolas" panose="020B0609020204030204" pitchFamily="49" charset="0"/>
            </a:endParaRP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}</a:t>
            </a:r>
            <a:endParaRPr lang="en-IN" sz="2000" dirty="0" smtClean="0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42234" y="711201"/>
            <a:ext cx="5349766" cy="29621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0"/>
              </a:spcBef>
              <a:buFont typeface="+mj-lt"/>
              <a:buAutoNum type="arabicPeriod" startAt="19"/>
            </a:pPr>
            <a:r>
              <a:rPr lang="en-US" sz="20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OverloadDemo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 startAt="19"/>
            </a:pPr>
            <a:r>
              <a:rPr lang="en-US" sz="2000" dirty="0" smtClean="0">
                <a:solidFill>
                  <a:srgbClr val="3333CC"/>
                </a:solidFill>
                <a:latin typeface="Consolas" panose="020B0609020204030204" pitchFamily="49" charset="0"/>
              </a:rPr>
              <a:t>public </a:t>
            </a:r>
            <a:r>
              <a:rPr lang="en-US" sz="2000" dirty="0">
                <a:solidFill>
                  <a:srgbClr val="3333CC"/>
                </a:solidFill>
                <a:latin typeface="Consolas" panose="020B0609020204030204" pitchFamily="49" charset="0"/>
              </a:rPr>
              <a:t>static void </a:t>
            </a:r>
            <a:r>
              <a:rPr lang="en-US" sz="2000" dirty="0" smtClean="0">
                <a:latin typeface="Consolas" panose="020B0609020204030204" pitchFamily="49" charset="0"/>
              </a:rPr>
              <a:t>	       	main(String</a:t>
            </a:r>
            <a:r>
              <a:rPr lang="en-US" sz="2000" dirty="0">
                <a:latin typeface="Consolas" panose="020B0609020204030204" pitchFamily="49" charset="0"/>
              </a:rPr>
              <a:t>[] </a:t>
            </a:r>
            <a:r>
              <a:rPr lang="en-US" sz="2000" dirty="0" err="1">
                <a:latin typeface="Consolas" panose="020B0609020204030204" pitchFamily="49" charset="0"/>
              </a:rPr>
              <a:t>args</a:t>
            </a:r>
            <a:r>
              <a:rPr lang="en-US" sz="2000" dirty="0" smtClean="0">
                <a:latin typeface="Consolas" panose="020B0609020204030204" pitchFamily="49" charset="0"/>
              </a:rPr>
              <a:t>){</a:t>
            </a:r>
            <a:endParaRPr lang="en-US" sz="2000" dirty="0">
              <a:latin typeface="Consolas" panose="020B0609020204030204" pitchFamily="49" charset="0"/>
            </a:endParaRPr>
          </a:p>
          <a:p>
            <a:pPr marL="342900" indent="-342900" algn="l">
              <a:spcBef>
                <a:spcPts val="0"/>
              </a:spcBef>
              <a:buFont typeface="+mj-lt"/>
              <a:buAutoNum type="arabicPeriod" startAt="19"/>
            </a:pPr>
            <a:r>
              <a:rPr lang="en-US" sz="2000" dirty="0" smtClean="0">
                <a:latin typeface="Consolas" panose="020B0609020204030204" pitchFamily="49" charset="0"/>
              </a:rPr>
              <a:t>  Addition </a:t>
            </a:r>
            <a:r>
              <a:rPr lang="en-US" sz="2000" dirty="0">
                <a:latin typeface="Consolas" panose="020B0609020204030204" pitchFamily="49" charset="0"/>
              </a:rPr>
              <a:t>a1</a:t>
            </a:r>
            <a:r>
              <a:rPr lang="en-US" sz="2000" dirty="0" smtClean="0">
                <a:latin typeface="Consolas" panose="020B0609020204030204" pitchFamily="49" charset="0"/>
              </a:rPr>
              <a:t>= </a:t>
            </a:r>
            <a:r>
              <a:rPr lang="en-US" sz="2000" dirty="0" smtClean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Addition();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 startAt="19"/>
            </a:pP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//call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all versions of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add()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 algn="l">
              <a:spcBef>
                <a:spcPts val="0"/>
              </a:spcBef>
              <a:buFont typeface="+mj-lt"/>
              <a:buAutoNum type="arabicPeriod" startAt="19"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</a:rPr>
              <a:t>a1.add(20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 startAt="19"/>
            </a:pPr>
            <a:r>
              <a:rPr lang="en-US" sz="2000" b="1" dirty="0"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</a:rPr>
              <a:t>a1.add(30,50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 startAt="19"/>
            </a:pPr>
            <a:r>
              <a:rPr lang="en-US" sz="2000" b="1" dirty="0"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</a:rPr>
              <a:t>a1.add(10,30,60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 startAt="19"/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marL="342900" indent="-342900" algn="l">
              <a:spcBef>
                <a:spcPts val="0"/>
              </a:spcBef>
              <a:buFont typeface="+mj-lt"/>
              <a:buAutoNum type="arabicPeriod" startAt="19"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IN" sz="2000" dirty="0"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9917329" y="4713750"/>
            <a:ext cx="2086303" cy="108747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add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=20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add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i+j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=80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add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i+j+k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=100</a:t>
            </a:r>
          </a:p>
        </p:txBody>
      </p:sp>
      <p:sp>
        <p:nvSpPr>
          <p:cNvPr id="6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9917329" y="4384566"/>
            <a:ext cx="798574" cy="32918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062" y="1404113"/>
            <a:ext cx="5680738" cy="1119631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20062" y="2581610"/>
            <a:ext cx="5680738" cy="1332022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20062" y="3950208"/>
            <a:ext cx="6723154" cy="1645920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Elbow Connector 10"/>
          <p:cNvCxnSpPr>
            <a:endCxn id="7" idx="3"/>
          </p:cNvCxnSpPr>
          <p:nvPr/>
        </p:nvCxnSpPr>
        <p:spPr>
          <a:xfrm rot="10800000">
            <a:off x="6400800" y="1963930"/>
            <a:ext cx="1404938" cy="340839"/>
          </a:xfrm>
          <a:prstGeom prst="bentConnector3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8" idx="3"/>
          </p:cNvCxnSpPr>
          <p:nvPr/>
        </p:nvCxnSpPr>
        <p:spPr>
          <a:xfrm rot="10800000" flipV="1">
            <a:off x="6400800" y="2545035"/>
            <a:ext cx="1355834" cy="702585"/>
          </a:xfrm>
          <a:prstGeom prst="bentConnector3">
            <a:avLst>
              <a:gd name="adj1" fmla="val 50000"/>
            </a:avLst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9" idx="3"/>
          </p:cNvCxnSpPr>
          <p:nvPr/>
        </p:nvCxnSpPr>
        <p:spPr>
          <a:xfrm rot="5400000">
            <a:off x="7439502" y="3011072"/>
            <a:ext cx="1765811" cy="1758381"/>
          </a:xfrm>
          <a:prstGeom prst="bentConnector2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47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Overriding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28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Overriding: Run-time Polymorphism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class hierarchy, when a method in a </a:t>
            </a:r>
            <a:r>
              <a:rPr lang="en-US" b="1" dirty="0">
                <a:solidFill>
                  <a:srgbClr val="002060"/>
                </a:solidFill>
              </a:rPr>
              <a:t>subclass</a:t>
            </a:r>
            <a:r>
              <a:rPr lang="en-US" dirty="0"/>
              <a:t> has the </a:t>
            </a:r>
            <a:r>
              <a:rPr lang="en-US" dirty="0">
                <a:solidFill>
                  <a:srgbClr val="002060"/>
                </a:solidFill>
              </a:rPr>
              <a:t>same name and </a:t>
            </a:r>
            <a:r>
              <a:rPr lang="en-US" dirty="0" smtClean="0">
                <a:solidFill>
                  <a:srgbClr val="002060"/>
                </a:solidFill>
              </a:rPr>
              <a:t>type signature </a:t>
            </a:r>
            <a:r>
              <a:rPr lang="en-US" dirty="0"/>
              <a:t>as a </a:t>
            </a:r>
            <a:r>
              <a:rPr lang="en-US" dirty="0" smtClean="0"/>
              <a:t>method </a:t>
            </a:r>
            <a:r>
              <a:rPr lang="en-US" dirty="0"/>
              <a:t>in its </a:t>
            </a:r>
            <a:r>
              <a:rPr lang="en-US" b="1" dirty="0">
                <a:solidFill>
                  <a:srgbClr val="002060"/>
                </a:solidFill>
              </a:rPr>
              <a:t>superclass</a:t>
            </a:r>
            <a:r>
              <a:rPr lang="en-US" dirty="0"/>
              <a:t>, then the method in the subclass is said </a:t>
            </a:r>
            <a:r>
              <a:rPr lang="en-US" dirty="0" smtClean="0"/>
              <a:t>to </a:t>
            </a:r>
            <a:r>
              <a:rPr lang="en-US" i="1" dirty="0" smtClean="0">
                <a:solidFill>
                  <a:srgbClr val="002060"/>
                </a:solidFill>
              </a:rPr>
              <a:t>override</a:t>
            </a:r>
            <a:r>
              <a:rPr lang="en-US" i="1" dirty="0" smtClean="0"/>
              <a:t> </a:t>
            </a:r>
            <a:r>
              <a:rPr lang="en-US" dirty="0"/>
              <a:t>the method in the superclass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Definition</a:t>
            </a:r>
            <a:r>
              <a:rPr lang="en-US" dirty="0" smtClean="0"/>
              <a:t>: If </a:t>
            </a:r>
            <a:r>
              <a:rPr lang="en-US" dirty="0">
                <a:solidFill>
                  <a:srgbClr val="002060"/>
                </a:solidFill>
              </a:rPr>
              <a:t>subclass (child class) </a:t>
            </a:r>
            <a:r>
              <a:rPr lang="en-US" dirty="0"/>
              <a:t>has the same method as declared in the parent class, it is known as </a:t>
            </a:r>
            <a:r>
              <a:rPr lang="en-US" b="1" dirty="0"/>
              <a:t>method overriding in Java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612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Overriding: </a:t>
            </a:r>
            <a:r>
              <a:rPr lang="en-US" dirty="0" smtClean="0"/>
              <a:t>OverrideDemo.java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" y="863444"/>
            <a:ext cx="7026365" cy="5590565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b="1" dirty="0">
                <a:latin typeface="Consolas" panose="020B0609020204030204" pitchFamily="49" charset="0"/>
              </a:rPr>
              <a:t>Shape</a:t>
            </a:r>
            <a:r>
              <a:rPr lang="en-IN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b="1" dirty="0">
                <a:latin typeface="Consolas" panose="020B0609020204030204" pitchFamily="49" charset="0"/>
              </a:rPr>
              <a:t>void draw()</a:t>
            </a:r>
            <a:r>
              <a:rPr lang="en-IN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 smtClean="0">
                <a:latin typeface="Consolas" panose="020B0609020204030204" pitchFamily="49" charset="0"/>
              </a:rPr>
              <a:t> </a:t>
            </a:r>
            <a:r>
              <a:rPr lang="en-IN" dirty="0" err="1" smtClean="0">
                <a:latin typeface="Consolas" panose="020B0609020204030204" pitchFamily="49" charset="0"/>
              </a:rPr>
              <a:t>System.out.println</a:t>
            </a:r>
            <a:r>
              <a:rPr lang="en-IN" dirty="0"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"Draw Shape"</a:t>
            </a:r>
            <a:r>
              <a:rPr lang="en-IN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}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b="1" dirty="0">
                <a:latin typeface="Consolas" panose="020B0609020204030204" pitchFamily="49" charset="0"/>
              </a:rPr>
              <a:t>Circle extends Shape</a:t>
            </a:r>
            <a:r>
              <a:rPr lang="en-IN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b="1" dirty="0">
                <a:latin typeface="Consolas" panose="020B0609020204030204" pitchFamily="49" charset="0"/>
              </a:rPr>
              <a:t>void draw()</a:t>
            </a:r>
            <a:r>
              <a:rPr lang="en-IN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 smtClean="0">
                <a:latin typeface="Consolas" panose="020B0609020204030204" pitchFamily="49" charset="0"/>
              </a:rPr>
              <a:t> </a:t>
            </a:r>
            <a:r>
              <a:rPr lang="en-IN" dirty="0" err="1" smtClean="0">
                <a:latin typeface="Consolas" panose="020B0609020204030204" pitchFamily="49" charset="0"/>
              </a:rPr>
              <a:t>System.out.println</a:t>
            </a:r>
            <a:r>
              <a:rPr lang="en-IN" dirty="0"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"Draw Circle"</a:t>
            </a:r>
            <a:r>
              <a:rPr lang="en-IN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}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b="1" dirty="0">
                <a:latin typeface="Consolas" panose="020B0609020204030204" pitchFamily="49" charset="0"/>
              </a:rPr>
              <a:t>Square extends Shape</a:t>
            </a:r>
            <a:r>
              <a:rPr lang="en-IN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b="1" dirty="0">
                <a:latin typeface="Consolas" panose="020B0609020204030204" pitchFamily="49" charset="0"/>
              </a:rPr>
              <a:t>void draw()</a:t>
            </a:r>
            <a:r>
              <a:rPr lang="en-IN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 smtClean="0">
                <a:latin typeface="Consolas" panose="020B0609020204030204" pitchFamily="49" charset="0"/>
              </a:rPr>
              <a:t> </a:t>
            </a:r>
            <a:r>
              <a:rPr lang="en-IN" dirty="0" err="1" smtClean="0">
                <a:latin typeface="Consolas" panose="020B0609020204030204" pitchFamily="49" charset="0"/>
              </a:rPr>
              <a:t>System.out.println</a:t>
            </a:r>
            <a:r>
              <a:rPr lang="en-IN" dirty="0"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"Draw Square"</a:t>
            </a:r>
            <a:r>
              <a:rPr lang="en-IN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73766" y="711201"/>
            <a:ext cx="5318234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latin typeface="Consolas" panose="020B0609020204030204" pitchFamily="49" charset="0"/>
              </a:rPr>
              <a:t>OverrideDemo</a:t>
            </a:r>
            <a:r>
              <a:rPr lang="en-IN" sz="2000" dirty="0">
                <a:latin typeface="Consolas" panose="020B0609020204030204" pitchFamily="49" charset="0"/>
              </a:rPr>
              <a:t>{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>
                <a:solidFill>
                  <a:srgbClr val="3333CC"/>
                </a:solidFill>
                <a:latin typeface="Consolas" panose="020B0609020204030204" pitchFamily="49" charset="0"/>
              </a:rPr>
              <a:t>public static void </a:t>
            </a:r>
            <a:r>
              <a:rPr lang="en-IN" sz="2000" dirty="0" smtClean="0">
                <a:latin typeface="Consolas" panose="020B0609020204030204" pitchFamily="49" charset="0"/>
              </a:rPr>
              <a:t>				main(String</a:t>
            </a:r>
            <a:r>
              <a:rPr lang="en-IN" sz="2000" dirty="0">
                <a:latin typeface="Consolas" panose="020B0609020204030204" pitchFamily="49" charset="0"/>
              </a:rPr>
              <a:t>[] </a:t>
            </a:r>
            <a:r>
              <a:rPr lang="en-IN" sz="2000" dirty="0" err="1">
                <a:latin typeface="Consolas" panose="020B0609020204030204" pitchFamily="49" charset="0"/>
              </a:rPr>
              <a:t>args</a:t>
            </a:r>
            <a:r>
              <a:rPr lang="en-IN" sz="2000" dirty="0">
                <a:latin typeface="Consolas" panose="020B0609020204030204" pitchFamily="49" charset="0"/>
              </a:rPr>
              <a:t>) {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smtClean="0">
                <a:latin typeface="Consolas" panose="020B0609020204030204" pitchFamily="49" charset="0"/>
              </a:rPr>
              <a:t>Circle </a:t>
            </a:r>
            <a:r>
              <a:rPr lang="en-IN" sz="2000" dirty="0">
                <a:latin typeface="Consolas" panose="020B0609020204030204" pitchFamily="49" charset="0"/>
              </a:rPr>
              <a:t>c</a:t>
            </a:r>
            <a:r>
              <a:rPr lang="en-IN" sz="2000" dirty="0" smtClean="0">
                <a:latin typeface="Consolas" panose="020B0609020204030204" pitchFamily="49" charset="0"/>
              </a:rPr>
              <a:t>= </a:t>
            </a:r>
            <a:r>
              <a:rPr lang="en-IN" sz="2000" dirty="0" smtClean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sz="2000" dirty="0" smtClean="0">
                <a:latin typeface="Consolas" panose="020B0609020204030204" pitchFamily="49" charset="0"/>
              </a:rPr>
              <a:t> </a:t>
            </a:r>
            <a:r>
              <a:rPr lang="en-IN" sz="2000" dirty="0">
                <a:latin typeface="Consolas" panose="020B0609020204030204" pitchFamily="49" charset="0"/>
              </a:rPr>
              <a:t>Circle();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b="1" dirty="0" err="1" smtClean="0">
                <a:latin typeface="Consolas" panose="020B0609020204030204" pitchFamily="49" charset="0"/>
              </a:rPr>
              <a:t>c.draw</a:t>
            </a:r>
            <a:r>
              <a:rPr lang="en-IN" sz="2000" b="1" dirty="0" smtClean="0">
                <a:latin typeface="Consolas" panose="020B0609020204030204" pitchFamily="49" charset="0"/>
              </a:rPr>
              <a:t>(); </a:t>
            </a:r>
            <a:r>
              <a:rPr lang="en-IN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//child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class meth()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smtClean="0">
                <a:latin typeface="Consolas" panose="020B0609020204030204" pitchFamily="49" charset="0"/>
              </a:rPr>
              <a:t>Square </a:t>
            </a:r>
            <a:r>
              <a:rPr lang="en-IN" sz="2000" dirty="0" err="1">
                <a:latin typeface="Consolas" panose="020B0609020204030204" pitchFamily="49" charset="0"/>
              </a:rPr>
              <a:t>sq</a:t>
            </a:r>
            <a:r>
              <a:rPr lang="en-IN" sz="2000" dirty="0" smtClean="0">
                <a:latin typeface="Consolas" panose="020B0609020204030204" pitchFamily="49" charset="0"/>
              </a:rPr>
              <a:t>= </a:t>
            </a:r>
            <a:r>
              <a:rPr lang="en-IN" sz="2000" dirty="0" smtClean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sz="2000" dirty="0" smtClean="0">
                <a:latin typeface="Consolas" panose="020B0609020204030204" pitchFamily="49" charset="0"/>
              </a:rPr>
              <a:t> </a:t>
            </a:r>
            <a:r>
              <a:rPr lang="en-IN" sz="2000" dirty="0">
                <a:latin typeface="Consolas" panose="020B0609020204030204" pitchFamily="49" charset="0"/>
              </a:rPr>
              <a:t>Square();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b="1" dirty="0" err="1" smtClean="0">
                <a:latin typeface="Consolas" panose="020B0609020204030204" pitchFamily="49" charset="0"/>
              </a:rPr>
              <a:t>sq.draw</a:t>
            </a:r>
            <a:r>
              <a:rPr lang="en-IN" sz="2000" b="1" dirty="0" smtClean="0">
                <a:latin typeface="Consolas" panose="020B0609020204030204" pitchFamily="49" charset="0"/>
              </a:rPr>
              <a:t>();</a:t>
            </a:r>
            <a:r>
              <a:rPr lang="en-IN" sz="20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IN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child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class meth()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dirty="0" smtClean="0">
                <a:latin typeface="Consolas" panose="020B0609020204030204" pitchFamily="49" charset="0"/>
              </a:rPr>
              <a:t>Shape </a:t>
            </a:r>
            <a:r>
              <a:rPr lang="en-IN" sz="2000" dirty="0" err="1">
                <a:latin typeface="Consolas" panose="020B0609020204030204" pitchFamily="49" charset="0"/>
              </a:rPr>
              <a:t>sh</a:t>
            </a:r>
            <a:r>
              <a:rPr lang="en-IN" sz="2000" dirty="0" smtClean="0">
                <a:latin typeface="Consolas" panose="020B0609020204030204" pitchFamily="49" charset="0"/>
              </a:rPr>
              <a:t>= </a:t>
            </a:r>
            <a:r>
              <a:rPr lang="en-IN" sz="2000" dirty="0" smtClean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sz="2000" dirty="0" smtClean="0">
                <a:latin typeface="Consolas" panose="020B0609020204030204" pitchFamily="49" charset="0"/>
              </a:rPr>
              <a:t> </a:t>
            </a:r>
            <a:r>
              <a:rPr lang="en-IN" sz="2000" dirty="0">
                <a:latin typeface="Consolas" panose="020B0609020204030204" pitchFamily="49" charset="0"/>
              </a:rPr>
              <a:t>Shape();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</a:t>
            </a:r>
            <a:r>
              <a:rPr lang="en-IN" sz="2000" b="1" dirty="0" err="1" smtClean="0">
                <a:latin typeface="Consolas" panose="020B0609020204030204" pitchFamily="49" charset="0"/>
              </a:rPr>
              <a:t>sh.draw</a:t>
            </a:r>
            <a:r>
              <a:rPr lang="en-IN" sz="2000" b="1" dirty="0" smtClean="0">
                <a:latin typeface="Consolas" panose="020B0609020204030204" pitchFamily="49" charset="0"/>
              </a:rPr>
              <a:t>();</a:t>
            </a:r>
            <a:r>
              <a:rPr lang="en-IN" sz="2000" b="1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IN" sz="2000" dirty="0" err="1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parentClass</a:t>
            </a:r>
            <a:r>
              <a:rPr lang="en-IN" sz="2000" dirty="0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meth()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	}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1281546" y="5549823"/>
            <a:ext cx="2118653" cy="10564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Draw Circle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Draw Square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Draw Shape</a:t>
            </a: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1313896" y="5220639"/>
            <a:ext cx="798574" cy="32918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8" name="Rectangle 7"/>
          <p:cNvSpPr/>
          <p:nvPr/>
        </p:nvSpPr>
        <p:spPr>
          <a:xfrm>
            <a:off x="7031417" y="4083307"/>
            <a:ext cx="50764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i="1" dirty="0">
                <a:solidFill>
                  <a:srgbClr val="002060"/>
                </a:solidFill>
                <a:latin typeface="Palatino-Roman"/>
              </a:rPr>
              <a:t>When an overridden method is called </a:t>
            </a:r>
            <a:r>
              <a:rPr lang="en-US" sz="2000" i="1" dirty="0" smtClean="0">
                <a:solidFill>
                  <a:srgbClr val="002060"/>
                </a:solidFill>
                <a:latin typeface="Palatino-Roman"/>
              </a:rPr>
              <a:t>from within </a:t>
            </a:r>
            <a:r>
              <a:rPr lang="en-US" sz="2000" i="1" dirty="0">
                <a:solidFill>
                  <a:srgbClr val="002060"/>
                </a:solidFill>
                <a:latin typeface="Palatino-Roman"/>
              </a:rPr>
              <a:t>a </a:t>
            </a:r>
            <a:r>
              <a:rPr lang="en-US" sz="2000" b="1" i="1" dirty="0">
                <a:solidFill>
                  <a:srgbClr val="002060"/>
                </a:solidFill>
                <a:latin typeface="Palatino-Roman"/>
              </a:rPr>
              <a:t>subclass</a:t>
            </a:r>
            <a:r>
              <a:rPr lang="en-US" sz="2000" i="1" dirty="0">
                <a:solidFill>
                  <a:srgbClr val="002060"/>
                </a:solidFill>
                <a:latin typeface="Palatino-Roman"/>
              </a:rPr>
              <a:t>, it will always refer to the version of that method defined by </a:t>
            </a:r>
            <a:r>
              <a:rPr lang="en-US" sz="2000" i="1" dirty="0" smtClean="0">
                <a:solidFill>
                  <a:srgbClr val="002060"/>
                </a:solidFill>
                <a:latin typeface="Palatino-Roman"/>
              </a:rPr>
              <a:t>the </a:t>
            </a:r>
            <a:r>
              <a:rPr lang="en-US" sz="2000" b="1" i="1" dirty="0" smtClean="0">
                <a:solidFill>
                  <a:srgbClr val="002060"/>
                </a:solidFill>
                <a:latin typeface="Palatino-Roman"/>
              </a:rPr>
              <a:t>subclass</a:t>
            </a:r>
            <a:r>
              <a:rPr lang="en-US" sz="2000" i="1" dirty="0">
                <a:solidFill>
                  <a:srgbClr val="002060"/>
                </a:solidFill>
                <a:latin typeface="Palatino-Roman"/>
              </a:rPr>
              <a:t>. The version of the method defined by the </a:t>
            </a:r>
            <a:r>
              <a:rPr lang="en-US" sz="2000" b="1" i="1" dirty="0">
                <a:solidFill>
                  <a:srgbClr val="002060"/>
                </a:solidFill>
                <a:latin typeface="Palatino-Roman"/>
              </a:rPr>
              <a:t>superclass</a:t>
            </a:r>
            <a:r>
              <a:rPr lang="en-US" sz="2000" i="1" dirty="0">
                <a:solidFill>
                  <a:srgbClr val="002060"/>
                </a:solidFill>
                <a:latin typeface="Palatino-Roman"/>
              </a:rPr>
              <a:t> will be </a:t>
            </a:r>
            <a:r>
              <a:rPr lang="en-US" sz="2000" b="1" i="1" dirty="0">
                <a:solidFill>
                  <a:srgbClr val="002060"/>
                </a:solidFill>
                <a:latin typeface="Palatino-Roman"/>
              </a:rPr>
              <a:t>hidden</a:t>
            </a:r>
            <a:r>
              <a:rPr lang="en-US" sz="2000" i="1" dirty="0">
                <a:solidFill>
                  <a:srgbClr val="002060"/>
                </a:solidFill>
                <a:latin typeface="Palatino-Roman"/>
              </a:rPr>
              <a:t>.</a:t>
            </a:r>
            <a:endParaRPr lang="en-IN" sz="2000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46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06480" y="3898765"/>
            <a:ext cx="2674800" cy="893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/>
              <a:t>Methods</a:t>
            </a:r>
            <a:r>
              <a:rPr lang="en-IN" sz="2400" b="1" dirty="0"/>
              <a:t>:</a:t>
            </a:r>
          </a:p>
          <a:p>
            <a:r>
              <a:rPr lang="en-IN" sz="2400" dirty="0" smtClean="0"/>
              <a:t>Diagnose()</a:t>
            </a:r>
            <a:endParaRPr lang="en-IN" sz="2400" dirty="0"/>
          </a:p>
        </p:txBody>
      </p:sp>
      <p:sp>
        <p:nvSpPr>
          <p:cNvPr id="5" name="Rectangle 4"/>
          <p:cNvSpPr/>
          <p:nvPr/>
        </p:nvSpPr>
        <p:spPr>
          <a:xfrm>
            <a:off x="1605511" y="3485761"/>
            <a:ext cx="2673756" cy="368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</a:t>
            </a:r>
            <a:r>
              <a:rPr lang="en-IN" sz="2400" dirty="0" smtClean="0"/>
              <a:t>lass Doctor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4449998" y="3880437"/>
            <a:ext cx="2674800" cy="911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/>
              <a:t>Methods</a:t>
            </a:r>
            <a:r>
              <a:rPr lang="en-IN" sz="2400" b="1" dirty="0"/>
              <a:t>:</a:t>
            </a:r>
          </a:p>
          <a:p>
            <a:r>
              <a:rPr lang="en-IN" sz="2400" dirty="0" err="1" smtClean="0"/>
              <a:t>Playfootball</a:t>
            </a:r>
            <a:r>
              <a:rPr lang="en-IN" sz="2400" dirty="0" smtClean="0"/>
              <a:t>()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4443242" y="3467434"/>
            <a:ext cx="2673756" cy="368808"/>
          </a:xfrm>
          <a:prstGeom prst="rect">
            <a:avLst/>
          </a:prstGeom>
          <a:ln w="25400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</a:t>
            </a:r>
            <a:r>
              <a:rPr lang="en-IN" sz="2400" dirty="0" smtClean="0"/>
              <a:t>lass Footballer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7286758" y="3881416"/>
            <a:ext cx="2674800" cy="910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/>
              <a:t>Methods</a:t>
            </a:r>
            <a:r>
              <a:rPr lang="en-IN" sz="2400" b="1" dirty="0"/>
              <a:t>:</a:t>
            </a:r>
          </a:p>
          <a:p>
            <a:r>
              <a:rPr lang="en-IN" sz="2400" dirty="0" err="1" smtClean="0"/>
              <a:t>Runbusiness</a:t>
            </a:r>
            <a:r>
              <a:rPr lang="en-IN" sz="2400" dirty="0" smtClean="0"/>
              <a:t>()</a:t>
            </a:r>
            <a:endParaRPr lang="en-IN" sz="2400" dirty="0"/>
          </a:p>
        </p:txBody>
      </p:sp>
      <p:sp>
        <p:nvSpPr>
          <p:cNvPr id="9" name="Rectangle 8"/>
          <p:cNvSpPr/>
          <p:nvPr/>
        </p:nvSpPr>
        <p:spPr>
          <a:xfrm>
            <a:off x="7285789" y="3468413"/>
            <a:ext cx="2673756" cy="368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</a:t>
            </a:r>
            <a:r>
              <a:rPr lang="en-IN" sz="2400" dirty="0" smtClean="0"/>
              <a:t>lass Businessman</a:t>
            </a:r>
            <a:endParaRPr lang="en-IN" sz="2400" dirty="0"/>
          </a:p>
        </p:txBody>
      </p:sp>
      <p:sp>
        <p:nvSpPr>
          <p:cNvPr id="10" name="Rectangle 9"/>
          <p:cNvSpPr/>
          <p:nvPr/>
        </p:nvSpPr>
        <p:spPr>
          <a:xfrm>
            <a:off x="4442272" y="1517292"/>
            <a:ext cx="2674800" cy="16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/>
              <a:t>Attributes:</a:t>
            </a:r>
          </a:p>
          <a:p>
            <a:r>
              <a:rPr lang="en-IN" sz="2400" dirty="0" smtClean="0"/>
              <a:t>Age, Height, Weight</a:t>
            </a:r>
          </a:p>
          <a:p>
            <a:r>
              <a:rPr lang="en-IN" sz="2400" b="1" dirty="0" smtClean="0"/>
              <a:t>Methods:</a:t>
            </a:r>
          </a:p>
          <a:p>
            <a:r>
              <a:rPr lang="en-IN" sz="2400" dirty="0" smtClean="0"/>
              <a:t>Talk() , Walk(), Eat()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41303" y="1104288"/>
            <a:ext cx="2673756" cy="368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</a:t>
            </a:r>
            <a:r>
              <a:rPr lang="en-IN" sz="2400" dirty="0" smtClean="0"/>
              <a:t>lass Person</a:t>
            </a:r>
            <a:endParaRPr lang="en-IN" sz="2400" dirty="0"/>
          </a:p>
        </p:txBody>
      </p:sp>
      <p:cxnSp>
        <p:nvCxnSpPr>
          <p:cNvPr id="12" name="Elbow Connector 11"/>
          <p:cNvCxnSpPr>
            <a:stCxn id="10" idx="1"/>
            <a:endCxn id="5" idx="0"/>
          </p:cNvCxnSpPr>
          <p:nvPr/>
        </p:nvCxnSpPr>
        <p:spPr>
          <a:xfrm rot="10800000" flipV="1">
            <a:off x="2942390" y="2363291"/>
            <a:ext cx="1499883" cy="1122469"/>
          </a:xfrm>
          <a:prstGeom prst="bentConnector2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" idx="3"/>
            <a:endCxn id="9" idx="0"/>
          </p:cNvCxnSpPr>
          <p:nvPr/>
        </p:nvCxnSpPr>
        <p:spPr>
          <a:xfrm>
            <a:off x="7117072" y="2363292"/>
            <a:ext cx="1505595" cy="1105121"/>
          </a:xfrm>
          <a:prstGeom prst="bentConnector2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2"/>
            <a:endCxn id="7" idx="0"/>
          </p:cNvCxnSpPr>
          <p:nvPr/>
        </p:nvCxnSpPr>
        <p:spPr>
          <a:xfrm rot="16200000" flipH="1">
            <a:off x="5650825" y="3338139"/>
            <a:ext cx="258142" cy="448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Callout 14"/>
          <p:cNvSpPr/>
          <p:nvPr/>
        </p:nvSpPr>
        <p:spPr>
          <a:xfrm>
            <a:off x="7285789" y="820154"/>
            <a:ext cx="2552229" cy="1257475"/>
          </a:xfrm>
          <a:prstGeom prst="wedgeEllipseCallout">
            <a:avLst>
              <a:gd name="adj1" fmla="val -55712"/>
              <a:gd name="adj2" fmla="val -1988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class Person is called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Base class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4191492" y="5059297"/>
            <a:ext cx="3258093" cy="13947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smtClean="0">
                <a:solidFill>
                  <a:schemeClr val="tx1"/>
                </a:solidFill>
              </a:rPr>
              <a:t>These classes are called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Derived class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1307845" y="2810761"/>
            <a:ext cx="2817366" cy="2895600"/>
          </a:xfrm>
          <a:custGeom>
            <a:avLst/>
            <a:gdLst>
              <a:gd name="connsiteX0" fmla="*/ 2969664 w 2969664"/>
              <a:gd name="connsiteY0" fmla="*/ 2811500 h 2811500"/>
              <a:gd name="connsiteX1" fmla="*/ 192174 w 2969664"/>
              <a:gd name="connsiteY1" fmla="*/ 2209520 h 2811500"/>
              <a:gd name="connsiteX2" fmla="*/ 329334 w 2969664"/>
              <a:gd name="connsiteY2" fmla="*/ 83540 h 2811500"/>
              <a:gd name="connsiteX3" fmla="*/ 1053234 w 2969664"/>
              <a:gd name="connsiteY3" fmla="*/ 632180 h 281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9664" h="2811500">
                <a:moveTo>
                  <a:pt x="2969664" y="2811500"/>
                </a:moveTo>
                <a:cubicBezTo>
                  <a:pt x="1800946" y="2737840"/>
                  <a:pt x="632229" y="2664180"/>
                  <a:pt x="192174" y="2209520"/>
                </a:cubicBezTo>
                <a:cubicBezTo>
                  <a:pt x="-247881" y="1754860"/>
                  <a:pt x="185824" y="346430"/>
                  <a:pt x="329334" y="83540"/>
                </a:cubicBezTo>
                <a:cubicBezTo>
                  <a:pt x="472844" y="-179350"/>
                  <a:pt x="763039" y="226415"/>
                  <a:pt x="1053234" y="632180"/>
                </a:cubicBezTo>
              </a:path>
            </a:pathLst>
          </a:cu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7449585" y="2658361"/>
            <a:ext cx="2842431" cy="3047999"/>
          </a:xfrm>
          <a:custGeom>
            <a:avLst/>
            <a:gdLst>
              <a:gd name="connsiteX0" fmla="*/ 0 w 3168437"/>
              <a:gd name="connsiteY0" fmla="*/ 2880614 h 2880614"/>
              <a:gd name="connsiteX1" fmla="*/ 3028950 w 3168437"/>
              <a:gd name="connsiteY1" fmla="*/ 2248154 h 2880614"/>
              <a:gd name="connsiteX2" fmla="*/ 2606040 w 3168437"/>
              <a:gd name="connsiteY2" fmla="*/ 80264 h 2880614"/>
              <a:gd name="connsiteX3" fmla="*/ 2114550 w 3168437"/>
              <a:gd name="connsiteY3" fmla="*/ 674624 h 288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8437" h="2880614">
                <a:moveTo>
                  <a:pt x="0" y="2880614"/>
                </a:moveTo>
                <a:cubicBezTo>
                  <a:pt x="1297305" y="2797746"/>
                  <a:pt x="2594610" y="2714879"/>
                  <a:pt x="3028950" y="2248154"/>
                </a:cubicBezTo>
                <a:cubicBezTo>
                  <a:pt x="3463290" y="1781429"/>
                  <a:pt x="2758440" y="342519"/>
                  <a:pt x="2606040" y="80264"/>
                </a:cubicBezTo>
                <a:cubicBezTo>
                  <a:pt x="2453640" y="-181991"/>
                  <a:pt x="2284095" y="246316"/>
                  <a:pt x="2114550" y="674624"/>
                </a:cubicBezTo>
              </a:path>
            </a:pathLst>
          </a:cu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Freeform 18"/>
          <p:cNvSpPr/>
          <p:nvPr/>
        </p:nvSpPr>
        <p:spPr>
          <a:xfrm>
            <a:off x="6748217" y="3339116"/>
            <a:ext cx="717317" cy="1979302"/>
          </a:xfrm>
          <a:custGeom>
            <a:avLst/>
            <a:gdLst>
              <a:gd name="connsiteX0" fmla="*/ 361950 w 717317"/>
              <a:gd name="connsiteY0" fmla="*/ 2119218 h 2119218"/>
              <a:gd name="connsiteX1" fmla="*/ 681990 w 717317"/>
              <a:gd name="connsiteY1" fmla="*/ 1631538 h 2119218"/>
              <a:gd name="connsiteX2" fmla="*/ 632460 w 717317"/>
              <a:gd name="connsiteY2" fmla="*/ 96108 h 2119218"/>
              <a:gd name="connsiteX3" fmla="*/ 0 w 717317"/>
              <a:gd name="connsiteY3" fmla="*/ 290418 h 2119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317" h="2119218">
                <a:moveTo>
                  <a:pt x="361950" y="2119218"/>
                </a:moveTo>
                <a:cubicBezTo>
                  <a:pt x="499427" y="2043970"/>
                  <a:pt x="636905" y="1968723"/>
                  <a:pt x="681990" y="1631538"/>
                </a:cubicBezTo>
                <a:cubicBezTo>
                  <a:pt x="727075" y="1294353"/>
                  <a:pt x="746125" y="319628"/>
                  <a:pt x="632460" y="96108"/>
                </a:cubicBezTo>
                <a:cubicBezTo>
                  <a:pt x="518795" y="-127412"/>
                  <a:pt x="259397" y="81503"/>
                  <a:pt x="0" y="290418"/>
                </a:cubicBezTo>
              </a:path>
            </a:pathLst>
          </a:cu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09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Overriding: </a:t>
            </a:r>
            <a:r>
              <a:rPr lang="en-US" dirty="0" smtClean="0"/>
              <a:t>OverrideDemo.java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" y="863444"/>
            <a:ext cx="7026365" cy="5590565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b="1" dirty="0">
                <a:latin typeface="Consolas" panose="020B0609020204030204" pitchFamily="49" charset="0"/>
              </a:rPr>
              <a:t>Shape</a:t>
            </a:r>
            <a:r>
              <a:rPr lang="en-IN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b="1" dirty="0">
                <a:latin typeface="Consolas" panose="020B0609020204030204" pitchFamily="49" charset="0"/>
              </a:rPr>
              <a:t>void draw()</a:t>
            </a:r>
            <a:r>
              <a:rPr lang="en-IN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 smtClean="0">
                <a:latin typeface="Consolas" panose="020B0609020204030204" pitchFamily="49" charset="0"/>
              </a:rPr>
              <a:t> </a:t>
            </a:r>
            <a:r>
              <a:rPr lang="en-IN" dirty="0" err="1" smtClean="0">
                <a:latin typeface="Consolas" panose="020B0609020204030204" pitchFamily="49" charset="0"/>
              </a:rPr>
              <a:t>System.out.println</a:t>
            </a:r>
            <a:r>
              <a:rPr lang="en-IN" dirty="0"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"Draw Shape"</a:t>
            </a:r>
            <a:r>
              <a:rPr lang="en-IN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}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b="1" dirty="0">
                <a:latin typeface="Consolas" panose="020B0609020204030204" pitchFamily="49" charset="0"/>
              </a:rPr>
              <a:t>Circle extends Shape</a:t>
            </a:r>
            <a:r>
              <a:rPr lang="en-IN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b="1" dirty="0">
                <a:latin typeface="Consolas" panose="020B0609020204030204" pitchFamily="49" charset="0"/>
              </a:rPr>
              <a:t>void draw</a:t>
            </a:r>
            <a:r>
              <a:rPr lang="en-IN" b="1" dirty="0" smtClean="0">
                <a:latin typeface="Consolas" panose="020B0609020204030204" pitchFamily="49" charset="0"/>
              </a:rPr>
              <a:t>()</a:t>
            </a:r>
            <a:r>
              <a:rPr lang="en-IN" dirty="0" smtClean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IN" dirty="0" smtClean="0">
                <a:latin typeface="Consolas" panose="020B0609020204030204" pitchFamily="49" charset="0"/>
              </a:rPr>
              <a:t>	 </a:t>
            </a:r>
            <a:r>
              <a:rPr lang="en-IN" dirty="0" err="1" smtClean="0">
                <a:latin typeface="Consolas" panose="020B0609020204030204" pitchFamily="49" charset="0"/>
              </a:rPr>
              <a:t>System.out.println</a:t>
            </a:r>
            <a:r>
              <a:rPr lang="en-IN" dirty="0" smtClean="0">
                <a:latin typeface="Consolas" panose="020B0609020204030204" pitchFamily="49" charset="0"/>
              </a:rPr>
              <a:t>(</a:t>
            </a:r>
            <a:r>
              <a:rPr lang="en-IN" dirty="0" smtClean="0">
                <a:solidFill>
                  <a:srgbClr val="008000"/>
                </a:solidFill>
                <a:latin typeface="Consolas" panose="020B0609020204030204" pitchFamily="49" charset="0"/>
              </a:rPr>
              <a:t>"Draw Circle"</a:t>
            </a:r>
            <a:r>
              <a:rPr lang="en-IN" dirty="0" smtClean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}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b="1" dirty="0">
                <a:latin typeface="Consolas" panose="020B0609020204030204" pitchFamily="49" charset="0"/>
              </a:rPr>
              <a:t>Square extends Shape</a:t>
            </a:r>
            <a:r>
              <a:rPr lang="en-IN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b="1" dirty="0">
                <a:latin typeface="Consolas" panose="020B0609020204030204" pitchFamily="49" charset="0"/>
              </a:rPr>
              <a:t>void draw()</a:t>
            </a:r>
            <a:r>
              <a:rPr lang="en-IN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 smtClean="0">
                <a:latin typeface="Consolas" panose="020B0609020204030204" pitchFamily="49" charset="0"/>
              </a:rPr>
              <a:t> </a:t>
            </a:r>
            <a:r>
              <a:rPr lang="en-IN" dirty="0" err="1" smtClean="0">
                <a:latin typeface="Consolas" panose="020B0609020204030204" pitchFamily="49" charset="0"/>
              </a:rPr>
              <a:t>System.out.println</a:t>
            </a:r>
            <a:r>
              <a:rPr lang="en-IN" dirty="0"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"Draw Square"</a:t>
            </a:r>
            <a:r>
              <a:rPr lang="en-IN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73766" y="711201"/>
            <a:ext cx="5318234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b="1" dirty="0" err="1">
                <a:latin typeface="Consolas" panose="020B0609020204030204" pitchFamily="49" charset="0"/>
              </a:rPr>
              <a:t>OverrideDemo</a:t>
            </a:r>
            <a:r>
              <a:rPr lang="en-IN" dirty="0">
                <a:latin typeface="Consolas" panose="020B0609020204030204" pitchFamily="49" charset="0"/>
              </a:rPr>
              <a:t>{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3333CC"/>
                </a:solidFill>
                <a:latin typeface="Consolas" panose="020B0609020204030204" pitchFamily="49" charset="0"/>
              </a:rPr>
              <a:t>public static void </a:t>
            </a:r>
            <a:r>
              <a:rPr lang="en-IN" dirty="0" smtClean="0">
                <a:latin typeface="Consolas" panose="020B0609020204030204" pitchFamily="49" charset="0"/>
              </a:rPr>
              <a:t>		main(String</a:t>
            </a:r>
            <a:r>
              <a:rPr lang="en-IN" dirty="0">
                <a:latin typeface="Consolas" panose="020B0609020204030204" pitchFamily="49" charset="0"/>
              </a:rPr>
              <a:t>[] </a:t>
            </a:r>
            <a:r>
              <a:rPr lang="en-IN" dirty="0" err="1">
                <a:latin typeface="Consolas" panose="020B0609020204030204" pitchFamily="49" charset="0"/>
              </a:rPr>
              <a:t>args</a:t>
            </a:r>
            <a:r>
              <a:rPr lang="en-IN" dirty="0">
                <a:latin typeface="Consolas" panose="020B0609020204030204" pitchFamily="49" charset="0"/>
              </a:rPr>
              <a:t>) {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 smtClean="0">
                <a:latin typeface="Consolas" panose="020B0609020204030204" pitchFamily="49" charset="0"/>
              </a:rPr>
              <a:t>Circle </a:t>
            </a:r>
            <a:r>
              <a:rPr lang="en-IN" dirty="0">
                <a:latin typeface="Consolas" panose="020B0609020204030204" pitchFamily="49" charset="0"/>
              </a:rPr>
              <a:t>c</a:t>
            </a:r>
            <a:r>
              <a:rPr lang="en-IN" dirty="0" smtClean="0">
                <a:latin typeface="Consolas" panose="020B0609020204030204" pitchFamily="49" charset="0"/>
              </a:rPr>
              <a:t>= </a:t>
            </a:r>
            <a:r>
              <a:rPr lang="en-IN" dirty="0" smtClean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dirty="0" smtClean="0"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Circle();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b="1" dirty="0" err="1" smtClean="0">
                <a:latin typeface="Consolas" panose="020B0609020204030204" pitchFamily="49" charset="0"/>
              </a:rPr>
              <a:t>c.draw</a:t>
            </a:r>
            <a:r>
              <a:rPr lang="en-IN" b="1" dirty="0" smtClean="0">
                <a:latin typeface="Consolas" panose="020B0609020204030204" pitchFamily="49" charset="0"/>
              </a:rPr>
              <a:t>(); 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 smtClean="0">
                <a:latin typeface="Consolas" panose="020B0609020204030204" pitchFamily="49" charset="0"/>
              </a:rPr>
              <a:t>Square </a:t>
            </a:r>
            <a:r>
              <a:rPr lang="en-IN" dirty="0" err="1">
                <a:latin typeface="Consolas" panose="020B0609020204030204" pitchFamily="49" charset="0"/>
              </a:rPr>
              <a:t>sq</a:t>
            </a:r>
            <a:r>
              <a:rPr lang="en-IN" dirty="0" smtClean="0">
                <a:latin typeface="Consolas" panose="020B0609020204030204" pitchFamily="49" charset="0"/>
              </a:rPr>
              <a:t>= </a:t>
            </a:r>
            <a:r>
              <a:rPr lang="en-IN" dirty="0" smtClean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dirty="0" smtClean="0"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Square();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b="1" dirty="0" err="1" smtClean="0">
                <a:latin typeface="Consolas" panose="020B0609020204030204" pitchFamily="49" charset="0"/>
              </a:rPr>
              <a:t>sq.draw</a:t>
            </a:r>
            <a:r>
              <a:rPr lang="en-IN" b="1" dirty="0" smtClean="0">
                <a:latin typeface="Consolas" panose="020B0609020204030204" pitchFamily="49" charset="0"/>
              </a:rPr>
              <a:t>();</a:t>
            </a:r>
            <a:endParaRPr lang="en-IN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	}</a:t>
            </a:r>
          </a:p>
          <a:p>
            <a:pPr marL="457200" indent="-457200" algn="l"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9932276" y="4808343"/>
            <a:ext cx="2118653" cy="10564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Draw Shape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Draw Circle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Draw Square</a:t>
            </a: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9964626" y="4479159"/>
            <a:ext cx="798574" cy="32918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929792" y="3092146"/>
            <a:ext cx="2393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super.draw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  <a:endParaRPr lang="en-IN" sz="24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Elbow Connector 7"/>
          <p:cNvCxnSpPr>
            <a:endCxn id="18" idx="3"/>
          </p:cNvCxnSpPr>
          <p:nvPr/>
        </p:nvCxnSpPr>
        <p:spPr>
          <a:xfrm rot="16200000" flipV="1">
            <a:off x="2269676" y="2269255"/>
            <a:ext cx="1893006" cy="214439"/>
          </a:xfrm>
          <a:prstGeom prst="bentConnector2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29792" y="1149539"/>
            <a:ext cx="2179167" cy="5608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6758150" y="3914968"/>
            <a:ext cx="55494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  <a:latin typeface="Palatino-Roman"/>
              </a:rPr>
              <a:t>Here, </a:t>
            </a:r>
            <a:r>
              <a:rPr lang="en-US" b="1" i="1" dirty="0" err="1" smtClean="0">
                <a:solidFill>
                  <a:srgbClr val="002060"/>
                </a:solidFill>
                <a:latin typeface="Palatino-Bold"/>
              </a:rPr>
              <a:t>super.draw</a:t>
            </a:r>
            <a:r>
              <a:rPr lang="en-US" b="1" i="1" dirty="0">
                <a:solidFill>
                  <a:srgbClr val="002060"/>
                </a:solidFill>
                <a:latin typeface="Palatino-Bold"/>
              </a:rPr>
              <a:t>( ) </a:t>
            </a:r>
            <a:r>
              <a:rPr lang="en-US" i="1" dirty="0">
                <a:solidFill>
                  <a:srgbClr val="002060"/>
                </a:solidFill>
                <a:latin typeface="Palatino-Roman"/>
              </a:rPr>
              <a:t>calls the superclass version of </a:t>
            </a:r>
            <a:r>
              <a:rPr lang="en-US" b="1" i="1" dirty="0" smtClean="0">
                <a:solidFill>
                  <a:srgbClr val="002060"/>
                </a:solidFill>
                <a:latin typeface="Palatino-Bold"/>
              </a:rPr>
              <a:t>draw( </a:t>
            </a:r>
            <a:r>
              <a:rPr lang="en-US" b="1" i="1" dirty="0">
                <a:solidFill>
                  <a:srgbClr val="002060"/>
                </a:solidFill>
                <a:latin typeface="Palatino-Bold"/>
              </a:rPr>
              <a:t>)</a:t>
            </a:r>
            <a:r>
              <a:rPr lang="en-US" i="1" dirty="0">
                <a:solidFill>
                  <a:srgbClr val="002060"/>
                </a:solidFill>
                <a:latin typeface="Palatino-Roman"/>
              </a:rPr>
              <a:t>.</a:t>
            </a:r>
            <a:endParaRPr lang="en-IN" i="1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9247" y="6212866"/>
            <a:ext cx="7913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dirty="0" smtClean="0">
                <a:solidFill>
                  <a:srgbClr val="002060"/>
                </a:solidFill>
                <a:latin typeface="Palatino-Italic"/>
              </a:rPr>
              <a:t>Overridden </a:t>
            </a:r>
            <a:r>
              <a:rPr lang="en-IN" i="1" dirty="0">
                <a:solidFill>
                  <a:srgbClr val="002060"/>
                </a:solidFill>
                <a:latin typeface="Palatino-Italic"/>
              </a:rPr>
              <a:t>methods in Java </a:t>
            </a:r>
            <a:r>
              <a:rPr lang="en-IN" i="1" dirty="0" smtClean="0">
                <a:solidFill>
                  <a:srgbClr val="002060"/>
                </a:solidFill>
                <a:latin typeface="Palatino-Italic"/>
              </a:rPr>
              <a:t>are </a:t>
            </a:r>
            <a:r>
              <a:rPr lang="en-US" i="1" dirty="0" smtClean="0">
                <a:solidFill>
                  <a:srgbClr val="002060"/>
                </a:solidFill>
                <a:latin typeface="Palatino-Italic"/>
              </a:rPr>
              <a:t>similar </a:t>
            </a:r>
            <a:r>
              <a:rPr lang="en-US" i="1" dirty="0">
                <a:solidFill>
                  <a:srgbClr val="002060"/>
                </a:solidFill>
                <a:latin typeface="Palatino-Italic"/>
              </a:rPr>
              <a:t>to virtual functions </a:t>
            </a:r>
            <a:r>
              <a:rPr lang="en-US" i="1" dirty="0" smtClean="0">
                <a:solidFill>
                  <a:srgbClr val="002060"/>
                </a:solidFill>
                <a:latin typeface="Palatino-Italic"/>
              </a:rPr>
              <a:t>in C++ and C#.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1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4" grpId="0"/>
      <p:bldP spid="3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Overriding?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overriding is used to provide the specific </a:t>
            </a:r>
            <a:r>
              <a:rPr lang="en-US" dirty="0">
                <a:solidFill>
                  <a:srgbClr val="002060"/>
                </a:solidFill>
              </a:rPr>
              <a:t>implementation</a:t>
            </a:r>
            <a:r>
              <a:rPr lang="en-US" dirty="0"/>
              <a:t> of a method which is already provided by its superclass.</a:t>
            </a:r>
          </a:p>
          <a:p>
            <a:r>
              <a:rPr lang="en-US" dirty="0"/>
              <a:t>Method overriding is </a:t>
            </a:r>
            <a:r>
              <a:rPr lang="en-US" dirty="0" smtClean="0"/>
              <a:t>used for </a:t>
            </a:r>
            <a:r>
              <a:rPr lang="en-US" b="1" dirty="0" smtClean="0">
                <a:solidFill>
                  <a:srgbClr val="002060"/>
                </a:solidFill>
              </a:rPr>
              <a:t>runtime polymorphism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By </a:t>
            </a:r>
            <a:r>
              <a:rPr lang="en-US" dirty="0">
                <a:solidFill>
                  <a:srgbClr val="002060"/>
                </a:solidFill>
              </a:rPr>
              <a:t>combining</a:t>
            </a:r>
            <a:r>
              <a:rPr lang="en-US" dirty="0"/>
              <a:t> inheritance with </a:t>
            </a:r>
            <a:r>
              <a:rPr lang="en-US" dirty="0" smtClean="0"/>
              <a:t>overridden methods</a:t>
            </a:r>
            <a:r>
              <a:rPr lang="en-US" dirty="0"/>
              <a:t>, a superclass can define the general form of the methods that will be </a:t>
            </a:r>
            <a:r>
              <a:rPr lang="en-US" dirty="0" smtClean="0"/>
              <a:t>used by </a:t>
            </a:r>
            <a:r>
              <a:rPr lang="en-US" dirty="0"/>
              <a:t>all of its subclasses</a:t>
            </a:r>
            <a:r>
              <a:rPr lang="en-US" dirty="0" smtClean="0"/>
              <a:t>.</a:t>
            </a:r>
          </a:p>
          <a:p>
            <a:r>
              <a:rPr lang="en-US" dirty="0"/>
              <a:t>Dynamic, run-time polymorphism is one of the most </a:t>
            </a:r>
            <a:r>
              <a:rPr lang="en-US" dirty="0">
                <a:solidFill>
                  <a:srgbClr val="002060"/>
                </a:solidFill>
              </a:rPr>
              <a:t>powerful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mechanisms</a:t>
            </a:r>
            <a:r>
              <a:rPr lang="en-US" dirty="0"/>
              <a:t> </a:t>
            </a:r>
            <a:r>
              <a:rPr lang="en-US" dirty="0" smtClean="0"/>
              <a:t>that object-oriented </a:t>
            </a:r>
            <a:r>
              <a:rPr lang="en-US" dirty="0"/>
              <a:t>design brings to bear on </a:t>
            </a:r>
            <a:r>
              <a:rPr lang="en-US" dirty="0">
                <a:solidFill>
                  <a:srgbClr val="002060"/>
                </a:solidFill>
              </a:rPr>
              <a:t>code reuse </a:t>
            </a:r>
            <a:r>
              <a:rPr lang="en-US" dirty="0"/>
              <a:t>and </a:t>
            </a:r>
            <a:r>
              <a:rPr lang="en-US" dirty="0">
                <a:solidFill>
                  <a:srgbClr val="002060"/>
                </a:solidFill>
              </a:rPr>
              <a:t>robustness</a:t>
            </a:r>
            <a:r>
              <a:rPr lang="en-US" dirty="0"/>
              <a:t>.</a:t>
            </a: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976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smtClean="0"/>
              <a:t>Overriding: Points to remember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 overriding occurs </a:t>
            </a:r>
            <a:r>
              <a:rPr lang="en-US" i="1" dirty="0">
                <a:solidFill>
                  <a:srgbClr val="002060"/>
                </a:solidFill>
              </a:rPr>
              <a:t>only</a:t>
            </a:r>
            <a:r>
              <a:rPr lang="en-US" i="1" dirty="0"/>
              <a:t> </a:t>
            </a:r>
            <a:r>
              <a:rPr lang="en-US" dirty="0"/>
              <a:t>when the names and the type signatures of the </a:t>
            </a:r>
            <a:r>
              <a:rPr lang="en-US" dirty="0" smtClean="0"/>
              <a:t>two methods </a:t>
            </a:r>
            <a:r>
              <a:rPr lang="en-US" dirty="0"/>
              <a:t>are </a:t>
            </a:r>
            <a:r>
              <a:rPr lang="en-US" b="1" dirty="0">
                <a:solidFill>
                  <a:srgbClr val="002060"/>
                </a:solidFill>
              </a:rPr>
              <a:t>identical</a:t>
            </a:r>
            <a:r>
              <a:rPr lang="en-US" dirty="0"/>
              <a:t>. If they are not, then the two methods are simply </a:t>
            </a:r>
            <a:r>
              <a:rPr lang="en-US" dirty="0">
                <a:solidFill>
                  <a:srgbClr val="002060"/>
                </a:solidFill>
              </a:rPr>
              <a:t>overloaded</a:t>
            </a:r>
            <a:r>
              <a:rPr lang="en-US" dirty="0" smtClean="0"/>
              <a:t>.</a:t>
            </a:r>
          </a:p>
          <a:p>
            <a:r>
              <a:rPr lang="en-US" dirty="0"/>
              <a:t>The method must have the </a:t>
            </a:r>
            <a:r>
              <a:rPr lang="en-US" dirty="0">
                <a:solidFill>
                  <a:srgbClr val="002060"/>
                </a:solidFill>
              </a:rPr>
              <a:t>same name </a:t>
            </a:r>
            <a:r>
              <a:rPr lang="en-US" dirty="0"/>
              <a:t>as in the parent class</a:t>
            </a:r>
          </a:p>
          <a:p>
            <a:r>
              <a:rPr lang="en-US" dirty="0"/>
              <a:t>The method must have the </a:t>
            </a:r>
            <a:r>
              <a:rPr lang="en-US" dirty="0">
                <a:solidFill>
                  <a:srgbClr val="002060"/>
                </a:solidFill>
              </a:rPr>
              <a:t>same parameter </a:t>
            </a:r>
            <a:r>
              <a:rPr lang="en-US" dirty="0"/>
              <a:t>as in the parent class.</a:t>
            </a:r>
          </a:p>
          <a:p>
            <a:r>
              <a:rPr lang="en-US" dirty="0"/>
              <a:t>There must be an </a:t>
            </a:r>
            <a:r>
              <a:rPr lang="en-US" b="1" dirty="0"/>
              <a:t>IS-A relationship (inheritance).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962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</a:t>
            </a:r>
            <a:r>
              <a:rPr lang="en-US" dirty="0" err="1"/>
              <a:t>vs</a:t>
            </a:r>
            <a:r>
              <a:rPr lang="en-US" dirty="0"/>
              <a:t> Overriding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054" y="1682750"/>
            <a:ext cx="3463517" cy="191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72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</a:t>
            </a:r>
            <a:r>
              <a:rPr lang="en-US" dirty="0" err="1" smtClean="0"/>
              <a:t>vs</a:t>
            </a:r>
            <a:r>
              <a:rPr lang="en-US" dirty="0" smtClean="0"/>
              <a:t> Overriding: Java Methods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311365"/>
              </p:ext>
            </p:extLst>
          </p:nvPr>
        </p:nvGraphicFramePr>
        <p:xfrm>
          <a:off x="132145" y="863600"/>
          <a:ext cx="11893600" cy="758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887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Method Overloading</a:t>
                      </a:r>
                      <a:endParaRPr lang="en-IN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Method Overriding</a:t>
                      </a:r>
                      <a:endParaRPr lang="en-IN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1683479"/>
              </p:ext>
            </p:extLst>
          </p:nvPr>
        </p:nvGraphicFramePr>
        <p:xfrm>
          <a:off x="132145" y="1650400"/>
          <a:ext cx="11893600" cy="6494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9455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Overloading:</a:t>
                      </a:r>
                      <a:r>
                        <a:rPr lang="en-US" dirty="0" err="1" smtClean="0"/>
                        <a:t>Method</a:t>
                      </a:r>
                      <a:r>
                        <a:rPr lang="en-US" dirty="0" smtClean="0"/>
                        <a:t> with same</a:t>
                      </a:r>
                      <a:r>
                        <a:rPr lang="en-US" baseline="0" dirty="0" smtClean="0"/>
                        <a:t> name different signature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Overriding:</a:t>
                      </a:r>
                      <a:r>
                        <a:rPr lang="en-US" dirty="0" err="1" smtClean="0"/>
                        <a:t>Method</a:t>
                      </a:r>
                      <a:r>
                        <a:rPr lang="en-US" dirty="0" smtClean="0"/>
                        <a:t> with same</a:t>
                      </a:r>
                      <a:r>
                        <a:rPr lang="en-US" baseline="0" dirty="0" smtClean="0"/>
                        <a:t> name same signature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6004904"/>
              </p:ext>
            </p:extLst>
          </p:nvPr>
        </p:nvGraphicFramePr>
        <p:xfrm>
          <a:off x="132145" y="3473712"/>
          <a:ext cx="11893600" cy="5248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830">
                <a:tc>
                  <a:txBody>
                    <a:bodyPr/>
                    <a:lstStyle/>
                    <a:p>
                      <a:r>
                        <a:rPr lang="en-US" dirty="0" smtClean="0"/>
                        <a:t>Known as Compile-time Polymorphism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Known as Run-time Polymorphism</a:t>
                      </a:r>
                      <a:endParaRPr lang="en-I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753729"/>
              </p:ext>
            </p:extLst>
          </p:nvPr>
        </p:nvGraphicFramePr>
        <p:xfrm>
          <a:off x="132145" y="2747037"/>
          <a:ext cx="11893600" cy="709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9976">
                <a:tc>
                  <a:txBody>
                    <a:bodyPr/>
                    <a:lstStyle/>
                    <a:p>
                      <a:r>
                        <a:rPr lang="en-US" dirty="0" smtClean="0"/>
                        <a:t>It 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performed </a:t>
                      </a:r>
                      <a:r>
                        <a:rPr lang="en-IN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within class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It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occurs 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two classes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with IS-A (inheritance) 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relationship.</a:t>
                      </a:r>
                      <a:endParaRPr lang="en-I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5561159"/>
              </p:ext>
            </p:extLst>
          </p:nvPr>
        </p:nvGraphicFramePr>
        <p:xfrm>
          <a:off x="132145" y="2327785"/>
          <a:ext cx="11893600" cy="4117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703">
                <a:tc>
                  <a:txBody>
                    <a:bodyPr/>
                    <a:lstStyle/>
                    <a:p>
                      <a:r>
                        <a:rPr lang="en-US" dirty="0" smtClean="0"/>
                        <a:t>Inheritance and method hiding is not involved here.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Here</a:t>
                      </a:r>
                      <a:r>
                        <a:rPr lang="en-US" sz="1800" b="0" i="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subclass method hides the super class method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00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“final”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keyword is used for </a:t>
            </a:r>
            <a:r>
              <a:rPr lang="en-US" b="1" dirty="0"/>
              <a:t>restriction</a:t>
            </a:r>
            <a:r>
              <a:rPr lang="en-US" dirty="0"/>
              <a:t>. </a:t>
            </a:r>
          </a:p>
          <a:p>
            <a:r>
              <a:rPr lang="en-US" dirty="0"/>
              <a:t>final keyword can be used in many context </a:t>
            </a:r>
          </a:p>
          <a:p>
            <a:r>
              <a:rPr lang="en-US" dirty="0"/>
              <a:t>Final can be: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Variable</a:t>
            </a:r>
          </a:p>
          <a:p>
            <a:pPr marL="1257300" lvl="2" indent="-457200">
              <a:buNone/>
            </a:pPr>
            <a:r>
              <a:rPr lang="en-US" sz="2400" dirty="0"/>
              <a:t>	If you make any variable as final, you </a:t>
            </a:r>
            <a:r>
              <a:rPr lang="en-US" sz="2400" b="1" dirty="0"/>
              <a:t>cannot change the value </a:t>
            </a:r>
            <a:r>
              <a:rPr lang="en-US" sz="2400" dirty="0"/>
              <a:t>of final variable(It will be constant).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Method</a:t>
            </a:r>
          </a:p>
          <a:p>
            <a:pPr marL="1257300" lvl="2" indent="-457200">
              <a:buNone/>
            </a:pPr>
            <a:r>
              <a:rPr lang="en-US" sz="2400" dirty="0"/>
              <a:t>	If you make any method as final, you </a:t>
            </a:r>
            <a:r>
              <a:rPr lang="en-US" sz="2400" b="1" dirty="0"/>
              <a:t>cannot override</a:t>
            </a:r>
            <a:r>
              <a:rPr lang="en-US" sz="2400" dirty="0"/>
              <a:t> it.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400" dirty="0"/>
              <a:t>Class</a:t>
            </a:r>
          </a:p>
          <a:p>
            <a:pPr marL="1257300" lvl="2" indent="-457200">
              <a:buNone/>
            </a:pPr>
            <a:r>
              <a:rPr lang="en-US" sz="2400" dirty="0"/>
              <a:t>	If you make any class as final, you </a:t>
            </a:r>
            <a:r>
              <a:rPr lang="en-US" sz="2400" b="1" dirty="0"/>
              <a:t>cannot extend </a:t>
            </a:r>
            <a:r>
              <a:rPr lang="en-US" sz="2400" dirty="0"/>
              <a:t>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212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“final” as a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</a:t>
            </a:r>
            <a:r>
              <a:rPr lang="en-US" b="1" dirty="0"/>
              <a:t>not change </a:t>
            </a:r>
            <a:r>
              <a:rPr lang="en-US" dirty="0"/>
              <a:t>the </a:t>
            </a:r>
            <a:r>
              <a:rPr lang="en-US" b="1" dirty="0"/>
              <a:t>value</a:t>
            </a:r>
            <a:r>
              <a:rPr lang="en-US" dirty="0"/>
              <a:t> of final </a:t>
            </a:r>
            <a:r>
              <a:rPr lang="en-US" b="1" dirty="0"/>
              <a:t>variable.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515533"/>
            <a:ext cx="7315200" cy="3139321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FinalDemo {</a:t>
            </a:r>
          </a:p>
          <a:p>
            <a:endParaRPr lang="en-US" dirty="0" smtClean="0"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0000C0"/>
                </a:solidFill>
                <a:latin typeface="Consolas"/>
              </a:rPr>
              <a:t>speedlimit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=90;</a:t>
            </a:r>
            <a:r>
              <a:rPr lang="en-US" b="1" dirty="0" smtClean="0">
                <a:solidFill>
                  <a:srgbClr val="3F7F5F"/>
                </a:solidFill>
                <a:latin typeface="Consolas"/>
              </a:rPr>
              <a:t>//final variable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run(){  </a:t>
            </a:r>
          </a:p>
          <a:p>
            <a:r>
              <a:rPr lang="en-US" dirty="0" smtClean="0">
                <a:solidFill>
                  <a:srgbClr val="0000C0"/>
                </a:solidFill>
                <a:latin typeface="Consolas"/>
              </a:rPr>
              <a:t>	speedlimit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=400;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}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[]){  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  <a:latin typeface="Consolas"/>
              </a:rPr>
              <a:t>FinalDemo 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obj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 FinalDemo(); 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 	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obj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.run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}  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Multiply 4"/>
          <p:cNvSpPr/>
          <p:nvPr/>
        </p:nvSpPr>
        <p:spPr>
          <a:xfrm>
            <a:off x="2362200" y="2582333"/>
            <a:ext cx="457200" cy="457200"/>
          </a:xfrm>
          <a:prstGeom prst="mathMultiply">
            <a:avLst>
              <a:gd name="adj1" fmla="val 89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5711" y="2060601"/>
            <a:ext cx="8682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9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4" animBg="1"/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“final” as a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make any </a:t>
            </a:r>
            <a:r>
              <a:rPr lang="en-US" b="1" dirty="0"/>
              <a:t>method</a:t>
            </a:r>
            <a:r>
              <a:rPr lang="en-US" dirty="0"/>
              <a:t> as </a:t>
            </a:r>
            <a:r>
              <a:rPr lang="en-US" b="1" dirty="0"/>
              <a:t>final</a:t>
            </a:r>
            <a:r>
              <a:rPr lang="en-US" dirty="0"/>
              <a:t>, you </a:t>
            </a:r>
            <a:r>
              <a:rPr lang="en-US" b="1" dirty="0"/>
              <a:t>cannot</a:t>
            </a:r>
            <a:r>
              <a:rPr lang="en-US" dirty="0"/>
              <a:t> </a:t>
            </a:r>
            <a:r>
              <a:rPr lang="en-US" b="1" dirty="0"/>
              <a:t>override</a:t>
            </a:r>
            <a:r>
              <a:rPr lang="en-US" dirty="0"/>
              <a:t> it.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0333" y="1501550"/>
            <a:ext cx="7391400" cy="4524315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BikeClass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run(){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("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Running Bike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");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nsolas"/>
              </a:rPr>
              <a:t>  }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Pulsar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BikeClass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run(){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"Running Pulsar"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  }</a:t>
            </a:r>
            <a:r>
              <a:rPr lang="en-US" b="1" i="1" u="sng" dirty="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[]){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	Pulsar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Pulsar();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	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p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.run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}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 </a:t>
            </a:r>
          </a:p>
        </p:txBody>
      </p:sp>
      <p:sp>
        <p:nvSpPr>
          <p:cNvPr id="5" name="Multiply 4"/>
          <p:cNvSpPr/>
          <p:nvPr/>
        </p:nvSpPr>
        <p:spPr>
          <a:xfrm>
            <a:off x="1905000" y="3658726"/>
            <a:ext cx="457200" cy="457200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1914" y="1787676"/>
            <a:ext cx="8682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dirty="0"/>
          </a:p>
        </p:txBody>
      </p:sp>
      <p:sp>
        <p:nvSpPr>
          <p:cNvPr id="7" name="Multiply 6"/>
          <p:cNvSpPr/>
          <p:nvPr/>
        </p:nvSpPr>
        <p:spPr>
          <a:xfrm>
            <a:off x="3657600" y="3658726"/>
            <a:ext cx="457200" cy="457200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5638800" y="3658726"/>
            <a:ext cx="457200" cy="457200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0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5" animBg="1"/>
      <p:bldP spid="5" grpId="0" animBg="1"/>
      <p:bldP spid="6" grpId="0" animBg="1"/>
      <p:bldP spid="7" grpId="0" animBg="1"/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“final” as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make any </a:t>
            </a:r>
            <a:r>
              <a:rPr lang="en-US" b="1" dirty="0"/>
              <a:t>class</a:t>
            </a:r>
            <a:r>
              <a:rPr lang="en-US" dirty="0"/>
              <a:t> as </a:t>
            </a:r>
            <a:r>
              <a:rPr lang="en-US" b="1" dirty="0"/>
              <a:t>final</a:t>
            </a:r>
            <a:r>
              <a:rPr lang="en-US" dirty="0"/>
              <a:t>, you </a:t>
            </a:r>
            <a:r>
              <a:rPr lang="en-US" b="1" dirty="0"/>
              <a:t>cannot extend </a:t>
            </a:r>
            <a:r>
              <a:rPr lang="en-US" dirty="0"/>
              <a:t>it.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1467683"/>
            <a:ext cx="8686800" cy="4801314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final 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BikeClass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  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  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run(){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("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Running Bike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");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nsolas"/>
              </a:rPr>
              <a:t>   }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</a:p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Pulsar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BikeClass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nsolas"/>
              </a:rPr>
              <a:t>{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run(){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 smtClean="0">
                <a:solidFill>
                  <a:srgbClr val="2A00FF"/>
                </a:solidFill>
                <a:latin typeface="Consolas"/>
              </a:rPr>
              <a:t>"Running Pulsar"</a:t>
            </a:r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b="1" i="1" dirty="0" smtClean="0">
                <a:solidFill>
                  <a:srgbClr val="000000"/>
                </a:solidFill>
                <a:latin typeface="Consolas"/>
              </a:rPr>
              <a:t>   }</a:t>
            </a:r>
            <a:r>
              <a:rPr lang="en-US" b="1" i="1" u="sng" dirty="0" smtClean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dirty="0" err="1" smtClean="0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[]){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	Pulsar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p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= </a:t>
            </a:r>
            <a:r>
              <a:rPr lang="en-US" b="1" dirty="0" smtClean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Pulsar();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	</a:t>
            </a:r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p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.run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   }  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 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1462619"/>
            <a:ext cx="8682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18267" y="3102406"/>
            <a:ext cx="2209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/>
          <p:cNvSpPr/>
          <p:nvPr/>
        </p:nvSpPr>
        <p:spPr>
          <a:xfrm>
            <a:off x="2421467" y="3064306"/>
            <a:ext cx="457200" cy="457200"/>
          </a:xfrm>
          <a:prstGeom prst="mathMultiply">
            <a:avLst>
              <a:gd name="adj1" fmla="val 89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7"/>
          <p:cNvSpPr/>
          <p:nvPr/>
        </p:nvSpPr>
        <p:spPr>
          <a:xfrm>
            <a:off x="3488267" y="3064306"/>
            <a:ext cx="457200" cy="457200"/>
          </a:xfrm>
          <a:prstGeom prst="mathMultiply">
            <a:avLst>
              <a:gd name="adj1" fmla="val 89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0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5" animBg="1"/>
      <p:bldP spid="5" grpId="0" animBg="1"/>
      <p:bldP spid="6" grpId="0" animBg="1"/>
      <p:bldP spid="7" grpId="0" animBg="1"/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difference between encapsulation and abstraction concepts - Stack Overflow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219" y="350982"/>
            <a:ext cx="6343618" cy="315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83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33375" y="4268344"/>
            <a:ext cx="2674800" cy="897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Attributes:</a:t>
            </a:r>
          </a:p>
          <a:p>
            <a:r>
              <a:rPr lang="en-IN" sz="2400" dirty="0" err="1" smtClean="0"/>
              <a:t>Private_vehicle</a:t>
            </a:r>
            <a:endParaRPr lang="en-IN" sz="2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632406" y="3855340"/>
            <a:ext cx="2673756" cy="368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</a:t>
            </a:r>
            <a:r>
              <a:rPr lang="en-IN" sz="2400" dirty="0" smtClean="0"/>
              <a:t>lass Car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4476893" y="4250017"/>
            <a:ext cx="2674800" cy="9157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Attributes:</a:t>
            </a:r>
          </a:p>
          <a:p>
            <a:r>
              <a:rPr lang="en-IN" sz="2400" dirty="0" err="1" smtClean="0"/>
              <a:t>Public_vehicle</a:t>
            </a:r>
            <a:endParaRPr lang="en-IN" sz="2400" dirty="0"/>
          </a:p>
        </p:txBody>
      </p:sp>
      <p:sp>
        <p:nvSpPr>
          <p:cNvPr id="7" name="Rectangle 6"/>
          <p:cNvSpPr/>
          <p:nvPr/>
        </p:nvSpPr>
        <p:spPr>
          <a:xfrm>
            <a:off x="4470137" y="3837013"/>
            <a:ext cx="2673756" cy="368808"/>
          </a:xfrm>
          <a:prstGeom prst="rect">
            <a:avLst/>
          </a:prstGeom>
          <a:ln w="25400">
            <a:headEnd type="none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</a:t>
            </a:r>
            <a:r>
              <a:rPr lang="en-IN" sz="2400" dirty="0" smtClean="0"/>
              <a:t>lass Bus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7313653" y="4250995"/>
            <a:ext cx="2674800" cy="914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/>
              <a:t>Attributes:</a:t>
            </a:r>
          </a:p>
          <a:p>
            <a:r>
              <a:rPr lang="en-IN" sz="2400" dirty="0" err="1" smtClean="0"/>
              <a:t>Goods_vehicle</a:t>
            </a:r>
            <a:endParaRPr lang="en-IN" sz="24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7312684" y="3837992"/>
            <a:ext cx="2673756" cy="368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</a:t>
            </a:r>
            <a:r>
              <a:rPr lang="en-IN" sz="2400" dirty="0" smtClean="0"/>
              <a:t>lass </a:t>
            </a:r>
            <a:r>
              <a:rPr lang="en-IN" sz="2400" dirty="0"/>
              <a:t>T</a:t>
            </a:r>
            <a:r>
              <a:rPr lang="en-IN" sz="2400" dirty="0" smtClean="0"/>
              <a:t>ruck</a:t>
            </a:r>
            <a:endParaRPr lang="en-IN" sz="2400" dirty="0"/>
          </a:p>
        </p:txBody>
      </p:sp>
      <p:sp>
        <p:nvSpPr>
          <p:cNvPr id="10" name="Rectangle 9"/>
          <p:cNvSpPr/>
          <p:nvPr/>
        </p:nvSpPr>
        <p:spPr>
          <a:xfrm>
            <a:off x="4469167" y="1667131"/>
            <a:ext cx="2674800" cy="169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 smtClean="0"/>
              <a:t>Attributes:</a:t>
            </a:r>
          </a:p>
          <a:p>
            <a:r>
              <a:rPr lang="en-IN" sz="2400" dirty="0" err="1" smtClean="0"/>
              <a:t>Engine_no</a:t>
            </a:r>
            <a:r>
              <a:rPr lang="en-IN" sz="2400" dirty="0" smtClean="0"/>
              <a:t>, </a:t>
            </a:r>
            <a:r>
              <a:rPr lang="en-IN" sz="2400" dirty="0" err="1" smtClean="0"/>
              <a:t>color</a:t>
            </a:r>
            <a:endParaRPr lang="en-IN" sz="2400" dirty="0" smtClean="0"/>
          </a:p>
          <a:p>
            <a:r>
              <a:rPr lang="en-IN" sz="2400" b="1" dirty="0" smtClean="0"/>
              <a:t>Methods:</a:t>
            </a:r>
          </a:p>
          <a:p>
            <a:r>
              <a:rPr lang="en-IN" sz="2400" dirty="0" err="1" smtClean="0"/>
              <a:t>apply_breaks</a:t>
            </a:r>
            <a:r>
              <a:rPr lang="en-IN" sz="2400" dirty="0" smtClean="0"/>
              <a:t>()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68198" y="1254127"/>
            <a:ext cx="2673756" cy="368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</a:t>
            </a:r>
            <a:r>
              <a:rPr lang="en-IN" sz="2400" dirty="0" smtClean="0"/>
              <a:t>lass Vehicle</a:t>
            </a:r>
            <a:endParaRPr lang="en-IN" sz="2400" dirty="0"/>
          </a:p>
        </p:txBody>
      </p:sp>
      <p:cxnSp>
        <p:nvCxnSpPr>
          <p:cNvPr id="12" name="Elbow Connector 11"/>
          <p:cNvCxnSpPr>
            <a:stCxn id="10" idx="1"/>
            <a:endCxn id="5" idx="0"/>
          </p:cNvCxnSpPr>
          <p:nvPr/>
        </p:nvCxnSpPr>
        <p:spPr>
          <a:xfrm rot="10800000" flipV="1">
            <a:off x="2969285" y="2513130"/>
            <a:ext cx="1499883" cy="1342209"/>
          </a:xfrm>
          <a:prstGeom prst="bentConnector2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10" idx="3"/>
          </p:cNvCxnSpPr>
          <p:nvPr/>
        </p:nvCxnSpPr>
        <p:spPr>
          <a:xfrm>
            <a:off x="7143967" y="2513131"/>
            <a:ext cx="1505595" cy="1327740"/>
          </a:xfrm>
          <a:prstGeom prst="bentConnector2">
            <a:avLst/>
          </a:prstGeom>
          <a:ln w="254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0" idx="2"/>
            <a:endCxn id="7" idx="0"/>
          </p:cNvCxnSpPr>
          <p:nvPr/>
        </p:nvCxnSpPr>
        <p:spPr>
          <a:xfrm rot="16200000" flipH="1">
            <a:off x="5567850" y="3597848"/>
            <a:ext cx="477882" cy="448"/>
          </a:xfrm>
          <a:prstGeom prst="bentConnector3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18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en-IN" dirty="0"/>
          </a:p>
        </p:txBody>
      </p:sp>
      <p:pic>
        <p:nvPicPr>
          <p:cNvPr id="2050" name="Picture 2" descr="Capsule by Parichay Sood on Dribbbl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1" y="750175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442933" y="1637052"/>
            <a:ext cx="2786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Variables/Data Members</a:t>
            </a:r>
            <a:endParaRPr lang="en-IN" sz="2000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50439" y="5209097"/>
            <a:ext cx="1266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673BB7"/>
                </a:solidFill>
              </a:rPr>
              <a:t>Methods()</a:t>
            </a:r>
            <a:endParaRPr lang="en-IN" sz="2000" b="1" dirty="0">
              <a:solidFill>
                <a:srgbClr val="673BB7"/>
              </a:solidFill>
            </a:endParaRPr>
          </a:p>
        </p:txBody>
      </p:sp>
      <p:cxnSp>
        <p:nvCxnSpPr>
          <p:cNvPr id="7" name="Straight Arrow Connector 6"/>
          <p:cNvCxnSpPr>
            <a:stCxn id="4" idx="1"/>
          </p:cNvCxnSpPr>
          <p:nvPr/>
        </p:nvCxnSpPr>
        <p:spPr>
          <a:xfrm flipH="1">
            <a:off x="6851277" y="1837107"/>
            <a:ext cx="1591656" cy="68638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707071" y="4613705"/>
            <a:ext cx="1843368" cy="795447"/>
          </a:xfrm>
          <a:prstGeom prst="straightConnector1">
            <a:avLst/>
          </a:prstGeom>
          <a:ln w="28575">
            <a:solidFill>
              <a:srgbClr val="673BB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/>
          <p:cNvSpPr/>
          <p:nvPr/>
        </p:nvSpPr>
        <p:spPr>
          <a:xfrm>
            <a:off x="8706698" y="2947800"/>
            <a:ext cx="663388" cy="1344706"/>
          </a:xfrm>
          <a:prstGeom prst="rightBrace">
            <a:avLst/>
          </a:prstGeom>
          <a:ln w="3492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9796349" y="3389320"/>
            <a:ext cx="86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50000"/>
                  </a:schemeClr>
                </a:solidFill>
              </a:rPr>
              <a:t>Class</a:t>
            </a:r>
            <a:endParaRPr lang="en-IN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Flowchart: Terminator 14"/>
          <p:cNvSpPr/>
          <p:nvPr/>
        </p:nvSpPr>
        <p:spPr>
          <a:xfrm>
            <a:off x="4243388" y="1679396"/>
            <a:ext cx="7836040" cy="4037229"/>
          </a:xfrm>
          <a:prstGeom prst="flowChartTerminator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6868626" y="1117202"/>
            <a:ext cx="2260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Encapsulation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Content Placeholder 21"/>
          <p:cNvSpPr>
            <a:spLocks noGrp="1"/>
          </p:cNvSpPr>
          <p:nvPr>
            <p:ph idx="1"/>
          </p:nvPr>
        </p:nvSpPr>
        <p:spPr>
          <a:xfrm>
            <a:off x="101449" y="4099153"/>
            <a:ext cx="4141939" cy="2219887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action of enclosing something </a:t>
            </a:r>
            <a:r>
              <a:rPr lang="en-US" dirty="0" smtClean="0"/>
              <a:t>in.</a:t>
            </a:r>
          </a:p>
          <a:p>
            <a:pPr algn="l"/>
            <a:r>
              <a:rPr lang="en-US" dirty="0" smtClean="0"/>
              <a:t>In </a:t>
            </a:r>
            <a:r>
              <a:rPr lang="en-US" dirty="0" smtClean="0">
                <a:solidFill>
                  <a:srgbClr val="301B92"/>
                </a:solidFill>
              </a:rPr>
              <a:t>OOP</a:t>
            </a:r>
            <a:r>
              <a:rPr lang="en-US" dirty="0" smtClean="0"/>
              <a:t>, </a:t>
            </a:r>
            <a:r>
              <a:rPr lang="en-US" b="1" dirty="0" smtClean="0"/>
              <a:t>encapsulation</a:t>
            </a:r>
            <a:r>
              <a:rPr lang="en-US" dirty="0"/>
              <a:t> refers to the </a:t>
            </a:r>
            <a:r>
              <a:rPr lang="en-US" dirty="0">
                <a:solidFill>
                  <a:srgbClr val="301B92"/>
                </a:solidFill>
              </a:rPr>
              <a:t>bundling</a:t>
            </a:r>
            <a:r>
              <a:rPr lang="en-US" dirty="0"/>
              <a:t> of </a:t>
            </a:r>
            <a:r>
              <a:rPr lang="en-US" dirty="0">
                <a:solidFill>
                  <a:srgbClr val="301B92"/>
                </a:solidFill>
              </a:rPr>
              <a:t>data</a:t>
            </a:r>
            <a:r>
              <a:rPr lang="en-US" dirty="0"/>
              <a:t> with the </a:t>
            </a:r>
            <a:r>
              <a:rPr lang="en-US" dirty="0" smtClean="0">
                <a:solidFill>
                  <a:srgbClr val="301B92"/>
                </a:solidFill>
              </a:rPr>
              <a:t>methods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122212" y="1291040"/>
            <a:ext cx="3850067" cy="240065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Data Members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(e.g. </a:t>
            </a:r>
            <a:r>
              <a:rPr lang="en-U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a=10)</a:t>
            </a:r>
          </a:p>
          <a:p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sz="2800" b="1" dirty="0">
                <a:latin typeface="Consolas" panose="020B0609020204030204" pitchFamily="49" charset="0"/>
              </a:rPr>
              <a:t>  </a:t>
            </a:r>
            <a:r>
              <a:rPr lang="en-US" sz="3200" b="1" dirty="0">
                <a:solidFill>
                  <a:schemeClr val="accent5"/>
                </a:solidFill>
                <a:latin typeface="Consolas" panose="020B0609020204030204" pitchFamily="49" charset="0"/>
              </a:rPr>
              <a:t>+</a:t>
            </a:r>
            <a:endParaRPr lang="en-US" b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673BB7"/>
                </a:solidFill>
                <a:latin typeface="Consolas" panose="020B0609020204030204" pitchFamily="49" charset="0"/>
              </a:rPr>
              <a:t>  Methods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(e.g. add() )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IN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122212" y="961856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smtClean="0"/>
              <a:t>Program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4144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3" grpId="0" animBg="1"/>
      <p:bldP spid="14" grpId="0"/>
      <p:bldP spid="15" grpId="0" animBg="1"/>
      <p:bldP spid="16" grpId="0"/>
      <p:bldP spid="24" grpId="0" animBg="1"/>
      <p:bldP spid="2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6879220" cy="5590565"/>
          </a:xfrm>
        </p:spPr>
        <p:txBody>
          <a:bodyPr/>
          <a:lstStyle/>
          <a:p>
            <a:r>
              <a:rPr lang="en-IN" dirty="0"/>
              <a:t>The wrapping up of data and functions into a single unit is known as </a:t>
            </a:r>
            <a:r>
              <a:rPr lang="en-IN" b="1" dirty="0">
                <a:solidFill>
                  <a:srgbClr val="002060"/>
                </a:solidFill>
              </a:rPr>
              <a:t>encapsulation</a:t>
            </a:r>
          </a:p>
          <a:p>
            <a:r>
              <a:rPr lang="en-IN" dirty="0"/>
              <a:t>The insulation of the data from direct access by the program is called </a:t>
            </a:r>
            <a:r>
              <a:rPr lang="en-IN" b="1" dirty="0">
                <a:solidFill>
                  <a:srgbClr val="002060"/>
                </a:solidFill>
              </a:rPr>
              <a:t>data hiding </a:t>
            </a:r>
            <a:r>
              <a:rPr lang="en-IN" dirty="0"/>
              <a:t>or </a:t>
            </a:r>
            <a:r>
              <a:rPr lang="en-IN" b="1" dirty="0">
                <a:solidFill>
                  <a:srgbClr val="002060"/>
                </a:solidFill>
              </a:rPr>
              <a:t>information hiding</a:t>
            </a:r>
            <a:r>
              <a:rPr lang="en-IN" dirty="0"/>
              <a:t>.</a:t>
            </a:r>
          </a:p>
          <a:p>
            <a:r>
              <a:rPr lang="en-IN" dirty="0"/>
              <a:t>It is the process of enclosing one or more details from outside world through access right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Advantages</a:t>
            </a:r>
          </a:p>
          <a:p>
            <a:r>
              <a:rPr lang="en-US" dirty="0" smtClean="0"/>
              <a:t>Protects </a:t>
            </a:r>
            <a:r>
              <a:rPr lang="en-US" dirty="0"/>
              <a:t>an object from unwanted access </a:t>
            </a:r>
            <a:endParaRPr lang="en-US" dirty="0" smtClean="0"/>
          </a:p>
          <a:p>
            <a:r>
              <a:rPr lang="en-US" dirty="0"/>
              <a:t>It reduces </a:t>
            </a:r>
            <a:r>
              <a:rPr lang="en-US" dirty="0" smtClean="0"/>
              <a:t>implementation errors</a:t>
            </a:r>
            <a:r>
              <a:rPr lang="en-US" dirty="0"/>
              <a:t>.</a:t>
            </a:r>
          </a:p>
          <a:p>
            <a:r>
              <a:rPr lang="en-US" dirty="0"/>
              <a:t>Simplifies the maintenance of the </a:t>
            </a:r>
            <a:r>
              <a:rPr lang="en-US" dirty="0" smtClean="0"/>
              <a:t>application and makes the application easy to understand.</a:t>
            </a:r>
          </a:p>
          <a:p>
            <a:r>
              <a:rPr lang="en-US" dirty="0"/>
              <a:t>Protection of data from accidental corruption.</a:t>
            </a:r>
            <a:endParaRPr lang="en-US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3076" name="Picture 4" descr="Why should Encapsulation to be used? | LaptrinhX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387" y="863444"/>
            <a:ext cx="4934613" cy="285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62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63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9940667" cy="5590565"/>
          </a:xfrm>
        </p:spPr>
        <p:txBody>
          <a:bodyPr/>
          <a:lstStyle/>
          <a:p>
            <a:r>
              <a:rPr lang="en-US" dirty="0" smtClean="0"/>
              <a:t>Data abstraction is also termed as </a:t>
            </a:r>
            <a:r>
              <a:rPr lang="en-US" dirty="0" smtClean="0">
                <a:solidFill>
                  <a:srgbClr val="002060"/>
                </a:solidFill>
              </a:rPr>
              <a:t>information hiding</a:t>
            </a:r>
            <a:r>
              <a:rPr lang="en-US" dirty="0" smtClean="0"/>
              <a:t>.</a:t>
            </a:r>
          </a:p>
          <a:p>
            <a:r>
              <a:rPr lang="en-US" b="1" dirty="0"/>
              <a:t>Abstraction</a:t>
            </a:r>
            <a:r>
              <a:rPr lang="en-US" dirty="0"/>
              <a:t> is the concept of object-oriented programming that </a:t>
            </a:r>
            <a:r>
              <a:rPr lang="en-US" dirty="0" smtClean="0"/>
              <a:t>“represents” </a:t>
            </a:r>
            <a:r>
              <a:rPr lang="en-US" dirty="0"/>
              <a:t>only essential attributes and “</a:t>
            </a:r>
            <a:r>
              <a:rPr lang="en-US" dirty="0">
                <a:solidFill>
                  <a:srgbClr val="002060"/>
                </a:solidFill>
              </a:rPr>
              <a:t>hides</a:t>
            </a:r>
            <a:r>
              <a:rPr lang="en-US" dirty="0"/>
              <a:t>” unnecessary information. </a:t>
            </a:r>
            <a:endParaRPr lang="en-US" dirty="0" smtClean="0"/>
          </a:p>
          <a:p>
            <a:r>
              <a:rPr lang="en-US" dirty="0" smtClean="0"/>
              <a:t>Abstraction is all about representing the </a:t>
            </a:r>
            <a:r>
              <a:rPr lang="en-US" dirty="0" smtClean="0">
                <a:solidFill>
                  <a:srgbClr val="002060"/>
                </a:solidFill>
              </a:rPr>
              <a:t>simplified view </a:t>
            </a:r>
            <a:r>
              <a:rPr lang="en-US" dirty="0" smtClean="0"/>
              <a:t>and avoid complexity of the system.</a:t>
            </a:r>
          </a:p>
          <a:p>
            <a:r>
              <a:rPr lang="en-US" dirty="0" smtClean="0"/>
              <a:t>It only shows the data which is </a:t>
            </a:r>
            <a:r>
              <a:rPr lang="en-US" dirty="0" smtClean="0">
                <a:solidFill>
                  <a:srgbClr val="002060"/>
                </a:solidFill>
              </a:rPr>
              <a:t>relevant</a:t>
            </a:r>
            <a:r>
              <a:rPr lang="en-US" dirty="0" smtClean="0"/>
              <a:t> to the user.</a:t>
            </a:r>
          </a:p>
          <a:p>
            <a:r>
              <a:rPr lang="en-US" dirty="0" smtClean="0"/>
              <a:t>In object-oriented programming, it can be implemented using </a:t>
            </a:r>
            <a:r>
              <a:rPr lang="en-US" dirty="0" smtClean="0">
                <a:solidFill>
                  <a:srgbClr val="002060"/>
                </a:solidFill>
              </a:rPr>
              <a:t>Abstract Class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Advantage:</a:t>
            </a:r>
          </a:p>
          <a:p>
            <a:r>
              <a:rPr lang="en-US" dirty="0" smtClean="0"/>
              <a:t>It </a:t>
            </a:r>
            <a:r>
              <a:rPr lang="en-US" dirty="0" smtClean="0">
                <a:solidFill>
                  <a:srgbClr val="002060"/>
                </a:solidFill>
              </a:rPr>
              <a:t>reduces</a:t>
            </a:r>
            <a:r>
              <a:rPr lang="en-US" dirty="0" smtClean="0"/>
              <a:t> programming complexity.</a:t>
            </a:r>
          </a:p>
          <a:p>
            <a:pPr marL="0" indent="0">
              <a:buNone/>
            </a:pPr>
            <a:r>
              <a:rPr lang="en-US" b="1" dirty="0" smtClean="0"/>
              <a:t>Example:</a:t>
            </a:r>
          </a:p>
          <a:p>
            <a:r>
              <a:rPr lang="en-US" dirty="0"/>
              <a:t> A car is viewed as a car rather than </a:t>
            </a:r>
            <a:r>
              <a:rPr lang="en-US" dirty="0" smtClean="0"/>
              <a:t>its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numerous individual </a:t>
            </a:r>
            <a:r>
              <a:rPr lang="en-US" dirty="0"/>
              <a:t>components.</a:t>
            </a:r>
            <a:endParaRPr lang="en-IN" dirty="0"/>
          </a:p>
        </p:txBody>
      </p:sp>
      <p:pic>
        <p:nvPicPr>
          <p:cNvPr id="1026" name="Picture 2" descr="Abstraction In Java,Real Time Example,Diagram | ProtechBea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718" y="1769501"/>
            <a:ext cx="1933948" cy="2211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s://2.bp.blogspot.com/-okb_Fi6Fk8o/WAYJm1eHlWI/AAAAAAAAAEA/XoPYdlugKosVrgpJy8bdnjnG0VNqCKHGACLcB/s1600/abstraction-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851" y="4301359"/>
            <a:ext cx="57816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9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  <a:endParaRPr lang="en-IN" dirty="0"/>
          </a:p>
        </p:txBody>
      </p:sp>
      <p:pic>
        <p:nvPicPr>
          <p:cNvPr id="2050" name="Picture 2" descr="How to explain object-oriented programming concepts to a 6-year-o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1445747"/>
            <a:ext cx="75819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57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vs. </a:t>
            </a:r>
            <a:r>
              <a:rPr lang="en-US" dirty="0"/>
              <a:t>Encapsulation</a:t>
            </a:r>
            <a:r>
              <a:rPr lang="en-US" dirty="0" smtClean="0"/>
              <a:t> </a:t>
            </a:r>
            <a:endParaRPr lang="en-IN" dirty="0"/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/>
          </p:nvPr>
        </p:nvGraphicFramePr>
        <p:xfrm>
          <a:off x="125665" y="863600"/>
          <a:ext cx="69659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Abstraction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Encapsulation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2" descr="Concept of Abstraction in PHP OOP - ExpertPH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24625" y="711201"/>
            <a:ext cx="4306810" cy="300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25665" y="1215729"/>
          <a:ext cx="696595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means act of removing/ withdrawing something unnecessary.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It is act of binding code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</a:rPr>
                        <a:t> and data together and keep the data secure from outside interference.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25665" y="2111418"/>
          <a:ext cx="69659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Applied at Designing stage.</a:t>
                      </a:r>
                      <a:endParaRPr lang="en-IN" sz="1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Applied at Implementation stage.</a:t>
                      </a:r>
                      <a:endParaRPr lang="en-IN" sz="1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125665" y="2463547"/>
          <a:ext cx="69659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E.g. Interface and Abstract Class</a:t>
                      </a:r>
                      <a:endParaRPr lang="en-IN" sz="1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E.g. Access Modifier (public, protected, private)</a:t>
                      </a:r>
                      <a:endParaRPr lang="en-IN" sz="1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25665" y="3084918"/>
          <a:ext cx="696595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2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Reduce code complexity</a:t>
                      </a:r>
                      <a:endParaRPr lang="en-IN" sz="1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r>
                        <a:rPr lang="en-US" sz="1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Data protection</a:t>
                      </a:r>
                      <a:endParaRPr lang="en-IN" sz="1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074" name="Picture 2" descr="The Four Pillars of Object Oriented Programming | by Ben Jacobs |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929" y="3819106"/>
            <a:ext cx="3989294" cy="259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ifference Between Abstraction and Encapsulation (with Comparison Chart) -  Tech Differenc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3913786"/>
            <a:ext cx="3858985" cy="256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39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Abstraction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 of Unit-6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218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64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9241420" cy="5590565"/>
          </a:xfrm>
        </p:spPr>
        <p:txBody>
          <a:bodyPr/>
          <a:lstStyle/>
          <a:p>
            <a:r>
              <a:rPr lang="en-US" b="1" dirty="0" smtClean="0"/>
              <a:t>Abstraction </a:t>
            </a:r>
            <a:r>
              <a:rPr lang="en-US" dirty="0"/>
              <a:t>is a </a:t>
            </a:r>
            <a:r>
              <a:rPr lang="en-US" b="1" dirty="0"/>
              <a:t>process of hiding</a:t>
            </a:r>
            <a:r>
              <a:rPr lang="en-US" dirty="0"/>
              <a:t> the </a:t>
            </a:r>
            <a:r>
              <a:rPr lang="en-US" b="1" dirty="0"/>
              <a:t>implementation details</a:t>
            </a:r>
            <a:r>
              <a:rPr lang="en-US" dirty="0"/>
              <a:t> from the </a:t>
            </a:r>
            <a:r>
              <a:rPr lang="en-US" b="1" dirty="0"/>
              <a:t>user</a:t>
            </a:r>
            <a:r>
              <a:rPr lang="en-US" dirty="0"/>
              <a:t>, only the functionality will be provided to the user. </a:t>
            </a:r>
          </a:p>
          <a:p>
            <a:r>
              <a:rPr lang="en-US" dirty="0"/>
              <a:t>In other words, the user will have the information on </a:t>
            </a:r>
            <a:r>
              <a:rPr lang="en-US" dirty="0">
                <a:solidFill>
                  <a:srgbClr val="002060"/>
                </a:solidFill>
              </a:rPr>
              <a:t>what the object does</a:t>
            </a:r>
            <a:r>
              <a:rPr lang="en-US" dirty="0"/>
              <a:t> instead of </a:t>
            </a:r>
            <a:r>
              <a:rPr lang="en-US" dirty="0" smtClean="0">
                <a:solidFill>
                  <a:srgbClr val="002060"/>
                </a:solidFill>
              </a:rPr>
              <a:t>how the object will do it.</a:t>
            </a:r>
          </a:p>
          <a:p>
            <a:r>
              <a:rPr lang="en-US" b="1" dirty="0" smtClean="0"/>
              <a:t>Abstraction </a:t>
            </a:r>
            <a:r>
              <a:rPr lang="en-US" dirty="0"/>
              <a:t>is achieved using </a:t>
            </a:r>
            <a:r>
              <a:rPr lang="en-US" b="1" dirty="0">
                <a:solidFill>
                  <a:srgbClr val="002060"/>
                </a:solidFill>
              </a:rPr>
              <a:t>Abstract classes </a:t>
            </a:r>
            <a:r>
              <a:rPr lang="en-US" dirty="0"/>
              <a:t>and </a:t>
            </a:r>
            <a:r>
              <a:rPr lang="en-US" b="1" dirty="0">
                <a:solidFill>
                  <a:srgbClr val="002060"/>
                </a:solidFill>
              </a:rPr>
              <a:t>interfaces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class which contains the </a:t>
            </a:r>
            <a:r>
              <a:rPr lang="en-US" b="1" dirty="0">
                <a:solidFill>
                  <a:srgbClr val="002060"/>
                </a:solidFill>
              </a:rPr>
              <a:t>abstract</a:t>
            </a:r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keyword</a:t>
            </a:r>
            <a:r>
              <a:rPr lang="en-US" dirty="0"/>
              <a:t> in its declaration is known as </a:t>
            </a:r>
            <a:r>
              <a:rPr lang="en-US" b="1" dirty="0"/>
              <a:t>abstract class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Abstract classes </a:t>
            </a:r>
            <a:r>
              <a:rPr lang="en-US" b="1" dirty="0">
                <a:solidFill>
                  <a:srgbClr val="002060"/>
                </a:solidFill>
              </a:rPr>
              <a:t>may or may not </a:t>
            </a:r>
            <a:r>
              <a:rPr lang="en-US" dirty="0"/>
              <a:t>contain </a:t>
            </a:r>
            <a:r>
              <a:rPr lang="en-US" b="1" dirty="0">
                <a:solidFill>
                  <a:srgbClr val="002060"/>
                </a:solidFill>
              </a:rPr>
              <a:t>abstract methods</a:t>
            </a:r>
            <a:r>
              <a:rPr lang="en-US" dirty="0"/>
              <a:t>, i.e., methods without body ( public void get(); )</a:t>
            </a:r>
          </a:p>
          <a:p>
            <a:pPr lvl="1"/>
            <a:r>
              <a:rPr lang="en-US" dirty="0"/>
              <a:t>But, if a class has </a:t>
            </a:r>
            <a:r>
              <a:rPr lang="en-US" b="1" dirty="0">
                <a:solidFill>
                  <a:srgbClr val="002060"/>
                </a:solidFill>
              </a:rPr>
              <a:t>at least one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abstract method, then the class must be declared </a:t>
            </a:r>
            <a:r>
              <a:rPr lang="en-US" b="1" i="1" dirty="0">
                <a:solidFill>
                  <a:srgbClr val="002060"/>
                </a:solidFill>
              </a:rPr>
              <a:t>abstract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a class is declared abstract, it </a:t>
            </a:r>
            <a:r>
              <a:rPr lang="en-US" b="1" dirty="0"/>
              <a:t>cannot</a:t>
            </a:r>
            <a:r>
              <a:rPr lang="en-US" dirty="0"/>
              <a:t> be instantiated.</a:t>
            </a:r>
          </a:p>
          <a:p>
            <a:pPr lvl="1"/>
            <a:r>
              <a:rPr lang="en-US" dirty="0"/>
              <a:t>To use an abstract class, </a:t>
            </a:r>
            <a:r>
              <a:rPr lang="en-US" dirty="0" smtClean="0"/>
              <a:t>we </a:t>
            </a:r>
            <a:r>
              <a:rPr lang="en-US" dirty="0"/>
              <a:t>have to </a:t>
            </a:r>
            <a:r>
              <a:rPr lang="en-US" dirty="0">
                <a:solidFill>
                  <a:srgbClr val="002060"/>
                </a:solidFill>
              </a:rPr>
              <a:t>inherit</a:t>
            </a:r>
            <a:r>
              <a:rPr lang="en-US" dirty="0"/>
              <a:t> it to another class and provide </a:t>
            </a:r>
            <a:r>
              <a:rPr lang="en-US" b="1" dirty="0">
                <a:solidFill>
                  <a:srgbClr val="002060"/>
                </a:solidFill>
              </a:rPr>
              <a:t>implementations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of the abstract methods in it.</a:t>
            </a:r>
          </a:p>
          <a:p>
            <a:endParaRPr lang="en-US" dirty="0"/>
          </a:p>
        </p:txBody>
      </p:sp>
      <p:pic>
        <p:nvPicPr>
          <p:cNvPr id="1026" name="Picture 2" descr="Financial Planning Calculators &amp; Articles | LPL Financi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411" y="863444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83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</a:t>
            </a:r>
            <a:r>
              <a:rPr lang="en-US" dirty="0" smtClean="0"/>
              <a:t>class (Example)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520" y="711201"/>
            <a:ext cx="7467600" cy="5909310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b="1" dirty="0" smtClean="0">
                <a:solidFill>
                  <a:srgbClr val="3333CC"/>
                </a:solidFill>
                <a:latin typeface="Consolas"/>
              </a:rPr>
              <a:t>abstract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3333CC"/>
                </a:solidFill>
                <a:latin typeface="Consolas"/>
              </a:rPr>
              <a:t>class</a:t>
            </a:r>
            <a:r>
              <a:rPr lang="en-US" dirty="0" smtClean="0">
                <a:latin typeface="Consolas"/>
              </a:rPr>
              <a:t> </a:t>
            </a:r>
            <a:r>
              <a:rPr lang="en-US" b="1" dirty="0" smtClean="0">
                <a:latin typeface="Consolas"/>
              </a:rPr>
              <a:t>Car</a:t>
            </a:r>
            <a:r>
              <a:rPr lang="en-US" dirty="0" smtClean="0">
                <a:latin typeface="Consolas"/>
              </a:rPr>
              <a:t> {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latin typeface="Consolas"/>
              </a:rPr>
              <a:t>	</a:t>
            </a:r>
            <a:r>
              <a:rPr lang="en-US" dirty="0" smtClean="0">
                <a:solidFill>
                  <a:srgbClr val="3333CC"/>
                </a:solidFill>
                <a:latin typeface="Consolas"/>
              </a:rPr>
              <a:t>public abstract double </a:t>
            </a:r>
            <a:r>
              <a:rPr lang="en-US" dirty="0" err="1" smtClean="0">
                <a:latin typeface="Consolas"/>
              </a:rPr>
              <a:t>getAverage</a:t>
            </a:r>
            <a:r>
              <a:rPr lang="en-US" dirty="0" smtClean="0">
                <a:latin typeface="Consolas"/>
              </a:rPr>
              <a:t>();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latin typeface="Consolas"/>
              </a:rPr>
              <a:t>}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3333CC"/>
                </a:solidFill>
                <a:latin typeface="Consolas"/>
              </a:rPr>
              <a:t>class</a:t>
            </a:r>
            <a:r>
              <a:rPr lang="en-US" dirty="0" smtClean="0">
                <a:latin typeface="Consolas"/>
              </a:rPr>
              <a:t> </a:t>
            </a:r>
            <a:r>
              <a:rPr lang="en-US" b="1" dirty="0" smtClean="0">
                <a:latin typeface="Consolas"/>
              </a:rPr>
              <a:t>Swift</a:t>
            </a:r>
            <a:r>
              <a:rPr lang="en-US" dirty="0" smtClean="0">
                <a:latin typeface="Consolas"/>
              </a:rPr>
              <a:t>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onsolas"/>
              </a:rPr>
              <a:t>extends</a:t>
            </a:r>
            <a:r>
              <a:rPr lang="en-US" dirty="0" smtClean="0">
                <a:latin typeface="Consolas"/>
              </a:rPr>
              <a:t> </a:t>
            </a:r>
            <a:r>
              <a:rPr lang="en-US" b="1" dirty="0" smtClean="0">
                <a:latin typeface="Consolas"/>
              </a:rPr>
              <a:t>Car</a:t>
            </a:r>
            <a:r>
              <a:rPr lang="en-US" dirty="0" smtClean="0">
                <a:latin typeface="Consolas"/>
              </a:rPr>
              <a:t>{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3333CC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3333CC"/>
                </a:solidFill>
                <a:latin typeface="Consolas"/>
              </a:rPr>
              <a:t>public</a:t>
            </a:r>
            <a:r>
              <a:rPr lang="en-US" dirty="0" smtClean="0">
                <a:latin typeface="Consolas"/>
              </a:rPr>
              <a:t> double </a:t>
            </a:r>
            <a:r>
              <a:rPr lang="en-US" dirty="0" err="1" smtClean="0">
                <a:latin typeface="Consolas"/>
              </a:rPr>
              <a:t>getAverage</a:t>
            </a:r>
            <a:r>
              <a:rPr lang="en-US" dirty="0" smtClean="0">
                <a:latin typeface="Consolas"/>
              </a:rPr>
              <a:t>(){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latin typeface="Consolas"/>
              </a:rPr>
              <a:t>	</a:t>
            </a:r>
            <a:r>
              <a:rPr lang="en-US" dirty="0" smtClean="0">
                <a:latin typeface="Consolas"/>
              </a:rPr>
              <a:t>	</a:t>
            </a:r>
            <a:r>
              <a:rPr lang="en-US" dirty="0" smtClean="0">
                <a:solidFill>
                  <a:srgbClr val="3333CC"/>
                </a:solidFill>
                <a:latin typeface="Consolas"/>
              </a:rPr>
              <a:t>return</a:t>
            </a:r>
            <a:r>
              <a:rPr lang="en-US" dirty="0" smtClean="0">
                <a:latin typeface="Consolas"/>
              </a:rPr>
              <a:t> 22.5;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latin typeface="Consolas"/>
              </a:rPr>
              <a:t>	}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latin typeface="Consolas"/>
              </a:rPr>
              <a:t>}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3333CC"/>
                </a:solidFill>
                <a:latin typeface="Consolas"/>
              </a:rPr>
              <a:t>class</a:t>
            </a:r>
            <a:r>
              <a:rPr lang="en-US" dirty="0" smtClean="0">
                <a:latin typeface="Consolas"/>
              </a:rPr>
              <a:t> </a:t>
            </a:r>
            <a:r>
              <a:rPr lang="en-US" b="1" dirty="0" err="1" smtClean="0">
                <a:latin typeface="Consolas"/>
              </a:rPr>
              <a:t>Baleno</a:t>
            </a:r>
            <a:r>
              <a:rPr lang="en-US" dirty="0" smtClean="0">
                <a:latin typeface="Consolas"/>
              </a:rPr>
              <a:t> </a:t>
            </a: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latin typeface="Consolas"/>
              </a:rPr>
              <a:t>extends</a:t>
            </a:r>
            <a:r>
              <a:rPr lang="en-US" dirty="0" smtClean="0">
                <a:latin typeface="Consolas"/>
              </a:rPr>
              <a:t> </a:t>
            </a:r>
            <a:r>
              <a:rPr lang="en-US" b="1" dirty="0" smtClean="0">
                <a:latin typeface="Consolas"/>
              </a:rPr>
              <a:t>Car</a:t>
            </a:r>
            <a:r>
              <a:rPr lang="en-US" dirty="0" smtClean="0">
                <a:latin typeface="Consolas"/>
              </a:rPr>
              <a:t>{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3333CC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3333CC"/>
                </a:solidFill>
                <a:latin typeface="Consolas"/>
              </a:rPr>
              <a:t>public double </a:t>
            </a:r>
            <a:r>
              <a:rPr lang="en-US" dirty="0" err="1" smtClean="0">
                <a:latin typeface="Consolas"/>
              </a:rPr>
              <a:t>getAverage</a:t>
            </a:r>
            <a:r>
              <a:rPr lang="en-US" dirty="0" smtClean="0">
                <a:latin typeface="Consolas"/>
              </a:rPr>
              <a:t>(){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latin typeface="Consolas"/>
              </a:rPr>
              <a:t>	</a:t>
            </a:r>
            <a:r>
              <a:rPr lang="en-US" dirty="0" smtClean="0">
                <a:latin typeface="Consolas"/>
              </a:rPr>
              <a:t>	</a:t>
            </a:r>
            <a:r>
              <a:rPr lang="en-US" dirty="0" smtClean="0">
                <a:solidFill>
                  <a:srgbClr val="3333CC"/>
                </a:solidFill>
                <a:latin typeface="Consolas"/>
              </a:rPr>
              <a:t>return</a:t>
            </a:r>
            <a:r>
              <a:rPr lang="en-US" dirty="0" smtClean="0">
                <a:latin typeface="Consolas"/>
              </a:rPr>
              <a:t> 23.2;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latin typeface="Consolas"/>
              </a:rPr>
              <a:t> </a:t>
            </a:r>
            <a:r>
              <a:rPr lang="en-US" dirty="0" smtClean="0">
                <a:latin typeface="Consolas"/>
              </a:rPr>
              <a:t>	}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latin typeface="Consolas"/>
              </a:rPr>
              <a:t>}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3333CC"/>
                </a:solidFill>
                <a:latin typeface="Consolas"/>
              </a:rPr>
              <a:t>public class </a:t>
            </a:r>
            <a:r>
              <a:rPr lang="en-US" b="1" dirty="0" err="1" smtClean="0">
                <a:latin typeface="Consolas"/>
              </a:rPr>
              <a:t>MyAbstractDemo</a:t>
            </a:r>
            <a:r>
              <a:rPr lang="en-US" dirty="0" smtClean="0">
                <a:latin typeface="Consolas"/>
              </a:rPr>
              <a:t>{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rgbClr val="3333CC"/>
                </a:solidFill>
                <a:latin typeface="Consolas"/>
              </a:rPr>
              <a:t>	</a:t>
            </a:r>
            <a:r>
              <a:rPr lang="en-US" dirty="0" smtClean="0">
                <a:solidFill>
                  <a:srgbClr val="3333CC"/>
                </a:solidFill>
                <a:latin typeface="Consolas"/>
              </a:rPr>
              <a:t>public static void </a:t>
            </a:r>
            <a:r>
              <a:rPr lang="en-US" dirty="0" smtClean="0">
                <a:latin typeface="Consolas"/>
              </a:rPr>
              <a:t>main(String </a:t>
            </a:r>
            <a:r>
              <a:rPr lang="en-US" dirty="0" err="1" smtClean="0">
                <a:latin typeface="Consolas"/>
              </a:rPr>
              <a:t>ar</a:t>
            </a:r>
            <a:r>
              <a:rPr lang="en-US" dirty="0" smtClean="0">
                <a:latin typeface="Consolas"/>
              </a:rPr>
              <a:t>[]){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latin typeface="Consolas"/>
              </a:rPr>
              <a:t>	</a:t>
            </a:r>
            <a:r>
              <a:rPr lang="en-US" dirty="0" smtClean="0">
                <a:latin typeface="Consolas"/>
              </a:rPr>
              <a:t>	</a:t>
            </a:r>
            <a:r>
              <a:rPr lang="en-US" b="1" dirty="0" smtClean="0">
                <a:latin typeface="Consolas"/>
              </a:rPr>
              <a:t>Swift s = </a:t>
            </a:r>
            <a:r>
              <a:rPr lang="en-US" b="1" dirty="0" smtClean="0">
                <a:solidFill>
                  <a:srgbClr val="3333CC"/>
                </a:solidFill>
                <a:latin typeface="Consolas"/>
              </a:rPr>
              <a:t>new</a:t>
            </a:r>
            <a:r>
              <a:rPr lang="en-US" b="1" dirty="0" smtClean="0">
                <a:latin typeface="Consolas"/>
              </a:rPr>
              <a:t> Swift();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latin typeface="Consolas"/>
              </a:rPr>
              <a:t>	</a:t>
            </a:r>
            <a:r>
              <a:rPr lang="en-US" b="1" dirty="0" smtClean="0">
                <a:latin typeface="Consolas"/>
              </a:rPr>
              <a:t>	</a:t>
            </a:r>
            <a:r>
              <a:rPr lang="en-US" b="1" dirty="0" err="1" smtClean="0">
                <a:latin typeface="Consolas"/>
              </a:rPr>
              <a:t>Baleno</a:t>
            </a:r>
            <a:r>
              <a:rPr lang="en-US" b="1" dirty="0" smtClean="0">
                <a:latin typeface="Consolas"/>
              </a:rPr>
              <a:t> b = </a:t>
            </a:r>
            <a:r>
              <a:rPr lang="en-US" b="1" dirty="0" smtClean="0">
                <a:solidFill>
                  <a:srgbClr val="3333CC"/>
                </a:solidFill>
                <a:latin typeface="Consolas"/>
              </a:rPr>
              <a:t>new</a:t>
            </a:r>
            <a:r>
              <a:rPr lang="en-US" b="1" dirty="0" smtClean="0">
                <a:latin typeface="Consolas"/>
              </a:rPr>
              <a:t> </a:t>
            </a:r>
            <a:r>
              <a:rPr lang="en-US" b="1" dirty="0" err="1" smtClean="0">
                <a:latin typeface="Consolas"/>
              </a:rPr>
              <a:t>Baleno</a:t>
            </a:r>
            <a:r>
              <a:rPr lang="en-US" b="1" dirty="0" smtClean="0">
                <a:latin typeface="Consolas"/>
              </a:rPr>
              <a:t>();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latin typeface="Consolas"/>
              </a:rPr>
              <a:t>	</a:t>
            </a:r>
            <a:r>
              <a:rPr lang="en-US" dirty="0" smtClean="0">
                <a:latin typeface="Consolas"/>
              </a:rPr>
              <a:t>	</a:t>
            </a:r>
            <a:r>
              <a:rPr lang="en-US" dirty="0" err="1" smtClean="0">
                <a:latin typeface="Consolas"/>
              </a:rPr>
              <a:t>System.</a:t>
            </a:r>
            <a:r>
              <a:rPr lang="en-US" i="1" dirty="0" err="1" smtClean="0">
                <a:latin typeface="Consolas"/>
              </a:rPr>
              <a:t>out.println</a:t>
            </a:r>
            <a:r>
              <a:rPr lang="en-US" i="1" dirty="0" smtClean="0">
                <a:latin typeface="Consolas"/>
              </a:rPr>
              <a:t>(</a:t>
            </a:r>
            <a:r>
              <a:rPr lang="en-US" i="1" dirty="0" err="1" smtClean="0">
                <a:latin typeface="Consolas"/>
              </a:rPr>
              <a:t>s.</a:t>
            </a:r>
            <a:r>
              <a:rPr lang="en-US" dirty="0" err="1" smtClean="0">
                <a:latin typeface="Consolas"/>
              </a:rPr>
              <a:t>getAverage</a:t>
            </a:r>
            <a:r>
              <a:rPr lang="en-US" i="1" dirty="0" smtClean="0">
                <a:latin typeface="Consolas"/>
              </a:rPr>
              <a:t>());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i="1" dirty="0">
                <a:latin typeface="Consolas"/>
              </a:rPr>
              <a:t>	</a:t>
            </a:r>
            <a:r>
              <a:rPr lang="en-US" i="1" dirty="0" smtClean="0">
                <a:latin typeface="Consolas"/>
              </a:rPr>
              <a:t>	</a:t>
            </a:r>
            <a:r>
              <a:rPr lang="en-US" dirty="0" err="1" smtClean="0">
                <a:latin typeface="Consolas"/>
              </a:rPr>
              <a:t>System.</a:t>
            </a:r>
            <a:r>
              <a:rPr lang="en-US" i="1" dirty="0" err="1" smtClean="0">
                <a:latin typeface="Consolas"/>
              </a:rPr>
              <a:t>out.println</a:t>
            </a:r>
            <a:r>
              <a:rPr lang="en-US" i="1" dirty="0" smtClean="0">
                <a:latin typeface="Consolas"/>
              </a:rPr>
              <a:t>(</a:t>
            </a:r>
            <a:r>
              <a:rPr lang="en-US" i="1" dirty="0" err="1" smtClean="0">
                <a:latin typeface="Consolas"/>
              </a:rPr>
              <a:t>b.</a:t>
            </a:r>
            <a:r>
              <a:rPr lang="en-US" dirty="0" err="1" smtClean="0">
                <a:latin typeface="Consolas"/>
              </a:rPr>
              <a:t>getAverage</a:t>
            </a:r>
            <a:r>
              <a:rPr lang="en-US" i="1" dirty="0" smtClean="0">
                <a:latin typeface="Consolas"/>
              </a:rPr>
              <a:t>());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i="1" dirty="0">
                <a:latin typeface="Consolas"/>
              </a:rPr>
              <a:t>	</a:t>
            </a:r>
            <a:r>
              <a:rPr lang="en-US" dirty="0" smtClean="0">
                <a:latin typeface="Consolas"/>
              </a:rPr>
              <a:t>}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latin typeface="Consolas"/>
              </a:rPr>
              <a:t>}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10499062" y="5130608"/>
            <a:ext cx="1504680" cy="74575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22.5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23.2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10531411" y="4801424"/>
            <a:ext cx="798574" cy="32918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5964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5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Inheritance:</a:t>
            </a:r>
            <a:r>
              <a:rPr lang="en-US" dirty="0"/>
              <a:t> 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6733644" cy="5590565"/>
          </a:xfrm>
        </p:spPr>
        <p:txBody>
          <a:bodyPr/>
          <a:lstStyle/>
          <a:p>
            <a:r>
              <a:rPr lang="en-IN" dirty="0" smtClean="0"/>
              <a:t>Promotes reusability</a:t>
            </a:r>
          </a:p>
          <a:p>
            <a:pPr lvl="1"/>
            <a:r>
              <a:rPr lang="en-US" dirty="0" smtClean="0"/>
              <a:t>When an existing </a:t>
            </a:r>
            <a:r>
              <a:rPr lang="en-US" dirty="0"/>
              <a:t>code is reused, it leads to less development and maintenance costs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is used </a:t>
            </a:r>
            <a:r>
              <a:rPr lang="en-US" dirty="0"/>
              <a:t>to generate more dominant objects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Avoids duplicity and data redundancy.</a:t>
            </a:r>
          </a:p>
          <a:p>
            <a:r>
              <a:rPr lang="en-US" dirty="0"/>
              <a:t>Inheritance makes the sub classes follow a standard interface.</a:t>
            </a:r>
          </a:p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8911988" y="1337481"/>
            <a:ext cx="2593075" cy="75062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Base Class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>
            <a:off x="10062221" y="2088107"/>
            <a:ext cx="270499" cy="819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8911988" y="2907792"/>
            <a:ext cx="2593075" cy="75062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Derived Class</a:t>
            </a: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87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Abstract Class?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Sometimes, we need to </a:t>
            </a:r>
            <a:r>
              <a:rPr lang="en-US" dirty="0"/>
              <a:t>define a superclass that declares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002060"/>
                </a:solidFill>
              </a:rPr>
              <a:t>structure</a:t>
            </a:r>
            <a:r>
              <a:rPr lang="en-US" dirty="0" smtClean="0"/>
              <a:t> </a:t>
            </a:r>
            <a:r>
              <a:rPr lang="en-US" dirty="0"/>
              <a:t>of a given abstraction </a:t>
            </a:r>
            <a:r>
              <a:rPr lang="en-US" dirty="0">
                <a:solidFill>
                  <a:srgbClr val="002060"/>
                </a:solidFill>
              </a:rPr>
              <a:t>without</a:t>
            </a:r>
            <a:r>
              <a:rPr lang="en-US" dirty="0"/>
              <a:t> providing a </a:t>
            </a:r>
            <a:r>
              <a:rPr lang="en-US" dirty="0">
                <a:solidFill>
                  <a:srgbClr val="002060"/>
                </a:solidFill>
              </a:rPr>
              <a:t>complete </a:t>
            </a:r>
            <a:r>
              <a:rPr lang="en-US" dirty="0" smtClean="0">
                <a:solidFill>
                  <a:srgbClr val="002060"/>
                </a:solidFill>
              </a:rPr>
              <a:t>implementation.</a:t>
            </a:r>
          </a:p>
          <a:p>
            <a:r>
              <a:rPr lang="en-US" dirty="0" smtClean="0"/>
              <a:t>The superclass will only define a generalized form, that will be shared by all the subclasses.</a:t>
            </a:r>
          </a:p>
          <a:p>
            <a:r>
              <a:rPr lang="en-US" dirty="0" smtClean="0"/>
              <a:t>The subclasses will fill the details of every method.</a:t>
            </a:r>
          </a:p>
          <a:p>
            <a:r>
              <a:rPr lang="en-IN" dirty="0" smtClean="0"/>
              <a:t>When </a:t>
            </a:r>
            <a:r>
              <a:rPr lang="en-IN" dirty="0"/>
              <a:t>a </a:t>
            </a:r>
            <a:r>
              <a:rPr lang="en-IN" dirty="0" smtClean="0"/>
              <a:t>superclass </a:t>
            </a:r>
            <a:r>
              <a:rPr lang="en-US" dirty="0" smtClean="0"/>
              <a:t>is </a:t>
            </a:r>
            <a:r>
              <a:rPr lang="en-US" dirty="0"/>
              <a:t>unable to create a meaningful implementation for a </a:t>
            </a:r>
            <a:r>
              <a:rPr lang="en-US" dirty="0" smtClean="0"/>
              <a:t>method.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39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to remember for Abstract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declare a class abstract, you simply use the </a:t>
            </a:r>
            <a:r>
              <a:rPr lang="en-US" b="1" i="1" dirty="0">
                <a:solidFill>
                  <a:srgbClr val="002060"/>
                </a:solidFill>
              </a:rPr>
              <a:t>abstract</a:t>
            </a:r>
            <a:r>
              <a:rPr lang="en-US" b="1" dirty="0"/>
              <a:t> </a:t>
            </a:r>
            <a:r>
              <a:rPr lang="en-US" dirty="0"/>
              <a:t>keyword in front of </a:t>
            </a:r>
            <a:r>
              <a:rPr lang="en-US" dirty="0" smtClean="0"/>
              <a:t>the </a:t>
            </a:r>
            <a:r>
              <a:rPr lang="en-US" b="1" dirty="0" smtClean="0"/>
              <a:t>class </a:t>
            </a:r>
            <a:r>
              <a:rPr lang="en-US" dirty="0"/>
              <a:t>keyword at the beginning of the class declaration.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can be </a:t>
            </a:r>
            <a:r>
              <a:rPr lang="en-US" dirty="0">
                <a:solidFill>
                  <a:srgbClr val="002060"/>
                </a:solidFill>
              </a:rPr>
              <a:t>no objects </a:t>
            </a:r>
            <a:r>
              <a:rPr lang="en-US" dirty="0"/>
              <a:t>of </a:t>
            </a:r>
            <a:r>
              <a:rPr lang="en-US" dirty="0" smtClean="0"/>
              <a:t>an abstract </a:t>
            </a:r>
            <a:r>
              <a:rPr lang="en-US" dirty="0"/>
              <a:t>class. That is, an abstract class cannot be directly </a:t>
            </a:r>
            <a:r>
              <a:rPr lang="en-US" dirty="0">
                <a:solidFill>
                  <a:srgbClr val="002060"/>
                </a:solidFill>
              </a:rPr>
              <a:t>instantiated</a:t>
            </a:r>
            <a:r>
              <a:rPr lang="en-US" dirty="0"/>
              <a:t> with the </a:t>
            </a:r>
            <a:r>
              <a:rPr lang="en-US" b="1" dirty="0" smtClean="0"/>
              <a:t>new </a:t>
            </a:r>
            <a:r>
              <a:rPr lang="en-US" dirty="0" smtClean="0"/>
              <a:t>operator</a:t>
            </a:r>
            <a:r>
              <a:rPr lang="en-US" dirty="0"/>
              <a:t>. </a:t>
            </a:r>
            <a:r>
              <a:rPr lang="en-US" dirty="0" smtClean="0"/>
              <a:t>Such </a:t>
            </a:r>
            <a:r>
              <a:rPr lang="en-US" dirty="0"/>
              <a:t>objects would be </a:t>
            </a:r>
            <a:r>
              <a:rPr lang="en-US" dirty="0">
                <a:solidFill>
                  <a:srgbClr val="002060"/>
                </a:solidFill>
              </a:rPr>
              <a:t>useless</a:t>
            </a:r>
            <a:r>
              <a:rPr lang="en-US" dirty="0"/>
              <a:t>, because an abstract class is not fully defined.</a:t>
            </a:r>
          </a:p>
          <a:p>
            <a:r>
              <a:rPr lang="en-US" dirty="0" smtClean="0"/>
              <a:t>Cannot </a:t>
            </a:r>
            <a:r>
              <a:rPr lang="en-US" dirty="0"/>
              <a:t>declare abstract </a:t>
            </a:r>
            <a:r>
              <a:rPr lang="en-US" dirty="0">
                <a:solidFill>
                  <a:srgbClr val="002060"/>
                </a:solidFill>
              </a:rPr>
              <a:t>constructors</a:t>
            </a:r>
            <a:r>
              <a:rPr lang="en-US" dirty="0"/>
              <a:t>, or </a:t>
            </a:r>
            <a:r>
              <a:rPr lang="en-US" dirty="0">
                <a:solidFill>
                  <a:srgbClr val="002060"/>
                </a:solidFill>
              </a:rPr>
              <a:t>abstract static methods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Any subclass of </a:t>
            </a:r>
            <a:r>
              <a:rPr lang="en-US" dirty="0"/>
              <a:t>an abstract class must either implement all of the </a:t>
            </a:r>
            <a:r>
              <a:rPr lang="en-US" dirty="0">
                <a:solidFill>
                  <a:srgbClr val="002060"/>
                </a:solidFill>
              </a:rPr>
              <a:t>abstract methods </a:t>
            </a:r>
            <a:r>
              <a:rPr lang="en-US" dirty="0"/>
              <a:t>in the </a:t>
            </a:r>
            <a:r>
              <a:rPr lang="en-US" dirty="0" smtClean="0"/>
              <a:t>superclass, or </a:t>
            </a:r>
            <a:r>
              <a:rPr lang="en-US" dirty="0"/>
              <a:t>be itself declared </a:t>
            </a:r>
            <a:r>
              <a:rPr lang="en-US" b="1" dirty="0"/>
              <a:t>abstract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61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Ai Email Images, Stock Photos &amp;amp; Vectors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3" r="21654" b="9167"/>
          <a:stretch/>
        </p:blipFill>
        <p:spPr bwMode="auto">
          <a:xfrm>
            <a:off x="9716139" y="1544359"/>
            <a:ext cx="1283555" cy="1306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92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interface is </a:t>
            </a:r>
            <a:r>
              <a:rPr lang="en-US" dirty="0">
                <a:solidFill>
                  <a:srgbClr val="002060"/>
                </a:solidFill>
              </a:rPr>
              <a:t>similar</a:t>
            </a:r>
            <a:r>
              <a:rPr lang="en-US" dirty="0"/>
              <a:t> to an abstract class with the following exceptions</a:t>
            </a:r>
          </a:p>
          <a:p>
            <a:pPr lvl="1"/>
            <a:r>
              <a:rPr lang="en-US" b="1" dirty="0"/>
              <a:t>All</a:t>
            </a:r>
            <a:r>
              <a:rPr lang="en-US" dirty="0"/>
              <a:t> methods defined in an interface are </a:t>
            </a:r>
            <a:r>
              <a:rPr lang="en-US" b="1" dirty="0">
                <a:solidFill>
                  <a:srgbClr val="002060"/>
                </a:solidFill>
              </a:rPr>
              <a:t>abstract</a:t>
            </a:r>
            <a:r>
              <a:rPr lang="en-US" dirty="0"/>
              <a:t>.  </a:t>
            </a:r>
            <a:endParaRPr lang="en-US" dirty="0" smtClean="0"/>
          </a:p>
          <a:p>
            <a:pPr lvl="1"/>
            <a:r>
              <a:rPr lang="en-US" dirty="0" smtClean="0"/>
              <a:t>Interfaces doesn’t contain any </a:t>
            </a:r>
            <a:r>
              <a:rPr lang="en-US" dirty="0" smtClean="0">
                <a:solidFill>
                  <a:srgbClr val="002060"/>
                </a:solidFill>
              </a:rPr>
              <a:t>logical implementation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dirty="0"/>
              <a:t>Interfaces </a:t>
            </a:r>
            <a:r>
              <a:rPr lang="en-US" b="1" dirty="0"/>
              <a:t>cannot</a:t>
            </a:r>
            <a:r>
              <a:rPr lang="en-US" dirty="0"/>
              <a:t> contain </a:t>
            </a:r>
            <a:r>
              <a:rPr lang="en-US" b="1" dirty="0">
                <a:solidFill>
                  <a:srgbClr val="002060"/>
                </a:solidFill>
              </a:rPr>
              <a:t>instance</a:t>
            </a:r>
            <a:r>
              <a:rPr lang="en-US" b="1" dirty="0"/>
              <a:t> variables</a:t>
            </a:r>
            <a:r>
              <a:rPr lang="en-US" dirty="0"/>
              <a:t>.  However, they can contain </a:t>
            </a:r>
            <a:r>
              <a:rPr lang="en-US" b="1" dirty="0"/>
              <a:t>public static final </a:t>
            </a:r>
            <a:r>
              <a:rPr lang="en-US" dirty="0"/>
              <a:t>variables (</a:t>
            </a:r>
            <a:r>
              <a:rPr lang="en-US" dirty="0" err="1"/>
              <a:t>ie</a:t>
            </a:r>
            <a:r>
              <a:rPr lang="en-US" dirty="0"/>
              <a:t>. </a:t>
            </a:r>
            <a:r>
              <a:rPr lang="en-US" dirty="0">
                <a:solidFill>
                  <a:srgbClr val="002060"/>
                </a:solidFill>
              </a:rPr>
              <a:t>constant class variables</a:t>
            </a:r>
            <a:r>
              <a:rPr lang="en-US" dirty="0"/>
              <a:t>)</a:t>
            </a:r>
          </a:p>
          <a:p>
            <a:r>
              <a:rPr lang="en-US" dirty="0"/>
              <a:t>Interfaces are declared using the "</a:t>
            </a:r>
            <a:r>
              <a:rPr lang="en-US" i="1" dirty="0">
                <a:solidFill>
                  <a:srgbClr val="002060"/>
                </a:solidFill>
              </a:rPr>
              <a:t>interface</a:t>
            </a:r>
            <a:r>
              <a:rPr lang="en-US" dirty="0"/>
              <a:t>" </a:t>
            </a:r>
            <a:r>
              <a:rPr lang="en-US" dirty="0" smtClean="0"/>
              <a:t>keyword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Interfaces</a:t>
            </a:r>
            <a:r>
              <a:rPr lang="en-US" dirty="0" smtClean="0"/>
              <a:t> </a:t>
            </a:r>
            <a:r>
              <a:rPr lang="en-US" dirty="0"/>
              <a:t>are more </a:t>
            </a:r>
            <a:r>
              <a:rPr lang="en-US" dirty="0">
                <a:solidFill>
                  <a:srgbClr val="002060"/>
                </a:solidFill>
              </a:rPr>
              <a:t>abstract</a:t>
            </a:r>
            <a:r>
              <a:rPr lang="en-US" dirty="0"/>
              <a:t> than abstract classes</a:t>
            </a:r>
          </a:p>
          <a:p>
            <a:r>
              <a:rPr lang="en-US" dirty="0"/>
              <a:t>Interfaces are implemented by classes using the "</a:t>
            </a:r>
            <a:r>
              <a:rPr lang="en-US" i="1" dirty="0">
                <a:solidFill>
                  <a:srgbClr val="002060"/>
                </a:solidFill>
              </a:rPr>
              <a:t>implements</a:t>
            </a:r>
            <a:r>
              <a:rPr lang="en-US" dirty="0"/>
              <a:t>" keyword</a:t>
            </a:r>
          </a:p>
          <a:p>
            <a:r>
              <a:rPr lang="en-US" dirty="0"/>
              <a:t>Interfaces are syntactically similar to classes, but they </a:t>
            </a:r>
            <a:r>
              <a:rPr lang="en-US" dirty="0">
                <a:solidFill>
                  <a:srgbClr val="002060"/>
                </a:solidFill>
              </a:rPr>
              <a:t>lack instance </a:t>
            </a:r>
            <a:r>
              <a:rPr lang="en-US" dirty="0" smtClean="0">
                <a:solidFill>
                  <a:srgbClr val="002060"/>
                </a:solidFill>
              </a:rPr>
              <a:t>variables</a:t>
            </a:r>
            <a:r>
              <a:rPr lang="en-US" dirty="0" smtClean="0"/>
              <a:t>, and </a:t>
            </a:r>
            <a:r>
              <a:rPr lang="en-US" dirty="0"/>
              <a:t>their methods are declared </a:t>
            </a:r>
            <a:r>
              <a:rPr lang="en-US" dirty="0">
                <a:solidFill>
                  <a:srgbClr val="002060"/>
                </a:solidFill>
              </a:rPr>
              <a:t>without any body</a:t>
            </a:r>
            <a:r>
              <a:rPr lang="en-US" dirty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2412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Interface:Syntax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61247" y="1242083"/>
            <a:ext cx="869128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i="1" dirty="0">
                <a:solidFill>
                  <a:srgbClr val="3333CC"/>
                </a:solidFill>
                <a:latin typeface="Consolas" panose="020B0609020204030204" pitchFamily="49" charset="0"/>
              </a:rPr>
              <a:t>access</a:t>
            </a:r>
            <a:r>
              <a:rPr lang="en-IN" sz="2400" i="1" dirty="0">
                <a:solidFill>
                  <a:srgbClr val="1D1D1E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interface</a:t>
            </a:r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2400" b="1" i="1" dirty="0">
                <a:solidFill>
                  <a:srgbClr val="1D1D1E"/>
                </a:solidFill>
                <a:latin typeface="Consolas" panose="020B0609020204030204" pitchFamily="49" charset="0"/>
              </a:rPr>
              <a:t>name</a:t>
            </a:r>
            <a:r>
              <a:rPr lang="en-IN" sz="2400" i="1" dirty="0">
                <a:solidFill>
                  <a:srgbClr val="1D1D1E"/>
                </a:solidFill>
                <a:latin typeface="Consolas" panose="020B0609020204030204" pitchFamily="49" charset="0"/>
              </a:rPr>
              <a:t> </a:t>
            </a:r>
            <a:endParaRPr lang="en-IN" sz="2400" i="1" dirty="0" smtClean="0">
              <a:solidFill>
                <a:srgbClr val="1D1D1E"/>
              </a:solidFill>
              <a:latin typeface="Consolas" panose="020B0609020204030204" pitchFamily="49" charset="0"/>
            </a:endParaRPr>
          </a:p>
          <a:p>
            <a:r>
              <a:rPr lang="en-IN" sz="2400" dirty="0" smtClean="0">
                <a:solidFill>
                  <a:srgbClr val="1D1D1E"/>
                </a:solidFill>
                <a:latin typeface="Consolas" panose="020B0609020204030204" pitchFamily="49" charset="0"/>
              </a:rPr>
              <a:t>{</a:t>
            </a:r>
            <a:endParaRPr lang="en-IN" sz="2400" dirty="0">
              <a:solidFill>
                <a:srgbClr val="1D1D1E"/>
              </a:solidFill>
              <a:latin typeface="Consolas" panose="020B0609020204030204" pitchFamily="49" charset="0"/>
            </a:endParaRPr>
          </a:p>
          <a:p>
            <a:pPr marL="712788"/>
            <a:r>
              <a:rPr lang="en-IN" sz="2400" i="1" dirty="0">
                <a:solidFill>
                  <a:srgbClr val="3333CC"/>
                </a:solidFill>
                <a:latin typeface="Consolas" panose="020B0609020204030204" pitchFamily="49" charset="0"/>
              </a:rPr>
              <a:t>return-type</a:t>
            </a:r>
            <a:r>
              <a:rPr lang="en-IN" sz="2400" i="1" dirty="0">
                <a:solidFill>
                  <a:srgbClr val="1D1D1E"/>
                </a:solidFill>
                <a:latin typeface="Consolas" panose="020B0609020204030204" pitchFamily="49" charset="0"/>
              </a:rPr>
              <a:t> </a:t>
            </a:r>
            <a:r>
              <a:rPr lang="en-IN" sz="2400" b="1" i="1" dirty="0">
                <a:solidFill>
                  <a:srgbClr val="1D1D1E"/>
                </a:solidFill>
                <a:latin typeface="Consolas" panose="020B0609020204030204" pitchFamily="49" charset="0"/>
              </a:rPr>
              <a:t>method-name1</a:t>
            </a:r>
            <a:r>
              <a:rPr lang="en-IN" sz="2400" b="1" dirty="0">
                <a:solidFill>
                  <a:srgbClr val="1D1D1E"/>
                </a:solidFill>
                <a:latin typeface="Consolas" panose="020B0609020204030204" pitchFamily="49" charset="0"/>
              </a:rPr>
              <a:t>(</a:t>
            </a:r>
            <a:r>
              <a:rPr lang="en-IN" sz="2400" b="1" i="1" dirty="0">
                <a:solidFill>
                  <a:srgbClr val="1D1D1E"/>
                </a:solidFill>
                <a:latin typeface="Consolas" panose="020B0609020204030204" pitchFamily="49" charset="0"/>
              </a:rPr>
              <a:t>parameter-list</a:t>
            </a:r>
            <a:r>
              <a:rPr lang="en-IN" sz="2400" dirty="0">
                <a:solidFill>
                  <a:srgbClr val="1D1D1E"/>
                </a:solidFill>
                <a:latin typeface="Consolas" panose="020B0609020204030204" pitchFamily="49" charset="0"/>
              </a:rPr>
              <a:t>)</a:t>
            </a:r>
            <a:r>
              <a:rPr lang="en-IN" sz="2400" i="1" dirty="0">
                <a:solidFill>
                  <a:srgbClr val="1D1D1E"/>
                </a:solidFill>
                <a:latin typeface="Consolas" panose="020B0609020204030204" pitchFamily="49" charset="0"/>
              </a:rPr>
              <a:t>;</a:t>
            </a:r>
          </a:p>
          <a:p>
            <a:pPr marL="712788"/>
            <a:r>
              <a:rPr lang="en-IN" sz="2400" i="1" dirty="0">
                <a:solidFill>
                  <a:srgbClr val="3333CC"/>
                </a:solidFill>
                <a:latin typeface="Consolas" panose="020B0609020204030204" pitchFamily="49" charset="0"/>
              </a:rPr>
              <a:t>return-type </a:t>
            </a:r>
            <a:r>
              <a:rPr lang="en-IN" sz="2400" b="1" i="1" dirty="0">
                <a:solidFill>
                  <a:srgbClr val="1D1D1E"/>
                </a:solidFill>
                <a:latin typeface="Consolas" panose="020B0609020204030204" pitchFamily="49" charset="0"/>
              </a:rPr>
              <a:t>method-name2</a:t>
            </a:r>
            <a:r>
              <a:rPr lang="en-IN" sz="2400" b="1" dirty="0">
                <a:solidFill>
                  <a:srgbClr val="1D1D1E"/>
                </a:solidFill>
                <a:latin typeface="Consolas" panose="020B0609020204030204" pitchFamily="49" charset="0"/>
              </a:rPr>
              <a:t>(</a:t>
            </a:r>
            <a:r>
              <a:rPr lang="en-IN" sz="2400" b="1" i="1" dirty="0">
                <a:solidFill>
                  <a:srgbClr val="1D1D1E"/>
                </a:solidFill>
                <a:latin typeface="Consolas" panose="020B0609020204030204" pitchFamily="49" charset="0"/>
              </a:rPr>
              <a:t>parameter-list</a:t>
            </a:r>
            <a:r>
              <a:rPr lang="en-IN" sz="2400" dirty="0">
                <a:solidFill>
                  <a:srgbClr val="1D1D1E"/>
                </a:solidFill>
                <a:latin typeface="Consolas" panose="020B0609020204030204" pitchFamily="49" charset="0"/>
              </a:rPr>
              <a:t>)</a:t>
            </a:r>
            <a:r>
              <a:rPr lang="en-IN" sz="2400" i="1" dirty="0">
                <a:solidFill>
                  <a:srgbClr val="1D1D1E"/>
                </a:solidFill>
                <a:latin typeface="Consolas" panose="020B0609020204030204" pitchFamily="49" charset="0"/>
              </a:rPr>
              <a:t>;</a:t>
            </a:r>
          </a:p>
          <a:p>
            <a:pPr marL="712788"/>
            <a:r>
              <a:rPr lang="en-IN" sz="2400" i="1" dirty="0">
                <a:solidFill>
                  <a:srgbClr val="3333CC"/>
                </a:solidFill>
                <a:latin typeface="Consolas" panose="020B0609020204030204" pitchFamily="49" charset="0"/>
              </a:rPr>
              <a:t>type</a:t>
            </a:r>
            <a:r>
              <a:rPr lang="en-IN" sz="2400" i="1" dirty="0">
                <a:solidFill>
                  <a:srgbClr val="1D1D1E"/>
                </a:solidFill>
                <a:latin typeface="Consolas" panose="020B0609020204030204" pitchFamily="49" charset="0"/>
              </a:rPr>
              <a:t> </a:t>
            </a:r>
            <a:r>
              <a:rPr lang="en-IN" sz="2400" b="1" i="1" dirty="0">
                <a:solidFill>
                  <a:srgbClr val="1D1D1E"/>
                </a:solidFill>
                <a:latin typeface="Consolas" panose="020B0609020204030204" pitchFamily="49" charset="0"/>
              </a:rPr>
              <a:t>final-varname1</a:t>
            </a:r>
            <a:r>
              <a:rPr lang="en-IN" sz="2400" i="1" dirty="0">
                <a:solidFill>
                  <a:srgbClr val="1D1D1E"/>
                </a:solidFill>
                <a:latin typeface="Consolas" panose="020B0609020204030204" pitchFamily="49" charset="0"/>
              </a:rPr>
              <a:t> = value</a:t>
            </a:r>
            <a:r>
              <a:rPr lang="en-IN" sz="2400" i="1" dirty="0" smtClean="0">
                <a:solidFill>
                  <a:srgbClr val="1D1D1E"/>
                </a:solidFill>
                <a:latin typeface="Consolas" panose="020B0609020204030204" pitchFamily="49" charset="0"/>
              </a:rPr>
              <a:t>;</a:t>
            </a:r>
          </a:p>
          <a:p>
            <a:pPr marL="712788"/>
            <a:r>
              <a:rPr lang="en-IN" sz="2400" dirty="0">
                <a:solidFill>
                  <a:srgbClr val="3333CC"/>
                </a:solidFill>
                <a:latin typeface="Consolas" panose="020B0609020204030204" pitchFamily="49" charset="0"/>
              </a:rPr>
              <a:t>type</a:t>
            </a:r>
            <a:r>
              <a:rPr lang="en-IN" sz="2400" dirty="0">
                <a:latin typeface="Consolas" panose="020B0609020204030204" pitchFamily="49" charset="0"/>
              </a:rPr>
              <a:t> </a:t>
            </a:r>
            <a:r>
              <a:rPr lang="en-IN" sz="2400" b="1" i="1" dirty="0">
                <a:latin typeface="Consolas" panose="020B0609020204030204" pitchFamily="49" charset="0"/>
              </a:rPr>
              <a:t>final-varname2</a:t>
            </a:r>
            <a:r>
              <a:rPr lang="en-IN" sz="2400" dirty="0">
                <a:latin typeface="Consolas" panose="020B0609020204030204" pitchFamily="49" charset="0"/>
              </a:rPr>
              <a:t> = value;</a:t>
            </a:r>
          </a:p>
          <a:p>
            <a:pPr marL="712788"/>
            <a:r>
              <a:rPr lang="en-IN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...</a:t>
            </a:r>
          </a:p>
          <a:p>
            <a:pPr marL="712788"/>
            <a:r>
              <a:rPr lang="en-IN" sz="2400" dirty="0">
                <a:solidFill>
                  <a:srgbClr val="3333CC"/>
                </a:solidFill>
                <a:latin typeface="Consolas" panose="020B0609020204030204" pitchFamily="49" charset="0"/>
              </a:rPr>
              <a:t>return-type</a:t>
            </a:r>
            <a:r>
              <a:rPr lang="en-IN" sz="2400" dirty="0">
                <a:latin typeface="Consolas" panose="020B0609020204030204" pitchFamily="49" charset="0"/>
              </a:rPr>
              <a:t> </a:t>
            </a:r>
            <a:r>
              <a:rPr lang="en-IN" sz="2400" b="1" dirty="0">
                <a:latin typeface="Consolas" panose="020B0609020204030204" pitchFamily="49" charset="0"/>
              </a:rPr>
              <a:t>method-</a:t>
            </a:r>
            <a:r>
              <a:rPr lang="en-IN" sz="2400" b="1" dirty="0" err="1">
                <a:latin typeface="Consolas" panose="020B0609020204030204" pitchFamily="49" charset="0"/>
              </a:rPr>
              <a:t>nameN</a:t>
            </a:r>
            <a:r>
              <a:rPr lang="en-IN" sz="2400" b="1" dirty="0">
                <a:latin typeface="Consolas" panose="020B0609020204030204" pitchFamily="49" charset="0"/>
              </a:rPr>
              <a:t>(parameter-list</a:t>
            </a:r>
            <a:r>
              <a:rPr lang="en-IN" sz="2400" dirty="0">
                <a:latin typeface="Consolas" panose="020B0609020204030204" pitchFamily="49" charset="0"/>
              </a:rPr>
              <a:t>);</a:t>
            </a:r>
          </a:p>
          <a:p>
            <a:pPr marL="712788"/>
            <a:r>
              <a:rPr lang="en-IN" sz="2400" dirty="0">
                <a:solidFill>
                  <a:srgbClr val="3333CC"/>
                </a:solidFill>
                <a:latin typeface="Consolas" panose="020B0609020204030204" pitchFamily="49" charset="0"/>
              </a:rPr>
              <a:t>type</a:t>
            </a:r>
            <a:r>
              <a:rPr lang="en-IN" sz="2400" dirty="0">
                <a:latin typeface="Consolas" panose="020B0609020204030204" pitchFamily="49" charset="0"/>
              </a:rPr>
              <a:t> </a:t>
            </a:r>
            <a:r>
              <a:rPr lang="en-IN" sz="2400" b="1" i="1" dirty="0">
                <a:latin typeface="Consolas" panose="020B0609020204030204" pitchFamily="49" charset="0"/>
              </a:rPr>
              <a:t>final-</a:t>
            </a:r>
            <a:r>
              <a:rPr lang="en-IN" sz="2400" b="1" i="1" dirty="0" err="1">
                <a:latin typeface="Consolas" panose="020B0609020204030204" pitchFamily="49" charset="0"/>
              </a:rPr>
              <a:t>varnameN</a:t>
            </a:r>
            <a:r>
              <a:rPr lang="en-IN" sz="2400" dirty="0">
                <a:latin typeface="Consolas" panose="020B0609020204030204" pitchFamily="49" charset="0"/>
              </a:rPr>
              <a:t> = value</a:t>
            </a:r>
            <a:r>
              <a:rPr lang="en-IN" sz="2400" dirty="0" smtClean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IN" sz="24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75761" y="1319406"/>
            <a:ext cx="1156447" cy="355002"/>
          </a:xfrm>
          <a:prstGeom prst="rect">
            <a:avLst/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630997" y="863444"/>
            <a:ext cx="2627103" cy="339978"/>
          </a:xfrm>
          <a:prstGeom prst="wedgeRoundRectCallout">
            <a:avLst>
              <a:gd name="adj1" fmla="val -27191"/>
              <a:gd name="adj2" fmla="val 79351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ublic or not used(default)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42310" y="2053047"/>
            <a:ext cx="6969929" cy="662856"/>
          </a:xfrm>
          <a:prstGeom prst="rect">
            <a:avLst/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969546" y="1319406"/>
            <a:ext cx="4699290" cy="553543"/>
          </a:xfrm>
          <a:prstGeom prst="wedgeRoundRectCallout">
            <a:avLst>
              <a:gd name="adj1" fmla="val -22544"/>
              <a:gd name="adj2" fmla="val 91394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Methods are without body(no implementation) and all methods are implicitly </a:t>
            </a:r>
            <a:r>
              <a:rPr lang="en-US" dirty="0" smtClean="0">
                <a:solidFill>
                  <a:srgbClr val="002060"/>
                </a:solidFill>
              </a:rPr>
              <a:t>abstract.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2311" y="2815034"/>
            <a:ext cx="4977356" cy="662856"/>
          </a:xfrm>
          <a:prstGeom prst="rect">
            <a:avLst/>
          </a:prstGeom>
          <a:solidFill>
            <a:schemeClr val="bg1">
              <a:lumMod val="5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7437117" y="2754564"/>
            <a:ext cx="4060090" cy="1041926"/>
          </a:xfrm>
          <a:prstGeom prst="wedgeRoundRectCallout">
            <a:avLst>
              <a:gd name="adj1" fmla="val -55030"/>
              <a:gd name="adj2" fmla="val -28358"/>
              <a:gd name="adj3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implicitly </a:t>
            </a:r>
            <a:r>
              <a:rPr lang="en-US" dirty="0" smtClean="0">
                <a:solidFill>
                  <a:srgbClr val="002060"/>
                </a:solidFill>
              </a:rPr>
              <a:t>final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rgbClr val="002060"/>
                </a:solidFill>
              </a:rPr>
              <a:t>static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smtClean="0">
                <a:solidFill>
                  <a:schemeClr val="tx1"/>
                </a:solidFill>
              </a:rPr>
              <a:t>cannot </a:t>
            </a:r>
            <a:r>
              <a:rPr lang="en-US" dirty="0">
                <a:solidFill>
                  <a:schemeClr val="tx1"/>
                </a:solidFill>
              </a:rPr>
              <a:t>be changed by the implementing </a:t>
            </a:r>
            <a:r>
              <a:rPr lang="en-US" dirty="0" smtClean="0">
                <a:solidFill>
                  <a:schemeClr val="tx1"/>
                </a:solidFill>
              </a:rPr>
              <a:t>class, must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be initialized with a constant value.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61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an </a:t>
            </a:r>
            <a:r>
              <a:rPr lang="en-US" b="1" dirty="0"/>
              <a:t>interface </a:t>
            </a:r>
            <a:r>
              <a:rPr lang="en-US" dirty="0"/>
              <a:t>has been defined, one or more classes can implement that interface.</a:t>
            </a:r>
          </a:p>
          <a:p>
            <a:r>
              <a:rPr lang="en-US" dirty="0"/>
              <a:t>To implement an interface, include the </a:t>
            </a:r>
            <a:r>
              <a:rPr lang="en-US" b="1" i="1" dirty="0">
                <a:solidFill>
                  <a:srgbClr val="002060"/>
                </a:solidFill>
              </a:rPr>
              <a:t>implements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/>
              <a:t>clause in a class definition, </a:t>
            </a:r>
            <a:r>
              <a:rPr lang="en-US" dirty="0" smtClean="0"/>
              <a:t>and then </a:t>
            </a:r>
            <a:r>
              <a:rPr lang="en-US" dirty="0"/>
              <a:t>create the methods defined by </a:t>
            </a:r>
            <a:r>
              <a:rPr lang="en-US" dirty="0" smtClean="0"/>
              <a:t>that </a:t>
            </a:r>
            <a:r>
              <a:rPr lang="en-US" dirty="0"/>
              <a:t>interface.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62078" y="2078560"/>
            <a:ext cx="86912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dirty="0">
                <a:solidFill>
                  <a:srgbClr val="3333CC"/>
                </a:solidFill>
                <a:latin typeface="Consolas" panose="020B0609020204030204" pitchFamily="49" charset="0"/>
              </a:rPr>
              <a:t>access</a:t>
            </a:r>
            <a:r>
              <a:rPr lang="en-IN" i="1" dirty="0">
                <a:solidFill>
                  <a:srgbClr val="1D1D1E"/>
                </a:solidFill>
                <a:latin typeface="Consolas" panose="020B0609020204030204" pitchFamily="49" charset="0"/>
              </a:rPr>
              <a:t>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interface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b="1" i="1" dirty="0" smtClean="0">
                <a:solidFill>
                  <a:srgbClr val="1D1D1E"/>
                </a:solidFill>
                <a:latin typeface="Consolas" panose="020B0609020204030204" pitchFamily="49" charset="0"/>
              </a:rPr>
              <a:t>name</a:t>
            </a:r>
            <a:r>
              <a:rPr lang="en-IN" i="1" dirty="0" smtClean="0">
                <a:solidFill>
                  <a:srgbClr val="1D1D1E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 smtClean="0">
                <a:solidFill>
                  <a:srgbClr val="1D1D1E"/>
                </a:solidFill>
                <a:latin typeface="Consolas" panose="020B0609020204030204" pitchFamily="49" charset="0"/>
              </a:rPr>
              <a:t>{</a:t>
            </a:r>
            <a:endParaRPr lang="en-IN" dirty="0">
              <a:solidFill>
                <a:srgbClr val="1D1D1E"/>
              </a:solidFill>
              <a:latin typeface="Consolas" panose="020B0609020204030204" pitchFamily="49" charset="0"/>
            </a:endParaRPr>
          </a:p>
          <a:p>
            <a:pPr marL="712788"/>
            <a:r>
              <a:rPr lang="en-IN" i="1" dirty="0">
                <a:solidFill>
                  <a:srgbClr val="3333CC"/>
                </a:solidFill>
                <a:latin typeface="Consolas" panose="020B0609020204030204" pitchFamily="49" charset="0"/>
              </a:rPr>
              <a:t>return-type</a:t>
            </a:r>
            <a:r>
              <a:rPr lang="en-IN" i="1" dirty="0">
                <a:solidFill>
                  <a:srgbClr val="1D1D1E"/>
                </a:solidFill>
                <a:latin typeface="Consolas" panose="020B0609020204030204" pitchFamily="49" charset="0"/>
              </a:rPr>
              <a:t> </a:t>
            </a:r>
            <a:r>
              <a:rPr lang="en-IN" b="1" i="1" dirty="0">
                <a:solidFill>
                  <a:srgbClr val="1D1D1E"/>
                </a:solidFill>
                <a:latin typeface="Consolas" panose="020B0609020204030204" pitchFamily="49" charset="0"/>
              </a:rPr>
              <a:t>method-name1</a:t>
            </a:r>
            <a:r>
              <a:rPr lang="en-IN" b="1" dirty="0">
                <a:solidFill>
                  <a:srgbClr val="1D1D1E"/>
                </a:solidFill>
                <a:latin typeface="Consolas" panose="020B0609020204030204" pitchFamily="49" charset="0"/>
              </a:rPr>
              <a:t>(</a:t>
            </a:r>
            <a:r>
              <a:rPr lang="en-IN" b="1" i="1" dirty="0">
                <a:solidFill>
                  <a:srgbClr val="1D1D1E"/>
                </a:solidFill>
                <a:latin typeface="Consolas" panose="020B0609020204030204" pitchFamily="49" charset="0"/>
              </a:rPr>
              <a:t>parameter-list</a:t>
            </a:r>
            <a:r>
              <a:rPr lang="en-IN" dirty="0">
                <a:solidFill>
                  <a:srgbClr val="1D1D1E"/>
                </a:solidFill>
                <a:latin typeface="Consolas" panose="020B0609020204030204" pitchFamily="49" charset="0"/>
              </a:rPr>
              <a:t>)</a:t>
            </a:r>
            <a:r>
              <a:rPr lang="en-IN" i="1" dirty="0">
                <a:solidFill>
                  <a:srgbClr val="1D1D1E"/>
                </a:solidFill>
                <a:latin typeface="Consolas" panose="020B0609020204030204" pitchFamily="49" charset="0"/>
              </a:rPr>
              <a:t>;</a:t>
            </a:r>
          </a:p>
          <a:p>
            <a:pPr marL="712788"/>
            <a:r>
              <a:rPr lang="en-IN" i="1" dirty="0" smtClean="0">
                <a:solidFill>
                  <a:srgbClr val="3333CC"/>
                </a:solidFill>
                <a:latin typeface="Consolas" panose="020B0609020204030204" pitchFamily="49" charset="0"/>
              </a:rPr>
              <a:t>type</a:t>
            </a:r>
            <a:r>
              <a:rPr lang="en-IN" i="1" dirty="0" smtClean="0">
                <a:solidFill>
                  <a:srgbClr val="1D1D1E"/>
                </a:solidFill>
                <a:latin typeface="Consolas" panose="020B0609020204030204" pitchFamily="49" charset="0"/>
              </a:rPr>
              <a:t> </a:t>
            </a:r>
            <a:r>
              <a:rPr lang="en-IN" b="1" i="1" dirty="0">
                <a:solidFill>
                  <a:srgbClr val="1D1D1E"/>
                </a:solidFill>
                <a:latin typeface="Consolas" panose="020B0609020204030204" pitchFamily="49" charset="0"/>
              </a:rPr>
              <a:t>final-varname1</a:t>
            </a:r>
            <a:r>
              <a:rPr lang="en-IN" i="1" dirty="0">
                <a:solidFill>
                  <a:srgbClr val="1D1D1E"/>
                </a:solidFill>
                <a:latin typeface="Consolas" panose="020B0609020204030204" pitchFamily="49" charset="0"/>
              </a:rPr>
              <a:t> = value</a:t>
            </a:r>
            <a:r>
              <a:rPr lang="en-IN" i="1" dirty="0" smtClean="0">
                <a:solidFill>
                  <a:srgbClr val="1D1D1E"/>
                </a:solidFill>
                <a:latin typeface="Consolas" panose="020B0609020204030204" pitchFamily="49" charset="0"/>
              </a:rPr>
              <a:t>;</a:t>
            </a:r>
          </a:p>
          <a:p>
            <a:pPr marL="95250"/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7790" y="3790220"/>
            <a:ext cx="10363318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CC"/>
                </a:solidFill>
                <a:latin typeface="Consolas" panose="020B0609020204030204" pitchFamily="49" charset="0"/>
              </a:rPr>
              <a:t>access</a:t>
            </a:r>
            <a:r>
              <a:rPr lang="en-US" sz="2400" dirty="0">
                <a:latin typeface="Consolas" panose="020B0609020204030204" pitchFamily="49" charset="0"/>
              </a:rPr>
              <a:t> class </a:t>
            </a:r>
            <a:r>
              <a:rPr lang="en-US" sz="2400" dirty="0" err="1" smtClean="0">
                <a:latin typeface="Consolas" panose="020B0609020204030204" pitchFamily="49" charset="0"/>
              </a:rPr>
              <a:t>classname</a:t>
            </a:r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		 </a:t>
            </a:r>
            <a:r>
              <a:rPr lang="en-US" sz="2400" dirty="0">
                <a:latin typeface="Consolas" panose="020B0609020204030204" pitchFamily="49" charset="0"/>
              </a:rPr>
              <a:t>[extends superclass</a:t>
            </a:r>
            <a:r>
              <a:rPr lang="en-US" sz="2400" dirty="0" smtClean="0"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			[</a:t>
            </a:r>
            <a:r>
              <a:rPr lang="en-US" sz="2400" dirty="0">
                <a:latin typeface="Consolas" panose="020B0609020204030204" pitchFamily="49" charset="0"/>
              </a:rPr>
              <a:t>implements </a:t>
            </a:r>
            <a:r>
              <a:rPr lang="en-US" sz="2400" dirty="0" smtClean="0">
                <a:latin typeface="Consolas" panose="020B0609020204030204" pitchFamily="49" charset="0"/>
              </a:rPr>
              <a:t>interface [,</a:t>
            </a:r>
            <a:r>
              <a:rPr lang="en-US" sz="2400" dirty="0">
                <a:latin typeface="Consolas" panose="020B0609020204030204" pitchFamily="49" charset="0"/>
              </a:rPr>
              <a:t>interface...]]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// class-body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I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8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076325"/>
            <a:ext cx="5467350" cy="2031325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3333CC"/>
                </a:solidFill>
                <a:latin typeface="Consolas"/>
              </a:rPr>
              <a:t>interface</a:t>
            </a:r>
            <a:r>
              <a:rPr lang="en-US" b="1" dirty="0" smtClean="0">
                <a:latin typeface="Consolas"/>
              </a:rPr>
              <a:t> </a:t>
            </a:r>
            <a:r>
              <a:rPr lang="en-US" b="1" dirty="0" err="1" smtClean="0">
                <a:latin typeface="Consolas"/>
              </a:rPr>
              <a:t>VehicleInterface</a:t>
            </a:r>
            <a:r>
              <a:rPr lang="en-US" b="1" dirty="0" smtClean="0">
                <a:latin typeface="Consolas"/>
              </a:rPr>
              <a:t> {</a:t>
            </a:r>
          </a:p>
          <a:p>
            <a:pPr lvl="1"/>
            <a:r>
              <a:rPr lang="en-US" b="1" dirty="0" err="1" smtClean="0">
                <a:solidFill>
                  <a:srgbClr val="3333CC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3333CC"/>
                </a:solidFill>
                <a:latin typeface="Consolas"/>
              </a:rPr>
              <a:t> </a:t>
            </a:r>
            <a:r>
              <a:rPr lang="en-US" b="1" dirty="0" smtClean="0">
                <a:latin typeface="Consolas"/>
              </a:rPr>
              <a:t>a = 10;</a:t>
            </a:r>
          </a:p>
          <a:p>
            <a:pPr lvl="1"/>
            <a:r>
              <a:rPr lang="en-US" b="1" dirty="0" smtClean="0">
                <a:solidFill>
                  <a:srgbClr val="3333CC"/>
                </a:solidFill>
                <a:latin typeface="Consolas"/>
              </a:rPr>
              <a:t>public void </a:t>
            </a:r>
            <a:r>
              <a:rPr lang="en-US" b="1" dirty="0" err="1" smtClean="0">
                <a:latin typeface="Consolas"/>
              </a:rPr>
              <a:t>turnLeft</a:t>
            </a:r>
            <a:r>
              <a:rPr lang="en-US" b="1" dirty="0" smtClean="0">
                <a:latin typeface="Consolas"/>
              </a:rPr>
              <a:t>();</a:t>
            </a:r>
          </a:p>
          <a:p>
            <a:pPr lvl="1"/>
            <a:r>
              <a:rPr lang="en-US" b="1" dirty="0" smtClean="0">
                <a:solidFill>
                  <a:srgbClr val="3333CC"/>
                </a:solidFill>
                <a:latin typeface="Consolas"/>
              </a:rPr>
              <a:t>public void </a:t>
            </a:r>
            <a:r>
              <a:rPr lang="en-US" b="1" dirty="0" err="1" smtClean="0">
                <a:latin typeface="Consolas"/>
              </a:rPr>
              <a:t>turnRight</a:t>
            </a:r>
            <a:r>
              <a:rPr lang="en-US" b="1" dirty="0" smtClean="0">
                <a:latin typeface="Consolas"/>
              </a:rPr>
              <a:t>();</a:t>
            </a:r>
          </a:p>
          <a:p>
            <a:pPr lvl="1"/>
            <a:r>
              <a:rPr lang="en-US" b="1" dirty="0" smtClean="0">
                <a:solidFill>
                  <a:srgbClr val="3333CC"/>
                </a:solidFill>
                <a:latin typeface="Consolas"/>
              </a:rPr>
              <a:t>public void </a:t>
            </a:r>
            <a:r>
              <a:rPr lang="en-US" b="1" dirty="0" smtClean="0">
                <a:latin typeface="Consolas"/>
              </a:rPr>
              <a:t>accelerate();</a:t>
            </a:r>
          </a:p>
          <a:p>
            <a:pPr lvl="1"/>
            <a:r>
              <a:rPr lang="en-US" b="1" dirty="0" smtClean="0">
                <a:solidFill>
                  <a:srgbClr val="3333CC"/>
                </a:solidFill>
                <a:latin typeface="Consolas"/>
              </a:rPr>
              <a:t>public void </a:t>
            </a:r>
            <a:r>
              <a:rPr lang="en-US" b="1" dirty="0" err="1" smtClean="0">
                <a:latin typeface="Consolas"/>
              </a:rPr>
              <a:t>slowDown</a:t>
            </a:r>
            <a:r>
              <a:rPr lang="en-US" b="1" dirty="0" smtClean="0">
                <a:latin typeface="Consolas"/>
              </a:rPr>
              <a:t>();</a:t>
            </a:r>
          </a:p>
          <a:p>
            <a:r>
              <a:rPr lang="en-US" dirty="0" smtClean="0">
                <a:latin typeface="Consolas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48400" y="1076325"/>
            <a:ext cx="5534025" cy="4247317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3333CC"/>
                </a:solidFill>
                <a:latin typeface="Consolas"/>
              </a:rPr>
              <a:t>class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CarClass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nsolas"/>
              </a:rPr>
              <a:t>implements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VehicleInterface</a:t>
            </a:r>
            <a:endParaRPr lang="en-US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b="1" dirty="0" smtClean="0">
                <a:solidFill>
                  <a:srgbClr val="3333CC"/>
                </a:solidFill>
                <a:latin typeface="Consolas"/>
              </a:rPr>
              <a:t>public 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turnLeft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latin typeface="Consolas"/>
              </a:rPr>
              <a:t>out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008000"/>
                </a:solidFill>
                <a:latin typeface="Consolas"/>
              </a:rPr>
              <a:t>"</a:t>
            </a:r>
            <a:r>
              <a:rPr lang="en-US" b="1" i="1" dirty="0" smtClean="0">
                <a:solidFill>
                  <a:srgbClr val="008000"/>
                </a:solidFill>
                <a:latin typeface="Consolas"/>
              </a:rPr>
              <a:t>Left</a:t>
            </a:r>
            <a:r>
              <a:rPr lang="en-US" b="1" dirty="0" smtClean="0">
                <a:solidFill>
                  <a:srgbClr val="008000"/>
                </a:solidFill>
                <a:latin typeface="Consolas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 dirty="0" smtClean="0">
                <a:solidFill>
                  <a:srgbClr val="3333CC"/>
                </a:solidFill>
                <a:latin typeface="Consolas"/>
              </a:rPr>
              <a:t>public void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turnRight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latin typeface="Consolas"/>
              </a:rPr>
              <a:t>out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008000"/>
                </a:solidFill>
                <a:latin typeface="Consolas"/>
              </a:rPr>
              <a:t>"</a:t>
            </a:r>
            <a:r>
              <a:rPr lang="en-US" b="1" i="1" dirty="0" smtClean="0">
                <a:solidFill>
                  <a:srgbClr val="008000"/>
                </a:solidFill>
                <a:latin typeface="Consolas"/>
              </a:rPr>
              <a:t>Right</a:t>
            </a:r>
            <a:r>
              <a:rPr lang="en-US" b="1" dirty="0" smtClean="0">
                <a:solidFill>
                  <a:srgbClr val="008000"/>
                </a:solidFill>
                <a:latin typeface="Consolas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 dirty="0" smtClean="0">
                <a:solidFill>
                  <a:srgbClr val="3333CC"/>
                </a:solidFill>
                <a:latin typeface="Consolas"/>
              </a:rPr>
              <a:t>public void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accelerate() {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latin typeface="Consolas"/>
              </a:rPr>
              <a:t>out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008000"/>
                </a:solidFill>
                <a:latin typeface="Consolas"/>
              </a:rPr>
              <a:t>"</a:t>
            </a:r>
            <a:r>
              <a:rPr lang="en-US" b="1" i="1" dirty="0" smtClean="0">
                <a:solidFill>
                  <a:srgbClr val="008000"/>
                </a:solidFill>
                <a:latin typeface="Consolas"/>
              </a:rPr>
              <a:t>Speed</a:t>
            </a:r>
            <a:r>
              <a:rPr lang="en-US" b="1" dirty="0" smtClean="0">
                <a:solidFill>
                  <a:srgbClr val="008000"/>
                </a:solidFill>
                <a:latin typeface="Consolas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 dirty="0" smtClean="0">
                <a:solidFill>
                  <a:srgbClr val="3333CC"/>
                </a:solidFill>
                <a:latin typeface="Consolas"/>
              </a:rPr>
              <a:t>public void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slowDown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latin typeface="Consolas"/>
              </a:rPr>
              <a:t>out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008000"/>
                </a:solidFill>
                <a:latin typeface="Consolas"/>
              </a:rPr>
              <a:t>“</a:t>
            </a:r>
            <a:r>
              <a:rPr lang="en-US" b="1" i="1" dirty="0" smtClean="0">
                <a:solidFill>
                  <a:srgbClr val="008000"/>
                </a:solidFill>
                <a:latin typeface="Consolas"/>
              </a:rPr>
              <a:t>Brake</a:t>
            </a:r>
            <a:r>
              <a:rPr lang="en-US" b="1" dirty="0" smtClean="0">
                <a:solidFill>
                  <a:srgbClr val="008000"/>
                </a:solidFill>
                <a:latin typeface="Consolas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48651" y="3265127"/>
            <a:ext cx="5467350" cy="2031325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3333CC"/>
                </a:solidFill>
                <a:latin typeface="Consolas"/>
              </a:rPr>
              <a:t>public class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DemoInterface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b="1" dirty="0" smtClean="0">
                <a:solidFill>
                  <a:srgbClr val="3333CC"/>
                </a:solidFill>
                <a:latin typeface="Consolas"/>
              </a:rPr>
              <a:t>public static void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main(String[] a)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CarClass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3333CC"/>
                </a:solidFill>
                <a:latin typeface="Consolas"/>
              </a:rPr>
              <a:t>new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CarClass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.turnLeft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 smtClean="0">
              <a:latin typeface="Consola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(Example)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1905000" y="3286125"/>
            <a:ext cx="2209800" cy="1371600"/>
          </a:xfrm>
          <a:prstGeom prst="borderCallout1">
            <a:avLst>
              <a:gd name="adj1" fmla="val 48601"/>
              <a:gd name="adj2" fmla="val -922"/>
              <a:gd name="adj3" fmla="val -115361"/>
              <a:gd name="adj4" fmla="val -327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Variable in interface are by default </a:t>
            </a:r>
          </a:p>
          <a:p>
            <a:pPr algn="ctr"/>
            <a:r>
              <a:rPr lang="en-US" dirty="0" smtClean="0"/>
              <a:t>public, static, final</a:t>
            </a:r>
            <a:endParaRPr lang="en-US" dirty="0"/>
          </a:p>
        </p:txBody>
      </p:sp>
      <p:sp>
        <p:nvSpPr>
          <p:cNvPr id="7" name="Line Callout 1 6"/>
          <p:cNvSpPr/>
          <p:nvPr/>
        </p:nvSpPr>
        <p:spPr>
          <a:xfrm>
            <a:off x="3168015" y="3152736"/>
            <a:ext cx="2209800" cy="1371600"/>
          </a:xfrm>
          <a:prstGeom prst="borderCallout1">
            <a:avLst>
              <a:gd name="adj1" fmla="val 50684"/>
              <a:gd name="adj2" fmla="val 100371"/>
              <a:gd name="adj3" fmla="val -94528"/>
              <a:gd name="adj4" fmla="val 161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Here access </a:t>
            </a:r>
            <a:r>
              <a:rPr lang="en-IN" dirty="0" err="1" smtClean="0"/>
              <a:t>specifier</a:t>
            </a:r>
            <a:r>
              <a:rPr lang="en-IN" dirty="0" smtClean="0"/>
              <a:t> of method must be public</a:t>
            </a:r>
            <a:endParaRPr lang="en-US" dirty="0"/>
          </a:p>
        </p:txBody>
      </p:sp>
      <p:sp>
        <p:nvSpPr>
          <p:cNvPr id="10" name="Line Callout 1 9"/>
          <p:cNvSpPr/>
          <p:nvPr/>
        </p:nvSpPr>
        <p:spPr>
          <a:xfrm>
            <a:off x="3343275" y="3265806"/>
            <a:ext cx="2209800" cy="1371600"/>
          </a:xfrm>
          <a:prstGeom prst="borderCallout1">
            <a:avLst>
              <a:gd name="adj1" fmla="val 50684"/>
              <a:gd name="adj2" fmla="val 100371"/>
              <a:gd name="adj3" fmla="val -100778"/>
              <a:gd name="adj4" fmla="val 154726"/>
            </a:avLst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We have to provide implementation to all the methods of the interface</a:t>
            </a:r>
            <a:endParaRPr lang="en-US" dirty="0"/>
          </a:p>
        </p:txBody>
      </p:sp>
      <p:cxnSp>
        <p:nvCxnSpPr>
          <p:cNvPr id="11" name="Straight Connector 10"/>
          <p:cNvCxnSpPr>
            <a:stCxn id="10" idx="0"/>
          </p:cNvCxnSpPr>
          <p:nvPr/>
        </p:nvCxnSpPr>
        <p:spPr>
          <a:xfrm flipV="1">
            <a:off x="5553075" y="2656206"/>
            <a:ext cx="1219200" cy="12954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0"/>
          </p:cNvCxnSpPr>
          <p:nvPr/>
        </p:nvCxnSpPr>
        <p:spPr>
          <a:xfrm flipV="1">
            <a:off x="5553075" y="3418206"/>
            <a:ext cx="1143000" cy="5334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0" idx="0"/>
          </p:cNvCxnSpPr>
          <p:nvPr/>
        </p:nvCxnSpPr>
        <p:spPr>
          <a:xfrm>
            <a:off x="5553075" y="3951606"/>
            <a:ext cx="1143000" cy="3048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8940201" y="5688766"/>
            <a:ext cx="1504680" cy="74575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8972550" y="5359582"/>
            <a:ext cx="798574" cy="32918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1218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4" animBg="1"/>
      <p:bldP spid="5" grpId="0" build="p" bldLvl="4" animBg="1"/>
      <p:bldP spid="8" grpId="0" build="p" bldLvl="4" animBg="1"/>
      <p:bldP spid="6" grpId="0" animBg="1"/>
      <p:bldP spid="6" grpId="1" animBg="1"/>
      <p:bldP spid="7" grpId="0" animBg="1"/>
      <p:bldP spid="7" grpId="1" animBg="1"/>
      <p:bldP spid="10" grpId="0" animBg="1"/>
      <p:bldP spid="10" grpId="1" animBg="1"/>
      <p:bldP spid="14" grpId="0" animBg="1"/>
      <p:bldP spid="1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48651" y="3265127"/>
            <a:ext cx="5467350" cy="2031325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3333CC"/>
                </a:solidFill>
                <a:latin typeface="Consolas"/>
              </a:rPr>
              <a:t>public class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DemoInterface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b="1" dirty="0" smtClean="0">
                <a:solidFill>
                  <a:srgbClr val="3333CC"/>
                </a:solidFill>
                <a:latin typeface="Consolas"/>
              </a:rPr>
              <a:t>public static void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main(String[] a)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US" dirty="0" smtClean="0">
                <a:solidFill>
                  <a:srgbClr val="6A3E3E"/>
                </a:solidFill>
                <a:latin typeface="Consolas"/>
              </a:rPr>
              <a:t>         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3333CC"/>
                </a:solidFill>
                <a:latin typeface="Consolas"/>
              </a:rPr>
              <a:t>new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CarClass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.turnLeft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 smtClean="0">
              <a:latin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1691" y="4096123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  <a:latin typeface="Consolas"/>
              </a:rPr>
              <a:t>VehicleInterface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076325"/>
            <a:ext cx="5467350" cy="2031325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3333CC"/>
                </a:solidFill>
                <a:latin typeface="Consolas"/>
              </a:rPr>
              <a:t>interface</a:t>
            </a:r>
            <a:r>
              <a:rPr lang="en-US" b="1" dirty="0" smtClean="0">
                <a:latin typeface="Consolas"/>
              </a:rPr>
              <a:t> </a:t>
            </a:r>
            <a:r>
              <a:rPr lang="en-US" b="1" dirty="0" err="1" smtClean="0">
                <a:latin typeface="Consolas"/>
              </a:rPr>
              <a:t>VehicleInterface</a:t>
            </a:r>
            <a:r>
              <a:rPr lang="en-US" b="1" dirty="0" smtClean="0">
                <a:latin typeface="Consolas"/>
              </a:rPr>
              <a:t> {</a:t>
            </a:r>
          </a:p>
          <a:p>
            <a:pPr lvl="1"/>
            <a:r>
              <a:rPr lang="en-US" b="1" dirty="0" err="1" smtClean="0">
                <a:solidFill>
                  <a:srgbClr val="3333CC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3333CC"/>
                </a:solidFill>
                <a:latin typeface="Consolas"/>
              </a:rPr>
              <a:t> </a:t>
            </a:r>
            <a:r>
              <a:rPr lang="en-US" b="1" dirty="0" smtClean="0">
                <a:latin typeface="Consolas"/>
              </a:rPr>
              <a:t>a = 10;</a:t>
            </a:r>
          </a:p>
          <a:p>
            <a:pPr lvl="1"/>
            <a:r>
              <a:rPr lang="en-US" b="1" dirty="0" smtClean="0">
                <a:solidFill>
                  <a:srgbClr val="3333CC"/>
                </a:solidFill>
                <a:latin typeface="Consolas"/>
              </a:rPr>
              <a:t>public void </a:t>
            </a:r>
            <a:r>
              <a:rPr lang="en-US" b="1" dirty="0" err="1" smtClean="0">
                <a:latin typeface="Consolas"/>
              </a:rPr>
              <a:t>turnLeft</a:t>
            </a:r>
            <a:r>
              <a:rPr lang="en-US" b="1" dirty="0" smtClean="0">
                <a:latin typeface="Consolas"/>
              </a:rPr>
              <a:t>();</a:t>
            </a:r>
          </a:p>
          <a:p>
            <a:pPr lvl="1"/>
            <a:r>
              <a:rPr lang="en-US" b="1" dirty="0" smtClean="0">
                <a:solidFill>
                  <a:srgbClr val="3333CC"/>
                </a:solidFill>
                <a:latin typeface="Consolas"/>
              </a:rPr>
              <a:t>public void </a:t>
            </a:r>
            <a:r>
              <a:rPr lang="en-US" b="1" dirty="0" err="1" smtClean="0">
                <a:latin typeface="Consolas"/>
              </a:rPr>
              <a:t>turnRight</a:t>
            </a:r>
            <a:r>
              <a:rPr lang="en-US" b="1" dirty="0" smtClean="0">
                <a:latin typeface="Consolas"/>
              </a:rPr>
              <a:t>();</a:t>
            </a:r>
          </a:p>
          <a:p>
            <a:pPr lvl="1"/>
            <a:r>
              <a:rPr lang="en-US" b="1" dirty="0" smtClean="0">
                <a:solidFill>
                  <a:srgbClr val="3333CC"/>
                </a:solidFill>
                <a:latin typeface="Consolas"/>
              </a:rPr>
              <a:t>public void </a:t>
            </a:r>
            <a:r>
              <a:rPr lang="en-US" b="1" dirty="0" smtClean="0">
                <a:latin typeface="Consolas"/>
              </a:rPr>
              <a:t>accelerate();</a:t>
            </a:r>
          </a:p>
          <a:p>
            <a:pPr lvl="1"/>
            <a:r>
              <a:rPr lang="en-US" b="1" dirty="0" smtClean="0">
                <a:solidFill>
                  <a:srgbClr val="3333CC"/>
                </a:solidFill>
                <a:latin typeface="Consolas"/>
              </a:rPr>
              <a:t>public void </a:t>
            </a:r>
            <a:r>
              <a:rPr lang="en-US" b="1" dirty="0" err="1" smtClean="0">
                <a:latin typeface="Consolas"/>
              </a:rPr>
              <a:t>slowDown</a:t>
            </a:r>
            <a:r>
              <a:rPr lang="en-US" b="1" dirty="0" smtClean="0">
                <a:latin typeface="Consolas"/>
              </a:rPr>
              <a:t>();</a:t>
            </a:r>
          </a:p>
          <a:p>
            <a:r>
              <a:rPr lang="en-US" dirty="0" smtClean="0">
                <a:latin typeface="Consolas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48400" y="1076325"/>
            <a:ext cx="5534025" cy="4247317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3333CC"/>
                </a:solidFill>
                <a:latin typeface="Consolas"/>
              </a:rPr>
              <a:t>class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CarClass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nsolas"/>
              </a:rPr>
              <a:t>implements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VehicleInterface</a:t>
            </a:r>
            <a:endParaRPr lang="en-US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b="1" dirty="0" smtClean="0">
                <a:solidFill>
                  <a:srgbClr val="3333CC"/>
                </a:solidFill>
                <a:latin typeface="Consolas"/>
              </a:rPr>
              <a:t>public 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turnLeft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latin typeface="Consolas"/>
              </a:rPr>
              <a:t>out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008000"/>
                </a:solidFill>
                <a:latin typeface="Consolas"/>
              </a:rPr>
              <a:t>"</a:t>
            </a:r>
            <a:r>
              <a:rPr lang="en-US" b="1" i="1" dirty="0" smtClean="0">
                <a:solidFill>
                  <a:srgbClr val="008000"/>
                </a:solidFill>
                <a:latin typeface="Consolas"/>
              </a:rPr>
              <a:t>Left</a:t>
            </a:r>
            <a:r>
              <a:rPr lang="en-US" b="1" dirty="0" smtClean="0">
                <a:solidFill>
                  <a:srgbClr val="008000"/>
                </a:solidFill>
                <a:latin typeface="Consolas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 dirty="0" smtClean="0">
                <a:solidFill>
                  <a:srgbClr val="3333CC"/>
                </a:solidFill>
                <a:latin typeface="Consolas"/>
              </a:rPr>
              <a:t>public void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turnRight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latin typeface="Consolas"/>
              </a:rPr>
              <a:t>out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008000"/>
                </a:solidFill>
                <a:latin typeface="Consolas"/>
              </a:rPr>
              <a:t>"</a:t>
            </a:r>
            <a:r>
              <a:rPr lang="en-US" b="1" i="1" dirty="0" smtClean="0">
                <a:solidFill>
                  <a:srgbClr val="008000"/>
                </a:solidFill>
                <a:latin typeface="Consolas"/>
              </a:rPr>
              <a:t>Right</a:t>
            </a:r>
            <a:r>
              <a:rPr lang="en-US" b="1" dirty="0" smtClean="0">
                <a:solidFill>
                  <a:srgbClr val="008000"/>
                </a:solidFill>
                <a:latin typeface="Consolas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 dirty="0" smtClean="0">
                <a:solidFill>
                  <a:srgbClr val="3333CC"/>
                </a:solidFill>
                <a:latin typeface="Consolas"/>
              </a:rPr>
              <a:t>public void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accelerate() {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latin typeface="Consolas"/>
              </a:rPr>
              <a:t>out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008000"/>
                </a:solidFill>
                <a:latin typeface="Consolas"/>
              </a:rPr>
              <a:t>"</a:t>
            </a:r>
            <a:r>
              <a:rPr lang="en-US" b="1" i="1" dirty="0" smtClean="0">
                <a:solidFill>
                  <a:srgbClr val="008000"/>
                </a:solidFill>
                <a:latin typeface="Consolas"/>
              </a:rPr>
              <a:t>Speed</a:t>
            </a:r>
            <a:r>
              <a:rPr lang="en-US" b="1" dirty="0" smtClean="0">
                <a:solidFill>
                  <a:srgbClr val="008000"/>
                </a:solidFill>
                <a:latin typeface="Consolas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 dirty="0" smtClean="0">
                <a:solidFill>
                  <a:srgbClr val="3333CC"/>
                </a:solidFill>
                <a:latin typeface="Consolas"/>
              </a:rPr>
              <a:t>public void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slowDown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latin typeface="Consolas"/>
              </a:rPr>
              <a:t>out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008000"/>
                </a:solidFill>
                <a:latin typeface="Consolas"/>
              </a:rPr>
              <a:t>“</a:t>
            </a:r>
            <a:r>
              <a:rPr lang="en-US" b="1" i="1" dirty="0" smtClean="0">
                <a:solidFill>
                  <a:srgbClr val="008000"/>
                </a:solidFill>
                <a:latin typeface="Consolas"/>
              </a:rPr>
              <a:t>Brake</a:t>
            </a:r>
            <a:r>
              <a:rPr lang="en-US" b="1" dirty="0" smtClean="0">
                <a:solidFill>
                  <a:srgbClr val="008000"/>
                </a:solidFill>
                <a:latin typeface="Consolas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(Example)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9129883" y="5853358"/>
            <a:ext cx="1504680" cy="74575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9162232" y="5524174"/>
            <a:ext cx="798574" cy="32918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3" name="Rectangle 2"/>
          <p:cNvSpPr/>
          <p:nvPr/>
        </p:nvSpPr>
        <p:spPr>
          <a:xfrm>
            <a:off x="1254449" y="4096123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CarClass</a:t>
            </a:r>
            <a:endParaRPr lang="en-IN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19909" y="5395853"/>
            <a:ext cx="7971530" cy="742331"/>
          </a:xfrm>
          <a:prstGeom prst="wedgeRoundRectCallout">
            <a:avLst>
              <a:gd name="adj1" fmla="val -41278"/>
              <a:gd name="adj2" fmla="val -170579"/>
              <a:gd name="adj3" fmla="val 16667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2060"/>
                </a:solidFill>
              </a:rPr>
              <a:t>variable </a:t>
            </a:r>
            <a:r>
              <a:rPr lang="en-US" sz="2000" b="1" dirty="0">
                <a:solidFill>
                  <a:srgbClr val="002060"/>
                </a:solidFill>
              </a:rPr>
              <a:t>c </a:t>
            </a:r>
            <a:r>
              <a:rPr lang="en-US" sz="2000" dirty="0">
                <a:solidFill>
                  <a:srgbClr val="002060"/>
                </a:solidFill>
              </a:rPr>
              <a:t>is declared to be of the interface type </a:t>
            </a:r>
            <a:r>
              <a:rPr lang="en-US" sz="2000" b="1" i="1" dirty="0" err="1" smtClean="0">
                <a:solidFill>
                  <a:srgbClr val="002060"/>
                </a:solidFill>
              </a:rPr>
              <a:t>VehicleInterface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>
                <a:solidFill>
                  <a:srgbClr val="002060"/>
                </a:solidFill>
              </a:rPr>
              <a:t>yet it was</a:t>
            </a:r>
          </a:p>
          <a:p>
            <a:r>
              <a:rPr lang="en-US" sz="2000" dirty="0">
                <a:solidFill>
                  <a:srgbClr val="002060"/>
                </a:solidFill>
              </a:rPr>
              <a:t>assigned an instance of </a:t>
            </a:r>
            <a:r>
              <a:rPr lang="en-US" sz="2000" b="1" i="1" dirty="0" err="1" smtClean="0">
                <a:solidFill>
                  <a:srgbClr val="002060"/>
                </a:solidFill>
              </a:rPr>
              <a:t>CarClass</a:t>
            </a:r>
            <a:r>
              <a:rPr lang="en-US" sz="2000" dirty="0" smtClean="0">
                <a:solidFill>
                  <a:srgbClr val="002060"/>
                </a:solidFill>
              </a:rPr>
              <a:t>.</a:t>
            </a:r>
            <a:endParaRPr lang="en-IN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81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bldLvl="4"/>
      <p:bldP spid="9" grpId="0"/>
      <p:bldP spid="14" grpId="0" animBg="1"/>
      <p:bldP spid="15" grpId="0" animBg="1"/>
      <p:bldP spid="3" grpId="0"/>
      <p:bldP spid="3" grpId="1"/>
      <p:bldP spid="6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r>
              <a:rPr lang="en-US" dirty="0"/>
              <a:t>: Partial Implementations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class includes an interface but does not fully implement the methods defined </a:t>
            </a:r>
            <a:r>
              <a:rPr lang="en-US" dirty="0" smtClean="0"/>
              <a:t>by that </a:t>
            </a:r>
            <a:r>
              <a:rPr lang="en-US" dirty="0"/>
              <a:t>interface, then that class must be declared as </a:t>
            </a:r>
            <a:r>
              <a:rPr lang="en-US" b="1" dirty="0"/>
              <a:t>abstract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67553" y="1627654"/>
            <a:ext cx="5467350" cy="2031325"/>
          </a:xfrm>
          <a:prstGeom prst="rect">
            <a:avLst/>
          </a:prstGeom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3333CC"/>
                </a:solidFill>
                <a:latin typeface="Consolas"/>
              </a:rPr>
              <a:t>interface</a:t>
            </a:r>
            <a:r>
              <a:rPr lang="en-US" b="1" dirty="0" smtClean="0">
                <a:latin typeface="Consolas"/>
              </a:rPr>
              <a:t> </a:t>
            </a:r>
            <a:r>
              <a:rPr lang="en-US" b="1" dirty="0" err="1" smtClean="0">
                <a:latin typeface="Consolas"/>
              </a:rPr>
              <a:t>VehicleInterface</a:t>
            </a:r>
            <a:r>
              <a:rPr lang="en-US" b="1" dirty="0" smtClean="0">
                <a:latin typeface="Consolas"/>
              </a:rPr>
              <a:t> {</a:t>
            </a:r>
          </a:p>
          <a:p>
            <a:pPr lvl="1"/>
            <a:r>
              <a:rPr lang="en-US" b="1" dirty="0" err="1" smtClean="0">
                <a:solidFill>
                  <a:srgbClr val="3333CC"/>
                </a:solidFill>
                <a:latin typeface="Consolas"/>
              </a:rPr>
              <a:t>int</a:t>
            </a:r>
            <a:r>
              <a:rPr lang="en-US" b="1" dirty="0" smtClean="0">
                <a:solidFill>
                  <a:srgbClr val="3333CC"/>
                </a:solidFill>
                <a:latin typeface="Consolas"/>
              </a:rPr>
              <a:t> </a:t>
            </a:r>
            <a:r>
              <a:rPr lang="en-US" b="1" dirty="0" smtClean="0">
                <a:latin typeface="Consolas"/>
              </a:rPr>
              <a:t>a = 10;</a:t>
            </a:r>
          </a:p>
          <a:p>
            <a:pPr lvl="1"/>
            <a:r>
              <a:rPr lang="en-US" b="1" dirty="0" smtClean="0">
                <a:solidFill>
                  <a:srgbClr val="3333CC"/>
                </a:solidFill>
                <a:latin typeface="Consolas"/>
              </a:rPr>
              <a:t>public void </a:t>
            </a:r>
            <a:r>
              <a:rPr lang="en-US" b="1" dirty="0" err="1" smtClean="0">
                <a:latin typeface="Consolas"/>
              </a:rPr>
              <a:t>turnLeft</a:t>
            </a:r>
            <a:r>
              <a:rPr lang="en-US" b="1" dirty="0" smtClean="0">
                <a:latin typeface="Consolas"/>
              </a:rPr>
              <a:t>();</a:t>
            </a:r>
          </a:p>
          <a:p>
            <a:pPr lvl="1"/>
            <a:r>
              <a:rPr lang="en-US" b="1" dirty="0" smtClean="0">
                <a:solidFill>
                  <a:srgbClr val="3333CC"/>
                </a:solidFill>
                <a:latin typeface="Consolas"/>
              </a:rPr>
              <a:t>public void </a:t>
            </a:r>
            <a:r>
              <a:rPr lang="en-US" b="1" dirty="0" err="1" smtClean="0">
                <a:latin typeface="Consolas"/>
              </a:rPr>
              <a:t>turnRight</a:t>
            </a:r>
            <a:r>
              <a:rPr lang="en-US" b="1" dirty="0" smtClean="0">
                <a:latin typeface="Consolas"/>
              </a:rPr>
              <a:t>();</a:t>
            </a:r>
          </a:p>
          <a:p>
            <a:pPr lvl="1"/>
            <a:r>
              <a:rPr lang="en-US" b="1" dirty="0" smtClean="0">
                <a:solidFill>
                  <a:srgbClr val="3333CC"/>
                </a:solidFill>
                <a:latin typeface="Consolas"/>
              </a:rPr>
              <a:t>public void </a:t>
            </a:r>
            <a:r>
              <a:rPr lang="en-US" b="1" dirty="0" smtClean="0">
                <a:latin typeface="Consolas"/>
              </a:rPr>
              <a:t>accelerate();</a:t>
            </a:r>
          </a:p>
          <a:p>
            <a:pPr lvl="1"/>
            <a:r>
              <a:rPr lang="en-US" b="1" dirty="0" smtClean="0">
                <a:solidFill>
                  <a:srgbClr val="3333CC"/>
                </a:solidFill>
                <a:latin typeface="Consolas"/>
              </a:rPr>
              <a:t>public void </a:t>
            </a:r>
            <a:r>
              <a:rPr lang="en-US" b="1" dirty="0" err="1" smtClean="0">
                <a:latin typeface="Consolas"/>
              </a:rPr>
              <a:t>slowDown</a:t>
            </a:r>
            <a:r>
              <a:rPr lang="en-US" b="1" dirty="0" smtClean="0">
                <a:latin typeface="Consolas"/>
              </a:rPr>
              <a:t>();</a:t>
            </a:r>
          </a:p>
          <a:p>
            <a:r>
              <a:rPr lang="en-US" dirty="0" smtClean="0">
                <a:latin typeface="Consolas"/>
              </a:rPr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34953" y="1627654"/>
            <a:ext cx="5534025" cy="4801314"/>
          </a:xfrm>
          <a:prstGeom prst="rect">
            <a:avLst/>
          </a:prstGeom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3333CC"/>
                </a:solidFill>
                <a:latin typeface="Consolas"/>
              </a:rPr>
              <a:t>class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CarClass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onsolas"/>
              </a:rPr>
              <a:t>implements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VehicleInterface</a:t>
            </a:r>
            <a:endParaRPr lang="en-US" b="1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b="1" dirty="0" smtClean="0">
                <a:solidFill>
                  <a:srgbClr val="3333CC"/>
                </a:solidFill>
                <a:latin typeface="Consolas"/>
              </a:rPr>
              <a:t>public void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turnLeft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latin typeface="Consolas"/>
              </a:rPr>
              <a:t>out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008000"/>
                </a:solidFill>
                <a:latin typeface="Consolas"/>
              </a:rPr>
              <a:t>"</a:t>
            </a:r>
            <a:r>
              <a:rPr lang="en-US" b="1" i="1" dirty="0" smtClean="0">
                <a:solidFill>
                  <a:srgbClr val="008000"/>
                </a:solidFill>
                <a:latin typeface="Consolas"/>
              </a:rPr>
              <a:t>Left</a:t>
            </a:r>
            <a:r>
              <a:rPr lang="en-US" b="1" dirty="0" smtClean="0">
                <a:solidFill>
                  <a:srgbClr val="008000"/>
                </a:solidFill>
                <a:latin typeface="Consolas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 dirty="0" smtClean="0">
                <a:solidFill>
                  <a:srgbClr val="3333CC"/>
                </a:solidFill>
                <a:latin typeface="Consolas"/>
              </a:rPr>
              <a:t>public void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turnRight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 smtClean="0">
                <a:latin typeface="Consolas"/>
              </a:rPr>
              <a:t>out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 smtClean="0">
                <a:solidFill>
                  <a:srgbClr val="008000"/>
                </a:solidFill>
                <a:latin typeface="Consolas"/>
              </a:rPr>
              <a:t>"</a:t>
            </a:r>
            <a:r>
              <a:rPr lang="en-US" b="1" i="1" dirty="0" smtClean="0">
                <a:solidFill>
                  <a:srgbClr val="008000"/>
                </a:solidFill>
                <a:latin typeface="Consolas"/>
              </a:rPr>
              <a:t>Right</a:t>
            </a:r>
            <a:r>
              <a:rPr lang="en-US" b="1" dirty="0" smtClean="0">
                <a:solidFill>
                  <a:srgbClr val="008000"/>
                </a:solidFill>
                <a:latin typeface="Consolas"/>
              </a:rPr>
              <a:t>"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lvl="1"/>
            <a:endParaRPr lang="en-US" dirty="0">
              <a:solidFill>
                <a:srgbClr val="000000"/>
              </a:solidFill>
              <a:latin typeface="Consolas"/>
            </a:endParaRPr>
          </a:p>
          <a:p>
            <a:pPr lvl="1"/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pPr lvl="1"/>
            <a:endParaRPr lang="en-US" dirty="0" smtClean="0">
              <a:solidFill>
                <a:srgbClr val="000000"/>
              </a:solidFill>
              <a:latin typeface="Consolas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5204" y="3816456"/>
            <a:ext cx="5467350" cy="2031325"/>
          </a:xfrm>
          <a:prstGeom prst="rect">
            <a:avLst/>
          </a:prstGeom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3333CC"/>
                </a:solidFill>
                <a:latin typeface="Consolas"/>
              </a:rPr>
              <a:t>public class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DemoInterface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b="1" dirty="0" smtClean="0">
                <a:solidFill>
                  <a:srgbClr val="3333CC"/>
                </a:solidFill>
                <a:latin typeface="Consolas"/>
              </a:rPr>
              <a:t>public static void 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main(String[] a)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CarClass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 smtClean="0">
                <a:solidFill>
                  <a:srgbClr val="3333CC"/>
                </a:solidFill>
                <a:latin typeface="Consolas"/>
              </a:rPr>
              <a:t>new </a:t>
            </a:r>
            <a:r>
              <a:rPr lang="en-US" b="1" dirty="0" err="1" smtClean="0">
                <a:solidFill>
                  <a:srgbClr val="000000"/>
                </a:solidFill>
                <a:latin typeface="Consolas"/>
              </a:rPr>
              <a:t>CarClass</a:t>
            </a:r>
            <a:r>
              <a:rPr lang="en-US" b="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2"/>
            <a:r>
              <a:rPr lang="en-US" dirty="0" err="1" smtClean="0">
                <a:solidFill>
                  <a:srgbClr val="6A3E3E"/>
                </a:solidFill>
                <a:latin typeface="Consolas"/>
              </a:rPr>
              <a:t>c</a:t>
            </a:r>
            <a:r>
              <a:rPr lang="en-US" dirty="0" err="1" smtClean="0">
                <a:solidFill>
                  <a:srgbClr val="000000"/>
                </a:solidFill>
                <a:latin typeface="Consolas"/>
              </a:rPr>
              <a:t>.turnLeft</a:t>
            </a:r>
            <a:r>
              <a:rPr lang="en-US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dirty="0" smtClean="0">
              <a:latin typeface="Consola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81021" y="402831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b="1" dirty="0">
                <a:solidFill>
                  <a:srgbClr val="3333CC"/>
                </a:solidFill>
                <a:latin typeface="Consolas"/>
              </a:rPr>
              <a:t>public void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accelerate() {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latin typeface="Consolas"/>
              </a:rPr>
              <a:t>out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nsolas"/>
              </a:rPr>
              <a:t>"</a:t>
            </a:r>
            <a:r>
              <a:rPr lang="en-US" b="1" i="1" dirty="0">
                <a:solidFill>
                  <a:srgbClr val="008000"/>
                </a:solidFill>
                <a:latin typeface="Consolas"/>
              </a:rPr>
              <a:t>Speed</a:t>
            </a:r>
            <a:r>
              <a:rPr lang="en-US" b="1" dirty="0">
                <a:solidFill>
                  <a:srgbClr val="008000"/>
                </a:solidFill>
                <a:latin typeface="Consolas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 dirty="0">
                <a:solidFill>
                  <a:srgbClr val="3333CC"/>
                </a:solidFill>
                <a:latin typeface="Consolas"/>
              </a:rPr>
              <a:t>public void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slowDown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latin typeface="Consolas"/>
              </a:rPr>
              <a:t>out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Consolas"/>
              </a:rPr>
              <a:t>“</a:t>
            </a:r>
            <a:r>
              <a:rPr lang="en-US" b="1" i="1" dirty="0">
                <a:solidFill>
                  <a:srgbClr val="008000"/>
                </a:solidFill>
                <a:latin typeface="Consolas"/>
              </a:rPr>
              <a:t>Brake</a:t>
            </a:r>
            <a:r>
              <a:rPr lang="en-US" b="1" dirty="0">
                <a:solidFill>
                  <a:srgbClr val="008000"/>
                </a:solidFill>
                <a:latin typeface="Consolas"/>
              </a:rPr>
              <a:t>"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139878" y="1627654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nsolas"/>
              </a:rPr>
              <a:t>abstract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5738760" y="4003270"/>
            <a:ext cx="5876802" cy="1158583"/>
          </a:xfrm>
          <a:prstGeom prst="wedgeRoundRectCallout">
            <a:avLst>
              <a:gd name="adj1" fmla="val -49656"/>
              <a:gd name="adj2" fmla="val -229224"/>
              <a:gd name="adj3" fmla="val 16667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002060"/>
                </a:solidFill>
              </a:rPr>
              <a:t>Either class need to implement all the methods of Interface or declare that class as abstract if partial implementation is required.</a:t>
            </a:r>
            <a:endParaRPr lang="en-IN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10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/>
      <p:bldP spid="9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71120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Interface:Example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711200"/>
            <a:ext cx="4494213" cy="123507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3333CC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StackIntf</a:t>
            </a:r>
            <a:r>
              <a:rPr lang="en-US" sz="2000" b="1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3333CC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latin typeface="Consolas" panose="020B0609020204030204" pitchFamily="49" charset="0"/>
              </a:rPr>
              <a:t> void </a:t>
            </a:r>
            <a:endParaRPr lang="en-US" sz="2000" b="1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</a:rPr>
              <a:t>	  push(</a:t>
            </a:r>
            <a:r>
              <a:rPr lang="en-US" sz="2000" b="1" dirty="0" err="1" smtClean="0"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p);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3333CC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</a:rPr>
              <a:t> pop();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IN" sz="2000" b="1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14801" y="82551"/>
            <a:ext cx="8191500" cy="6451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CreateStack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implements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StackIntf</a:t>
            </a:r>
            <a:r>
              <a:rPr lang="en-US" sz="2000" b="1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latin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mystack</a:t>
            </a:r>
            <a:r>
              <a:rPr lang="en-US" sz="2000" b="1" dirty="0">
                <a:latin typeface="Consolas" panose="020B0609020204030204" pitchFamily="49" charset="0"/>
              </a:rPr>
              <a:t>[];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latin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tos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latin typeface="Consolas" panose="020B0609020204030204" pitchFamily="49" charset="0"/>
              </a:rPr>
              <a:t>CreateStack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3333CC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</a:rPr>
              <a:t> size){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latin typeface="Consolas" panose="020B0609020204030204" pitchFamily="49" charset="0"/>
              </a:rPr>
              <a:t>mystack</a:t>
            </a:r>
            <a:r>
              <a:rPr lang="en-US" sz="2000" b="1" dirty="0" smtClean="0">
                <a:latin typeface="Consolas" panose="020B0609020204030204" pitchFamily="49" charset="0"/>
              </a:rPr>
              <a:t>= </a:t>
            </a:r>
            <a:r>
              <a:rPr lang="en-US" sz="2000" b="1" dirty="0" smtClean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 smtClean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</a:rPr>
              <a:t>[size];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		</a:t>
            </a:r>
            <a:r>
              <a:rPr lang="en-US" sz="2000" b="1" dirty="0" err="1">
                <a:latin typeface="Consolas" panose="020B0609020204030204" pitchFamily="49" charset="0"/>
              </a:rPr>
              <a:t>tos</a:t>
            </a:r>
            <a:r>
              <a:rPr lang="en-US" sz="2000" b="1" dirty="0">
                <a:latin typeface="Consolas" panose="020B0609020204030204" pitchFamily="49" charset="0"/>
              </a:rPr>
              <a:t>=-1;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3333CC"/>
                </a:solidFill>
                <a:latin typeface="Consolas" panose="020B0609020204030204" pitchFamily="49" charset="0"/>
              </a:rPr>
              <a:t>public void </a:t>
            </a:r>
            <a:r>
              <a:rPr lang="en-US" sz="2000" b="1" dirty="0" smtClean="0">
                <a:latin typeface="Consolas" panose="020B0609020204030204" pitchFamily="49" charset="0"/>
              </a:rPr>
              <a:t>push(</a:t>
            </a:r>
            <a:r>
              <a:rPr lang="en-US" sz="2000" b="1" dirty="0" err="1" smtClean="0">
                <a:solidFill>
                  <a:srgbClr val="3333CC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solidFill>
                  <a:srgbClr val="3333CC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p){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		if(</a:t>
            </a:r>
            <a:r>
              <a:rPr lang="en-US" sz="2000" b="1" dirty="0" err="1">
                <a:latin typeface="Consolas" panose="020B0609020204030204" pitchFamily="49" charset="0"/>
              </a:rPr>
              <a:t>tos</a:t>
            </a:r>
            <a:r>
              <a:rPr lang="en-US" sz="2000" b="1" dirty="0">
                <a:latin typeface="Consolas" panose="020B0609020204030204" pitchFamily="49" charset="0"/>
              </a:rPr>
              <a:t>==mystack.length-1){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			</a:t>
            </a:r>
            <a:r>
              <a:rPr lang="en-US" sz="2000" b="1" dirty="0" err="1">
                <a:latin typeface="Consolas" panose="020B0609020204030204" pitchFamily="49" charset="0"/>
              </a:rPr>
              <a:t>System.out.println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StackOverflow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		}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		else{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			</a:t>
            </a:r>
            <a:r>
              <a:rPr lang="en-US" sz="2000" b="1" dirty="0" err="1">
                <a:latin typeface="Consolas" panose="020B0609020204030204" pitchFamily="49" charset="0"/>
              </a:rPr>
              <a:t>mystack</a:t>
            </a:r>
            <a:r>
              <a:rPr lang="en-US" sz="2000" b="1" dirty="0">
                <a:latin typeface="Consolas" panose="020B0609020204030204" pitchFamily="49" charset="0"/>
              </a:rPr>
              <a:t>[++</a:t>
            </a:r>
            <a:r>
              <a:rPr lang="en-US" sz="2000" b="1" dirty="0" err="1">
                <a:latin typeface="Consolas" panose="020B0609020204030204" pitchFamily="49" charset="0"/>
              </a:rPr>
              <a:t>tos</a:t>
            </a:r>
            <a:r>
              <a:rPr lang="en-US" sz="2000" b="1" dirty="0">
                <a:latin typeface="Consolas" panose="020B0609020204030204" pitchFamily="49" charset="0"/>
              </a:rPr>
              <a:t>]=p;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		}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3333CC"/>
                </a:solidFill>
                <a:latin typeface="Consolas" panose="020B0609020204030204" pitchFamily="49" charset="0"/>
              </a:rPr>
              <a:t>public </a:t>
            </a:r>
            <a:r>
              <a:rPr lang="en-US" sz="2000" b="1" dirty="0" err="1">
                <a:solidFill>
                  <a:srgbClr val="3333CC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3333CC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pop(){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		if(</a:t>
            </a:r>
            <a:r>
              <a:rPr lang="en-US" sz="2000" b="1" dirty="0" err="1">
                <a:latin typeface="Consolas" panose="020B0609020204030204" pitchFamily="49" charset="0"/>
              </a:rPr>
              <a:t>tos</a:t>
            </a:r>
            <a:r>
              <a:rPr lang="en-US" sz="2000" b="1" dirty="0">
                <a:latin typeface="Consolas" panose="020B0609020204030204" pitchFamily="49" charset="0"/>
              </a:rPr>
              <a:t>&lt;0){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			</a:t>
            </a:r>
            <a:r>
              <a:rPr lang="en-US" sz="2000" b="1" dirty="0" err="1">
                <a:latin typeface="Consolas" panose="020B0609020204030204" pitchFamily="49" charset="0"/>
              </a:rPr>
              <a:t>System.out.println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StackUnderflow</a:t>
            </a:r>
            <a:r>
              <a:rPr 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			</a:t>
            </a:r>
            <a:r>
              <a:rPr lang="en-US" sz="2000" b="1" dirty="0">
                <a:solidFill>
                  <a:srgbClr val="3333CC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latin typeface="Consolas" panose="020B0609020204030204" pitchFamily="49" charset="0"/>
              </a:rPr>
              <a:t> 0;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		}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		else	</a:t>
            </a:r>
            <a:r>
              <a:rPr lang="en-US" sz="2000" b="1" dirty="0">
                <a:solidFill>
                  <a:srgbClr val="3333CC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mystack</a:t>
            </a:r>
            <a:r>
              <a:rPr lang="en-US" sz="2000" b="1" dirty="0">
                <a:latin typeface="Consolas" panose="020B0609020204030204" pitchFamily="49" charset="0"/>
              </a:rPr>
              <a:t>[</a:t>
            </a:r>
            <a:r>
              <a:rPr lang="en-US" sz="2000" b="1" dirty="0" err="1">
                <a:latin typeface="Consolas" panose="020B0609020204030204" pitchFamily="49" charset="0"/>
              </a:rPr>
              <a:t>tos</a:t>
            </a:r>
            <a:r>
              <a:rPr lang="en-US" sz="2000" b="1" dirty="0">
                <a:latin typeface="Consolas" panose="020B0609020204030204" pitchFamily="49" charset="0"/>
              </a:rPr>
              <a:t>-</a:t>
            </a:r>
            <a:r>
              <a:rPr lang="en-US" sz="2000" b="1" dirty="0" smtClean="0">
                <a:latin typeface="Consolas" panose="020B0609020204030204" pitchFamily="49" charset="0"/>
              </a:rPr>
              <a:t>-];</a:t>
            </a:r>
            <a:r>
              <a:rPr lang="en-US" sz="2000" b="1" dirty="0">
                <a:latin typeface="Consolas" panose="020B0609020204030204" pitchFamily="49" charset="0"/>
              </a:rPr>
              <a:t>		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64818"/>
            <a:ext cx="1656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bg1">
                    <a:lumMod val="50000"/>
                  </a:schemeClr>
                </a:solidFill>
              </a:rPr>
              <a:t>StackDemo.java</a:t>
            </a:r>
            <a:endParaRPr lang="en-IN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43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Inheritance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Subclass-Superclass Relationship</a:t>
            </a:r>
            <a:endParaRPr lang="en-IN" dirty="0"/>
          </a:p>
        </p:txBody>
      </p:sp>
      <p:pic>
        <p:nvPicPr>
          <p:cNvPr id="4098" name="Picture 2" descr="Inheritance – Newsdiaryonline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572" y="1587205"/>
            <a:ext cx="2620401" cy="1917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95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err="1" smtClean="0"/>
              <a:t>Interface:Example</a:t>
            </a:r>
            <a:r>
              <a:rPr lang="en-US" sz="4000" dirty="0" smtClean="0"/>
              <a:t> StackDemo.java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StackDemo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3333CC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sz="2400" dirty="0">
                <a:latin typeface="Consolas" panose="020B0609020204030204" pitchFamily="49" charset="0"/>
              </a:rPr>
              <a:t>main(String[] </a:t>
            </a:r>
            <a:r>
              <a:rPr lang="en-US" sz="2400" dirty="0" err="1">
                <a:latin typeface="Consolas" panose="020B0609020204030204" pitchFamily="49" charset="0"/>
              </a:rPr>
              <a:t>args</a:t>
            </a:r>
            <a:r>
              <a:rPr lang="en-US" sz="2400" dirty="0">
                <a:latin typeface="Consolas" panose="020B0609020204030204" pitchFamily="49" charset="0"/>
              </a:rPr>
              <a:t>) {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b="1" dirty="0" err="1">
                <a:latin typeface="Consolas" panose="020B0609020204030204" pitchFamily="49" charset="0"/>
              </a:rPr>
              <a:t>CreateStack</a:t>
            </a:r>
            <a:r>
              <a:rPr lang="en-US" sz="2400" b="1" dirty="0">
                <a:latin typeface="Consolas" panose="020B0609020204030204" pitchFamily="49" charset="0"/>
              </a:rPr>
              <a:t> cs1</a:t>
            </a:r>
            <a:r>
              <a:rPr lang="en-US" sz="2400" b="1" dirty="0" smtClean="0">
                <a:latin typeface="Consolas" panose="020B0609020204030204" pitchFamily="49" charset="0"/>
              </a:rPr>
              <a:t>= </a:t>
            </a:r>
            <a:r>
              <a:rPr lang="en-US" sz="2400" b="1" dirty="0" smtClean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CreateStack</a:t>
            </a:r>
            <a:r>
              <a:rPr lang="en-US" sz="2400" b="1" dirty="0">
                <a:latin typeface="Consolas" panose="020B0609020204030204" pitchFamily="49" charset="0"/>
              </a:rPr>
              <a:t>(5);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b="1" dirty="0">
                <a:latin typeface="Consolas" panose="020B0609020204030204" pitchFamily="49" charset="0"/>
              </a:rPr>
              <a:t>		</a:t>
            </a:r>
            <a:r>
              <a:rPr lang="en-US" sz="2400" b="1" dirty="0" err="1">
                <a:latin typeface="Consolas" panose="020B0609020204030204" pitchFamily="49" charset="0"/>
              </a:rPr>
              <a:t>CreateStack</a:t>
            </a:r>
            <a:r>
              <a:rPr lang="en-US" sz="2400" b="1" dirty="0">
                <a:latin typeface="Consolas" panose="020B0609020204030204" pitchFamily="49" charset="0"/>
              </a:rPr>
              <a:t> cs2</a:t>
            </a:r>
            <a:r>
              <a:rPr lang="en-US" sz="2400" b="1" dirty="0" smtClean="0">
                <a:latin typeface="Consolas" panose="020B0609020204030204" pitchFamily="49" charset="0"/>
              </a:rPr>
              <a:t>= </a:t>
            </a:r>
            <a:r>
              <a:rPr lang="en-US" sz="2400" b="1" dirty="0" smtClean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CreateStack</a:t>
            </a:r>
            <a:r>
              <a:rPr lang="en-US" sz="2400" b="1" dirty="0">
                <a:latin typeface="Consolas" panose="020B0609020204030204" pitchFamily="49" charset="0"/>
              </a:rPr>
              <a:t>(8);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		for(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=0;i&lt;5;i++) 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			</a:t>
            </a:r>
            <a:r>
              <a:rPr lang="en-US" sz="2400" b="1" dirty="0" smtClean="0">
                <a:latin typeface="Consolas" panose="020B0609020204030204" pitchFamily="49" charset="0"/>
              </a:rPr>
              <a:t>cs1.push(</a:t>
            </a:r>
            <a:r>
              <a:rPr lang="en-US" sz="2400" b="1" dirty="0" err="1" smtClean="0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		for(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=0;i&lt;8;i++) 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			</a:t>
            </a:r>
            <a:r>
              <a:rPr lang="en-US" sz="2400" b="1" dirty="0" smtClean="0">
                <a:latin typeface="Consolas" panose="020B0609020204030204" pitchFamily="49" charset="0"/>
              </a:rPr>
              <a:t>cs2.push(</a:t>
            </a:r>
            <a:r>
              <a:rPr lang="en-US" sz="2400" b="1" dirty="0" err="1" smtClean="0">
                <a:latin typeface="Consolas" panose="020B0609020204030204" pitchFamily="49" charset="0"/>
              </a:rPr>
              <a:t>i</a:t>
            </a:r>
            <a:r>
              <a:rPr lang="en-US" sz="2400" b="1" dirty="0" smtClean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en-US" sz="2400" dirty="0"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"MyStack1="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		for(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=0;i&lt;5;i++) 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		</a:t>
            </a:r>
            <a:r>
              <a:rPr lang="en-US" sz="24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b="1" dirty="0" smtClean="0">
                <a:latin typeface="Consolas" panose="020B0609020204030204" pitchFamily="49" charset="0"/>
              </a:rPr>
              <a:t>cs1.pop()</a:t>
            </a:r>
            <a:r>
              <a:rPr lang="en-US" sz="2400" dirty="0" smtClean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en-US" sz="2400" dirty="0"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</a:rPr>
              <a:t>System.out.println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"MyStack2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en-US" sz="2400" dirty="0" smtClean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endParaRPr lang="en-US" sz="2400" dirty="0"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		for(</a:t>
            </a:r>
            <a:r>
              <a:rPr lang="en-US" sz="2400" dirty="0" err="1"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=0;i&lt;8;i++) </a:t>
            </a:r>
            <a:endParaRPr lang="en-US" sz="2400" dirty="0" smtClean="0"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		</a:t>
            </a:r>
            <a:r>
              <a:rPr lang="en-US" sz="24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b="1" dirty="0" smtClean="0">
                <a:latin typeface="Consolas" panose="020B0609020204030204" pitchFamily="49" charset="0"/>
              </a:rPr>
              <a:t>cs2.pop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I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79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Interfaces Can Be Extended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interface can inherit another by use of the keyword </a:t>
            </a:r>
            <a:r>
              <a:rPr lang="en-US" b="1" dirty="0">
                <a:solidFill>
                  <a:srgbClr val="002060"/>
                </a:solidFill>
              </a:rPr>
              <a:t>extends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syntax is </a:t>
            </a:r>
            <a:r>
              <a:rPr lang="en-US" dirty="0" smtClean="0"/>
              <a:t>the same </a:t>
            </a:r>
            <a:r>
              <a:rPr lang="en-US" dirty="0"/>
              <a:t>as for inheriting classes. 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a class implements an interface that </a:t>
            </a:r>
            <a:r>
              <a:rPr lang="en-US" dirty="0" smtClean="0"/>
              <a:t>inherits another </a:t>
            </a:r>
            <a:r>
              <a:rPr lang="en-US" dirty="0"/>
              <a:t>interface, it must provide implementations for </a:t>
            </a:r>
            <a:r>
              <a:rPr lang="en-US" dirty="0">
                <a:solidFill>
                  <a:srgbClr val="002060"/>
                </a:solidFill>
              </a:rPr>
              <a:t>all methods </a:t>
            </a:r>
            <a:r>
              <a:rPr lang="en-US" dirty="0"/>
              <a:t>defined </a:t>
            </a:r>
            <a:r>
              <a:rPr lang="en-US" dirty="0" smtClean="0"/>
              <a:t>within </a:t>
            </a:r>
            <a:r>
              <a:rPr lang="en-IN" dirty="0" smtClean="0"/>
              <a:t>the </a:t>
            </a:r>
            <a:r>
              <a:rPr lang="en-IN" dirty="0"/>
              <a:t>interface inheritance chain.</a:t>
            </a:r>
          </a:p>
        </p:txBody>
      </p:sp>
    </p:spTree>
    <p:extLst>
      <p:ext uri="{BB962C8B-B14F-4D97-AF65-F5344CB8AC3E}">
        <p14:creationId xmlns:p14="http://schemas.microsoft.com/office/powerpoint/2010/main" val="355259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740230"/>
            <a:ext cx="4114801" cy="2859088"/>
          </a:xfrm>
          <a:ln>
            <a:solidFill>
              <a:schemeClr val="accent1"/>
            </a:solidFill>
            <a:prstDash val="dash"/>
          </a:ln>
        </p:spPr>
        <p:txBody>
          <a:bodyPr>
            <a:normAutofit/>
          </a:bodyPr>
          <a:lstStyle/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interface</a:t>
            </a:r>
            <a:r>
              <a:rPr lang="en-US" sz="2000" b="1" dirty="0">
                <a:latin typeface="Consolas" panose="020B0609020204030204" pitchFamily="49" charset="0"/>
              </a:rPr>
              <a:t> A{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	void method1();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	void method2();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interface</a:t>
            </a:r>
            <a:r>
              <a:rPr lang="en-US" sz="2000" b="1" dirty="0">
                <a:latin typeface="Consolas" panose="020B0609020204030204" pitchFamily="49" charset="0"/>
              </a:rPr>
              <a:t> B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extends</a:t>
            </a:r>
            <a:r>
              <a:rPr lang="en-US" sz="2000" b="1" dirty="0">
                <a:latin typeface="Consolas" panose="020B0609020204030204" pitchFamily="49" charset="0"/>
              </a:rPr>
              <a:t> A{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	void method3();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interface</a:t>
            </a:r>
            <a:r>
              <a:rPr lang="en-US" sz="2000" b="1" dirty="0">
                <a:latin typeface="Consolas" panose="020B0609020204030204" pitchFamily="49" charset="0"/>
              </a:rPr>
              <a:t> C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extends</a:t>
            </a:r>
            <a:r>
              <a:rPr lang="en-US" sz="2000" b="1" dirty="0">
                <a:latin typeface="Consolas" panose="020B0609020204030204" pitchFamily="49" charset="0"/>
              </a:rPr>
              <a:t> A{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	void method4();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IN" sz="2000" b="1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14801" y="82551"/>
            <a:ext cx="8191500" cy="3415163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latin typeface="Consolas" panose="020B0609020204030204" pitchFamily="49" charset="0"/>
              </a:rPr>
              <a:t> MyClass1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implements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2000" b="1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	public void method1()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("</a:t>
            </a:r>
            <a:r>
              <a:rPr lang="en-US" sz="20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inside MyClass1:method1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()"</a:t>
            </a:r>
            <a:r>
              <a:rPr lang="en-US" sz="2000" dirty="0">
                <a:latin typeface="Consolas" panose="020B0609020204030204" pitchFamily="49" charset="0"/>
              </a:rPr>
              <a:t>);}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dirty="0" smtClean="0"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</a:rPr>
              <a:t>public </a:t>
            </a:r>
            <a:r>
              <a:rPr lang="en-US" sz="2000" b="1" dirty="0">
                <a:latin typeface="Consolas" panose="020B0609020204030204" pitchFamily="49" charset="0"/>
              </a:rPr>
              <a:t>void method2()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"inside MyClass1:method2()"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</a:rPr>
              <a:t>public </a:t>
            </a:r>
            <a:r>
              <a:rPr lang="en-US" sz="2000" b="1" dirty="0">
                <a:latin typeface="Consolas" panose="020B0609020204030204" pitchFamily="49" charset="0"/>
              </a:rPr>
              <a:t>void method3()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"inside MyClass1:method3()"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114801" y="3497714"/>
            <a:ext cx="8191500" cy="3360285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US" sz="2000" b="1" dirty="0">
                <a:latin typeface="Consolas" panose="020B0609020204030204" pitchFamily="49" charset="0"/>
              </a:rPr>
              <a:t> MyClass2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implements C</a:t>
            </a:r>
            <a:r>
              <a:rPr lang="en-US" sz="2000" b="1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	public void method1()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"inside MyClass2:method1()"</a:t>
            </a:r>
            <a:r>
              <a:rPr lang="en-US" sz="2000" dirty="0">
                <a:latin typeface="Consolas" panose="020B0609020204030204" pitchFamily="49" charset="0"/>
              </a:rPr>
              <a:t>);}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</a:rPr>
              <a:t>public </a:t>
            </a:r>
            <a:r>
              <a:rPr lang="en-US" sz="2000" b="1" dirty="0">
                <a:latin typeface="Consolas" panose="020B0609020204030204" pitchFamily="49" charset="0"/>
              </a:rPr>
              <a:t>void method2()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"inside MyClass2:method2()"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b="1" dirty="0" smtClean="0">
                <a:latin typeface="Consolas" panose="020B0609020204030204" pitchFamily="49" charset="0"/>
              </a:rPr>
              <a:t>public </a:t>
            </a:r>
            <a:r>
              <a:rPr lang="en-US" sz="2000" b="1" dirty="0">
                <a:latin typeface="Consolas" panose="020B0609020204030204" pitchFamily="49" charset="0"/>
              </a:rPr>
              <a:t>void method4()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"inside MyClass2:method4()"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3599318"/>
            <a:ext cx="4114801" cy="3333220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IN" b="1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b="1" dirty="0">
                <a:latin typeface="Consolas" panose="020B0609020204030204" pitchFamily="49" charset="0"/>
              </a:rPr>
              <a:t> </a:t>
            </a:r>
            <a:r>
              <a:rPr lang="en-IN" b="1" dirty="0" err="1">
                <a:latin typeface="Consolas" panose="020B0609020204030204" pitchFamily="49" charset="0"/>
              </a:rPr>
              <a:t>InterfaceHierarchy</a:t>
            </a:r>
            <a:r>
              <a:rPr lang="en-IN" b="1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IN" b="1" dirty="0" smtClean="0">
                <a:solidFill>
                  <a:srgbClr val="3333CC"/>
                </a:solidFill>
                <a:latin typeface="Consolas" panose="020B0609020204030204" pitchFamily="49" charset="0"/>
              </a:rPr>
              <a:t>public </a:t>
            </a:r>
            <a:r>
              <a:rPr lang="en-IN" b="1" dirty="0">
                <a:solidFill>
                  <a:srgbClr val="3333CC"/>
                </a:solidFill>
                <a:latin typeface="Consolas" panose="020B0609020204030204" pitchFamily="49" charset="0"/>
              </a:rPr>
              <a:t>static void </a:t>
            </a:r>
            <a:r>
              <a:rPr lang="en-IN" b="1" dirty="0" smtClean="0">
                <a:latin typeface="Consolas" panose="020B0609020204030204" pitchFamily="49" charset="0"/>
              </a:rPr>
              <a:t>main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IN" b="1" dirty="0" smtClean="0">
                <a:latin typeface="Consolas" panose="020B0609020204030204" pitchFamily="49" charset="0"/>
              </a:rPr>
              <a:t>	      (</a:t>
            </a:r>
            <a:r>
              <a:rPr lang="en-IN" b="1" dirty="0">
                <a:latin typeface="Consolas" panose="020B0609020204030204" pitchFamily="49" charset="0"/>
              </a:rPr>
              <a:t>String[] </a:t>
            </a:r>
            <a:r>
              <a:rPr lang="en-IN" b="1" dirty="0" err="1">
                <a:latin typeface="Consolas" panose="020B0609020204030204" pitchFamily="49" charset="0"/>
              </a:rPr>
              <a:t>args</a:t>
            </a:r>
            <a:r>
              <a:rPr lang="en-IN" b="1" dirty="0">
                <a:latin typeface="Consolas" panose="020B0609020204030204" pitchFamily="49" charset="0"/>
              </a:rPr>
              <a:t>) {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IN" b="1" dirty="0" smtClean="0">
                <a:latin typeface="Consolas" panose="020B0609020204030204" pitchFamily="49" charset="0"/>
              </a:rPr>
              <a:t>MyClass1 c1=</a:t>
            </a:r>
            <a:r>
              <a:rPr lang="en-IN" b="1" dirty="0" smtClean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b="1" dirty="0" smtClean="0">
                <a:latin typeface="Consolas" panose="020B0609020204030204" pitchFamily="49" charset="0"/>
              </a:rPr>
              <a:t> </a:t>
            </a:r>
            <a:r>
              <a:rPr lang="en-IN" b="1" dirty="0">
                <a:latin typeface="Consolas" panose="020B0609020204030204" pitchFamily="49" charset="0"/>
              </a:rPr>
              <a:t>MyClass1();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IN" b="1" dirty="0" smtClean="0">
                <a:latin typeface="Consolas" panose="020B0609020204030204" pitchFamily="49" charset="0"/>
              </a:rPr>
              <a:t>MyClass2 </a:t>
            </a:r>
            <a:r>
              <a:rPr lang="en-IN" b="1" dirty="0">
                <a:latin typeface="Consolas" panose="020B0609020204030204" pitchFamily="49" charset="0"/>
              </a:rPr>
              <a:t>c2=</a:t>
            </a:r>
            <a:r>
              <a:rPr lang="en-IN" b="1" dirty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b="1" dirty="0">
                <a:latin typeface="Consolas" panose="020B0609020204030204" pitchFamily="49" charset="0"/>
              </a:rPr>
              <a:t> MyClass2();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IN" b="1" dirty="0">
                <a:latin typeface="Consolas" panose="020B0609020204030204" pitchFamily="49" charset="0"/>
              </a:rPr>
              <a:t>	</a:t>
            </a:r>
            <a:r>
              <a:rPr lang="en-IN" b="1" dirty="0" smtClean="0">
                <a:latin typeface="Consolas" panose="020B0609020204030204" pitchFamily="49" charset="0"/>
              </a:rPr>
              <a:t>c1.method1</a:t>
            </a:r>
            <a:r>
              <a:rPr lang="en-IN" b="1" dirty="0"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IN" b="1" dirty="0">
                <a:latin typeface="Consolas" panose="020B0609020204030204" pitchFamily="49" charset="0"/>
              </a:rPr>
              <a:t>	</a:t>
            </a:r>
            <a:r>
              <a:rPr lang="en-IN" b="1" dirty="0" smtClean="0">
                <a:latin typeface="Consolas" panose="020B0609020204030204" pitchFamily="49" charset="0"/>
              </a:rPr>
              <a:t>c1.method2</a:t>
            </a:r>
            <a:r>
              <a:rPr lang="en-IN" b="1" dirty="0"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IN" b="1" dirty="0">
                <a:latin typeface="Consolas" panose="020B0609020204030204" pitchFamily="49" charset="0"/>
              </a:rPr>
              <a:t>	</a:t>
            </a:r>
            <a:r>
              <a:rPr lang="en-IN" b="1" dirty="0" smtClean="0">
                <a:latin typeface="Consolas" panose="020B0609020204030204" pitchFamily="49" charset="0"/>
              </a:rPr>
              <a:t>c1.method3</a:t>
            </a:r>
            <a:r>
              <a:rPr lang="en-IN" b="1" dirty="0"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IN" b="1" dirty="0">
                <a:latin typeface="Consolas" panose="020B0609020204030204" pitchFamily="49" charset="0"/>
              </a:rPr>
              <a:t>	</a:t>
            </a:r>
            <a:r>
              <a:rPr lang="en-IN" b="1" dirty="0" smtClean="0">
                <a:latin typeface="Consolas" panose="020B0609020204030204" pitchFamily="49" charset="0"/>
              </a:rPr>
              <a:t>c2.method1</a:t>
            </a:r>
            <a:r>
              <a:rPr lang="en-IN" b="1" dirty="0"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IN" b="1" dirty="0">
                <a:latin typeface="Consolas" panose="020B0609020204030204" pitchFamily="49" charset="0"/>
              </a:rPr>
              <a:t>	</a:t>
            </a:r>
            <a:r>
              <a:rPr lang="en-IN" b="1" dirty="0" smtClean="0">
                <a:latin typeface="Consolas" panose="020B0609020204030204" pitchFamily="49" charset="0"/>
              </a:rPr>
              <a:t>c2.method2</a:t>
            </a:r>
            <a:r>
              <a:rPr lang="en-IN" b="1" dirty="0"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IN" b="1" dirty="0">
                <a:latin typeface="Consolas" panose="020B0609020204030204" pitchFamily="49" charset="0"/>
              </a:rPr>
              <a:t>	</a:t>
            </a:r>
            <a:r>
              <a:rPr lang="en-IN" b="1" dirty="0" smtClean="0">
                <a:latin typeface="Consolas" panose="020B0609020204030204" pitchFamily="49" charset="0"/>
              </a:rPr>
              <a:t>c2.method4</a:t>
            </a:r>
            <a:r>
              <a:rPr lang="en-IN" b="1" dirty="0"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IN" b="1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IN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40591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InterfaceHierarchy.java</a:t>
            </a:r>
          </a:p>
        </p:txBody>
      </p:sp>
    </p:spTree>
    <p:extLst>
      <p:ext uri="{BB962C8B-B14F-4D97-AF65-F5344CB8AC3E}">
        <p14:creationId xmlns:p14="http://schemas.microsoft.com/office/powerpoint/2010/main" val="304157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Interface: Points to Remember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</a:t>
            </a:r>
            <a:r>
              <a:rPr lang="en-US" dirty="0"/>
              <a:t>number of classes can implement an </a:t>
            </a:r>
            <a:r>
              <a:rPr lang="en-US" b="1" dirty="0"/>
              <a:t>interface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One class can </a:t>
            </a:r>
            <a:r>
              <a:rPr lang="en-US" dirty="0"/>
              <a:t>implement any number of interfaces</a:t>
            </a:r>
            <a:r>
              <a:rPr lang="en-US" dirty="0" smtClean="0"/>
              <a:t>.</a:t>
            </a:r>
          </a:p>
          <a:p>
            <a:r>
              <a:rPr lang="en-US" dirty="0"/>
              <a:t>To implement an interface, a class must create the complete set of methods </a:t>
            </a:r>
            <a:r>
              <a:rPr lang="en-US" dirty="0" smtClean="0"/>
              <a:t>defined by </a:t>
            </a:r>
            <a:r>
              <a:rPr lang="en-US" dirty="0"/>
              <a:t>the interface. However, each class is free to determine the details of its </a:t>
            </a:r>
            <a:r>
              <a:rPr lang="en-US" dirty="0" smtClean="0"/>
              <a:t>own </a:t>
            </a:r>
            <a:r>
              <a:rPr lang="en-IN" dirty="0" smtClean="0"/>
              <a:t>implementation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13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 smtClean="0"/>
              <a:t>Abstract class vs. Interface</a:t>
            </a: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131762" y="748780"/>
          <a:ext cx="11928476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64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Abstract class </a:t>
                      </a:r>
                      <a:endParaRPr lang="en-IN" sz="20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Interface</a:t>
                      </a:r>
                      <a:endParaRPr lang="en-IN" sz="2000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8"/>
          <p:cNvGraphicFramePr>
            <a:graphicFrameLocks/>
          </p:cNvGraphicFramePr>
          <p:nvPr>
            <p:extLst/>
          </p:nvPr>
        </p:nvGraphicFramePr>
        <p:xfrm>
          <a:off x="131762" y="1154024"/>
          <a:ext cx="119284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64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Abstract class doesn't support </a:t>
                      </a:r>
                      <a:r>
                        <a:rPr lang="en-US" b="1" dirty="0" smtClean="0"/>
                        <a:t>multiple inheritance.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 </a:t>
                      </a:r>
                      <a:r>
                        <a:rPr lang="en-I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supports multiple inheritance</a:t>
                      </a:r>
                      <a:r>
                        <a:rPr lang="en-I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Content Placeholder 8"/>
          <p:cNvGraphicFramePr>
            <a:graphicFrameLocks/>
          </p:cNvGraphicFramePr>
          <p:nvPr>
            <p:extLst/>
          </p:nvPr>
        </p:nvGraphicFramePr>
        <p:xfrm>
          <a:off x="131762" y="1524343"/>
          <a:ext cx="119284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64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Abstract class can </a:t>
                      </a:r>
                      <a:r>
                        <a:rPr lang="en-US" sz="1800" b="1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have abstract and non-abstract</a:t>
                      </a:r>
                      <a:r>
                        <a:rPr lang="en-US" sz="1800" b="0" i="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methods.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 can have 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abstract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methods.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Content Placeholder 8"/>
          <p:cNvGraphicFramePr>
            <a:graphicFrameLocks/>
          </p:cNvGraphicFramePr>
          <p:nvPr>
            <p:extLst/>
          </p:nvPr>
        </p:nvGraphicFramePr>
        <p:xfrm>
          <a:off x="131762" y="1894662"/>
          <a:ext cx="1192847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64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Abstract class 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have final, non-final, static and non-static variables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 has 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static and final variables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/>
          <p:cNvGraphicFramePr>
            <a:graphicFrameLocks/>
          </p:cNvGraphicFramePr>
          <p:nvPr>
            <p:extLst/>
          </p:nvPr>
        </p:nvGraphicFramePr>
        <p:xfrm>
          <a:off x="131762" y="2534221"/>
          <a:ext cx="1192847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64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 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abstract class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can extend another Java class and implement multiple Java interfaces.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 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can extend another Java interface only.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Content Placeholder 8"/>
          <p:cNvGraphicFramePr>
            <a:graphicFrameLocks/>
          </p:cNvGraphicFramePr>
          <p:nvPr>
            <p:extLst/>
          </p:nvPr>
        </p:nvGraphicFramePr>
        <p:xfrm>
          <a:off x="131762" y="3173780"/>
          <a:ext cx="1192847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64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4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Java </a:t>
                      </a:r>
                      <a:r>
                        <a:rPr 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abstract class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can have class members like private, protected, etc.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Members of a Java interface are public by default.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151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vs. Encapsulation 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51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Object-Oriented Programming 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24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Object-Oriented Programming 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52400" y="1534886"/>
            <a:ext cx="1553028" cy="140788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Security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480456" y="2942772"/>
            <a:ext cx="1693049" cy="1508204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Reusability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058459" y="1534886"/>
            <a:ext cx="1553028" cy="140788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Upgrade-able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386516" y="2942772"/>
            <a:ext cx="1553028" cy="1407886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Easy Partition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964518" y="1534886"/>
            <a:ext cx="1553028" cy="140788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tx1"/>
                </a:solidFill>
              </a:rPr>
              <a:t>Flexibility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7292575" y="2942772"/>
            <a:ext cx="1553028" cy="1407886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Maintenance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870576" y="1534886"/>
            <a:ext cx="1553028" cy="140788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High-quality Software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10198632" y="2942772"/>
            <a:ext cx="1578001" cy="1407886"/>
          </a:xfrm>
          <a:prstGeom prst="ellipse">
            <a:avLst/>
          </a:prstGeom>
          <a:solidFill>
            <a:srgbClr val="002060">
              <a:alpha val="22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Portability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37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instanceof</a:t>
            </a:r>
            <a:r>
              <a:rPr lang="en-US" dirty="0" smtClean="0"/>
              <a:t>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instanceof</a:t>
            </a:r>
            <a:r>
              <a:rPr lang="en-US" dirty="0"/>
              <a:t> Operator</a:t>
            </a:r>
          </a:p>
          <a:p>
            <a:pPr lvl="1"/>
            <a:r>
              <a:rPr lang="en-US" dirty="0"/>
              <a:t>Syntax:</a:t>
            </a:r>
          </a:p>
          <a:p>
            <a:pPr lvl="2">
              <a:buNone/>
            </a:pPr>
            <a:r>
              <a:rPr lang="en-US" dirty="0"/>
              <a:t>( Object reference variable ) </a:t>
            </a:r>
            <a:r>
              <a:rPr lang="en-US" dirty="0" err="1"/>
              <a:t>instanceof</a:t>
            </a:r>
            <a:r>
              <a:rPr lang="en-US" dirty="0"/>
              <a:t> (class/interface type)</a:t>
            </a:r>
          </a:p>
          <a:p>
            <a:pPr lvl="1"/>
            <a:r>
              <a:rPr lang="en-US" dirty="0"/>
              <a:t>Example:</a:t>
            </a:r>
          </a:p>
          <a:p>
            <a:pPr lvl="2">
              <a:buNone/>
            </a:pPr>
            <a:r>
              <a:rPr lang="en-US" dirty="0" err="1"/>
              <a:t>boolean</a:t>
            </a:r>
            <a:r>
              <a:rPr lang="en-US" dirty="0"/>
              <a:t> result = name </a:t>
            </a:r>
            <a:r>
              <a:rPr lang="en-US" dirty="0" err="1"/>
              <a:t>instanceof</a:t>
            </a:r>
            <a:r>
              <a:rPr lang="en-US" dirty="0"/>
              <a:t> String;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7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Wrapper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Wrapper class is a class whose object </a:t>
            </a:r>
            <a:r>
              <a:rPr lang="en-US" b="1" dirty="0"/>
              <a:t>wraps</a:t>
            </a:r>
            <a:r>
              <a:rPr lang="en-US" dirty="0"/>
              <a:t> or </a:t>
            </a:r>
            <a:r>
              <a:rPr lang="en-US" b="1" dirty="0"/>
              <a:t>contains</a:t>
            </a:r>
            <a:r>
              <a:rPr lang="en-US" dirty="0"/>
              <a:t> a </a:t>
            </a:r>
            <a:r>
              <a:rPr lang="en-US" b="1" dirty="0"/>
              <a:t>primitive datatypes</a:t>
            </a:r>
            <a:r>
              <a:rPr lang="en-US" dirty="0"/>
              <a:t>. </a:t>
            </a:r>
          </a:p>
          <a:p>
            <a:r>
              <a:rPr lang="en-US" dirty="0"/>
              <a:t>When we create an </a:t>
            </a:r>
            <a:r>
              <a:rPr lang="en-US" b="1" dirty="0"/>
              <a:t>object</a:t>
            </a:r>
            <a:r>
              <a:rPr lang="en-US" dirty="0"/>
              <a:t> to a wrapper class, it </a:t>
            </a:r>
            <a:r>
              <a:rPr lang="en-US" b="1" dirty="0"/>
              <a:t>contains</a:t>
            </a:r>
            <a:r>
              <a:rPr lang="en-US" dirty="0"/>
              <a:t> a </a:t>
            </a:r>
            <a:r>
              <a:rPr lang="en-US" b="1" dirty="0"/>
              <a:t>field</a:t>
            </a:r>
            <a:r>
              <a:rPr lang="en-US" dirty="0"/>
              <a:t> and in this field, we can store a primitive datatypes. </a:t>
            </a:r>
          </a:p>
          <a:p>
            <a:r>
              <a:rPr lang="en-US" dirty="0"/>
              <a:t>In other words, we can </a:t>
            </a:r>
            <a:r>
              <a:rPr lang="en-US" b="1" dirty="0"/>
              <a:t>wrap</a:t>
            </a:r>
            <a:r>
              <a:rPr lang="en-US" dirty="0"/>
              <a:t> a </a:t>
            </a:r>
            <a:r>
              <a:rPr lang="en-US" b="1" dirty="0"/>
              <a:t>primitive</a:t>
            </a:r>
            <a:r>
              <a:rPr lang="en-US" dirty="0"/>
              <a:t> value into a wrapper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b="1" dirty="0"/>
              <a:t>object</a:t>
            </a:r>
            <a:r>
              <a:rPr lang="en-US" dirty="0"/>
              <a:t>.</a:t>
            </a:r>
          </a:p>
          <a:p>
            <a:r>
              <a:rPr lang="en-IN" dirty="0"/>
              <a:t>Use of wrapper class :</a:t>
            </a:r>
          </a:p>
          <a:p>
            <a:pPr lvl="1"/>
            <a:r>
              <a:rPr lang="en-US" dirty="0"/>
              <a:t>They </a:t>
            </a:r>
            <a:r>
              <a:rPr lang="en-US" b="1" dirty="0"/>
              <a:t>convert</a:t>
            </a:r>
            <a:r>
              <a:rPr lang="en-US" dirty="0"/>
              <a:t> primitive </a:t>
            </a:r>
            <a:r>
              <a:rPr lang="en-US" b="1" dirty="0"/>
              <a:t>datatypes</a:t>
            </a:r>
            <a:r>
              <a:rPr lang="en-US" dirty="0"/>
              <a:t> into </a:t>
            </a:r>
            <a:r>
              <a:rPr lang="en-US" b="1" dirty="0"/>
              <a:t>objects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classes in </a:t>
            </a:r>
            <a:r>
              <a:rPr lang="en-US" b="1" dirty="0" err="1"/>
              <a:t>java.util</a:t>
            </a:r>
            <a:r>
              <a:rPr lang="en-US" dirty="0"/>
              <a:t> package handles </a:t>
            </a:r>
            <a:r>
              <a:rPr lang="en-US" b="1" dirty="0"/>
              <a:t>only objects</a:t>
            </a:r>
            <a:r>
              <a:rPr lang="en-US" dirty="0"/>
              <a:t> and hence wrapper classes help in this case also.</a:t>
            </a:r>
          </a:p>
          <a:p>
            <a:pPr lvl="1"/>
            <a:r>
              <a:rPr lang="en-US" dirty="0"/>
              <a:t>Data structures in the </a:t>
            </a:r>
            <a:r>
              <a:rPr lang="en-US" b="1" dirty="0"/>
              <a:t>Collection framework</a:t>
            </a:r>
            <a:r>
              <a:rPr lang="en-US" dirty="0"/>
              <a:t>, such as </a:t>
            </a:r>
            <a:r>
              <a:rPr lang="en-US" dirty="0" err="1"/>
              <a:t>ArrayList</a:t>
            </a:r>
            <a:r>
              <a:rPr lang="en-US" dirty="0"/>
              <a:t> and Vector, store </a:t>
            </a:r>
            <a:r>
              <a:rPr lang="en-US" b="1" dirty="0"/>
              <a:t>only objects </a:t>
            </a:r>
            <a:r>
              <a:rPr lang="en-US" dirty="0"/>
              <a:t>(reference types) and not primitive types.</a:t>
            </a:r>
          </a:p>
          <a:p>
            <a:pPr lvl="1"/>
            <a:r>
              <a:rPr lang="en-US" dirty="0"/>
              <a:t>An object is needed to support </a:t>
            </a:r>
            <a:r>
              <a:rPr lang="en-US" b="1" dirty="0"/>
              <a:t>synchronization </a:t>
            </a:r>
            <a:r>
              <a:rPr lang="en-US" dirty="0"/>
              <a:t>in</a:t>
            </a:r>
            <a:r>
              <a:rPr lang="en-US" b="1" dirty="0"/>
              <a:t> multithreading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9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6912</TotalTime>
  <Words>5840</Words>
  <Application>Microsoft Office PowerPoint</Application>
  <PresentationFormat>Widescreen</PresentationFormat>
  <Paragraphs>1722</Paragraphs>
  <Slides>121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121</vt:i4>
      </vt:variant>
    </vt:vector>
  </HeadingPairs>
  <TitlesOfParts>
    <vt:vector size="138" baseType="lpstr">
      <vt:lpstr>Arial</vt:lpstr>
      <vt:lpstr>Calibri</vt:lpstr>
      <vt:lpstr>Cambria</vt:lpstr>
      <vt:lpstr>Consolas</vt:lpstr>
      <vt:lpstr>Courier New</vt:lpstr>
      <vt:lpstr>FranklinGothic-Demi</vt:lpstr>
      <vt:lpstr>Palatino-Bold</vt:lpstr>
      <vt:lpstr>Palatino-Italic</vt:lpstr>
      <vt:lpstr>Palatino-Roman</vt:lpstr>
      <vt:lpstr>Roboto Condensed</vt:lpstr>
      <vt:lpstr>Shruti</vt:lpstr>
      <vt:lpstr>Times</vt:lpstr>
      <vt:lpstr>Times New Roman</vt:lpstr>
      <vt:lpstr>Wingdings</vt:lpstr>
      <vt:lpstr>Wingdings 3</vt:lpstr>
      <vt:lpstr>Office Theme</vt:lpstr>
      <vt:lpstr>Document</vt:lpstr>
      <vt:lpstr>PowerPoint Presentation</vt:lpstr>
      <vt:lpstr>Inheritance</vt:lpstr>
      <vt:lpstr>Inheritance</vt:lpstr>
      <vt:lpstr>Inheritance</vt:lpstr>
      <vt:lpstr>Inheritance</vt:lpstr>
      <vt:lpstr>Inheritance</vt:lpstr>
      <vt:lpstr>Inheritance</vt:lpstr>
      <vt:lpstr>Inheritance: Advantages</vt:lpstr>
      <vt:lpstr>Implementing Inheritance</vt:lpstr>
      <vt:lpstr>Introduction</vt:lpstr>
      <vt:lpstr>Inheritance Example</vt:lpstr>
      <vt:lpstr>How to implement Inheritance in java</vt:lpstr>
      <vt:lpstr>Implementing Inheritance in java</vt:lpstr>
      <vt:lpstr>Implementing Inheritance in java</vt:lpstr>
      <vt:lpstr>Implementing Inheritance in java</vt:lpstr>
      <vt:lpstr>Property of Inheritance</vt:lpstr>
      <vt:lpstr>Property of Inheritance</vt:lpstr>
      <vt:lpstr>Inheritance by Example</vt:lpstr>
      <vt:lpstr>Example1: InheritanceDemo1</vt:lpstr>
      <vt:lpstr>Example1: InheritanceDemo.java</vt:lpstr>
      <vt:lpstr>Types of Inheritance in Java</vt:lpstr>
      <vt:lpstr>Single Inheritance</vt:lpstr>
      <vt:lpstr>Single Inheritance: InheritanceDemo.java</vt:lpstr>
      <vt:lpstr>Hierarchical Inheritance</vt:lpstr>
      <vt:lpstr>PowerPoint Presentation</vt:lpstr>
      <vt:lpstr>PowerPoint Presentation</vt:lpstr>
      <vt:lpstr>Multilevel Inheritance</vt:lpstr>
      <vt:lpstr>PowerPoint Presentation</vt:lpstr>
      <vt:lpstr>PowerPoint Presentation</vt:lpstr>
      <vt:lpstr>Derived Class with Constructor</vt:lpstr>
      <vt:lpstr>Derived Class with Constructor</vt:lpstr>
      <vt:lpstr>PowerPoint Presentation</vt:lpstr>
      <vt:lpstr>Super Keyword</vt:lpstr>
      <vt:lpstr>Super Keyword</vt:lpstr>
      <vt:lpstr>Using super to Call Superclass Constructors</vt:lpstr>
      <vt:lpstr>PowerPoint Presentation</vt:lpstr>
      <vt:lpstr>Using super to access members</vt:lpstr>
      <vt:lpstr>Using super to access members: SuperMemberDemo.java</vt:lpstr>
      <vt:lpstr>Using super to access members: SuperMemberDemo.java</vt:lpstr>
      <vt:lpstr>Points to remember for super</vt:lpstr>
      <vt:lpstr>Why Inheritance</vt:lpstr>
      <vt:lpstr>Access Control </vt:lpstr>
      <vt:lpstr>Access Control </vt:lpstr>
      <vt:lpstr>Access Control</vt:lpstr>
      <vt:lpstr>Exercise</vt:lpstr>
      <vt:lpstr>Interview Questions</vt:lpstr>
      <vt:lpstr>Polymorphism</vt:lpstr>
      <vt:lpstr>Polymorphism</vt:lpstr>
      <vt:lpstr>Polymorphism</vt:lpstr>
      <vt:lpstr>Polymorphism: Advantages</vt:lpstr>
      <vt:lpstr>Implementing Polymorphism</vt:lpstr>
      <vt:lpstr>Implementing Polymorphism</vt:lpstr>
      <vt:lpstr>Implementing Polymorphism</vt:lpstr>
      <vt:lpstr>Method Overloading</vt:lpstr>
      <vt:lpstr>Method Overloading: Compile-time Polymorphism</vt:lpstr>
      <vt:lpstr>Method Overloading: Compile-time Polymorphism</vt:lpstr>
      <vt:lpstr>Method Overriding</vt:lpstr>
      <vt:lpstr>Method Overriding: Run-time Polymorphism</vt:lpstr>
      <vt:lpstr>Method Overriding: OverrideDemo.java</vt:lpstr>
      <vt:lpstr>Method Overriding: OverrideDemo.java</vt:lpstr>
      <vt:lpstr>Why Overriding?</vt:lpstr>
      <vt:lpstr>Method Overriding: Points to remember</vt:lpstr>
      <vt:lpstr>Overloading vs Overriding</vt:lpstr>
      <vt:lpstr>Overloading vs Overriding: Java Methods</vt:lpstr>
      <vt:lpstr>“final” keyword</vt:lpstr>
      <vt:lpstr>1) “final” as a variable</vt:lpstr>
      <vt:lpstr>2) “final” as a method</vt:lpstr>
      <vt:lpstr>3) “final” as a Class</vt:lpstr>
      <vt:lpstr>Encapsulation</vt:lpstr>
      <vt:lpstr>Encapsulation</vt:lpstr>
      <vt:lpstr>Encapsulation</vt:lpstr>
      <vt:lpstr>Abstraction</vt:lpstr>
      <vt:lpstr>Abstraction</vt:lpstr>
      <vt:lpstr>Abstraction</vt:lpstr>
      <vt:lpstr>Abstraction vs. Encapsulation </vt:lpstr>
      <vt:lpstr>Implementing Abstraction</vt:lpstr>
      <vt:lpstr>Abstract class</vt:lpstr>
      <vt:lpstr>Abstract class</vt:lpstr>
      <vt:lpstr>Abstract class (Example)</vt:lpstr>
      <vt:lpstr>Why Abstract Class?</vt:lpstr>
      <vt:lpstr>Points to remember for Abstract Class</vt:lpstr>
      <vt:lpstr>Interface</vt:lpstr>
      <vt:lpstr>Interface</vt:lpstr>
      <vt:lpstr>Interface:Syntax</vt:lpstr>
      <vt:lpstr>Implementing Interfaces</vt:lpstr>
      <vt:lpstr>Interface (Example)</vt:lpstr>
      <vt:lpstr>Interface (Example)</vt:lpstr>
      <vt:lpstr>Interface: Partial Implementations</vt:lpstr>
      <vt:lpstr>Interface:Example</vt:lpstr>
      <vt:lpstr>Interface:Example StackDemo.java</vt:lpstr>
      <vt:lpstr>Interfaces Can Be Extended</vt:lpstr>
      <vt:lpstr>PowerPoint Presentation</vt:lpstr>
      <vt:lpstr>Interface: Points to Remember</vt:lpstr>
      <vt:lpstr>Abstract class vs. Interface</vt:lpstr>
      <vt:lpstr>Abstraction vs. Encapsulation </vt:lpstr>
      <vt:lpstr>Advantages of Object-Oriented Programming </vt:lpstr>
      <vt:lpstr>Advantages of Object-Oriented Programming </vt:lpstr>
      <vt:lpstr>instanceof operator</vt:lpstr>
      <vt:lpstr>Wrapper classes</vt:lpstr>
      <vt:lpstr>Wrapper classes (Cont.)</vt:lpstr>
      <vt:lpstr>Parsing the String</vt:lpstr>
      <vt:lpstr>BigInteger and BigDecimal</vt:lpstr>
      <vt:lpstr>String Class</vt:lpstr>
      <vt:lpstr>String Initialization</vt:lpstr>
      <vt:lpstr>String Immutability</vt:lpstr>
      <vt:lpstr>String Methods — length, charAt</vt:lpstr>
      <vt:lpstr>String Methods — substring</vt:lpstr>
      <vt:lpstr>String Methods — Concatenation</vt:lpstr>
      <vt:lpstr>String Methods — Find (indexOf)</vt:lpstr>
      <vt:lpstr>String Methods — Equality</vt:lpstr>
      <vt:lpstr>String Methods — Comparisons</vt:lpstr>
      <vt:lpstr>Comparison Examples</vt:lpstr>
      <vt:lpstr>String Methods — trim &amp; replace</vt:lpstr>
      <vt:lpstr>String Methods — Changing Case</vt:lpstr>
      <vt:lpstr>StringBuffer</vt:lpstr>
      <vt:lpstr>StringBuffer Methods</vt:lpstr>
      <vt:lpstr>String Builder </vt:lpstr>
      <vt:lpstr>ArrayList</vt:lpstr>
      <vt:lpstr>ArrayList (method)</vt:lpstr>
      <vt:lpstr>ArrayList (method) (cont.)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yagyesh godiyal</cp:lastModifiedBy>
  <cp:revision>638</cp:revision>
  <dcterms:created xsi:type="dcterms:W3CDTF">2020-05-01T05:09:15Z</dcterms:created>
  <dcterms:modified xsi:type="dcterms:W3CDTF">2024-05-03T03:46:19Z</dcterms:modified>
</cp:coreProperties>
</file>