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435" r:id="rId2"/>
    <p:sldId id="452" r:id="rId3"/>
    <p:sldId id="453" r:id="rId4"/>
    <p:sldId id="454" r:id="rId5"/>
    <p:sldId id="551" r:id="rId6"/>
    <p:sldId id="552" r:id="rId7"/>
    <p:sldId id="553" r:id="rId8"/>
    <p:sldId id="592" r:id="rId9"/>
    <p:sldId id="458" r:id="rId10"/>
    <p:sldId id="563" r:id="rId11"/>
    <p:sldId id="564" r:id="rId12"/>
    <p:sldId id="565" r:id="rId13"/>
    <p:sldId id="557" r:id="rId14"/>
    <p:sldId id="558" r:id="rId15"/>
    <p:sldId id="559" r:id="rId16"/>
    <p:sldId id="56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466" r:id="rId32"/>
    <p:sldId id="541" r:id="rId33"/>
    <p:sldId id="567" r:id="rId34"/>
    <p:sldId id="568" r:id="rId35"/>
    <p:sldId id="569" r:id="rId36"/>
    <p:sldId id="570" r:id="rId37"/>
    <p:sldId id="573" r:id="rId38"/>
    <p:sldId id="574" r:id="rId39"/>
    <p:sldId id="575" r:id="rId40"/>
    <p:sldId id="576" r:id="rId41"/>
    <p:sldId id="577" r:id="rId42"/>
    <p:sldId id="578" r:id="rId43"/>
    <p:sldId id="579" r:id="rId44"/>
    <p:sldId id="486" r:id="rId45"/>
    <p:sldId id="580" r:id="rId46"/>
    <p:sldId id="487" r:id="rId47"/>
    <p:sldId id="488" r:id="rId48"/>
    <p:sldId id="489" r:id="rId49"/>
    <p:sldId id="490" r:id="rId50"/>
    <p:sldId id="581" r:id="rId51"/>
    <p:sldId id="469" r:id="rId52"/>
    <p:sldId id="470" r:id="rId53"/>
    <p:sldId id="471" r:id="rId54"/>
    <p:sldId id="472" r:id="rId55"/>
    <p:sldId id="582" r:id="rId56"/>
    <p:sldId id="583" r:id="rId57"/>
    <p:sldId id="584" r:id="rId58"/>
    <p:sldId id="585" r:id="rId59"/>
    <p:sldId id="586" r:id="rId60"/>
    <p:sldId id="587" r:id="rId61"/>
    <p:sldId id="588" r:id="rId62"/>
    <p:sldId id="589" r:id="rId63"/>
    <p:sldId id="590" r:id="rId64"/>
    <p:sldId id="591" r:id="rId65"/>
    <p:sldId id="477" r:id="rId66"/>
    <p:sldId id="478" r:id="rId67"/>
    <p:sldId id="479" r:id="rId68"/>
    <p:sldId id="480" r:id="rId69"/>
    <p:sldId id="481" r:id="rId70"/>
    <p:sldId id="482" r:id="rId71"/>
    <p:sldId id="483" r:id="rId72"/>
    <p:sldId id="484" r:id="rId73"/>
    <p:sldId id="417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4670"/>
    <a:srgbClr val="B71B1C"/>
    <a:srgbClr val="673BB7"/>
    <a:srgbClr val="EEEEEE"/>
    <a:srgbClr val="909090"/>
    <a:srgbClr val="301B92"/>
    <a:srgbClr val="CCECFF"/>
    <a:srgbClr val="1D3064"/>
    <a:srgbClr val="D10233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384" autoAdjust="0"/>
  </p:normalViewPr>
  <p:slideViewPr>
    <p:cSldViewPr snapToGrid="0">
      <p:cViewPr varScale="1">
        <p:scale>
          <a:sx n="69" d="100"/>
          <a:sy n="69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59540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1D3064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1D3064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1D3064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334539" y="1444487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542740" y="1222346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741674" cy="2578780"/>
          </a:xfrm>
        </p:spPr>
        <p:txBody>
          <a:bodyPr/>
          <a:lstStyle/>
          <a:p>
            <a:r>
              <a:rPr lang="en-US" sz="6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474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we create a </a:t>
            </a:r>
            <a:r>
              <a:rPr lang="en-US" sz="2000" dirty="0">
                <a:solidFill>
                  <a:srgbClr val="002060"/>
                </a:solidFill>
              </a:rPr>
              <a:t>class</a:t>
            </a:r>
            <a:r>
              <a:rPr lang="en-US" sz="2000" dirty="0"/>
              <a:t>, we are creating a </a:t>
            </a:r>
            <a:r>
              <a:rPr lang="en-US" sz="2000" b="1" dirty="0">
                <a:solidFill>
                  <a:srgbClr val="002060"/>
                </a:solidFill>
              </a:rPr>
              <a:t>new data type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Object</a:t>
            </a:r>
            <a:r>
              <a:rPr lang="en-US" sz="2000" dirty="0"/>
              <a:t> of that data type will have all the </a:t>
            </a:r>
            <a:r>
              <a:rPr lang="en-US" sz="2000" dirty="0">
                <a:solidFill>
                  <a:srgbClr val="002060"/>
                </a:solidFill>
              </a:rPr>
              <a:t>attributes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2060"/>
                </a:solidFill>
              </a:rPr>
              <a:t>abilities</a:t>
            </a:r>
            <a:r>
              <a:rPr lang="en-US" sz="2000" dirty="0"/>
              <a:t> that are designed in the class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95834" y="2007124"/>
            <a:ext cx="6024283" cy="2877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Square{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double height;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double width;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MyProg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	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20518" y="2416878"/>
            <a:ext cx="188258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NULL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1347" y="258183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3885" y="392019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Square s1;</a:t>
            </a:r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8139287" y="2766501"/>
            <a:ext cx="1381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33885" y="3920199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Square s1=new Square();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01347" y="410947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s1</a:t>
            </a: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8139287" y="4294145"/>
            <a:ext cx="1381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664964" y="3947066"/>
          <a:ext cx="173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95833" y="1716254"/>
            <a:ext cx="1476695" cy="29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MyProg.java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64654" y="4940855"/>
            <a:ext cx="11896167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</a:pPr>
            <a:r>
              <a:rPr lang="en-US" sz="2000" dirty="0"/>
              <a:t>The new operator dynamically allocates (that is, allocates at run time) memory for an object and returns a reference to it. 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</a:pPr>
            <a:r>
              <a:rPr lang="en-US" sz="2000" dirty="0"/>
              <a:t>This reference is, more or less, the address in memory of the object allocated by </a:t>
            </a:r>
            <a:r>
              <a:rPr lang="en-US" sz="2000" dirty="0">
                <a:solidFill>
                  <a:srgbClr val="002060"/>
                </a:solidFill>
              </a:rPr>
              <a:t>new</a:t>
            </a:r>
            <a:r>
              <a:rPr lang="en-US" sz="2000" dirty="0"/>
              <a:t>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</a:pPr>
            <a:r>
              <a:rPr lang="en-US" sz="2000" dirty="0"/>
              <a:t>This reference is then stored in the variable. Thus, in Java, all class objects must be </a:t>
            </a:r>
            <a:r>
              <a:rPr lang="en-IN" sz="2000" dirty="0"/>
              <a:t>dynamically allocated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2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7" grpId="1"/>
      <p:bldP spid="10" grpId="0"/>
      <p:bldP spid="12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Object</a:t>
            </a:r>
            <a:endParaRPr lang="en-IN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31180" y="4109479"/>
            <a:ext cx="11719444" cy="2344530"/>
          </a:xfrm>
        </p:spPr>
        <p:txBody>
          <a:bodyPr/>
          <a:lstStyle/>
          <a:p>
            <a:r>
              <a:rPr lang="en-US" b="1" dirty="0"/>
              <a:t>new </a:t>
            </a:r>
            <a:r>
              <a:rPr lang="en-US" dirty="0"/>
              <a:t>operator dynamically allocates memory for an object</a:t>
            </a:r>
          </a:p>
          <a:p>
            <a:r>
              <a:rPr lang="en-US" dirty="0"/>
              <a:t>Here, s1 is a variable of the class type.</a:t>
            </a:r>
          </a:p>
          <a:p>
            <a:r>
              <a:rPr lang="en-US" dirty="0"/>
              <a:t>The class name followed by parentheses specifies the constructor for the class.</a:t>
            </a:r>
          </a:p>
          <a:p>
            <a:r>
              <a:rPr lang="en-US" dirty="0"/>
              <a:t>It is important to understand that </a:t>
            </a:r>
            <a:r>
              <a:rPr lang="en-US" b="1" dirty="0"/>
              <a:t>new </a:t>
            </a:r>
            <a:r>
              <a:rPr lang="en-US" dirty="0"/>
              <a:t>allocates memory for an object during run </a:t>
            </a:r>
            <a:r>
              <a:rPr lang="en-IN" dirty="0"/>
              <a:t>time.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121" y="1143000"/>
            <a:ext cx="7117840" cy="2877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Square{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double height;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double width;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MyProg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120" y="852130"/>
            <a:ext cx="1476695" cy="29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MyProg.java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21968" y="2829337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Square s1; </a:t>
            </a:r>
            <a:r>
              <a:rPr lang="en-US" sz="1400" dirty="0">
                <a:latin typeface="Consolas" panose="020B0609020204030204" pitchFamily="49" charset="0"/>
              </a:rPr>
              <a:t>//declare reference to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1968" y="3105514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s1= new Square();</a:t>
            </a:r>
            <a:r>
              <a:rPr lang="en-US" sz="1400" dirty="0">
                <a:latin typeface="Consolas" panose="020B0609020204030204" pitchFamily="49" charset="0"/>
              </a:rPr>
              <a:t>//</a:t>
            </a:r>
            <a:r>
              <a:rPr lang="en-IN" sz="1400" dirty="0">
                <a:latin typeface="Consolas" panose="020B0609020204030204" pitchFamily="49" charset="0"/>
              </a:rPr>
              <a:t>allocate a Square object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20518" y="2416878"/>
            <a:ext cx="188258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NULL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01347" y="258183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s1</a:t>
            </a: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8139287" y="2766501"/>
            <a:ext cx="1381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01347" y="410947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s1</a:t>
            </a: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8139287" y="4294145"/>
            <a:ext cx="1381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664964" y="3947066"/>
          <a:ext cx="173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920317" y="1389545"/>
            <a:ext cx="3704433" cy="646331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1D1D1E"/>
                </a:solidFill>
                <a:latin typeface="Palatino-Italic"/>
              </a:rPr>
              <a:t>An object reference is</a:t>
            </a:r>
          </a:p>
          <a:p>
            <a:r>
              <a:rPr lang="en-US" b="1" i="1" dirty="0">
                <a:solidFill>
                  <a:srgbClr val="1D1D1E"/>
                </a:solidFill>
                <a:latin typeface="Palatino-Italic"/>
              </a:rPr>
              <a:t>similar to a memory pointer.</a:t>
            </a:r>
            <a:endParaRPr lang="en-IN" b="1" dirty="0"/>
          </a:p>
        </p:txBody>
      </p:sp>
      <p:sp>
        <p:nvSpPr>
          <p:cNvPr id="21" name="Rectangle 20"/>
          <p:cNvSpPr/>
          <p:nvPr/>
        </p:nvSpPr>
        <p:spPr>
          <a:xfrm>
            <a:off x="8069480" y="241687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reference 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081927" y="3662210"/>
            <a:ext cx="15776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Allocates </a:t>
            </a:r>
          </a:p>
          <a:p>
            <a:r>
              <a:rPr lang="en-IN" dirty="0">
                <a:latin typeface="Consolas" panose="020B0609020204030204" pitchFamily="49" charset="0"/>
              </a:rPr>
              <a:t>Memory </a:t>
            </a:r>
          </a:p>
          <a:p>
            <a:r>
              <a:rPr lang="en-IN" dirty="0">
                <a:latin typeface="Consolas" panose="020B0609020204030204" pitchFamily="49" charset="0"/>
              </a:rPr>
              <a:t>at Runtime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7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4" grpId="0" animBg="1"/>
      <p:bldP spid="15" grpId="0"/>
      <p:bldP spid="17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Object Reference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301169" y="1195828"/>
            <a:ext cx="5212126" cy="8481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Rectangle r1=new Rectangle();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Rectangle r2=r1;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01168" y="878993"/>
            <a:ext cx="2317348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ObjectDemo.java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168" y="2306124"/>
            <a:ext cx="900953" cy="537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168" y="3653497"/>
            <a:ext cx="900953" cy="537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26473" y="2888977"/>
          <a:ext cx="21626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1202121" y="2575065"/>
            <a:ext cx="1524352" cy="68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1202121" y="3259817"/>
            <a:ext cx="1524352" cy="66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464404" y="1173302"/>
            <a:ext cx="5212126" cy="15909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Rectangle r1=new Rectangle();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Rectangle r2=r1;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R1=null</a:t>
            </a:r>
          </a:p>
        </p:txBody>
      </p:sp>
      <p:sp>
        <p:nvSpPr>
          <p:cNvPr id="1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464403" y="856468"/>
            <a:ext cx="2317348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ObjectDemo.java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5162" y="2888977"/>
            <a:ext cx="900953" cy="537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45162" y="4236350"/>
            <a:ext cx="900953" cy="537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070467" y="3471830"/>
          <a:ext cx="21626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stCxn id="16" idx="3"/>
            <a:endCxn id="18" idx="1"/>
          </p:cNvCxnSpPr>
          <p:nvPr/>
        </p:nvCxnSpPr>
        <p:spPr>
          <a:xfrm>
            <a:off x="7546115" y="3157918"/>
            <a:ext cx="1524352" cy="68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 flipV="1">
            <a:off x="7546115" y="3842670"/>
            <a:ext cx="1524352" cy="66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2210" y="4338249"/>
            <a:ext cx="5982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1D1D1E"/>
                </a:solidFill>
                <a:latin typeface="Palatino-Roman"/>
              </a:rPr>
              <a:t>Here, </a:t>
            </a:r>
            <a:r>
              <a:rPr lang="en-US" b="1" dirty="0">
                <a:solidFill>
                  <a:srgbClr val="1D1D1E"/>
                </a:solidFill>
                <a:latin typeface="Palatino-Bold"/>
              </a:rPr>
              <a:t>r1 </a:t>
            </a:r>
            <a:r>
              <a:rPr lang="en-US" dirty="0">
                <a:solidFill>
                  <a:srgbClr val="1D1D1E"/>
                </a:solidFill>
                <a:latin typeface="Palatino-Roman"/>
              </a:rPr>
              <a:t>and </a:t>
            </a:r>
            <a:r>
              <a:rPr lang="en-US" b="1" dirty="0">
                <a:solidFill>
                  <a:srgbClr val="1D1D1E"/>
                </a:solidFill>
                <a:latin typeface="Palatino-Bold"/>
              </a:rPr>
              <a:t>r2 </a:t>
            </a:r>
            <a:r>
              <a:rPr lang="en-US" dirty="0">
                <a:solidFill>
                  <a:srgbClr val="1D1D1E"/>
                </a:solidFill>
                <a:latin typeface="Palatino-Roman"/>
              </a:rPr>
              <a:t>will both refer to the </a:t>
            </a:r>
            <a:r>
              <a:rPr lang="en-US" i="1" dirty="0">
                <a:solidFill>
                  <a:srgbClr val="1D1D1E"/>
                </a:solidFill>
                <a:latin typeface="Palatino-Italic"/>
              </a:rPr>
              <a:t>same </a:t>
            </a:r>
            <a:r>
              <a:rPr lang="en-US" dirty="0">
                <a:solidFill>
                  <a:srgbClr val="1D1D1E"/>
                </a:solidFill>
                <a:latin typeface="Palatino-Roman"/>
              </a:rPr>
              <a:t>object. The assignment of </a:t>
            </a:r>
            <a:r>
              <a:rPr lang="en-US" b="1" dirty="0">
                <a:solidFill>
                  <a:srgbClr val="1D1D1E"/>
                </a:solidFill>
                <a:latin typeface="Palatino-Bold"/>
              </a:rPr>
              <a:t>r1 </a:t>
            </a:r>
            <a:r>
              <a:rPr lang="en-US" dirty="0">
                <a:solidFill>
                  <a:srgbClr val="1D1D1E"/>
                </a:solidFill>
                <a:latin typeface="Palatino-Roman"/>
              </a:rPr>
              <a:t>to </a:t>
            </a:r>
            <a:r>
              <a:rPr lang="en-US" b="1" dirty="0">
                <a:solidFill>
                  <a:srgbClr val="1D1D1E"/>
                </a:solidFill>
                <a:latin typeface="Palatino-Bold"/>
              </a:rPr>
              <a:t>r2 </a:t>
            </a:r>
            <a:r>
              <a:rPr lang="en-US" dirty="0">
                <a:solidFill>
                  <a:srgbClr val="1D1D1E"/>
                </a:solidFill>
                <a:latin typeface="Palatino-Roman"/>
              </a:rPr>
              <a:t>did not allocate any memory or copy any part of the original object. It simply makes </a:t>
            </a:r>
            <a:r>
              <a:rPr lang="en-US" b="1" dirty="0">
                <a:solidFill>
                  <a:srgbClr val="1D1D1E"/>
                </a:solidFill>
                <a:latin typeface="Palatino-Bold"/>
              </a:rPr>
              <a:t>r2 </a:t>
            </a:r>
            <a:r>
              <a:rPr lang="en-US" dirty="0">
                <a:solidFill>
                  <a:srgbClr val="1D1D1E"/>
                </a:solidFill>
                <a:latin typeface="Palatino-Roman"/>
              </a:rPr>
              <a:t>refer to the same object as </a:t>
            </a:r>
            <a:r>
              <a:rPr lang="en-IN" dirty="0">
                <a:solidFill>
                  <a:srgbClr val="1D1D1E"/>
                </a:solidFill>
                <a:latin typeface="Palatino-Roman"/>
              </a:rPr>
              <a:t>does </a:t>
            </a:r>
            <a:r>
              <a:rPr lang="en-IN" b="1" dirty="0">
                <a:solidFill>
                  <a:srgbClr val="1D1D1E"/>
                </a:solidFill>
                <a:latin typeface="Palatino-Bold"/>
              </a:rPr>
              <a:t>r1</a:t>
            </a:r>
            <a:r>
              <a:rPr lang="en-IN" dirty="0">
                <a:solidFill>
                  <a:srgbClr val="1D1D1E"/>
                </a:solidFill>
                <a:latin typeface="Palatino-Roman"/>
              </a:rPr>
              <a:t>.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464403" y="5181933"/>
            <a:ext cx="5422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D1E"/>
                </a:solidFill>
                <a:latin typeface="Palatino-Roman"/>
              </a:rPr>
              <a:t>Here, </a:t>
            </a:r>
            <a:r>
              <a:rPr lang="en-US" b="1" dirty="0">
                <a:solidFill>
                  <a:srgbClr val="1D1D1E"/>
                </a:solidFill>
                <a:latin typeface="Palatino-Bold"/>
              </a:rPr>
              <a:t>r1 </a:t>
            </a:r>
            <a:r>
              <a:rPr lang="en-US" dirty="0">
                <a:solidFill>
                  <a:srgbClr val="1D1D1E"/>
                </a:solidFill>
                <a:latin typeface="Palatino-Roman"/>
              </a:rPr>
              <a:t>has been set to </a:t>
            </a:r>
            <a:r>
              <a:rPr lang="en-US" b="1" dirty="0">
                <a:solidFill>
                  <a:srgbClr val="1D1D1E"/>
                </a:solidFill>
                <a:latin typeface="Palatino-Bold"/>
              </a:rPr>
              <a:t>null</a:t>
            </a:r>
            <a:r>
              <a:rPr lang="en-US" dirty="0">
                <a:solidFill>
                  <a:srgbClr val="1D1D1E"/>
                </a:solidFill>
                <a:latin typeface="Palatino-Roman"/>
              </a:rPr>
              <a:t>, but </a:t>
            </a:r>
            <a:r>
              <a:rPr lang="en-US" b="1" dirty="0">
                <a:solidFill>
                  <a:srgbClr val="1D1D1E"/>
                </a:solidFill>
                <a:latin typeface="Palatino-Bold"/>
              </a:rPr>
              <a:t>r2 </a:t>
            </a:r>
            <a:r>
              <a:rPr lang="en-US" dirty="0">
                <a:solidFill>
                  <a:srgbClr val="1D1D1E"/>
                </a:solidFill>
                <a:latin typeface="Palatino-Roman"/>
              </a:rPr>
              <a:t>still points to the original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7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14" grpId="0" build="p" animBg="1"/>
      <p:bldP spid="15" grpId="0" animBg="1"/>
      <p:bldP spid="16" grpId="0" animBg="1"/>
      <p:bldP spid="17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using class Person to display name and 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0" y="863444"/>
            <a:ext cx="7793620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MyProgram</a:t>
            </a:r>
            <a:r>
              <a:rPr lang="en-IN" dirty="0">
                <a:latin typeface="Consolas" panose="020B0609020204030204" pitchFamily="49" charset="0"/>
              </a:rPr>
              <a:t> {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</a:t>
            </a:r>
            <a:r>
              <a:rPr lang="en-IN" dirty="0">
                <a:latin typeface="Consolas" panose="020B0609020204030204" pitchFamily="49" charset="0"/>
              </a:rPr>
              <a:t> main(String[] </a:t>
            </a:r>
            <a:r>
              <a:rPr lang="en-IN" dirty="0" err="1"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) {                 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b="1" dirty="0">
                <a:latin typeface="Consolas" panose="020B0609020204030204" pitchFamily="49" charset="0"/>
              </a:rPr>
              <a:t>Person p1= </a:t>
            </a:r>
            <a:r>
              <a:rPr lang="en-IN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latin typeface="Consolas" panose="020B0609020204030204" pitchFamily="49" charset="0"/>
              </a:rPr>
              <a:t> Person();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  Person p2= </a:t>
            </a:r>
            <a:r>
              <a:rPr lang="en-IN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latin typeface="Consolas" panose="020B0609020204030204" pitchFamily="49" charset="0"/>
              </a:rPr>
              <a:t> Person();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p1.name=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modi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latin typeface="Consolas" panose="020B0609020204030204" pitchFamily="49" charset="0"/>
              </a:rPr>
              <a:t>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p1.age=71;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p2.name=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bachchan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latin typeface="Consolas" panose="020B0609020204030204" pitchFamily="49" charset="0"/>
              </a:rPr>
              <a:t>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p2.age=80;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"p1.name="</a:t>
            </a:r>
            <a:r>
              <a:rPr lang="en-IN" dirty="0">
                <a:latin typeface="Consolas" panose="020B0609020204030204" pitchFamily="49" charset="0"/>
              </a:rPr>
              <a:t>+p1.name);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"p2.name="</a:t>
            </a:r>
            <a:r>
              <a:rPr lang="en-IN" dirty="0">
                <a:latin typeface="Consolas" panose="020B0609020204030204" pitchFamily="49" charset="0"/>
              </a:rPr>
              <a:t>+p2.name);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"p1.age="</a:t>
            </a:r>
            <a:r>
              <a:rPr lang="en-IN" dirty="0">
                <a:latin typeface="Consolas" panose="020B0609020204030204" pitchFamily="49" charset="0"/>
              </a:rPr>
              <a:t>+p1.age);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"p2.age="</a:t>
            </a:r>
            <a:r>
              <a:rPr lang="en-IN" dirty="0">
                <a:latin typeface="Consolas" panose="020B0609020204030204" pitchFamily="49" charset="0"/>
              </a:rPr>
              <a:t>+p2.age);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}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//class </a:t>
            </a:r>
            <a:r>
              <a:rPr lang="en-IN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myProgram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134350" y="863444"/>
            <a:ext cx="375502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Person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	String name;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//class person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700015" y="4655895"/>
            <a:ext cx="3042667" cy="161374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p1.name=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modi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p2.name=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bachchan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p1.age=71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p2.age=80 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700015" y="4339060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1410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using class Person to display name and age with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1" y="863444"/>
            <a:ext cx="5107569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MyProgram</a:t>
            </a:r>
            <a:r>
              <a:rPr lang="en-IN" dirty="0">
                <a:latin typeface="Consolas" panose="020B0609020204030204" pitchFamily="49" charset="0"/>
              </a:rPr>
              <a:t> {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</a:t>
            </a:r>
            <a:r>
              <a:rPr lang="en-IN" dirty="0">
                <a:latin typeface="Consolas" panose="020B0609020204030204" pitchFamily="49" charset="0"/>
              </a:rPr>
              <a:t>    	 	   main(String[] </a:t>
            </a:r>
            <a:r>
              <a:rPr lang="en-IN" dirty="0" err="1"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){                 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b="1" dirty="0">
                <a:latin typeface="Consolas" panose="020B0609020204030204" pitchFamily="49" charset="0"/>
              </a:rPr>
              <a:t>Person p1=</a:t>
            </a:r>
            <a:r>
              <a:rPr lang="en-IN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latin typeface="Consolas" panose="020B0609020204030204" pitchFamily="49" charset="0"/>
              </a:rPr>
              <a:t> Person();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  Person p2=</a:t>
            </a:r>
            <a:r>
              <a:rPr lang="en-IN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latin typeface="Consolas" panose="020B0609020204030204" pitchFamily="49" charset="0"/>
              </a:rPr>
              <a:t> Person();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p1.name=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modi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latin typeface="Consolas" panose="020B0609020204030204" pitchFamily="49" charset="0"/>
              </a:rPr>
              <a:t>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p1.age=71;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p2.name=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bachchan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latin typeface="Consolas" panose="020B0609020204030204" pitchFamily="49" charset="0"/>
              </a:rPr>
              <a:t>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p2.age=80;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b="1" dirty="0">
                <a:latin typeface="Consolas" panose="020B0609020204030204" pitchFamily="49" charset="0"/>
              </a:rPr>
              <a:t>p1.displayName();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  p2.displayName();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  p1.displayAge();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  p2.displayAge();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//class </a:t>
            </a:r>
            <a:r>
              <a:rPr lang="en-IN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myProgram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693780" y="863444"/>
            <a:ext cx="6498220" cy="4720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	String name;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latin typeface="Consolas" panose="020B0609020204030204" pitchFamily="49" charset="0"/>
              </a:rPr>
              <a:t>displayName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"name="</a:t>
            </a:r>
            <a:r>
              <a:rPr lang="en-US" dirty="0">
                <a:latin typeface="Consolas" panose="020B0609020204030204" pitchFamily="49" charset="0"/>
              </a:rPr>
              <a:t>+name);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 }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latin typeface="Consolas" panose="020B0609020204030204" pitchFamily="49" charset="0"/>
              </a:rPr>
              <a:t>displayAge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{     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"age="</a:t>
            </a:r>
            <a:r>
              <a:rPr lang="en-US" dirty="0">
                <a:latin typeface="Consolas" panose="020B0609020204030204" pitchFamily="49" charset="0"/>
              </a:rPr>
              <a:t>+age);  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//class person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149333" y="4892859"/>
            <a:ext cx="3042667" cy="1686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name=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modi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name=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bachchan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age=71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age=80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9149333" y="4563675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76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using class Rectangle and calculate area using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1" y="863444"/>
            <a:ext cx="7241169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java.util</a:t>
            </a:r>
            <a:r>
              <a:rPr lang="en-IN" dirty="0">
                <a:latin typeface="Consolas" panose="020B0609020204030204" pitchFamily="49" charset="0"/>
              </a:rPr>
              <a:t>.*;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MyProgram</a:t>
            </a:r>
            <a:r>
              <a:rPr lang="en-IN" dirty="0">
                <a:latin typeface="Consolas" panose="020B0609020204030204" pitchFamily="49" charset="0"/>
              </a:rPr>
              <a:t> {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dirty="0">
                <a:latin typeface="Consolas" panose="020B0609020204030204" pitchFamily="49" charset="0"/>
              </a:rPr>
              <a:t>main(String[] </a:t>
            </a:r>
            <a:r>
              <a:rPr lang="en-IN" dirty="0" err="1"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Rectangle r1=</a:t>
            </a: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Rectangle();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Scanner </a:t>
            </a:r>
            <a:r>
              <a:rPr lang="en-IN" dirty="0" err="1">
                <a:latin typeface="Consolas" panose="020B0609020204030204" pitchFamily="49" charset="0"/>
              </a:rPr>
              <a:t>sc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Scanner(System.in);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dirty="0" err="1">
                <a:latin typeface="Consolas" panose="020B0609020204030204" pitchFamily="49" charset="0"/>
              </a:rPr>
              <a:t>System.out.print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"enter height:"</a:t>
            </a:r>
            <a:r>
              <a:rPr lang="en-IN" dirty="0">
                <a:latin typeface="Consolas" panose="020B0609020204030204" pitchFamily="49" charset="0"/>
              </a:rPr>
              <a:t>);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r1.height=</a:t>
            </a:r>
            <a:r>
              <a:rPr lang="en-IN" dirty="0" err="1">
                <a:latin typeface="Consolas" panose="020B0609020204030204" pitchFamily="49" charset="0"/>
              </a:rPr>
              <a:t>sc.nextFloat</a:t>
            </a:r>
            <a:r>
              <a:rPr lang="en-IN" dirty="0">
                <a:latin typeface="Consolas" panose="020B0609020204030204" pitchFamily="49" charset="0"/>
              </a:rPr>
              <a:t>();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dirty="0" err="1">
                <a:latin typeface="Consolas" panose="020B0609020204030204" pitchFamily="49" charset="0"/>
              </a:rPr>
              <a:t>System.out.print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"enter width:"</a:t>
            </a:r>
            <a:r>
              <a:rPr lang="en-IN" dirty="0">
                <a:latin typeface="Consolas" panose="020B0609020204030204" pitchFamily="49" charset="0"/>
              </a:rPr>
              <a:t>);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r1.width=</a:t>
            </a:r>
            <a:r>
              <a:rPr lang="en-IN" dirty="0" err="1">
                <a:latin typeface="Consolas" panose="020B0609020204030204" pitchFamily="49" charset="0"/>
              </a:rPr>
              <a:t>sc.nextFloat</a:t>
            </a:r>
            <a:r>
              <a:rPr lang="en-IN" dirty="0">
                <a:latin typeface="Consolas" panose="020B0609020204030204" pitchFamily="49" charset="0"/>
              </a:rPr>
              <a:t>();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b="1" dirty="0">
                <a:latin typeface="Consolas" panose="020B0609020204030204" pitchFamily="49" charset="0"/>
              </a:rPr>
              <a:t>r1.calArea();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//class </a:t>
            </a:r>
            <a:r>
              <a:rPr lang="en-IN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myProgram</a:t>
            </a:r>
            <a:endParaRPr lang="en-I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543800" y="863443"/>
            <a:ext cx="438150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Rectangle{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dirty="0">
                <a:latin typeface="Consolas" panose="020B0609020204030204" pitchFamily="49" charset="0"/>
              </a:rPr>
              <a:t>float height;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dirty="0">
                <a:latin typeface="Consolas" panose="020B0609020204030204" pitchFamily="49" charset="0"/>
              </a:rPr>
              <a:t>float width;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dirty="0">
                <a:latin typeface="Consolas" panose="020B0609020204030204" pitchFamily="49" charset="0"/>
              </a:rPr>
              <a:t>public void </a:t>
            </a:r>
            <a:r>
              <a:rPr lang="en-IN" b="1" dirty="0" err="1">
                <a:latin typeface="Consolas" panose="020B0609020204030204" pitchFamily="49" charset="0"/>
              </a:rPr>
              <a:t>calArea</a:t>
            </a:r>
            <a:r>
              <a:rPr lang="en-IN" b="1" dirty="0">
                <a:latin typeface="Consolas" panose="020B0609020204030204" pitchFamily="49" charset="0"/>
              </a:rPr>
              <a:t>() </a:t>
            </a:r>
            <a:r>
              <a:rPr lang="en-IN" dirty="0">
                <a:latin typeface="Consolas" panose="020B0609020204030204" pitchFamily="49" charset="0"/>
              </a:rPr>
              <a:t>{    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 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"Area="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b="1" dirty="0">
                <a:latin typeface="Consolas" panose="020B0609020204030204" pitchFamily="49" charset="0"/>
              </a:rPr>
              <a:t>height*width</a:t>
            </a:r>
            <a:r>
              <a:rPr lang="en-IN" dirty="0">
                <a:latin typeface="Consolas" panose="020B0609020204030204" pitchFamily="49" charset="0"/>
              </a:rPr>
              <a:t>);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dirty="0"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calArea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dirty="0">
                <a:latin typeface="Consolas" panose="020B0609020204030204" pitchFamily="49" charset="0"/>
              </a:rPr>
              <a:t>}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362951" y="4892859"/>
            <a:ext cx="3829050" cy="1686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enter height:30.55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enter width:20.44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Area=624.442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362951" y="4563675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269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vs. Object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3947" y="778794"/>
          <a:ext cx="881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Object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03947" y="1157635"/>
          <a:ext cx="881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is a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Blueprint</a:t>
                      </a:r>
                      <a:r>
                        <a:rPr lang="en-US" dirty="0">
                          <a:solidFill>
                            <a:srgbClr val="301B92"/>
                          </a:solidFill>
                        </a:rPr>
                        <a:t> </a:t>
                      </a:r>
                      <a:r>
                        <a:rPr lang="en-US" dirty="0"/>
                        <a:t>or template.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is the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instance</a:t>
                      </a:r>
                      <a:r>
                        <a:rPr lang="en-US" baseline="0" dirty="0"/>
                        <a:t> of a class.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03947" y="1536476"/>
          <a:ext cx="881107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creates a 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logical </a:t>
                      </a:r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framework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defines the relationship between its members.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you declare an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of a class, you are creating an </a:t>
                      </a:r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that class.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03947" y="2184557"/>
          <a:ext cx="881107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is a 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construct.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object has </a:t>
                      </a:r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physical reality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(i.e., an object occupies space in memory.)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203947" y="2832638"/>
          <a:ext cx="881107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is a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group</a:t>
                      </a:r>
                      <a:r>
                        <a:rPr lang="en-US" dirty="0"/>
                        <a:t> or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collection</a:t>
                      </a:r>
                      <a:r>
                        <a:rPr lang="en-US" dirty="0"/>
                        <a:t> of similar object.</a:t>
                      </a:r>
                    </a:p>
                    <a:p>
                      <a:r>
                        <a:rPr lang="en-US" dirty="0"/>
                        <a:t>e.g. Car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Object is defined as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real-world entity</a:t>
                      </a:r>
                    </a:p>
                    <a:p>
                      <a:r>
                        <a:rPr lang="en-US" dirty="0" err="1"/>
                        <a:t>e.g.:Audi</a:t>
                      </a:r>
                      <a:r>
                        <a:rPr lang="en-US" baseline="0" dirty="0"/>
                        <a:t>,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Volkswagen,</a:t>
                      </a:r>
                      <a:r>
                        <a:rPr lang="en-IN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Tesla, Ferrari etc.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203947" y="3480719"/>
          <a:ext cx="881107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is declared only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once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</a:t>
                      </a:r>
                      <a:r>
                        <a:rPr lang="en-US" baseline="0" dirty="0"/>
                        <a:t> Object can be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created</a:t>
                      </a:r>
                      <a:r>
                        <a:rPr lang="en-US" baseline="0" dirty="0"/>
                        <a:t> as many times as required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203947" y="4128800"/>
          <a:ext cx="881107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doesn’t allocate memory </a:t>
                      </a:r>
                      <a:r>
                        <a:rPr lang="en-US" dirty="0"/>
                        <a:t>when it is created.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</a:t>
                      </a:r>
                      <a:r>
                        <a:rPr lang="en-US" baseline="0" dirty="0"/>
                        <a:t> Object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allocates the memory </a:t>
                      </a:r>
                      <a:r>
                        <a:rPr lang="en-US" baseline="0" dirty="0"/>
                        <a:t>upon creation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203947" y="5155723"/>
          <a:ext cx="881107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r>
                        <a:rPr lang="en-US" dirty="0"/>
                        <a:t>: Profession</a:t>
                      </a:r>
                    </a:p>
                    <a:p>
                      <a:r>
                        <a:rPr lang="en-US" b="1" dirty="0"/>
                        <a:t>Class</a:t>
                      </a:r>
                      <a:r>
                        <a:rPr lang="en-US" dirty="0"/>
                        <a:t>: Mobile</a:t>
                      </a:r>
                    </a:p>
                    <a:p>
                      <a:r>
                        <a:rPr lang="en-US" b="1" dirty="0"/>
                        <a:t>Class</a:t>
                      </a:r>
                      <a:r>
                        <a:rPr lang="en-US" dirty="0"/>
                        <a:t>: Subject</a:t>
                      </a:r>
                    </a:p>
                    <a:p>
                      <a:r>
                        <a:rPr lang="en-US" b="1" dirty="0"/>
                        <a:t>Class</a:t>
                      </a:r>
                      <a:r>
                        <a:rPr lang="en-US" dirty="0"/>
                        <a:t>: Student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Class</a:t>
                      </a:r>
                      <a:r>
                        <a:rPr lang="en-US" dirty="0"/>
                        <a:t>: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Object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Doctor, Teacher, Lawyer, Politician…</a:t>
                      </a:r>
                    </a:p>
                    <a:p>
                      <a:r>
                        <a:rPr lang="en-US" b="1" baseline="0" dirty="0"/>
                        <a:t>Object</a:t>
                      </a:r>
                      <a:r>
                        <a:rPr lang="en-US" baseline="0" dirty="0"/>
                        <a:t>: iPhone, </a:t>
                      </a:r>
                      <a:r>
                        <a:rPr lang="en-US" baseline="0" dirty="0" err="1"/>
                        <a:t>Samsumg</a:t>
                      </a:r>
                      <a:r>
                        <a:rPr lang="en-US" baseline="0" dirty="0"/>
                        <a:t>, 1plus…</a:t>
                      </a:r>
                    </a:p>
                    <a:p>
                      <a:r>
                        <a:rPr lang="en-US" b="1" dirty="0"/>
                        <a:t>Object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Maths, English, Science, Computer…</a:t>
                      </a:r>
                    </a:p>
                    <a:p>
                      <a:r>
                        <a:rPr lang="en-US" b="1" baseline="0" dirty="0"/>
                        <a:t>Object</a:t>
                      </a:r>
                      <a:r>
                        <a:rPr lang="en-US" baseline="0" dirty="0"/>
                        <a:t>: John, Aarav, </a:t>
                      </a:r>
                      <a:r>
                        <a:rPr lang="en-US" baseline="0" dirty="0" err="1"/>
                        <a:t>Smita</a:t>
                      </a:r>
                      <a:r>
                        <a:rPr lang="en-US" baseline="0" dirty="0"/>
                        <a:t>…</a:t>
                      </a:r>
                    </a:p>
                    <a:p>
                      <a:r>
                        <a:rPr lang="en-US" b="1" baseline="0" dirty="0"/>
                        <a:t>Object: </a:t>
                      </a:r>
                      <a:r>
                        <a:rPr lang="en-US" b="0" baseline="0" dirty="0"/>
                        <a:t>Blue, Green, Red, Yellow, Violet, Black…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203947" y="4776881"/>
          <a:ext cx="881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can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exist</a:t>
                      </a:r>
                      <a:r>
                        <a:rPr lang="en-US" dirty="0"/>
                        <a:t> without its</a:t>
                      </a:r>
                      <a:r>
                        <a:rPr lang="en-US" baseline="0" dirty="0"/>
                        <a:t> objects.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</a:t>
                      </a:r>
                      <a:r>
                        <a:rPr lang="en-US" baseline="0" dirty="0"/>
                        <a:t> Object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can’t exist </a:t>
                      </a:r>
                      <a:r>
                        <a:rPr lang="en-US" baseline="0" dirty="0"/>
                        <a:t>without a class.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6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67: How Constructor Works in Java? [Answer]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" r="1689" b="2758"/>
          <a:stretch/>
        </p:blipFill>
        <p:spPr bwMode="auto">
          <a:xfrm>
            <a:off x="8079475" y="1474161"/>
            <a:ext cx="2784144" cy="260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05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672750" cy="5590565"/>
          </a:xfrm>
        </p:spPr>
        <p:txBody>
          <a:bodyPr/>
          <a:lstStyle/>
          <a:p>
            <a:r>
              <a:rPr lang="en-US" dirty="0"/>
              <a:t>A constructor in Java is a </a:t>
            </a:r>
            <a:r>
              <a:rPr lang="en-US" b="1" u="sng" dirty="0">
                <a:solidFill>
                  <a:srgbClr val="002060"/>
                </a:solidFill>
              </a:rPr>
              <a:t>special type of method</a:t>
            </a:r>
            <a:r>
              <a:rPr lang="en-US" dirty="0"/>
              <a:t> that is used to </a:t>
            </a:r>
            <a:r>
              <a:rPr lang="en-US" dirty="0">
                <a:solidFill>
                  <a:srgbClr val="002060"/>
                </a:solidFill>
              </a:rPr>
              <a:t>initialize </a:t>
            </a:r>
            <a:r>
              <a:rPr lang="en-US" dirty="0"/>
              <a:t>objects. </a:t>
            </a:r>
          </a:p>
          <a:p>
            <a:r>
              <a:rPr lang="en-US" dirty="0"/>
              <a:t>The constructor is called when an </a:t>
            </a:r>
            <a:r>
              <a:rPr lang="en-US" dirty="0">
                <a:solidFill>
                  <a:srgbClr val="002060"/>
                </a:solidFill>
              </a:rPr>
              <a:t>object of a class is created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constructor </a:t>
            </a:r>
            <a:r>
              <a:rPr lang="en-US" b="1" dirty="0"/>
              <a:t>initializes</a:t>
            </a:r>
            <a:r>
              <a:rPr lang="en-US" dirty="0"/>
              <a:t> an object immediately upon creation. </a:t>
            </a:r>
          </a:p>
          <a:p>
            <a:r>
              <a:rPr lang="en-US" dirty="0"/>
              <a:t>It has the </a:t>
            </a:r>
            <a:r>
              <a:rPr lang="en-US" dirty="0">
                <a:solidFill>
                  <a:srgbClr val="002060"/>
                </a:solidFill>
              </a:rPr>
              <a:t>same name </a:t>
            </a:r>
            <a:r>
              <a:rPr lang="en-US" dirty="0"/>
              <a:t>as the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 in which it resides and is </a:t>
            </a:r>
            <a:r>
              <a:rPr lang="en-US" dirty="0">
                <a:solidFill>
                  <a:srgbClr val="002060"/>
                </a:solidFill>
              </a:rPr>
              <a:t>syntactically</a:t>
            </a:r>
            <a:r>
              <a:rPr lang="en-US" dirty="0"/>
              <a:t> similar to a method.</a:t>
            </a:r>
          </a:p>
          <a:p>
            <a:r>
              <a:rPr lang="en-US" dirty="0"/>
              <a:t>JVM first allocates the memory for variables (objects) and then executes the constructor to initialize instance variables.</a:t>
            </a:r>
          </a:p>
          <a:p>
            <a:r>
              <a:rPr lang="en-US" dirty="0"/>
              <a:t>The JVM calls it automatically when we create an object.</a:t>
            </a:r>
          </a:p>
          <a:p>
            <a:r>
              <a:rPr lang="en-US" dirty="0"/>
              <a:t>A constructor defines what happens when an object of a class </a:t>
            </a:r>
            <a:r>
              <a:rPr lang="en-IN" dirty="0"/>
              <a:t>is created.</a:t>
            </a:r>
            <a:endParaRPr lang="en-US" dirty="0"/>
          </a:p>
          <a:p>
            <a:endParaRPr lang="en-IN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248650" y="863443"/>
            <a:ext cx="3943349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Cube</a:t>
            </a:r>
            <a:r>
              <a:rPr lang="en-IN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Cube()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initailze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				object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</p:spTree>
    <p:extLst>
      <p:ext uri="{BB962C8B-B14F-4D97-AF65-F5344CB8AC3E}">
        <p14:creationId xmlns:p14="http://schemas.microsoft.com/office/powerpoint/2010/main" val="33788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025849" cy="5590565"/>
          </a:xfrm>
        </p:spPr>
        <p:txBody>
          <a:bodyPr/>
          <a:lstStyle/>
          <a:p>
            <a:r>
              <a:rPr lang="en-US" dirty="0"/>
              <a:t>Constructor is </a:t>
            </a:r>
            <a:r>
              <a:rPr lang="en-US" i="1" dirty="0">
                <a:solidFill>
                  <a:srgbClr val="002060"/>
                </a:solidFill>
              </a:rPr>
              <a:t>invoked automatically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whenever an object of class is created.</a:t>
            </a:r>
          </a:p>
          <a:p>
            <a:r>
              <a:rPr lang="en-US" dirty="0"/>
              <a:t> Constructors do </a:t>
            </a:r>
            <a:r>
              <a:rPr lang="en-US" i="1" dirty="0">
                <a:solidFill>
                  <a:srgbClr val="002060"/>
                </a:solidFill>
              </a:rPr>
              <a:t>not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have </a:t>
            </a:r>
            <a:r>
              <a:rPr lang="en-US" i="1" dirty="0">
                <a:solidFill>
                  <a:srgbClr val="002060"/>
                </a:solidFill>
              </a:rPr>
              <a:t>return types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and they cannot return values, not even void.</a:t>
            </a:r>
          </a:p>
          <a:p>
            <a:r>
              <a:rPr lang="en-US" dirty="0"/>
              <a:t>All classes have </a:t>
            </a:r>
            <a:r>
              <a:rPr lang="en-US" i="1" dirty="0">
                <a:solidFill>
                  <a:srgbClr val="002060"/>
                </a:solidFill>
              </a:rPr>
              <a:t>constructors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i="1" dirty="0">
                <a:solidFill>
                  <a:srgbClr val="002060"/>
                </a:solidFill>
              </a:rPr>
              <a:t>default</a:t>
            </a:r>
            <a:r>
              <a:rPr lang="en-US" dirty="0"/>
              <a:t>: if you do not create a class constructor yourself, Java creates one for you known as </a:t>
            </a:r>
            <a:r>
              <a:rPr lang="en-US" b="1" dirty="0">
                <a:solidFill>
                  <a:srgbClr val="002060"/>
                </a:solidFill>
              </a:rPr>
              <a:t>default constructor</a:t>
            </a:r>
            <a:r>
              <a:rPr lang="en-US" dirty="0"/>
              <a:t>.</a:t>
            </a:r>
          </a:p>
          <a:p>
            <a:r>
              <a:rPr lang="en-US" dirty="0"/>
              <a:t>Constructor is a </a:t>
            </a:r>
            <a:r>
              <a:rPr lang="en-US" dirty="0">
                <a:solidFill>
                  <a:srgbClr val="002060"/>
                </a:solidFill>
              </a:rPr>
              <a:t>method</a:t>
            </a:r>
            <a:r>
              <a:rPr lang="en-US" dirty="0"/>
              <a:t> that is called at runtime during the object creation by using the </a:t>
            </a:r>
            <a:r>
              <a:rPr lang="en-US" b="1" dirty="0">
                <a:solidFill>
                  <a:srgbClr val="002060"/>
                </a:solidFill>
              </a:rPr>
              <a:t>new</a:t>
            </a:r>
            <a:r>
              <a:rPr lang="en-US" dirty="0"/>
              <a:t> operator. The JVM calls it automatically when we create an object.</a:t>
            </a:r>
          </a:p>
          <a:p>
            <a:r>
              <a:rPr lang="en-US" dirty="0"/>
              <a:t>It is called and executed only </a:t>
            </a:r>
            <a:r>
              <a:rPr lang="en-US" dirty="0">
                <a:solidFill>
                  <a:srgbClr val="002060"/>
                </a:solidFill>
              </a:rPr>
              <a:t>once</a:t>
            </a:r>
            <a:r>
              <a:rPr lang="en-US" dirty="0"/>
              <a:t> per object. </a:t>
            </a:r>
          </a:p>
          <a:p>
            <a:r>
              <a:rPr lang="en-US" dirty="0"/>
              <a:t>It means that when an object of a class is created, constructor is called. When we create 2</a:t>
            </a:r>
            <a:r>
              <a:rPr lang="en-US" baseline="30000" dirty="0"/>
              <a:t>nd</a:t>
            </a:r>
            <a:r>
              <a:rPr lang="en-US" dirty="0"/>
              <a:t> object then the constructor is again called during the second time.</a:t>
            </a:r>
          </a:p>
          <a:p>
            <a:endParaRPr lang="en-IN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248650" y="863443"/>
            <a:ext cx="3943349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Demo</a:t>
            </a:r>
            <a:r>
              <a:rPr lang="en-IN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Demo()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initailze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				object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</p:spTree>
    <p:extLst>
      <p:ext uri="{BB962C8B-B14F-4D97-AF65-F5344CB8AC3E}">
        <p14:creationId xmlns:p14="http://schemas.microsoft.com/office/powerpoint/2010/main" val="39098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is </a:t>
            </a:r>
            <a:r>
              <a:rPr lang="en-IN" b="1" dirty="0"/>
              <a:t>derived</a:t>
            </a:r>
            <a:r>
              <a:rPr lang="en-IN" dirty="0"/>
              <a:t> </a:t>
            </a:r>
            <a:r>
              <a:rPr lang="en-IN" b="1" dirty="0"/>
              <a:t>datatype</a:t>
            </a:r>
            <a:r>
              <a:rPr lang="en-IN" dirty="0"/>
              <a:t>, it combines members of different datatypes into one.</a:t>
            </a:r>
            <a:endParaRPr lang="en-US" dirty="0"/>
          </a:p>
          <a:p>
            <a:r>
              <a:rPr lang="en-US" dirty="0"/>
              <a:t>Defines new datatype (primitive ones are not enough).                </a:t>
            </a:r>
          </a:p>
          <a:p>
            <a:pPr lvl="1"/>
            <a:r>
              <a:rPr lang="en-US" dirty="0"/>
              <a:t>For Example :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Car, College, Bus etc..</a:t>
            </a:r>
          </a:p>
          <a:p>
            <a:r>
              <a:rPr lang="en-US" dirty="0"/>
              <a:t>This new datatype can be used to create objects.</a:t>
            </a:r>
          </a:p>
          <a:p>
            <a:r>
              <a:rPr lang="en-US" dirty="0"/>
              <a:t>A class is a template for an object .</a:t>
            </a:r>
          </a:p>
          <a:p>
            <a:pPr>
              <a:buNone/>
            </a:pPr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3824" y="3495253"/>
            <a:ext cx="8153400" cy="20313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company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IN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………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5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380930" y="1296537"/>
            <a:ext cx="2550221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Constructor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7653" y="3823183"/>
            <a:ext cx="2550221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Default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71909" y="3823183"/>
            <a:ext cx="2550221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No-Argument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6165" y="3823183"/>
            <a:ext cx="2739198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Parameterized</a:t>
            </a:r>
            <a:endParaRPr lang="en-IN" sz="2800" b="1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1472764" y="2169994"/>
            <a:ext cx="4183277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4447020" y="2169994"/>
            <a:ext cx="1209021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5656041" y="2169994"/>
            <a:ext cx="1859723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309398" y="3823183"/>
            <a:ext cx="2739198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Copy Constructor </a:t>
            </a:r>
            <a:endParaRPr lang="en-IN" sz="2800" b="1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/>
          <p:cNvCxnSpPr>
            <a:stCxn id="4" idx="2"/>
            <a:endCxn id="16" idx="0"/>
          </p:cNvCxnSpPr>
          <p:nvPr/>
        </p:nvCxnSpPr>
        <p:spPr>
          <a:xfrm>
            <a:off x="5656041" y="2169994"/>
            <a:ext cx="5022956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59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Constructor: MyConst.java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0" y="863445"/>
            <a:ext cx="6054465" cy="3455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dirty="0">
                <a:latin typeface="Consolas" panose="020B0609020204030204" pitchFamily="49" charset="0"/>
              </a:rPr>
              <a:t> {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public static void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 	{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c=new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b="1" dirty="0">
                <a:latin typeface="Consolas" panose="020B0609020204030204" pitchFamily="49" charset="0"/>
              </a:rPr>
              <a:t>();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85646" y="3200401"/>
            <a:ext cx="5964819" cy="3347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dirty="0">
                <a:latin typeface="Consolas" panose="020B0609020204030204" pitchFamily="49" charset="0"/>
              </a:rPr>
              <a:t>{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	//Default Constructor…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	}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public static void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 	{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b="1" dirty="0">
                <a:latin typeface="Consolas" panose="020B0609020204030204" pitchFamily="49" charset="0"/>
              </a:rPr>
              <a:t> c=new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b="1" dirty="0">
                <a:latin typeface="Consolas" panose="020B0609020204030204" pitchFamily="49" charset="0"/>
              </a:rPr>
              <a:t>();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Top Part V Stickers for Android &amp;amp;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71" y="2448881"/>
            <a:ext cx="2009476" cy="20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9106327">
            <a:off x="4198565" y="27827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Compiler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85645" y="2888343"/>
            <a:ext cx="1956869" cy="3120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Compilation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8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define your own constructor, the </a:t>
            </a:r>
            <a:r>
              <a:rPr lang="en-US" dirty="0">
                <a:solidFill>
                  <a:srgbClr val="002060"/>
                </a:solidFill>
              </a:rPr>
              <a:t>default constructor </a:t>
            </a:r>
            <a:r>
              <a:rPr lang="en-IN" dirty="0">
                <a:solidFill>
                  <a:srgbClr val="002060"/>
                </a:solidFill>
              </a:rPr>
              <a:t>is no longer used</a:t>
            </a:r>
            <a:r>
              <a:rPr lang="en-IN" dirty="0"/>
              <a:t>.</a:t>
            </a:r>
            <a:endParaRPr lang="en-US" b="1" dirty="0"/>
          </a:p>
          <a:p>
            <a:r>
              <a:rPr lang="en-IN" dirty="0"/>
              <a:t>The </a:t>
            </a:r>
            <a:r>
              <a:rPr lang="en-US" dirty="0"/>
              <a:t>default constructor automatically </a:t>
            </a:r>
            <a:r>
              <a:rPr lang="en-US" dirty="0">
                <a:solidFill>
                  <a:srgbClr val="002060"/>
                </a:solidFill>
              </a:rPr>
              <a:t>initializes</a:t>
            </a:r>
            <a:r>
              <a:rPr lang="en-US" dirty="0"/>
              <a:t> all instance variables to zero. 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5287" y="2191658"/>
            <a:ext cx="4541513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accNo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balance;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//default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60685" y="2191657"/>
            <a:ext cx="7300135" cy="2873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MyBank</a:t>
            </a:r>
            <a:r>
              <a:rPr lang="en-US" sz="2000" dirty="0">
                <a:latin typeface="Consolas" panose="020B0609020204030204" pitchFamily="49" charset="0"/>
              </a:rPr>
              <a:t> {   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>
                <a:latin typeface="Consolas" panose="020B0609020204030204" pitchFamily="49" charset="0"/>
              </a:rPr>
              <a:t>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 ma= 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();   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"balance="</a:t>
            </a: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ma.balance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587077" y="5586545"/>
            <a:ext cx="2892237" cy="50945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balance=0.0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587077" y="5257361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213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No-Argument </a:t>
            </a:r>
            <a:r>
              <a:rPr lang="en-IN" dirty="0"/>
              <a:t>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6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No-Argument </a:t>
            </a:r>
            <a:r>
              <a:rPr lang="en-IN" dirty="0"/>
              <a:t>Constructor: MyMain.java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720980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Cube</a:t>
            </a:r>
            <a:r>
              <a:rPr lang="en-US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width;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height;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depth;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		  		Constructing cube</a:t>
            </a:r>
            <a:r>
              <a:rPr lang="en-US" b="1" dirty="0">
                <a:latin typeface="Consolas" panose="020B0609020204030204" pitchFamily="49" charset="0"/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width = 10;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height = 10;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depth = 10;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}//class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8" y="837274"/>
            <a:ext cx="5955721" cy="250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MyMain</a:t>
            </a:r>
            <a:r>
              <a:rPr lang="en-US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Cube();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4778466"/>
            <a:ext cx="2033734" cy="1827786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2218766" y="2259105"/>
            <a:ext cx="6575611" cy="645459"/>
          </a:xfrm>
          <a:prstGeom prst="bentConnector3">
            <a:avLst>
              <a:gd name="adj1" fmla="val 50000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29082" y="40329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22426"/>
                </a:solidFill>
                <a:latin typeface="Roboto" panose="02000000000000000000" pitchFamily="2" charset="0"/>
              </a:rPr>
              <a:t>If you implement any constructor then you no longer receive a </a:t>
            </a:r>
            <a:r>
              <a:rPr lang="en-US" b="1" i="1" dirty="0">
                <a:solidFill>
                  <a:srgbClr val="222426"/>
                </a:solidFill>
                <a:latin typeface="Roboto" panose="02000000000000000000" pitchFamily="2" charset="0"/>
              </a:rPr>
              <a:t>default constructor </a:t>
            </a:r>
            <a:r>
              <a:rPr lang="en-US" i="1" dirty="0">
                <a:solidFill>
                  <a:srgbClr val="222426"/>
                </a:solidFill>
                <a:latin typeface="Roboto" panose="02000000000000000000" pitchFamily="2" charset="0"/>
              </a:rPr>
              <a:t>from Java compiler.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89986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8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Constructor: MyMain.java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68967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Cube</a:t>
            </a:r>
            <a:r>
              <a:rPr lang="en-US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width, height, depth;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w, 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		  			      Constructing cube</a:t>
            </a:r>
            <a:r>
              <a:rPr lang="en-US" b="1" dirty="0">
                <a:latin typeface="Consolas" panose="020B0609020204030204" pitchFamily="49" charset="0"/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width = w;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height = h;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depth = d;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}//class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8" y="837274"/>
            <a:ext cx="5955721" cy="250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MyMain</a:t>
            </a:r>
            <a:r>
              <a:rPr lang="en-US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public static void 				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Cube(10,10,10);     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26" y="4626223"/>
            <a:ext cx="2033734" cy="1827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3350" y="2057400"/>
            <a:ext cx="4438650" cy="400050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128" y="1768258"/>
            <a:ext cx="5866921" cy="479641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Constructor: MyMain.java with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68967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Cube</a:t>
            </a:r>
            <a:r>
              <a:rPr lang="en-US" sz="2000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latin typeface="Consolas" panose="020B0609020204030204" pitchFamily="49" charset="0"/>
              </a:rPr>
              <a:t>width,height,depth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Cube(double w, double h, double 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{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"Constructing cube"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width = w;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height = 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depth = 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calVolume</a:t>
            </a:r>
            <a:r>
              <a:rPr lang="en-US" sz="2000" b="1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("Volume=" </a:t>
            </a:r>
            <a:r>
              <a:rPr lang="en-US" sz="2000" dirty="0">
                <a:latin typeface="Consolas" panose="020B0609020204030204" pitchFamily="49" charset="0"/>
              </a:rPr>
              <a:t>					     +width*height*depth);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calVolume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  <a:endParaRPr lang="en-I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8" y="837274"/>
            <a:ext cx="5955721" cy="250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3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MyMain</a:t>
            </a:r>
            <a:r>
              <a:rPr lang="en-US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>
                <a:latin typeface="Consolas" panose="020B0609020204030204" pitchFamily="49" charset="0"/>
              </a:rPr>
              <a:t>				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Cube(10,10,10);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c.calVolume</a:t>
            </a:r>
            <a:r>
              <a:rPr lang="en-US" sz="2000" b="1" dirty="0">
                <a:latin typeface="Consolas" panose="020B0609020204030204" pitchFamily="49" charset="0"/>
              </a:rPr>
              <a:t>();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512" y="4626223"/>
            <a:ext cx="2033734" cy="18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1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Constructor: method with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68967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Cube</a:t>
            </a:r>
            <a:r>
              <a:rPr lang="en-US" sz="2000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width,height,depth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Cube(double w, double h, double 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{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("Constructing cube");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width = w;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height = 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depth = 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double </a:t>
            </a:r>
            <a:r>
              <a:rPr lang="en-US" sz="2000" b="1" dirty="0" err="1">
                <a:latin typeface="Consolas" panose="020B0609020204030204" pitchFamily="49" charset="0"/>
              </a:rPr>
              <a:t>calVolume</a:t>
            </a:r>
            <a:r>
              <a:rPr lang="en-US" sz="2000" b="1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width*height*depth;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  }//</a:t>
            </a:r>
            <a:r>
              <a:rPr lang="en-US" sz="2000" b="1" dirty="0" err="1">
                <a:latin typeface="Consolas" panose="020B0609020204030204" pitchFamily="49" charset="0"/>
              </a:rPr>
              <a:t>calVolume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}//class</a:t>
            </a: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9" y="837274"/>
            <a:ext cx="5371142" cy="4765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MyMain</a:t>
            </a:r>
            <a:r>
              <a:rPr lang="en-US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public static void 		  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  double </a:t>
            </a:r>
            <a:r>
              <a:rPr lang="en-US" sz="2000" dirty="0" err="1">
                <a:latin typeface="Consolas" panose="020B0609020204030204" pitchFamily="49" charset="0"/>
              </a:rPr>
              <a:t>vol</a:t>
            </a:r>
            <a:r>
              <a:rPr lang="en-US" sz="2000" dirty="0">
                <a:latin typeface="Consolas" panose="020B0609020204030204" pitchFamily="49" charset="0"/>
              </a:rPr>
              <a:t>;   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Cube(10,10,10);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vol</a:t>
            </a:r>
            <a:r>
              <a:rPr lang="en-US" sz="2000" b="1" dirty="0">
                <a:latin typeface="Consolas" panose="020B0609020204030204" pitchFamily="49" charset="0"/>
              </a:rPr>
              <a:t>=</a:t>
            </a:r>
            <a:r>
              <a:rPr lang="en-US" sz="2000" b="1" dirty="0" err="1">
                <a:latin typeface="Consolas" panose="020B0609020204030204" pitchFamily="49" charset="0"/>
              </a:rPr>
              <a:t>c.calVolume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				Volume="+</a:t>
            </a:r>
            <a:r>
              <a:rPr lang="en-US" sz="2000" b="1" dirty="0" err="1">
                <a:latin typeface="Consolas" panose="020B0609020204030204" pitchFamily="49" charset="0"/>
              </a:rPr>
              <a:t>vol</a:t>
            </a:r>
            <a:r>
              <a:rPr lang="en-US" sz="2000" b="1" dirty="0">
                <a:latin typeface="Consolas" panose="020B0609020204030204" pitchFamily="49" charset="0"/>
              </a:rPr>
              <a:t>);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24" y="4732064"/>
            <a:ext cx="2033734" cy="18277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027887" y="5022729"/>
            <a:ext cx="3047999" cy="8357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Constructing cube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Volume=1000.0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9027886" y="4732064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159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1081"/>
            <a:ext cx="5334000" cy="1862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836000" y="1074051"/>
            <a:ext cx="2520000" cy="521835"/>
          </a:xfrm>
          <a:custGeom>
            <a:avLst/>
            <a:gdLst>
              <a:gd name="connsiteX0" fmla="*/ 0 w 1857374"/>
              <a:gd name="connsiteY0" fmla="*/ 0 h 742949"/>
              <a:gd name="connsiteX1" fmla="*/ 1857374 w 1857374"/>
              <a:gd name="connsiteY1" fmla="*/ 0 h 742949"/>
              <a:gd name="connsiteX2" fmla="*/ 1857374 w 1857374"/>
              <a:gd name="connsiteY2" fmla="*/ 742949 h 742949"/>
              <a:gd name="connsiteX3" fmla="*/ 0 w 1857374"/>
              <a:gd name="connsiteY3" fmla="*/ 742949 h 742949"/>
              <a:gd name="connsiteX4" fmla="*/ 0 w 1857374"/>
              <a:gd name="connsiteY4" fmla="*/ 0 h 74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742949">
                <a:moveTo>
                  <a:pt x="0" y="0"/>
                </a:moveTo>
                <a:lnTo>
                  <a:pt x="1857374" y="0"/>
                </a:lnTo>
                <a:lnTo>
                  <a:pt x="1857374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kern="1200" dirty="0"/>
              <a:t>Class: Car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1938" y="2106514"/>
          <a:ext cx="3352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Properties (Describe)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Mfg.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Mileage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Gear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Power Steering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Anti-Lock braking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893233" y="3002406"/>
          <a:ext cx="304799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Methods (Functions)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On_break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On_lock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On_turn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3494738" y="2545651"/>
            <a:ext cx="990600" cy="30561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87789" y="2698458"/>
            <a:ext cx="947651" cy="2442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i="1" dirty="0"/>
              <a:t>this</a:t>
            </a:r>
            <a:r>
              <a:rPr lang="en-US" dirty="0"/>
              <a:t>’ keyword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 descr="Quiz: this / that / these / those (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90" y="1682750"/>
            <a:ext cx="3420743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34400" y="25360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1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375E-6 2.22222E-6 L 0.06303 -0.00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Box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breadth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Box(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 err="1"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("Constructing Box");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breadth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volume() {</a:t>
            </a:r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volume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breadth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 err="1"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latin typeface="Consolas" panose="020B0609020204030204" pitchFamily="49" charset="0"/>
              </a:rPr>
              <a:t>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"Volume is "</a:t>
            </a:r>
            <a:r>
              <a:rPr lang="en-IN" dirty="0">
                <a:latin typeface="Consolas" panose="020B0609020204030204" pitchFamily="49" charset="0"/>
              </a:rPr>
              <a:t> +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volume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BoxDemo</a:t>
            </a: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main(String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	Box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myBox1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Box(10,20,30);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	Box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myBox2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Box(3,6,9);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myBox1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latin typeface="Consolas" panose="020B0609020204030204" pitchFamily="49" charset="0"/>
              </a:rPr>
              <a:t>volume();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myBox2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latin typeface="Consolas" panose="020B0609020204030204" pitchFamily="49" charset="0"/>
              </a:rPr>
              <a:t>volume();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37113" y="1699956"/>
            <a:ext cx="2667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ine Callout 1 5"/>
          <p:cNvSpPr/>
          <p:nvPr/>
        </p:nvSpPr>
        <p:spPr>
          <a:xfrm>
            <a:off x="5570913" y="1852356"/>
            <a:ext cx="3276600" cy="457200"/>
          </a:xfrm>
          <a:prstGeom prst="borderCallout1">
            <a:avLst>
              <a:gd name="adj1" fmla="val 45220"/>
              <a:gd name="adj2" fmla="val -490"/>
              <a:gd name="adj3" fmla="val 735"/>
              <a:gd name="adj4" fmla="val -33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Creates ambiguity for compiler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584360" y="1838909"/>
            <a:ext cx="3276600" cy="838200"/>
          </a:xfrm>
          <a:prstGeom prst="borderCallout1">
            <a:avLst>
              <a:gd name="adj1" fmla="val 45220"/>
              <a:gd name="adj2" fmla="val -490"/>
              <a:gd name="adj3" fmla="val 735"/>
              <a:gd name="adj4" fmla="val -33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length</a:t>
            </a:r>
            <a:r>
              <a:rPr lang="en-IN" dirty="0">
                <a:solidFill>
                  <a:srgbClr val="C00000"/>
                </a:solidFill>
              </a:rPr>
              <a:t> is instance variable as well as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length</a:t>
            </a:r>
            <a:r>
              <a:rPr lang="en-IN" dirty="0">
                <a:solidFill>
                  <a:srgbClr val="C00000"/>
                </a:solidFill>
              </a:rPr>
              <a:t> is formal parameter of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922713" y="1116959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Box(</a:t>
            </a:r>
            <a:r>
              <a:rPr lang="en-IN" sz="2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IN" sz="2200" dirty="0"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breadth</a:t>
            </a:r>
            <a:r>
              <a:rPr lang="en-IN" sz="2200" dirty="0"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endParaRPr lang="en-IN" sz="2200" dirty="0"/>
          </a:p>
        </p:txBody>
      </p:sp>
      <p:sp>
        <p:nvSpPr>
          <p:cNvPr id="9" name="Rectangle 8"/>
          <p:cNvSpPr/>
          <p:nvPr/>
        </p:nvSpPr>
        <p:spPr>
          <a:xfrm>
            <a:off x="1832741" y="1706126"/>
            <a:ext cx="7315200" cy="90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.length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.breadth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breadth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.height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2741" y="1721852"/>
            <a:ext cx="7293964" cy="90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breadth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breadth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height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28625" y="495300"/>
            <a:ext cx="1408488" cy="1357056"/>
            <a:chOff x="428625" y="495300"/>
            <a:chExt cx="1408488" cy="1357056"/>
          </a:xfrm>
        </p:grpSpPr>
        <p:cxnSp>
          <p:nvCxnSpPr>
            <p:cNvPr id="35" name="Straight Connector 34"/>
            <p:cNvCxnSpPr>
              <a:stCxn id="5" idx="1"/>
            </p:cNvCxnSpPr>
            <p:nvPr/>
          </p:nvCxnSpPr>
          <p:spPr>
            <a:xfrm flipH="1">
              <a:off x="428625" y="1852356"/>
              <a:ext cx="14084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38150" y="495300"/>
              <a:ext cx="0" cy="1343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625" y="504825"/>
              <a:ext cx="49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i="1" dirty="0"/>
              <a:t>this</a:t>
            </a:r>
            <a:r>
              <a:rPr lang="en-US" dirty="0"/>
              <a:t>’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628520" cy="559056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/>
              <a:t> is a reference variable that refers to the current object.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/>
              <a:t> can be used to invoke current object's method.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this()</a:t>
            </a:r>
            <a:r>
              <a:rPr lang="en-US" dirty="0"/>
              <a:t> can be used to invoke current class constructor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/>
              <a:t> can be passed as a parameter to constructor and method call.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can be used to return the current object from the method.</a:t>
            </a:r>
          </a:p>
          <a:p>
            <a:endParaRPr lang="en-IN" dirty="0"/>
          </a:p>
        </p:txBody>
      </p:sp>
      <p:pic>
        <p:nvPicPr>
          <p:cNvPr id="2050" name="Picture 2" descr="Quiz: this / that / these / those (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57" y="973137"/>
            <a:ext cx="3420743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758564" y="1951335"/>
            <a:ext cx="7200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2025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527" y="1361283"/>
            <a:ext cx="1709464" cy="1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2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42324" cy="5590565"/>
          </a:xfrm>
        </p:spPr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002060"/>
                </a:solidFill>
              </a:rPr>
              <a:t>special</a:t>
            </a:r>
            <a:r>
              <a:rPr lang="en-US" dirty="0"/>
              <a:t> type of constructor that is used to create a </a:t>
            </a:r>
            <a:r>
              <a:rPr lang="en-US" dirty="0">
                <a:solidFill>
                  <a:srgbClr val="002060"/>
                </a:solidFill>
              </a:rPr>
              <a:t>new object </a:t>
            </a:r>
            <a:r>
              <a:rPr lang="en-US" dirty="0"/>
              <a:t>using the </a:t>
            </a:r>
            <a:r>
              <a:rPr lang="en-US" dirty="0">
                <a:solidFill>
                  <a:srgbClr val="002060"/>
                </a:solidFill>
              </a:rPr>
              <a:t>existing object </a:t>
            </a:r>
            <a:r>
              <a:rPr lang="en-US" dirty="0"/>
              <a:t>of a class that had been created previously. </a:t>
            </a:r>
          </a:p>
          <a:p>
            <a:r>
              <a:rPr lang="en-US" dirty="0"/>
              <a:t>It creates a </a:t>
            </a:r>
            <a:r>
              <a:rPr lang="en-US" dirty="0">
                <a:solidFill>
                  <a:srgbClr val="002060"/>
                </a:solidFill>
              </a:rPr>
              <a:t>new object </a:t>
            </a:r>
            <a:r>
              <a:rPr lang="en-US" dirty="0"/>
              <a:t>by initializing the object with the </a:t>
            </a:r>
            <a:r>
              <a:rPr lang="en-US" dirty="0">
                <a:solidFill>
                  <a:srgbClr val="002060"/>
                </a:solidFill>
              </a:rPr>
              <a:t>instance</a:t>
            </a:r>
            <a:r>
              <a:rPr lang="en-US" dirty="0"/>
              <a:t> of the same class.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67378" y="1145832"/>
            <a:ext cx="3765600" cy="150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1()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66196" y="1147430"/>
            <a:ext cx="3766782" cy="1499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2(Constructor 1)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9749587" y="2647032"/>
            <a:ext cx="591" cy="12152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37294" y="271233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Constructor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80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00143 0.419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09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00052 0.114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11" grpId="0"/>
      <p:bldP spid="1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Constructor: MyProgramCopy.java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62" y="754953"/>
            <a:ext cx="6507185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Student</a:t>
            </a:r>
            <a:r>
              <a:rPr lang="en-US" sz="1800" dirty="0">
                <a:latin typeface="Consolas" panose="020B0609020204030204" pitchFamily="49" charset="0"/>
              </a:rPr>
              <a:t>{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name;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rollno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Student(String 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s_name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s_roll</a:t>
            </a:r>
            <a:r>
              <a:rPr lang="en-US" sz="1800" dirty="0">
                <a:latin typeface="Consolas" panose="020B0609020204030204" pitchFamily="49" charset="0"/>
              </a:rPr>
              <a:t>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ConstructorInvoked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latin typeface="Consolas" panose="020B0609020204030204" pitchFamily="49" charset="0"/>
              </a:rPr>
              <a:t>.name=</a:t>
            </a:r>
            <a:r>
              <a:rPr lang="en-US" sz="1800" dirty="0" err="1">
                <a:latin typeface="Consolas" panose="020B0609020204030204" pitchFamily="49" charset="0"/>
              </a:rPr>
              <a:t>s_name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.rollno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s_roll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//Constructor1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</a:rPr>
              <a:t>Student(Student </a:t>
            </a:r>
            <a:r>
              <a:rPr lang="en-US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</a:t>
            </a:r>
            <a:r>
              <a:rPr lang="en-US" sz="1800" b="1" dirty="0">
                <a:latin typeface="Consolas" panose="020B0609020204030204" pitchFamily="49" charset="0"/>
              </a:rPr>
              <a:t>){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CopyConstructor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CopyConstructor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				         Invoked"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latin typeface="Consolas" panose="020B0609020204030204" pitchFamily="49" charset="0"/>
              </a:rPr>
              <a:t>.name=s.name;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latin typeface="Consolas" panose="020B0609020204030204" pitchFamily="49" charset="0"/>
              </a:rPr>
              <a:t>.rollno</a:t>
            </a:r>
            <a:r>
              <a:rPr lang="en-US" sz="1800" b="1" dirty="0"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latin typeface="Consolas" panose="020B0609020204030204" pitchFamily="49" charset="0"/>
              </a:rPr>
              <a:t>s.rollno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}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//Constructor2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>
                <a:latin typeface="Consolas" panose="020B0609020204030204" pitchFamily="49" charset="0"/>
              </a:rPr>
              <a:t>display(){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System.out.print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"name="</a:t>
            </a:r>
            <a:r>
              <a:rPr lang="en-US" sz="1800" dirty="0">
                <a:latin typeface="Consolas" panose="020B0609020204030204" pitchFamily="49" charset="0"/>
              </a:rPr>
              <a:t>+name);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 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rollno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 err="1">
                <a:latin typeface="Consolas" panose="020B0609020204030204" pitchFamily="49" charset="0"/>
              </a:rPr>
              <a:t>rollno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display()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  <a:endParaRPr lang="en-IN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3015" y="864023"/>
            <a:ext cx="566898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MyProgramCopy</a:t>
            </a:r>
            <a:r>
              <a:rPr lang="en-IN" sz="1800" dirty="0">
                <a:latin typeface="Consolas" panose="020B0609020204030204" pitchFamily="49" charset="0"/>
              </a:rPr>
              <a:t> {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main(String[]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){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float</a:t>
            </a:r>
            <a:r>
              <a:rPr lang="en-IN" sz="1800" dirty="0">
                <a:latin typeface="Consolas" panose="020B0609020204030204" pitchFamily="49" charset="0"/>
              </a:rPr>
              <a:t> area;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Student s1=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Student(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"darshan"</a:t>
            </a:r>
            <a:r>
              <a:rPr lang="en-IN" sz="1800" dirty="0">
                <a:latin typeface="Consolas" panose="020B0609020204030204" pitchFamily="49" charset="0"/>
              </a:rPr>
              <a:t>,101);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//invoking Copy Constructor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b="1" dirty="0">
                <a:latin typeface="Consolas" panose="020B0609020204030204" pitchFamily="49" charset="0"/>
              </a:rPr>
              <a:t>Student s2=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latin typeface="Consolas" panose="020B0609020204030204" pitchFamily="49" charset="0"/>
              </a:rPr>
              <a:t> Student(s1);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s1.display();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b="1" dirty="0">
                <a:latin typeface="Consolas" panose="020B0609020204030204" pitchFamily="49" charset="0"/>
              </a:rPr>
              <a:t>s2.display();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 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myProgram</a:t>
            </a:r>
            <a:endParaRPr lang="en-IN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637922" y="4671613"/>
            <a:ext cx="3424089" cy="1218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 Invoked</a:t>
            </a: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CopyConstructor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Invoked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name=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darshan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=101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name=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darshan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=101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637921" y="4380947"/>
            <a:ext cx="798574" cy="249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165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Copy Constructor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347793" cy="5590565"/>
          </a:xfrm>
        </p:spPr>
        <p:txBody>
          <a:bodyPr/>
          <a:lstStyle/>
          <a:p>
            <a:pPr fontAlgn="base"/>
            <a:r>
              <a:rPr lang="en-US" dirty="0"/>
              <a:t>It is easier to use when our class contains a </a:t>
            </a:r>
            <a:r>
              <a:rPr lang="en-US" dirty="0">
                <a:solidFill>
                  <a:srgbClr val="002060"/>
                </a:solidFill>
              </a:rPr>
              <a:t>complex object</a:t>
            </a:r>
            <a:r>
              <a:rPr lang="en-US" dirty="0"/>
              <a:t> with various parameters.</a:t>
            </a:r>
          </a:p>
          <a:p>
            <a:pPr fontAlgn="base"/>
            <a:r>
              <a:rPr lang="en-US" dirty="0"/>
              <a:t>Whenever we need to add all the field of a class to another object, then just send the reference of previously created object.</a:t>
            </a:r>
          </a:p>
          <a:p>
            <a:pPr fontAlgn="base"/>
            <a:r>
              <a:rPr lang="en-US" dirty="0"/>
              <a:t>One of the most importance of copy constructors is that </a:t>
            </a:r>
            <a:r>
              <a:rPr lang="en-US" dirty="0">
                <a:solidFill>
                  <a:srgbClr val="002060"/>
                </a:solidFill>
              </a:rPr>
              <a:t>there is no need for any typecasting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Using a copy constructor, we can have </a:t>
            </a:r>
            <a:r>
              <a:rPr lang="en-US" dirty="0">
                <a:solidFill>
                  <a:srgbClr val="002060"/>
                </a:solidFill>
              </a:rPr>
              <a:t>complete control </a:t>
            </a:r>
            <a:r>
              <a:rPr lang="en-US" dirty="0"/>
              <a:t>over </a:t>
            </a:r>
            <a:r>
              <a:rPr lang="en-US" dirty="0">
                <a:solidFill>
                  <a:srgbClr val="002060"/>
                </a:solidFill>
              </a:rPr>
              <a:t>object creation</a:t>
            </a:r>
            <a:r>
              <a:rPr lang="en-US" dirty="0"/>
              <a:t>.</a:t>
            </a:r>
          </a:p>
          <a:p>
            <a:r>
              <a:rPr lang="en-US" dirty="0"/>
              <a:t>With Copy Constructor, we can pass object of the class as a </a:t>
            </a:r>
            <a:r>
              <a:rPr lang="en-US" dirty="0">
                <a:solidFill>
                  <a:srgbClr val="002060"/>
                </a:solidFill>
              </a:rPr>
              <a:t>parameter(pass by reference)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67378" y="1145832"/>
            <a:ext cx="3765600" cy="150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1()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66196" y="1147430"/>
            <a:ext cx="3766782" cy="1499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2(Constructor 1)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9749587" y="2647032"/>
            <a:ext cx="591" cy="12152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37294" y="271233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Constructor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5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00143 0.4199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09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00052 0.114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7" grpId="0"/>
      <p:bldP spid="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Constructor?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100927" cy="5590565"/>
          </a:xfrm>
        </p:spPr>
        <p:txBody>
          <a:bodyPr/>
          <a:lstStyle/>
          <a:p>
            <a:r>
              <a:rPr lang="en-US" dirty="0"/>
              <a:t>The pivotal purpose of </a:t>
            </a:r>
            <a:r>
              <a:rPr lang="en-US" dirty="0">
                <a:solidFill>
                  <a:srgbClr val="002060"/>
                </a:solidFill>
              </a:rPr>
              <a:t>constructor</a:t>
            </a:r>
            <a:r>
              <a:rPr lang="en-US" dirty="0"/>
              <a:t> is to </a:t>
            </a:r>
            <a:r>
              <a:rPr lang="en-US" b="1" dirty="0"/>
              <a:t>initialize </a:t>
            </a:r>
            <a:r>
              <a:rPr lang="en-US" dirty="0"/>
              <a:t>the</a:t>
            </a:r>
            <a:r>
              <a:rPr lang="en-US" b="1" dirty="0"/>
              <a:t> instance variable </a:t>
            </a:r>
            <a:r>
              <a:rPr lang="en-US" dirty="0"/>
              <a:t>of the class.</a:t>
            </a:r>
          </a:p>
          <a:p>
            <a:r>
              <a:rPr lang="en-US" dirty="0"/>
              <a:t>We use constructors to </a:t>
            </a:r>
            <a:r>
              <a:rPr lang="en-US" dirty="0">
                <a:solidFill>
                  <a:srgbClr val="002060"/>
                </a:solidFill>
              </a:rPr>
              <a:t>initialize</a:t>
            </a:r>
            <a:r>
              <a:rPr lang="en-US" dirty="0"/>
              <a:t> the object with the default or initial state. </a:t>
            </a:r>
          </a:p>
          <a:p>
            <a:r>
              <a:rPr lang="en-US" dirty="0"/>
              <a:t>Through constructor, we can </a:t>
            </a:r>
            <a:r>
              <a:rPr lang="en-US" dirty="0">
                <a:solidFill>
                  <a:srgbClr val="002060"/>
                </a:solidFill>
              </a:rPr>
              <a:t>request</a:t>
            </a:r>
            <a:r>
              <a:rPr lang="en-US" dirty="0"/>
              <a:t> the user of that class for required </a:t>
            </a:r>
            <a:r>
              <a:rPr lang="en-US" dirty="0">
                <a:solidFill>
                  <a:srgbClr val="002060"/>
                </a:solidFill>
              </a:rPr>
              <a:t>dependencies</a:t>
            </a:r>
            <a:r>
              <a:rPr lang="en-US" dirty="0"/>
              <a:t>.</a:t>
            </a:r>
          </a:p>
          <a:p>
            <a:r>
              <a:rPr lang="en-US" dirty="0"/>
              <a:t>A constructor within a class allows </a:t>
            </a:r>
            <a:r>
              <a:rPr lang="en-US" dirty="0">
                <a:solidFill>
                  <a:srgbClr val="002060"/>
                </a:solidFill>
              </a:rPr>
              <a:t>constructing</a:t>
            </a:r>
            <a:r>
              <a:rPr lang="en-US" dirty="0"/>
              <a:t> the </a:t>
            </a:r>
            <a:r>
              <a:rPr lang="en-US" dirty="0">
                <a:solidFill>
                  <a:srgbClr val="002060"/>
                </a:solidFill>
              </a:rPr>
              <a:t>object</a:t>
            </a:r>
            <a:r>
              <a:rPr lang="en-US" dirty="0"/>
              <a:t> of the class at </a:t>
            </a:r>
            <a:r>
              <a:rPr lang="en-US" dirty="0">
                <a:solidFill>
                  <a:srgbClr val="002060"/>
                </a:solidFill>
              </a:rPr>
              <a:t>runtime</a:t>
            </a:r>
            <a:r>
              <a:rPr lang="en-US" dirty="0"/>
              <a:t>. </a:t>
            </a:r>
          </a:p>
          <a:p>
            <a:r>
              <a:rPr lang="en-US" dirty="0"/>
              <a:t>Allocates appropriate memory to </a:t>
            </a:r>
            <a:r>
              <a:rPr lang="en-US" dirty="0">
                <a:solidFill>
                  <a:srgbClr val="002060"/>
                </a:solidFill>
              </a:rPr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If we need to execute some code at the time of object creation, we can write them inside the constructor.</a:t>
            </a:r>
          </a:p>
          <a:p>
            <a:r>
              <a:rPr lang="en-US" b="1" dirty="0"/>
              <a:t>Example:</a:t>
            </a:r>
          </a:p>
          <a:p>
            <a:pPr lvl="1"/>
            <a:r>
              <a:rPr lang="en-US" i="1" dirty="0"/>
              <a:t>If we talk about a Cube class then class variables are </a:t>
            </a:r>
            <a:r>
              <a:rPr lang="en-US" i="1" dirty="0">
                <a:solidFill>
                  <a:srgbClr val="002060"/>
                </a:solidFill>
              </a:rPr>
              <a:t>width</a:t>
            </a:r>
            <a:r>
              <a:rPr lang="en-US" i="1" dirty="0"/>
              <a:t>, </a:t>
            </a:r>
            <a:r>
              <a:rPr lang="en-US" i="1" dirty="0">
                <a:solidFill>
                  <a:srgbClr val="002060"/>
                </a:solidFill>
              </a:rPr>
              <a:t>height</a:t>
            </a:r>
            <a:r>
              <a:rPr lang="en-US" i="1" dirty="0"/>
              <a:t> and </a:t>
            </a:r>
            <a:r>
              <a:rPr lang="en-US" i="1" dirty="0">
                <a:solidFill>
                  <a:srgbClr val="002060"/>
                </a:solidFill>
              </a:rPr>
              <a:t>depth</a:t>
            </a:r>
            <a:r>
              <a:rPr lang="en-US" i="1" dirty="0"/>
              <a:t>. </a:t>
            </a:r>
          </a:p>
          <a:p>
            <a:pPr lvl="1"/>
            <a:r>
              <a:rPr lang="en-US" i="1" dirty="0"/>
              <a:t>But when it comes to creating its object(</a:t>
            </a:r>
            <a:r>
              <a:rPr lang="en-US" i="1" dirty="0" err="1"/>
              <a:t>i.e</a:t>
            </a:r>
            <a:r>
              <a:rPr lang="en-US" i="1" dirty="0"/>
              <a:t> Cube will now exist in the computer’s memory), then can a cube be there with no value defined for its dimensions? The answer is “</a:t>
            </a:r>
            <a:r>
              <a:rPr lang="en-US" b="1" i="1" dirty="0">
                <a:solidFill>
                  <a:srgbClr val="002060"/>
                </a:solidFill>
              </a:rPr>
              <a:t>NO</a:t>
            </a:r>
            <a:r>
              <a:rPr lang="en-US" i="1" dirty="0"/>
              <a:t>”. </a:t>
            </a:r>
          </a:p>
          <a:p>
            <a:pPr lvl="1" algn="l"/>
            <a:r>
              <a:rPr lang="en-US" i="1" dirty="0"/>
              <a:t>So constructors are used to </a:t>
            </a:r>
            <a:r>
              <a:rPr lang="en-US" i="1" dirty="0">
                <a:solidFill>
                  <a:srgbClr val="002060"/>
                </a:solidFill>
              </a:rPr>
              <a:t>assign values </a:t>
            </a:r>
            <a:r>
              <a:rPr lang="en-US" i="1" dirty="0"/>
              <a:t>to the class </a:t>
            </a:r>
            <a:r>
              <a:rPr lang="en-US" i="1" dirty="0">
                <a:solidFill>
                  <a:srgbClr val="002060"/>
                </a:solidFill>
              </a:rPr>
              <a:t>variables</a:t>
            </a:r>
            <a:r>
              <a:rPr lang="en-US" i="1" dirty="0"/>
              <a:t> at the time of object creation.</a:t>
            </a:r>
            <a:endParaRPr lang="en-IN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425" y="863444"/>
            <a:ext cx="1384396" cy="8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Constructor?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need to execute some code at the time of object creation.</a:t>
            </a:r>
          </a:p>
          <a:p>
            <a:r>
              <a:rPr lang="en-US" dirty="0"/>
              <a:t> Used for the initialization of instance variables.</a:t>
            </a:r>
          </a:p>
          <a:p>
            <a:r>
              <a:rPr lang="en-US" dirty="0"/>
              <a:t>To assign the default value to instance variables.</a:t>
            </a:r>
          </a:p>
          <a:p>
            <a:r>
              <a:rPr lang="en-US" dirty="0"/>
              <a:t>To initializing objects of the class.</a:t>
            </a:r>
            <a:endParaRPr lang="en-IN" dirty="0"/>
          </a:p>
        </p:txBody>
      </p:sp>
      <p:pic>
        <p:nvPicPr>
          <p:cNvPr id="3074" name="Picture 2" descr="Freehand drawn thought bubble cartoon when? word. | Can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3"/>
          <a:stretch/>
        </p:blipFill>
        <p:spPr bwMode="auto">
          <a:xfrm>
            <a:off x="9302687" y="863445"/>
            <a:ext cx="2607298" cy="1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Constructor() vs. Method()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872" y="863600"/>
          <a:ext cx="11928474" cy="370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Constructor()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35872" y="1248858"/>
          <a:ext cx="1192847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name must be same</a:t>
                      </a:r>
                      <a:r>
                        <a:rPr lang="en-US" b="0" baseline="0" dirty="0"/>
                        <a:t> as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class name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name can be anything.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35872" y="1634116"/>
          <a:ext cx="1192847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Return types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does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not have </a:t>
                      </a:r>
                      <a:r>
                        <a:rPr lang="en-US" b="0" dirty="0"/>
                        <a:t>any return type, not even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void</a:t>
                      </a:r>
                      <a:r>
                        <a:rPr lang="en-US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must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have</a:t>
                      </a:r>
                      <a:r>
                        <a:rPr lang="en-US" b="0" baseline="0" dirty="0"/>
                        <a:t> return types, at least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void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35872" y="2288614"/>
          <a:ext cx="1192847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Call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can be invoked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implicitly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object is created</a:t>
                      </a:r>
                      <a:r>
                        <a:rPr lang="en-US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is called by the programmer. Invoked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explicitly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35872" y="2943112"/>
          <a:ext cx="11928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To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initialize</a:t>
                      </a:r>
                      <a:r>
                        <a:rPr lang="en-US" b="0" dirty="0"/>
                        <a:t> an object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To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execute</a:t>
                      </a:r>
                      <a:r>
                        <a:rPr lang="en-US" b="0" dirty="0"/>
                        <a:t> the code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35872" y="3335245"/>
          <a:ext cx="11928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Inheritance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cannot</a:t>
                      </a:r>
                      <a:r>
                        <a:rPr lang="en-US" b="0" baseline="0" dirty="0"/>
                        <a:t> be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inherited</a:t>
                      </a:r>
                      <a:r>
                        <a:rPr lang="en-US" b="0" baseline="0" dirty="0"/>
                        <a:t> by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subclass</a:t>
                      </a:r>
                      <a:r>
                        <a:rPr lang="en-US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can be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inherited</a:t>
                      </a:r>
                      <a:r>
                        <a:rPr lang="en-US" b="0" baseline="0" dirty="0"/>
                        <a:t> by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subclass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an </a:t>
            </a:r>
            <a:r>
              <a:rPr lang="en-US" b="1" dirty="0"/>
              <a:t>instance</a:t>
            </a:r>
            <a:r>
              <a:rPr lang="en-US" dirty="0"/>
              <a:t> of a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An object has a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Example: A dog has </a:t>
            </a:r>
          </a:p>
          <a:p>
            <a:pPr>
              <a:buNone/>
            </a:pPr>
            <a:r>
              <a:rPr lang="en-US" dirty="0"/>
              <a:t>		states - color, name, breed as well as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/>
              <a:t>behaviors – barking</a:t>
            </a:r>
            <a:r>
              <a:rPr lang="en-US" dirty="0"/>
              <a:t>, eating.</a:t>
            </a:r>
          </a:p>
          <a:p>
            <a:r>
              <a:rPr lang="en-US" dirty="0"/>
              <a:t>The </a:t>
            </a:r>
            <a:r>
              <a:rPr lang="en-US" b="1" dirty="0"/>
              <a:t>state</a:t>
            </a:r>
            <a:r>
              <a:rPr lang="en-US" dirty="0"/>
              <a:t> of an object is stored in </a:t>
            </a:r>
            <a:r>
              <a:rPr lang="en-US" b="1" dirty="0"/>
              <a:t>fields</a:t>
            </a:r>
            <a:r>
              <a:rPr lang="en-US" dirty="0"/>
              <a:t> (variables), while </a:t>
            </a:r>
            <a:r>
              <a:rPr lang="en-US" b="1" dirty="0"/>
              <a:t>methods</a:t>
            </a:r>
            <a:r>
              <a:rPr lang="en-US" dirty="0"/>
              <a:t> (functions) display the object's </a:t>
            </a:r>
            <a:r>
              <a:rPr lang="en-US" b="1" dirty="0"/>
              <a:t>behavior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6" t="16870" r="1" b="45535"/>
          <a:stretch/>
        </p:blipFill>
        <p:spPr bwMode="auto">
          <a:xfrm>
            <a:off x="8797158" y="1709738"/>
            <a:ext cx="2171783" cy="14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4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27480"/>
            <a:ext cx="10326414" cy="5590565"/>
          </a:xfrm>
        </p:spPr>
        <p:txBody>
          <a:bodyPr/>
          <a:lstStyle/>
          <a:p>
            <a:r>
              <a:rPr lang="en-US" b="1" dirty="0"/>
              <a:t>Destructor</a:t>
            </a:r>
            <a:r>
              <a:rPr lang="en-US" dirty="0"/>
              <a:t> is the </a:t>
            </a:r>
            <a:r>
              <a:rPr lang="en-US" dirty="0">
                <a:solidFill>
                  <a:srgbClr val="C00000"/>
                </a:solidFill>
              </a:rPr>
              <a:t>opposite</a:t>
            </a:r>
            <a:r>
              <a:rPr lang="en-US" dirty="0"/>
              <a:t> to the </a:t>
            </a:r>
            <a:r>
              <a:rPr lang="en-US" dirty="0">
                <a:solidFill>
                  <a:srgbClr val="002060"/>
                </a:solidFill>
              </a:rPr>
              <a:t>constructor</a:t>
            </a:r>
            <a:r>
              <a:rPr lang="en-US" dirty="0"/>
              <a:t>. Constructor is used to initialize objects while the destructor is used to </a:t>
            </a:r>
            <a:r>
              <a:rPr lang="en-US" dirty="0">
                <a:solidFill>
                  <a:srgbClr val="002060"/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destroy</a:t>
            </a:r>
            <a:r>
              <a:rPr lang="en-US" dirty="0"/>
              <a:t> the object that </a:t>
            </a:r>
            <a:r>
              <a:rPr lang="en-US" dirty="0">
                <a:solidFill>
                  <a:srgbClr val="002060"/>
                </a:solidFill>
              </a:rPr>
              <a:t>releases</a:t>
            </a:r>
            <a:r>
              <a:rPr lang="en-US" dirty="0"/>
              <a:t> the </a:t>
            </a:r>
            <a:r>
              <a:rPr lang="en-US" dirty="0">
                <a:solidFill>
                  <a:srgbClr val="002060"/>
                </a:solidFill>
              </a:rPr>
              <a:t>resource</a:t>
            </a:r>
            <a:r>
              <a:rPr lang="en-US" dirty="0"/>
              <a:t> occupied by the </a:t>
            </a:r>
            <a:r>
              <a:rPr lang="en-US" dirty="0">
                <a:solidFill>
                  <a:srgbClr val="002060"/>
                </a:solidFill>
              </a:rPr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Definition</a:t>
            </a:r>
            <a:r>
              <a:rPr lang="en-US" dirty="0"/>
              <a:t>: </a:t>
            </a:r>
            <a:r>
              <a:rPr lang="en-US" i="1" dirty="0"/>
              <a:t>Destructor is an instance member function which is invoked automatically whenever an object is going to be destroyed. </a:t>
            </a:r>
          </a:p>
          <a:p>
            <a:r>
              <a:rPr lang="en-US" dirty="0"/>
              <a:t>In other words, a destructor is the last function that is going to be called before an </a:t>
            </a:r>
            <a:r>
              <a:rPr lang="en-US" dirty="0">
                <a:solidFill>
                  <a:srgbClr val="002060"/>
                </a:solidFill>
              </a:rPr>
              <a:t>object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destroyed</a:t>
            </a:r>
            <a:r>
              <a:rPr lang="en-US" dirty="0"/>
              <a:t>.</a:t>
            </a:r>
          </a:p>
          <a:p>
            <a:r>
              <a:rPr lang="en-US" dirty="0"/>
              <a:t>In java, there is a special method named </a:t>
            </a:r>
            <a:r>
              <a:rPr lang="en-IN" b="1" i="1" dirty="0">
                <a:solidFill>
                  <a:srgbClr val="002060"/>
                </a:solidFill>
              </a:rPr>
              <a:t>garbage collector</a:t>
            </a:r>
            <a:r>
              <a:rPr lang="en-US" dirty="0"/>
              <a:t> that automatically called when an object is no longer used. </a:t>
            </a:r>
          </a:p>
          <a:p>
            <a:r>
              <a:rPr lang="en-US" dirty="0"/>
              <a:t>When an object completes its </a:t>
            </a:r>
            <a:r>
              <a:rPr lang="en-US" dirty="0">
                <a:solidFill>
                  <a:srgbClr val="002060"/>
                </a:solidFill>
              </a:rPr>
              <a:t>life-cycle</a:t>
            </a:r>
            <a:r>
              <a:rPr lang="en-US" dirty="0"/>
              <a:t> the garbage collector deletes that object and </a:t>
            </a:r>
            <a:r>
              <a:rPr lang="en-US" dirty="0">
                <a:solidFill>
                  <a:srgbClr val="002060"/>
                </a:solidFill>
              </a:rPr>
              <a:t>de-allocates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releases</a:t>
            </a:r>
            <a:r>
              <a:rPr lang="en-US" dirty="0"/>
              <a:t> the memory occupied by the object.</a:t>
            </a:r>
          </a:p>
          <a:p>
            <a:r>
              <a:rPr lang="en-US" dirty="0"/>
              <a:t>In C++, dynamically allocated objects must be manually released by use of a </a:t>
            </a:r>
            <a:r>
              <a:rPr lang="en-US" b="1" dirty="0"/>
              <a:t>delete </a:t>
            </a:r>
            <a:r>
              <a:rPr lang="en-US" dirty="0"/>
              <a:t>operator.</a:t>
            </a:r>
            <a:endParaRPr lang="en-US" b="1" dirty="0"/>
          </a:p>
          <a:p>
            <a:r>
              <a:rPr lang="en-US" dirty="0"/>
              <a:t>Java takes a different approach: it handles </a:t>
            </a:r>
            <a:r>
              <a:rPr lang="en-US" dirty="0">
                <a:solidFill>
                  <a:srgbClr val="002060"/>
                </a:solidFill>
              </a:rPr>
              <a:t>de-allocation automatically</a:t>
            </a:r>
            <a:r>
              <a:rPr lang="en-US" dirty="0"/>
              <a:t>. </a:t>
            </a:r>
          </a:p>
          <a:p>
            <a:r>
              <a:rPr lang="en-US" dirty="0"/>
              <a:t>The technique that accomplishes this is </a:t>
            </a:r>
            <a:r>
              <a:rPr lang="en-IN" dirty="0"/>
              <a:t>known as “</a:t>
            </a:r>
            <a:r>
              <a:rPr lang="en-IN" b="1" i="1" dirty="0">
                <a:solidFill>
                  <a:srgbClr val="002060"/>
                </a:solidFill>
              </a:rPr>
              <a:t>garbage collection</a:t>
            </a:r>
            <a:r>
              <a:rPr lang="en-IN" i="1" dirty="0"/>
              <a:t>”.</a:t>
            </a:r>
            <a:endParaRPr lang="en-US" dirty="0"/>
          </a:p>
        </p:txBody>
      </p:sp>
      <p:pic>
        <p:nvPicPr>
          <p:cNvPr id="4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0" t="16870" b="45535"/>
          <a:stretch/>
        </p:blipFill>
        <p:spPr bwMode="auto">
          <a:xfrm>
            <a:off x="10303857" y="711201"/>
            <a:ext cx="1888143" cy="124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753799" cy="5590565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Why Destructor?</a:t>
            </a:r>
          </a:p>
          <a:p>
            <a:pPr lvl="1"/>
            <a:r>
              <a:rPr lang="en-US" sz="2000" dirty="0"/>
              <a:t>When we create an object of the class(using </a:t>
            </a:r>
            <a:r>
              <a:rPr lang="en-US" sz="2000" dirty="0">
                <a:solidFill>
                  <a:srgbClr val="002060"/>
                </a:solidFill>
              </a:rPr>
              <a:t>new</a:t>
            </a:r>
            <a:r>
              <a:rPr lang="en-US" sz="2000" dirty="0"/>
              <a:t>), it occupies some space in the memory. If we do not delete these objects, it remains in the memory and occupies </a:t>
            </a:r>
            <a:r>
              <a:rPr lang="en-US" sz="2000" dirty="0">
                <a:solidFill>
                  <a:srgbClr val="002060"/>
                </a:solidFill>
              </a:rPr>
              <a:t>unnecessary space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To resolve this problem, we use the </a:t>
            </a:r>
            <a:r>
              <a:rPr lang="en-US" sz="2000" b="1" dirty="0">
                <a:solidFill>
                  <a:srgbClr val="002060"/>
                </a:solidFill>
              </a:rPr>
              <a:t>destructor</a:t>
            </a:r>
            <a:r>
              <a:rPr lang="en-US" dirty="0"/>
              <a:t>. </a:t>
            </a:r>
          </a:p>
          <a:p>
            <a:r>
              <a:rPr lang="en-US" dirty="0"/>
              <a:t>Remember that </a:t>
            </a:r>
            <a:r>
              <a:rPr lang="en-US" b="1" dirty="0"/>
              <a:t>there is no concept of destructor in Java</a:t>
            </a:r>
            <a:r>
              <a:rPr lang="en-US" dirty="0"/>
              <a:t>. </a:t>
            </a:r>
          </a:p>
          <a:p>
            <a:r>
              <a:rPr lang="en-US" dirty="0"/>
              <a:t>Instead of destructor, Java provides the </a:t>
            </a:r>
            <a:r>
              <a:rPr lang="en-US" dirty="0">
                <a:solidFill>
                  <a:srgbClr val="002060"/>
                </a:solidFill>
              </a:rPr>
              <a:t>garbage collector </a:t>
            </a:r>
            <a:r>
              <a:rPr lang="en-US" dirty="0"/>
              <a:t>that works the same as the destructor. </a:t>
            </a:r>
          </a:p>
          <a:p>
            <a:r>
              <a:rPr lang="en-US" dirty="0"/>
              <a:t>The garbage collector is a program (</a:t>
            </a:r>
            <a:r>
              <a:rPr lang="en-US" dirty="0">
                <a:solidFill>
                  <a:srgbClr val="002060"/>
                </a:solidFill>
              </a:rPr>
              <a:t>thread</a:t>
            </a:r>
            <a:r>
              <a:rPr lang="en-US" dirty="0"/>
              <a:t>) that runs on the JVM. It </a:t>
            </a:r>
            <a:r>
              <a:rPr lang="en-US" dirty="0">
                <a:solidFill>
                  <a:srgbClr val="002060"/>
                </a:solidFill>
              </a:rPr>
              <a:t>automatically</a:t>
            </a:r>
            <a:r>
              <a:rPr lang="en-US" dirty="0"/>
              <a:t> deletes the unused objects (objects that are no longer used) and free-up the memory.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programmer</a:t>
            </a:r>
            <a:r>
              <a:rPr lang="en-US" dirty="0"/>
              <a:t> has no need to manage memory, manually. </a:t>
            </a:r>
          </a:p>
        </p:txBody>
      </p:sp>
      <p:pic>
        <p:nvPicPr>
          <p:cNvPr id="4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0" t="16870" b="45535"/>
          <a:stretch/>
        </p:blipFill>
        <p:spPr bwMode="auto">
          <a:xfrm>
            <a:off x="9968779" y="711201"/>
            <a:ext cx="2223222" cy="14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garbage collector(destructor)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792103" cy="5590565"/>
          </a:xfrm>
        </p:spPr>
        <p:txBody>
          <a:bodyPr/>
          <a:lstStyle/>
          <a:p>
            <a:r>
              <a:rPr lang="en-US" dirty="0"/>
              <a:t>When the object is created it occupies the space in the heap. These objects are used by the threads. </a:t>
            </a:r>
          </a:p>
          <a:p>
            <a:r>
              <a:rPr lang="en-US" dirty="0"/>
              <a:t>If the objects are no longer used by the thread it becomes eligible for the garbage collection.</a:t>
            </a:r>
          </a:p>
          <a:p>
            <a:r>
              <a:rPr lang="en-US" dirty="0"/>
              <a:t>The memory occupied by that object is now available for new objects that are being created. </a:t>
            </a:r>
          </a:p>
          <a:p>
            <a:r>
              <a:rPr lang="en-US" dirty="0"/>
              <a:t>When the garbage collector destroys an object, the JRE calls </a:t>
            </a:r>
            <a:r>
              <a:rPr lang="en-US" b="1" dirty="0">
                <a:solidFill>
                  <a:srgbClr val="002060"/>
                </a:solidFill>
              </a:rPr>
              <a:t>finalize</a:t>
            </a:r>
            <a:r>
              <a:rPr lang="en-US" dirty="0">
                <a:solidFill>
                  <a:srgbClr val="002060"/>
                </a:solidFill>
              </a:rPr>
              <a:t>() method </a:t>
            </a:r>
            <a:r>
              <a:rPr lang="en-US" dirty="0"/>
              <a:t>to close the connections such as database and network connection.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0" t="16870" b="45535"/>
          <a:stretch/>
        </p:blipFill>
        <p:spPr bwMode="auto">
          <a:xfrm>
            <a:off x="9968779" y="711201"/>
            <a:ext cx="2223222" cy="14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32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in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60883" y="1749972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in Java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06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Variable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15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824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Block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3333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Class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1713186" y="2648607"/>
            <a:ext cx="4382814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4598276" y="2648607"/>
            <a:ext cx="1497724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4" idx="2"/>
          </p:cNvCxnSpPr>
          <p:nvPr/>
        </p:nvCxnSpPr>
        <p:spPr>
          <a:xfrm flipH="1" flipV="1">
            <a:off x="6096000" y="2648607"/>
            <a:ext cx="1387366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4" idx="2"/>
          </p:cNvCxnSpPr>
          <p:nvPr/>
        </p:nvCxnSpPr>
        <p:spPr>
          <a:xfrm flipH="1" flipV="1">
            <a:off x="6096000" y="2648607"/>
            <a:ext cx="4272456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static keyword</a:t>
            </a:r>
            <a:r>
              <a:rPr lang="en-US" dirty="0"/>
              <a:t> is used for </a:t>
            </a:r>
            <a:r>
              <a:rPr lang="en-US" dirty="0">
                <a:solidFill>
                  <a:srgbClr val="002060"/>
                </a:solidFill>
              </a:rPr>
              <a:t>memory management</a:t>
            </a:r>
            <a:r>
              <a:rPr lang="en-US" dirty="0"/>
              <a:t>. </a:t>
            </a:r>
          </a:p>
          <a:p>
            <a:r>
              <a:rPr lang="en-US" dirty="0"/>
              <a:t>We can apply static keyword with </a:t>
            </a:r>
            <a:r>
              <a:rPr lang="en-US" dirty="0">
                <a:solidFill>
                  <a:srgbClr val="002060"/>
                </a:solidFill>
              </a:rPr>
              <a:t>variables, methods, blocks </a:t>
            </a:r>
            <a:r>
              <a:rPr lang="en-US" dirty="0"/>
              <a:t>and </a:t>
            </a:r>
            <a:r>
              <a:rPr lang="en-US" dirty="0">
                <a:solidFill>
                  <a:srgbClr val="002060"/>
                </a:solidFill>
              </a:rPr>
              <a:t>nested classes</a:t>
            </a:r>
            <a:r>
              <a:rPr lang="en-US" dirty="0"/>
              <a:t>. </a:t>
            </a:r>
          </a:p>
          <a:p>
            <a:r>
              <a:rPr lang="en-US" dirty="0"/>
              <a:t>The static keyword belongs to the class than an instance of the class.</a:t>
            </a:r>
          </a:p>
          <a:p>
            <a:r>
              <a:rPr lang="en-US" dirty="0"/>
              <a:t>The static can be: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 (also known as a class variable)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Method (also known as a class method)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9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variables have a property of </a:t>
            </a:r>
            <a:r>
              <a:rPr lang="en-US" dirty="0">
                <a:solidFill>
                  <a:srgbClr val="002060"/>
                </a:solidFill>
              </a:rPr>
              <a:t>preserving</a:t>
            </a:r>
            <a:r>
              <a:rPr lang="en-US" dirty="0"/>
              <a:t> their 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 even after they are out of their </a:t>
            </a:r>
            <a:r>
              <a:rPr lang="en-US" dirty="0">
                <a:solidFill>
                  <a:srgbClr val="002060"/>
                </a:solidFill>
              </a:rPr>
              <a:t>scope</a:t>
            </a:r>
            <a:r>
              <a:rPr lang="en-US" dirty="0"/>
              <a:t>.</a:t>
            </a:r>
          </a:p>
          <a:p>
            <a:r>
              <a:rPr lang="en-US" dirty="0"/>
              <a:t>The static variable gets memory only once in the class area at the time of </a:t>
            </a:r>
            <a:r>
              <a:rPr lang="en-US" dirty="0">
                <a:solidFill>
                  <a:srgbClr val="002060"/>
                </a:solidFill>
              </a:rPr>
              <a:t>class loading</a:t>
            </a:r>
            <a:r>
              <a:rPr lang="en-US" dirty="0"/>
              <a:t>.</a:t>
            </a:r>
          </a:p>
          <a:p>
            <a:r>
              <a:rPr lang="en-US" b="1" dirty="0"/>
              <a:t>Advantage of static variable</a:t>
            </a:r>
            <a:r>
              <a:rPr lang="en-US" dirty="0"/>
              <a:t>: It makes program </a:t>
            </a:r>
            <a:r>
              <a:rPr lang="en-US" b="1" dirty="0"/>
              <a:t>memory efficient</a:t>
            </a:r>
            <a:r>
              <a:rPr lang="en-US" dirty="0"/>
              <a:t> (</a:t>
            </a:r>
            <a:r>
              <a:rPr lang="en-US" dirty="0">
                <a:solidFill>
                  <a:srgbClr val="002060"/>
                </a:solidFill>
              </a:rPr>
              <a:t>static variable saves memory</a:t>
            </a:r>
            <a:r>
              <a:rPr lang="en-US" dirty="0"/>
              <a:t>).</a:t>
            </a:r>
          </a:p>
          <a:p>
            <a:r>
              <a:rPr lang="en-US" b="1" dirty="0"/>
              <a:t>Characteristics of static variable:</a:t>
            </a:r>
          </a:p>
          <a:p>
            <a:pPr lvl="1"/>
            <a:r>
              <a:rPr lang="en-US" dirty="0"/>
              <a:t>It is initialized to zero when the first object of its class is created. No other initialization is allowed.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Only one copy </a:t>
            </a:r>
            <a:r>
              <a:rPr lang="en-US" dirty="0"/>
              <a:t>of that member is created for the entire class and is shared by all the objects of that class, no matter how many objects are created.</a:t>
            </a:r>
          </a:p>
          <a:p>
            <a:pPr lvl="1"/>
            <a:r>
              <a:rPr lang="en-US" dirty="0"/>
              <a:t>It is visible only within the class, but its </a:t>
            </a:r>
            <a:r>
              <a:rPr lang="en-US" dirty="0">
                <a:solidFill>
                  <a:srgbClr val="002060"/>
                </a:solidFill>
              </a:rPr>
              <a:t>lifetime</a:t>
            </a:r>
            <a:r>
              <a:rPr lang="en-US" dirty="0"/>
              <a:t> is the entire program.</a:t>
            </a:r>
          </a:p>
          <a:p>
            <a:pPr lvl="1"/>
            <a:r>
              <a:rPr lang="en-US" dirty="0"/>
              <a:t>Static variables are normally used to </a:t>
            </a:r>
            <a:r>
              <a:rPr lang="en-US" dirty="0">
                <a:solidFill>
                  <a:srgbClr val="002060"/>
                </a:solidFill>
              </a:rPr>
              <a:t>maintain values </a:t>
            </a:r>
            <a:r>
              <a:rPr lang="en-US" dirty="0"/>
              <a:t>common for all objects.</a:t>
            </a:r>
          </a:p>
          <a:p>
            <a:pPr lvl="1"/>
            <a:r>
              <a:rPr lang="en-US" dirty="0"/>
              <a:t>The class constructor does not initialize static variable.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1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Non-Static Function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9649" y="896937"/>
          <a:ext cx="414036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MyProgram.java(Non-static function)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09650" y="1306511"/>
          <a:ext cx="4114800" cy="4079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98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	main(String[]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a=1,b=2,c;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mp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=new   			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 =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mp.add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}//main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add(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i,int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j) 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return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j;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77025" y="849312"/>
          <a:ext cx="4138614" cy="39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MyProgram.java(static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77025" y="1258886"/>
          <a:ext cx="4114800" cy="4098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892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	main(String[]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a=1,b=2,c;	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 = add(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}//main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kern="12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add(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i,int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j)  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		return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j;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of static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method can call only other static methods and can not call a non-static method from it.</a:t>
            </a:r>
          </a:p>
          <a:p>
            <a:r>
              <a:rPr lang="en-US" dirty="0"/>
              <a:t>A static method can be accessed directly by the class name and doesn’t need any object</a:t>
            </a:r>
          </a:p>
          <a:p>
            <a:r>
              <a:rPr lang="en-US" dirty="0"/>
              <a:t>A static method cannot refer to “this” or “super” keywords in anyway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58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is defined, only the specification or blueprint for the object is defined; no memory or storage is allocated.</a:t>
            </a:r>
          </a:p>
          <a:p>
            <a:r>
              <a:rPr lang="en-US" dirty="0"/>
              <a:t>When an object of a class is declared, the memory is allocated as per the data members of a class</a:t>
            </a:r>
          </a:p>
          <a:p>
            <a:r>
              <a:rPr lang="en-US" dirty="0"/>
              <a:t>We can access the data members and member functions of a class by using a . (dot) operator.</a:t>
            </a:r>
          </a:p>
          <a:p>
            <a:r>
              <a:rPr lang="en-US" dirty="0"/>
              <a:t>Generally Class contains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Functions</a:t>
            </a:r>
          </a:p>
          <a:p>
            <a:pPr lvl="1"/>
            <a:r>
              <a:rPr lang="en-US" dirty="0"/>
              <a:t>Constructor (Special Member Function)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Method: WAP using class Rectangle and calculate area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15" y="863444"/>
            <a:ext cx="5166959" cy="559056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import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java.util</a:t>
            </a:r>
            <a:r>
              <a:rPr lang="en-IN" sz="2000" dirty="0">
                <a:latin typeface="Consolas" panose="020B0609020204030204" pitchFamily="49" charset="0"/>
              </a:rPr>
              <a:t>.*;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Rectangle</a:t>
            </a:r>
            <a:r>
              <a:rPr lang="en-IN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float height;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float width;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latin typeface="Consolas" panose="020B0609020204030204" pitchFamily="49" charset="0"/>
              </a:rPr>
              <a:t>calArea</a:t>
            </a:r>
            <a:r>
              <a:rPr lang="en-IN" sz="2000" b="1" dirty="0">
                <a:latin typeface="Consolas" panose="020B0609020204030204" pitchFamily="49" charset="0"/>
              </a:rPr>
              <a:t>() </a:t>
            </a:r>
            <a:r>
              <a:rPr lang="en-IN" sz="2000" dirty="0">
                <a:latin typeface="Consolas" panose="020B0609020204030204" pitchFamily="49" charset="0"/>
              </a:rPr>
              <a:t>{        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 err="1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"Area= "</a:t>
            </a:r>
            <a:r>
              <a:rPr lang="en-IN" sz="2000" dirty="0">
                <a:latin typeface="Consolas" panose="020B0609020204030204" pitchFamily="49" charset="0"/>
              </a:rPr>
              <a:t> 			       +height*width);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 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calArea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419165" y="863443"/>
            <a:ext cx="650613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MyRectangle</a:t>
            </a:r>
            <a:r>
              <a:rPr lang="en-IN" sz="2000" dirty="0">
                <a:latin typeface="Consolas" panose="020B0609020204030204" pitchFamily="49" charset="0"/>
              </a:rPr>
              <a:t> {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2000" dirty="0">
                <a:latin typeface="Consolas" panose="020B0609020204030204" pitchFamily="49" charset="0"/>
              </a:rPr>
              <a:t>main(String[] </a:t>
            </a:r>
            <a:r>
              <a:rPr lang="en-IN" sz="2000" dirty="0" err="1"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){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Rectangle r1= 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latin typeface="Consolas" panose="020B0609020204030204" pitchFamily="49" charset="0"/>
              </a:rPr>
              <a:t> Rectangle();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Scanner </a:t>
            </a:r>
            <a:r>
              <a:rPr lang="en-IN" sz="2000" dirty="0" err="1">
                <a:latin typeface="Consolas" panose="020B0609020204030204" pitchFamily="49" charset="0"/>
              </a:rPr>
              <a:t>sc</a:t>
            </a:r>
            <a:r>
              <a:rPr lang="en-IN" sz="2000" dirty="0"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latin typeface="Consolas" panose="020B0609020204030204" pitchFamily="49" charset="0"/>
              </a:rPr>
              <a:t> Scanner(System.in);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</a:t>
            </a:r>
            <a:r>
              <a:rPr lang="en-IN" sz="2000" dirty="0" err="1">
                <a:latin typeface="Consolas" panose="020B0609020204030204" pitchFamily="49" charset="0"/>
              </a:rPr>
              <a:t>System.out.print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"enter height:"</a:t>
            </a:r>
            <a:r>
              <a:rPr lang="en-IN" sz="2000" dirty="0">
                <a:latin typeface="Consolas" panose="020B0609020204030204" pitchFamily="49" charset="0"/>
              </a:rPr>
              <a:t>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r1.height=</a:t>
            </a:r>
            <a:r>
              <a:rPr lang="en-IN" sz="2000" dirty="0" err="1">
                <a:latin typeface="Consolas" panose="020B0609020204030204" pitchFamily="49" charset="0"/>
              </a:rPr>
              <a:t>sc.nextFloat</a:t>
            </a:r>
            <a:r>
              <a:rPr lang="en-IN" sz="2000" dirty="0">
                <a:latin typeface="Consolas" panose="020B0609020204030204" pitchFamily="49" charset="0"/>
              </a:rPr>
              <a:t>();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</a:t>
            </a:r>
            <a:r>
              <a:rPr lang="en-IN" sz="2000" dirty="0" err="1">
                <a:latin typeface="Consolas" panose="020B0609020204030204" pitchFamily="49" charset="0"/>
              </a:rPr>
              <a:t>System.out.print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"enter width:"</a:t>
            </a:r>
            <a:r>
              <a:rPr lang="en-IN" sz="2000" dirty="0">
                <a:latin typeface="Consolas" panose="020B0609020204030204" pitchFamily="49" charset="0"/>
              </a:rPr>
              <a:t>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r1.width=</a:t>
            </a:r>
            <a:r>
              <a:rPr lang="en-IN" sz="2000" dirty="0" err="1">
                <a:latin typeface="Consolas" panose="020B0609020204030204" pitchFamily="49" charset="0"/>
              </a:rPr>
              <a:t>sc.nextFloat</a:t>
            </a:r>
            <a:r>
              <a:rPr lang="en-IN" sz="2000" dirty="0">
                <a:latin typeface="Consolas" panose="020B0609020204030204" pitchFamily="49" charset="0"/>
              </a:rPr>
              <a:t>();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</a:t>
            </a:r>
            <a:r>
              <a:rPr lang="en-IN" sz="2000" b="1" dirty="0" err="1">
                <a:latin typeface="Consolas" panose="020B0609020204030204" pitchFamily="49" charset="0"/>
              </a:rPr>
              <a:t>Rectangle.calArea</a:t>
            </a:r>
            <a:r>
              <a:rPr lang="en-IN" sz="2000" b="1" dirty="0">
                <a:latin typeface="Consolas" panose="020B0609020204030204" pitchFamily="49" charset="0"/>
              </a:rPr>
              <a:t>();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469090" y="5295881"/>
            <a:ext cx="3829050" cy="12113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enter height:30.55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enter width:20.44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Area=624.442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469090" y="4966697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191151" y="4647138"/>
            <a:ext cx="3184635" cy="394138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1222" y="2877459"/>
            <a:ext cx="3523372" cy="315227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4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animBg="1"/>
      <p:bldP spid="3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keyword is mainly used for </a:t>
            </a:r>
            <a:r>
              <a:rPr lang="en-US" i="1" dirty="0">
                <a:solidFill>
                  <a:schemeClr val="tx2"/>
                </a:solidFill>
              </a:rPr>
              <a:t>memory management</a:t>
            </a:r>
            <a:r>
              <a:rPr lang="en-US" dirty="0"/>
              <a:t>.</a:t>
            </a:r>
          </a:p>
          <a:p>
            <a:r>
              <a:rPr lang="en-US" dirty="0"/>
              <a:t>It can be used with 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Nested classes</a:t>
            </a:r>
          </a:p>
          <a:p>
            <a:r>
              <a:rPr lang="en-US" dirty="0"/>
              <a:t>Basically, static is used for a constant variable or a method that is same for every instance of a class.</a:t>
            </a:r>
          </a:p>
          <a:p>
            <a:r>
              <a:rPr lang="en-US" dirty="0"/>
              <a:t>The static variable can be used to refer to the common property of all objects.</a:t>
            </a:r>
          </a:p>
          <a:p>
            <a:r>
              <a:rPr lang="en-US" dirty="0"/>
              <a:t>The static variable gets memory only once in the class area at the time of class loading.</a:t>
            </a:r>
          </a:p>
          <a:p>
            <a:r>
              <a:rPr lang="en-US" dirty="0"/>
              <a:t>It makes your program memory efficient.</a:t>
            </a:r>
          </a:p>
          <a:p>
            <a:r>
              <a:rPr lang="en-US" dirty="0"/>
              <a:t>Syntax</a:t>
            </a:r>
          </a:p>
          <a:p>
            <a:pPr marL="363538" indent="0">
              <a:buNone/>
            </a:pP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variablename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60946"/>
            <a:ext cx="61721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StudentDemo</a:t>
            </a: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main(String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{</a:t>
            </a:r>
          </a:p>
          <a:p>
            <a:r>
              <a:rPr lang="en-IN" dirty="0">
                <a:latin typeface="Consolas" panose="020B0609020204030204" pitchFamily="49" charset="0"/>
              </a:rPr>
              <a:t>		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student1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Student();</a:t>
            </a:r>
          </a:p>
          <a:p>
            <a:r>
              <a:rPr lang="en-IN" dirty="0">
                <a:latin typeface="Consolas" panose="020B0609020204030204" pitchFamily="49" charset="0"/>
              </a:rPr>
              <a:t>		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student2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Student();</a:t>
            </a:r>
          </a:p>
          <a:p>
            <a:r>
              <a:rPr lang="en-IN" dirty="0">
                <a:latin typeface="Consolas" panose="020B0609020204030204" pitchFamily="49" charset="0"/>
              </a:rPr>
              <a:t>		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student3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Student();</a:t>
            </a:r>
          </a:p>
          <a:p>
            <a:r>
              <a:rPr lang="en-IN" dirty="0">
                <a:latin typeface="Consolas" panose="020B0609020204030204" pitchFamily="49" charset="0"/>
              </a:rPr>
              <a:t>		.</a:t>
            </a:r>
          </a:p>
          <a:p>
            <a:r>
              <a:rPr lang="en-IN" dirty="0">
                <a:latin typeface="Consolas" panose="020B0609020204030204" pitchFamily="49" charset="0"/>
              </a:rPr>
              <a:t>		.</a:t>
            </a:r>
          </a:p>
          <a:p>
            <a:r>
              <a:rPr lang="en-IN" dirty="0">
                <a:latin typeface="Consolas" panose="020B0609020204030204" pitchFamily="49" charset="0"/>
              </a:rPr>
              <a:t>		.</a:t>
            </a:r>
          </a:p>
          <a:p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" y="-1"/>
            <a:ext cx="411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Student 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</a:p>
          <a:p>
            <a:r>
              <a:rPr lang="en-IN" dirty="0">
                <a:latin typeface="Consolas" panose="020B0609020204030204" pitchFamily="49" charset="0"/>
              </a:rPr>
              <a:t>	.</a:t>
            </a:r>
          </a:p>
          <a:p>
            <a:r>
              <a:rPr lang="en-IN" dirty="0">
                <a:latin typeface="Consolas" panose="020B0609020204030204" pitchFamily="49" charset="0"/>
              </a:rPr>
              <a:t>	.</a:t>
            </a:r>
          </a:p>
          <a:p>
            <a:r>
              <a:rPr lang="en-IN" dirty="0">
                <a:latin typeface="Consolas" panose="020B0609020204030204" pitchFamily="49" charset="0"/>
              </a:rPr>
              <a:t>	.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1" y="382976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student1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05400" y="382976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student2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81799" y="382976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student3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33245" y="43379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459882" y="4873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269926" y="5397819"/>
            <a:ext cx="10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105399" y="42627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105399" y="47961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5105399" y="5331806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781799" y="42627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781799" y="47961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6781799" y="5331806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442448" y="42627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442448" y="47961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3442448" y="5331806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1314" y="80535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 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 </a:t>
            </a:r>
            <a:r>
              <a:rPr lang="en-IN" dirty="0">
                <a:latin typeface="Consolas" panose="020B0609020204030204" pitchFamily="49" charset="0"/>
              </a:rPr>
              <a:t>= "DIET";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11314" y="812125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 </a:t>
            </a:r>
            <a:r>
              <a:rPr lang="en-IN" dirty="0">
                <a:latin typeface="Consolas" panose="020B0609020204030204" pitchFamily="49" charset="0"/>
              </a:rPr>
              <a:t>= "DIET";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5105399" y="5990744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957332" y="6072778"/>
            <a:ext cx="10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3" idx="1"/>
            <a:endCxn id="19" idx="2"/>
          </p:cNvCxnSpPr>
          <p:nvPr/>
        </p:nvCxnSpPr>
        <p:spPr>
          <a:xfrm flipH="1" flipV="1">
            <a:off x="4128248" y="5329565"/>
            <a:ext cx="977151" cy="9278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0"/>
            <a:endCxn id="13" idx="2"/>
          </p:cNvCxnSpPr>
          <p:nvPr/>
        </p:nvCxnSpPr>
        <p:spPr>
          <a:xfrm flipV="1">
            <a:off x="5791199" y="5329565"/>
            <a:ext cx="0" cy="6611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16" idx="2"/>
          </p:cNvCxnSpPr>
          <p:nvPr/>
        </p:nvCxnSpPr>
        <p:spPr>
          <a:xfrm flipV="1">
            <a:off x="6476999" y="5329565"/>
            <a:ext cx="990600" cy="9278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1" grpId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/>
      <p:bldP spid="22" grpId="0"/>
      <p:bldP spid="22" grpId="1"/>
      <p:bldP spid="23" grpId="0" animBg="1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apply static keyword with any method, it is known as static method.</a:t>
            </a:r>
          </a:p>
          <a:p>
            <a:r>
              <a:rPr lang="en-US" dirty="0"/>
              <a:t>A static method belongs to the </a:t>
            </a:r>
            <a:r>
              <a:rPr lang="en-US" b="1" dirty="0"/>
              <a:t>class</a:t>
            </a:r>
            <a:r>
              <a:rPr lang="en-US" dirty="0"/>
              <a:t> rather than the object of a class.</a:t>
            </a:r>
          </a:p>
          <a:p>
            <a:r>
              <a:rPr lang="en-US" dirty="0"/>
              <a:t>A static method can be invoked without the need for creating an instance of a class.</a:t>
            </a:r>
          </a:p>
          <a:p>
            <a:r>
              <a:rPr lang="en-US" dirty="0"/>
              <a:t>A static method can access static data member and can change the value of it.</a:t>
            </a:r>
          </a:p>
          <a:p>
            <a:r>
              <a:rPr lang="en-US" dirty="0">
                <a:solidFill>
                  <a:srgbClr val="C00000"/>
                </a:solidFill>
              </a:rPr>
              <a:t>Restrictions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static method can not use non static data member or call non-static method directly.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this</a:t>
            </a:r>
            <a:r>
              <a:rPr lang="en-US" dirty="0"/>
              <a:t> and </a:t>
            </a:r>
            <a:r>
              <a:rPr lang="en-US" b="1" dirty="0"/>
              <a:t>super</a:t>
            </a:r>
            <a:r>
              <a:rPr lang="en-US" dirty="0"/>
              <a:t> cannot be used in static context.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Student {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latin typeface="Consolas" panose="020B0609020204030204" pitchFamily="49" charset="0"/>
              </a:rPr>
              <a:t>    String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i="1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r>
              <a:rPr lang="en-IN" dirty="0"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abc</a:t>
            </a:r>
            <a:r>
              <a:rPr lang="en-IN" dirty="0">
                <a:latin typeface="Consolas" panose="020B0609020204030204" pitchFamily="49" charset="0"/>
              </a:rPr>
              <a:t>";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change()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i="1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r>
              <a:rPr lang="en-IN" dirty="0">
                <a:latin typeface="Consolas" panose="020B0609020204030204" pitchFamily="49" charset="0"/>
              </a:rPr>
              <a:t> = "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DIET</a:t>
            </a:r>
            <a:r>
              <a:rPr lang="en-IN" dirty="0">
                <a:latin typeface="Consolas" panose="020B0609020204030204" pitchFamily="49" charset="0"/>
              </a:rPr>
              <a:t>";</a:t>
            </a:r>
          </a:p>
          <a:p>
            <a:r>
              <a:rPr lang="en-IN" dirty="0">
                <a:latin typeface="Consolas" panose="020B0609020204030204" pitchFamily="49" charset="0"/>
              </a:rPr>
              <a:t>  	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= 10;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latin typeface="Consolas" panose="020B0609020204030204" pitchFamily="49" charset="0"/>
              </a:rPr>
              <a:t>    Student(</a:t>
            </a:r>
            <a:r>
              <a:rPr lang="en-I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r, String n)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display()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err="1"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latin typeface="Consolas" panose="020B0609020204030204" pitchFamily="49" charset="0"/>
              </a:rPr>
              <a:t>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latin typeface="Consolas" panose="020B0609020204030204" pitchFamily="49" charset="0"/>
              </a:rPr>
              <a:t>+" "+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+" "+</a:t>
            </a:r>
            <a:r>
              <a:rPr lang="en-IN" i="1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TestStaticMethod</a:t>
            </a: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main(String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err="1">
                <a:latin typeface="Consolas" panose="020B0609020204030204" pitchFamily="49" charset="0"/>
              </a:rPr>
              <a:t>Student.</a:t>
            </a:r>
            <a:r>
              <a:rPr lang="en-IN" i="1" dirty="0" err="1">
                <a:latin typeface="Consolas" panose="020B0609020204030204" pitchFamily="49" charset="0"/>
              </a:rPr>
              <a:t>change</a:t>
            </a:r>
            <a:r>
              <a:rPr lang="en-IN" dirty="0"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latin typeface="Consolas" panose="020B0609020204030204" pitchFamily="49" charset="0"/>
              </a:rPr>
              <a:t>        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s1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Student(111,"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Tom</a:t>
            </a:r>
            <a:r>
              <a:rPr lang="en-IN" dirty="0">
                <a:latin typeface="Consolas" panose="020B0609020204030204" pitchFamily="49" charset="0"/>
              </a:rPr>
              <a:t>");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s2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Student(222,"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Jerry</a:t>
            </a:r>
            <a:r>
              <a:rPr lang="en-IN" dirty="0">
                <a:latin typeface="Consolas" panose="020B0609020204030204" pitchFamily="49" charset="0"/>
              </a:rPr>
              <a:t>");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s1</a:t>
            </a:r>
            <a:r>
              <a:rPr lang="en-IN" dirty="0">
                <a:latin typeface="Consolas" panose="020B0609020204030204" pitchFamily="49" charset="0"/>
              </a:rPr>
              <a:t>.display();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s2</a:t>
            </a:r>
            <a:r>
              <a:rPr lang="en-IN" dirty="0">
                <a:latin typeface="Consolas" panose="020B0609020204030204" pitchFamily="49" charset="0"/>
              </a:rPr>
              <a:t>.display();  </a:t>
            </a:r>
          </a:p>
          <a:p>
            <a:r>
              <a:rPr lang="en-IN" dirty="0">
                <a:latin typeface="Consolas" panose="020B0609020204030204" pitchFamily="49" charset="0"/>
              </a:rPr>
              <a:t>	}  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1828800"/>
            <a:ext cx="16002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77534"/>
            <a:ext cx="6572250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0"/>
            <a:ext cx="6572250" cy="142875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5403385" y="1505534"/>
            <a:ext cx="3276600" cy="570916"/>
          </a:xfrm>
          <a:prstGeom prst="borderCallout1">
            <a:avLst>
              <a:gd name="adj1" fmla="val 45220"/>
              <a:gd name="adj2" fmla="val -490"/>
              <a:gd name="adj3" fmla="val 59128"/>
              <a:gd name="adj4" fmla="val -793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 can not use </a:t>
            </a:r>
            <a:r>
              <a:rPr lang="en-IN" dirty="0">
                <a:solidFill>
                  <a:srgbClr val="FF0000"/>
                </a:solidFill>
              </a:rPr>
              <a:t>non-static</a:t>
            </a:r>
            <a:r>
              <a:rPr lang="en-IN" dirty="0">
                <a:solidFill>
                  <a:schemeClr val="tx1"/>
                </a:solidFill>
              </a:rPr>
              <a:t> variables in </a:t>
            </a:r>
            <a:r>
              <a:rPr lang="en-IN" dirty="0">
                <a:solidFill>
                  <a:srgbClr val="FF0000"/>
                </a:solidFill>
              </a:rPr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30732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block is executed </a:t>
            </a:r>
            <a:r>
              <a:rPr lang="en-US" dirty="0">
                <a:solidFill>
                  <a:srgbClr val="002060"/>
                </a:solidFill>
              </a:rPr>
              <a:t>exactly once</a:t>
            </a:r>
            <a:r>
              <a:rPr lang="en-US" dirty="0"/>
              <a:t>, when the class is first loaded.</a:t>
            </a:r>
          </a:p>
          <a:p>
            <a:r>
              <a:rPr lang="en-US" dirty="0"/>
              <a:t>It is used to </a:t>
            </a:r>
            <a:r>
              <a:rPr lang="en-US" dirty="0">
                <a:solidFill>
                  <a:srgbClr val="002060"/>
                </a:solidFill>
              </a:rPr>
              <a:t>initialize static variables </a:t>
            </a:r>
            <a:r>
              <a:rPr lang="en-US" dirty="0"/>
              <a:t>of the class.</a:t>
            </a:r>
          </a:p>
          <a:p>
            <a:r>
              <a:rPr lang="en-US" dirty="0"/>
              <a:t>It will be executed even </a:t>
            </a:r>
            <a:r>
              <a:rPr lang="en-US" dirty="0">
                <a:solidFill>
                  <a:srgbClr val="002060"/>
                </a:solidFill>
              </a:rPr>
              <a:t>before the main() </a:t>
            </a:r>
            <a:r>
              <a:rPr lang="en-US" dirty="0"/>
              <a:t>method.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b="1" dirty="0"/>
              <a:t>How to call static block in java?</a:t>
            </a:r>
          </a:p>
          <a:p>
            <a:pPr lvl="1"/>
            <a:r>
              <a:rPr lang="en-US" dirty="0"/>
              <a:t>Unlike method, there is no specified way to call a static block.</a:t>
            </a:r>
          </a:p>
          <a:p>
            <a:pPr lvl="1"/>
            <a:r>
              <a:rPr lang="en-US" dirty="0"/>
              <a:t>The static block </a:t>
            </a:r>
            <a:r>
              <a:rPr lang="en-US" dirty="0">
                <a:solidFill>
                  <a:srgbClr val="002060"/>
                </a:solidFill>
              </a:rPr>
              <a:t>executes automatically </a:t>
            </a:r>
            <a:r>
              <a:rPr lang="en-US" dirty="0"/>
              <a:t>when the class is loaded in memory. 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94971" y="2183854"/>
            <a:ext cx="682171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63538" indent="0">
              <a:buNone/>
            </a:pPr>
            <a:r>
              <a:rPr lang="en-IN" b="1" dirty="0">
                <a:latin typeface="Consolas" panose="020B0609020204030204" pitchFamily="49" charset="0"/>
              </a:rPr>
              <a:t>static {</a:t>
            </a:r>
          </a:p>
          <a:p>
            <a:pPr marL="363538" indent="0">
              <a:buNone/>
            </a:pPr>
            <a:r>
              <a:rPr lang="en-IN" b="1" dirty="0">
                <a:latin typeface="Consolas" panose="020B0609020204030204" pitchFamily="49" charset="0"/>
              </a:rPr>
              <a:t>	      </a:t>
            </a:r>
            <a:r>
              <a:rPr lang="en-IN" dirty="0">
                <a:latin typeface="Consolas" panose="020B0609020204030204" pitchFamily="49" charset="0"/>
              </a:rPr>
              <a:t>//initialisation of static variables…</a:t>
            </a:r>
          </a:p>
          <a:p>
            <a:pPr marL="363538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8438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Block, Method and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0" y="747332"/>
            <a:ext cx="11929641" cy="5929239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StaticDemo</a:t>
            </a:r>
            <a:r>
              <a:rPr lang="en-IN" sz="1800" dirty="0">
                <a:latin typeface="Consolas" panose="020B0609020204030204" pitchFamily="49" charset="0"/>
              </a:rPr>
              <a:t>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a = 4; 	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variable declared &amp; initialized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b; 		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variable declared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 void </a:t>
            </a:r>
            <a:r>
              <a:rPr lang="en-IN" sz="1800" dirty="0" err="1">
                <a:latin typeface="Consolas" panose="020B0609020204030204" pitchFamily="49" charset="0"/>
              </a:rPr>
              <a:t>dispValue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x</a:t>
            </a:r>
            <a:r>
              <a:rPr lang="en-IN" sz="1800" dirty="0">
                <a:latin typeface="Consolas" panose="020B0609020204030204" pitchFamily="49" charset="0"/>
              </a:rPr>
              <a:t>)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("Static method initialized.");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"x = "</a:t>
            </a:r>
            <a:r>
              <a:rPr lang="en-IN" sz="1800" dirty="0">
                <a:latin typeface="Consolas" panose="020B0609020204030204" pitchFamily="49" charset="0"/>
              </a:rPr>
              <a:t> + x);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"a = " </a:t>
            </a:r>
            <a:r>
              <a:rPr lang="en-IN" sz="1800" dirty="0">
                <a:latin typeface="Consolas" panose="020B0609020204030204" pitchFamily="49" charset="0"/>
              </a:rPr>
              <a:t>+ a);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"b = " </a:t>
            </a:r>
            <a:r>
              <a:rPr lang="en-IN" sz="1800" dirty="0">
                <a:latin typeface="Consolas" panose="020B0609020204030204" pitchFamily="49" charset="0"/>
              </a:rPr>
              <a:t>+ b);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method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latin typeface="Consolas" panose="020B0609020204030204" pitchFamily="49" charset="0"/>
              </a:rPr>
              <a:t>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b="1" dirty="0"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"Static block initialized."</a:t>
            </a:r>
            <a:r>
              <a:rPr lang="en-IN" sz="1800" b="1" dirty="0">
                <a:latin typeface="Consolas" panose="020B0609020204030204" pitchFamily="49" charset="0"/>
              </a:rPr>
              <a:t>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b="1" dirty="0">
                <a:latin typeface="Consolas" panose="020B0609020204030204" pitchFamily="49" charset="0"/>
              </a:rPr>
              <a:t>		 b= a * 5;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b="1" dirty="0">
                <a:latin typeface="Consolas" panose="020B0609020204030204" pitchFamily="49" charset="0"/>
              </a:rPr>
              <a:t>	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block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[])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main()..."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endParaRPr lang="en-IN" sz="1800" dirty="0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dispValue</a:t>
            </a:r>
            <a:r>
              <a:rPr lang="en-IN" sz="1800" dirty="0">
                <a:latin typeface="Consolas" panose="020B0609020204030204" pitchFamily="49" charset="0"/>
              </a:rPr>
              <a:t>(44);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275343" y="4670954"/>
            <a:ext cx="3916657" cy="18942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Static block initialized.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main()...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Static method initialized.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x = 44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 = 4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 = 20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275343" y="4336044"/>
            <a:ext cx="766302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4855" y="3736428"/>
            <a:ext cx="7457090" cy="1245475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487844" y="4420862"/>
            <a:ext cx="457200" cy="488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855" y="5018034"/>
            <a:ext cx="7457090" cy="1245475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487844" y="5055124"/>
            <a:ext cx="457200" cy="488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855" y="1730477"/>
            <a:ext cx="7457090" cy="1969820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487844" y="1730477"/>
            <a:ext cx="457200" cy="488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for static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we declare a field static, exactly </a:t>
            </a:r>
            <a:r>
              <a:rPr lang="en-US" dirty="0">
                <a:solidFill>
                  <a:srgbClr val="002060"/>
                </a:solidFill>
              </a:rPr>
              <a:t>a single copy </a:t>
            </a:r>
            <a:r>
              <a:rPr lang="en-US" dirty="0"/>
              <a:t>of that field is created and </a:t>
            </a:r>
            <a:r>
              <a:rPr lang="en-US" dirty="0">
                <a:solidFill>
                  <a:srgbClr val="002060"/>
                </a:solidFill>
              </a:rPr>
              <a:t>shared</a:t>
            </a:r>
            <a:r>
              <a:rPr lang="en-US" dirty="0"/>
              <a:t> among all instances of that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variables belong to a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, we can access them directly using class name. Thus, we don't need any object reference.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only </a:t>
            </a:r>
            <a:r>
              <a:rPr lang="en-US" dirty="0">
                <a:solidFill>
                  <a:srgbClr val="002060"/>
                </a:solidFill>
              </a:rPr>
              <a:t>declare</a:t>
            </a:r>
            <a:r>
              <a:rPr lang="en-US" dirty="0"/>
              <a:t> static variables at the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access static fields without </a:t>
            </a:r>
            <a:r>
              <a:rPr lang="en-US" dirty="0">
                <a:solidFill>
                  <a:srgbClr val="002060"/>
                </a:solidFill>
              </a:rPr>
              <a:t>object initialization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can't be </a:t>
            </a:r>
            <a:r>
              <a:rPr lang="en-US" dirty="0">
                <a:solidFill>
                  <a:srgbClr val="002060"/>
                </a:solidFill>
              </a:rPr>
              <a:t>overridden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Abstract</a:t>
            </a:r>
            <a:r>
              <a:rPr lang="en-US" dirty="0"/>
              <a:t> methods can't be static.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can't use </a:t>
            </a:r>
            <a:r>
              <a:rPr lang="en-US" dirty="0">
                <a:solidFill>
                  <a:srgbClr val="002060"/>
                </a:solidFill>
              </a:rPr>
              <a:t>this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super</a:t>
            </a:r>
            <a:r>
              <a:rPr lang="en-US" dirty="0"/>
              <a:t> keywords.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can't access instance variables and instance methods directly. They need some object reference to do so.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class can have </a:t>
            </a:r>
            <a:r>
              <a:rPr lang="en-US" dirty="0">
                <a:solidFill>
                  <a:srgbClr val="002060"/>
                </a:solidFill>
              </a:rPr>
              <a:t>multiple</a:t>
            </a:r>
            <a:r>
              <a:rPr lang="en-US" dirty="0"/>
              <a:t> </a:t>
            </a:r>
            <a:r>
              <a:rPr lang="en-US" i="1" dirty="0"/>
              <a:t>static</a:t>
            </a:r>
            <a:r>
              <a:rPr lang="en-US" dirty="0"/>
              <a:t> blocks.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8336164" cy="5590565"/>
          </a:xfrm>
        </p:spPr>
        <p:txBody>
          <a:bodyPr/>
          <a:lstStyle/>
          <a:p>
            <a:r>
              <a:rPr lang="en-US" b="1" dirty="0"/>
              <a:t>Nested Class: </a:t>
            </a:r>
            <a:r>
              <a:rPr lang="en-IN" dirty="0"/>
              <a:t>Class </a:t>
            </a:r>
            <a:r>
              <a:rPr lang="en-IN" dirty="0">
                <a:solidFill>
                  <a:srgbClr val="002060"/>
                </a:solidFill>
              </a:rPr>
              <a:t>within</a:t>
            </a:r>
            <a:r>
              <a:rPr lang="en-IN" dirty="0"/>
              <a:t> another class</a:t>
            </a:r>
          </a:p>
          <a:p>
            <a:r>
              <a:rPr lang="en-US" b="1" dirty="0"/>
              <a:t>Scope</a:t>
            </a:r>
            <a:r>
              <a:rPr lang="en-US" dirty="0"/>
              <a:t>: Nested class is bounded by the </a:t>
            </a:r>
            <a:r>
              <a:rPr lang="en-US" dirty="0">
                <a:solidFill>
                  <a:srgbClr val="002060"/>
                </a:solidFill>
              </a:rPr>
              <a:t>scope</a:t>
            </a:r>
            <a:r>
              <a:rPr lang="en-US" dirty="0"/>
              <a:t> of its enclosing class.</a:t>
            </a:r>
          </a:p>
          <a:p>
            <a:pPr lvl="1"/>
            <a:r>
              <a:rPr lang="en-US" dirty="0"/>
              <a:t>E.g. class </a:t>
            </a: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/>
              <a:t> is defined within class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, then </a:t>
            </a: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/>
              <a:t> is known to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, but not outside of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.</a:t>
            </a:r>
          </a:p>
          <a:p>
            <a:r>
              <a:rPr lang="en-US" dirty="0"/>
              <a:t>A nested class has access to the members, including private members of the class in which it is nested. </a:t>
            </a:r>
          </a:p>
          <a:p>
            <a:r>
              <a:rPr lang="en-US" dirty="0"/>
              <a:t>However, the enclosing class does not have access to the members of the nested class. i.e. Class B can access private member of class A, while reverse is not accessible.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734421" y="1795038"/>
            <a:ext cx="3326400" cy="332560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771221" y="2831358"/>
            <a:ext cx="1252800" cy="1252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768549" y="220123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A: Outer Class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828661" y="304897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B: Nested </a:t>
            </a:r>
          </a:p>
          <a:p>
            <a:pPr algn="ctr"/>
            <a:r>
              <a:rPr lang="en-US" b="1" dirty="0"/>
              <a:t>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454599" y="2832669"/>
            <a:ext cx="2743200" cy="1671093"/>
            <a:chOff x="413656" y="870856"/>
            <a:chExt cx="2743200" cy="1671093"/>
          </a:xfrm>
        </p:grpSpPr>
        <p:sp>
          <p:nvSpPr>
            <p:cNvPr id="5" name="Rectangle 4"/>
            <p:cNvSpPr/>
            <p:nvPr/>
          </p:nvSpPr>
          <p:spPr>
            <a:xfrm>
              <a:off x="413656" y="1248228"/>
              <a:ext cx="2743200" cy="1293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Gender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Profession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656" y="870856"/>
              <a:ext cx="2743200" cy="359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Person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258100" y="2832669"/>
            <a:ext cx="1241947" cy="586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Person: P1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8101" y="3916908"/>
            <a:ext cx="1241947" cy="586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Person: P2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463810" y="1208586"/>
          <a:ext cx="2294340" cy="2418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9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Person</a:t>
                      </a:r>
                      <a:r>
                        <a:rPr lang="en-US" dirty="0"/>
                        <a:t>: P1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Name: </a:t>
                      </a:r>
                      <a:r>
                        <a:rPr lang="en-US" dirty="0" err="1"/>
                        <a:t>Narendra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Modi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Gender: 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Age: 71 Years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Profession: Politician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438788" y="4035947"/>
          <a:ext cx="2619611" cy="2148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61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Person</a:t>
                      </a:r>
                      <a:r>
                        <a:rPr lang="en-US" dirty="0"/>
                        <a:t>: P2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Name: Amitabh </a:t>
                      </a:r>
                      <a:r>
                        <a:rPr lang="en-US" dirty="0" err="1"/>
                        <a:t>Bachchan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Gender: 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Age: 79 Years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Profession: Actor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 flipV="1">
            <a:off x="3197799" y="3126096"/>
            <a:ext cx="1060301" cy="73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3197799" y="3856902"/>
            <a:ext cx="1060302" cy="35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 flipV="1">
            <a:off x="5500047" y="2417626"/>
            <a:ext cx="1963763" cy="70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5500048" y="4210335"/>
            <a:ext cx="1938740" cy="90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8036" y="2352861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</a:t>
            </a:r>
            <a:endParaRPr lang="en-IN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74066" y="711201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Object 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74066" y="3571953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Object 2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/>
      <p:bldP spid="22" grpId="0"/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pic>
        <p:nvPicPr>
          <p:cNvPr id="4" name="Picture 2" descr="Inner and Nested Classes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51" y="1115123"/>
            <a:ext cx="5366971" cy="41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48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Nested class: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21548" y="1831632"/>
            <a:ext cx="2578608" cy="1389888"/>
          </a:xfrm>
          <a:prstGeom prst="rect">
            <a:avLst/>
          </a:prstGeom>
          <a:noFill/>
          <a:ln w="730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Nested Class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6806" y="4137113"/>
            <a:ext cx="2578608" cy="1389888"/>
          </a:xfrm>
          <a:prstGeom prst="rect">
            <a:avLst/>
          </a:prstGeom>
          <a:noFill/>
          <a:ln w="730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Static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Nested Class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76920" y="4137113"/>
            <a:ext cx="2578608" cy="1389888"/>
          </a:xfrm>
          <a:prstGeom prst="rect">
            <a:avLst/>
          </a:prstGeom>
          <a:noFill/>
          <a:ln w="730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Non- Static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Nested Class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986110" y="3221520"/>
            <a:ext cx="2024742" cy="915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010852" y="3221520"/>
            <a:ext cx="2155372" cy="915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Non-Static Nested Class: InnerOuterDemo.java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595961" cy="5590565"/>
          </a:xfrm>
        </p:spPr>
        <p:txBody>
          <a:bodyPr/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 </a:t>
            </a:r>
            <a:r>
              <a:rPr lang="en-IN" sz="1800" b="1" dirty="0">
                <a:latin typeface="Consolas" panose="020B0609020204030204" pitchFamily="49" charset="0"/>
              </a:rPr>
              <a:t>Outer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smtClean="0">
                <a:latin typeface="Consolas" panose="020B0609020204030204" pitchFamily="49" charset="0"/>
              </a:rPr>
              <a:t>private </a:t>
            </a:r>
            <a:r>
              <a:rPr lang="en-IN" sz="1800" dirty="0" err="1" smtClean="0">
                <a:latin typeface="Consolas" panose="020B0609020204030204" pitchFamily="49" charset="0"/>
              </a:rPr>
              <a:t>int</a:t>
            </a:r>
            <a:r>
              <a:rPr lang="en-IN" sz="1800" dirty="0" smtClean="0">
                <a:latin typeface="Consolas" panose="020B0609020204030204" pitchFamily="49" charset="0"/>
              </a:rPr>
              <a:t> </a:t>
            </a:r>
            <a:r>
              <a:rPr lang="en-IN" sz="1800" dirty="0">
                <a:latin typeface="Consolas" panose="020B0609020204030204" pitchFamily="49" charset="0"/>
              </a:rPr>
              <a:t>a=100;//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instance variable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void </a:t>
            </a:r>
            <a:r>
              <a:rPr lang="en-IN" sz="1800" dirty="0" err="1">
                <a:latin typeface="Consolas" panose="020B0609020204030204" pitchFamily="49" charset="0"/>
              </a:rPr>
              <a:t>outerMeth</a:t>
            </a:r>
            <a:r>
              <a:rPr lang="en-IN" sz="1800" dirty="0">
                <a:latin typeface="Consolas" panose="020B0609020204030204" pitchFamily="49" charset="0"/>
              </a:rPr>
              <a:t>(){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Inner </a:t>
            </a:r>
            <a:r>
              <a:rPr lang="en-IN" sz="1800" dirty="0" err="1">
                <a:latin typeface="Consolas" panose="020B0609020204030204" pitchFamily="49" charset="0"/>
              </a:rPr>
              <a:t>i</a:t>
            </a:r>
            <a:r>
              <a:rPr lang="en-IN" sz="1800" dirty="0"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Inner();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outerMeth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</a:t>
            </a:r>
            <a:r>
              <a:rPr lang="en-IN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i.innerMeth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>
                <a:latin typeface="Consolas" panose="020B0609020204030204" pitchFamily="49" charset="0"/>
              </a:rPr>
              <a:t>Inner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b=20;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void </a:t>
            </a:r>
            <a:r>
              <a:rPr lang="en-IN" sz="1800" dirty="0" err="1">
                <a:latin typeface="Consolas" panose="020B0609020204030204" pitchFamily="49" charset="0"/>
              </a:rPr>
              <a:t>innerMeth</a:t>
            </a:r>
            <a:r>
              <a:rPr lang="en-IN" sz="1800" dirty="0">
                <a:latin typeface="Consolas" panose="020B0609020204030204" pitchFamily="49" charset="0"/>
              </a:rPr>
              <a:t>(){	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        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innerMeth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				   +(</a:t>
            </a:r>
            <a:r>
              <a:rPr lang="en-IN" sz="1800" dirty="0" err="1">
                <a:latin typeface="Consolas" panose="020B0609020204030204" pitchFamily="49" charset="0"/>
              </a:rPr>
              <a:t>a+b</a:t>
            </a:r>
            <a:r>
              <a:rPr lang="en-IN" sz="18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//inner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//outer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1754" y="1113089"/>
            <a:ext cx="4750103" cy="261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InnerOuterDemo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main(String[] 				 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   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Outer o=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Outer();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</a:t>
            </a:r>
            <a:r>
              <a:rPr lang="en-IN" sz="1800" dirty="0" err="1">
                <a:latin typeface="Consolas" panose="020B0609020204030204" pitchFamily="49" charset="0"/>
              </a:rPr>
              <a:t>o.outerMeth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InnerOuterDemo</a:t>
            </a:r>
            <a:endParaRPr lang="en-IN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5935" y="5374839"/>
            <a:ext cx="3625922" cy="743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outerMeth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innerMeth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()...120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425935" y="503992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3586" y="2986113"/>
            <a:ext cx="6198168" cy="20546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Static Nested Class: </a:t>
            </a:r>
            <a:r>
              <a:rPr lang="en-US" sz="3600" dirty="0" err="1">
                <a:solidFill>
                  <a:schemeClr val="tx1"/>
                </a:solidFill>
              </a:rPr>
              <a:t>InnerOuterDemo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595961" cy="5590565"/>
          </a:xfrm>
        </p:spPr>
        <p:txBody>
          <a:bodyPr/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>
                <a:latin typeface="Consolas" panose="020B0609020204030204" pitchFamily="49" charset="0"/>
              </a:rPr>
              <a:t>Outer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outerMeth</a:t>
            </a:r>
            <a:r>
              <a:rPr lang="en-IN" sz="1800" dirty="0">
                <a:latin typeface="Consolas" panose="020B0609020204030204" pitchFamily="49" charset="0"/>
              </a:rPr>
              <a:t>(){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Inner </a:t>
            </a:r>
            <a:r>
              <a:rPr lang="en-IN" sz="1800" dirty="0" err="1">
                <a:latin typeface="Consolas" panose="020B0609020204030204" pitchFamily="49" charset="0"/>
              </a:rPr>
              <a:t>i</a:t>
            </a:r>
            <a:r>
              <a:rPr lang="en-IN" sz="1800" dirty="0"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Inner();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outerMeth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</a:t>
            </a:r>
            <a:r>
              <a:rPr lang="en-IN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i.innerMeth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 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>
                <a:latin typeface="Consolas" panose="020B0609020204030204" pitchFamily="49" charset="0"/>
              </a:rPr>
              <a:t>Inner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b=20;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innerMeth</a:t>
            </a:r>
            <a:r>
              <a:rPr lang="en-IN" sz="1800" dirty="0">
                <a:latin typeface="Consolas" panose="020B0609020204030204" pitchFamily="49" charset="0"/>
              </a:rPr>
              <a:t>(){	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        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innerMeth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				   +(</a:t>
            </a:r>
            <a:r>
              <a:rPr lang="en-IN" sz="1800" dirty="0" err="1">
                <a:latin typeface="Consolas" panose="020B0609020204030204" pitchFamily="49" charset="0"/>
              </a:rPr>
              <a:t>a+b</a:t>
            </a:r>
            <a:r>
              <a:rPr lang="en-IN" sz="18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//inner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//outer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1754" y="1113089"/>
            <a:ext cx="4750103" cy="261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InnerOuterDemo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main(String[] 				 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   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Outer o=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Outer();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</a:t>
            </a:r>
            <a:r>
              <a:rPr lang="en-IN" sz="1800" dirty="0" err="1">
                <a:latin typeface="Consolas" panose="020B0609020204030204" pitchFamily="49" charset="0"/>
              </a:rPr>
              <a:t>o.outerMeth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InnerOuterDemo</a:t>
            </a:r>
            <a:endParaRPr lang="en-IN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5935" y="5374839"/>
            <a:ext cx="3625922" cy="743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outerMeth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innerMeth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()...120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425935" y="503992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743" y="2986113"/>
            <a:ext cx="6547011" cy="20546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50288" y="1171365"/>
            <a:ext cx="1378424" cy="374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50288" y="1166719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a=100;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107387" y="1169857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a=100;//instance variable </a:t>
            </a:r>
            <a:endParaRPr lang="en-IN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926080" y="863444"/>
            <a:ext cx="3584448" cy="745900"/>
          </a:xfrm>
          <a:prstGeom prst="wedgeRoundRectCallout">
            <a:avLst>
              <a:gd name="adj1" fmla="val -59051"/>
              <a:gd name="adj2" fmla="val -860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error: non-static variable a cannot be referenced from a static context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10" grpId="0"/>
      <p:bldP spid="11" grpId="0"/>
      <p:bldP spid="11" grpId="1"/>
      <p:bldP spid="9" grpId="0" animBg="1"/>
      <p:bldP spid="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remember: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332682" cy="5590565"/>
          </a:xfrm>
        </p:spPr>
        <p:txBody>
          <a:bodyPr/>
          <a:lstStyle/>
          <a:p>
            <a:r>
              <a:rPr lang="en-US" dirty="0"/>
              <a:t>Inner class implements </a:t>
            </a:r>
            <a:r>
              <a:rPr lang="en-US" b="1" dirty="0"/>
              <a:t>a security mechanism in Java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Reduces encapsulation</a:t>
            </a:r>
            <a:r>
              <a:rPr lang="en-US" dirty="0"/>
              <a:t>, more </a:t>
            </a:r>
            <a:r>
              <a:rPr lang="en-US" dirty="0">
                <a:solidFill>
                  <a:srgbClr val="002060"/>
                </a:solidFill>
              </a:rPr>
              <a:t>organized code</a:t>
            </a:r>
            <a:r>
              <a:rPr lang="en-US" dirty="0"/>
              <a:t>  by logically grouping the classes.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734421" y="1795038"/>
            <a:ext cx="3326400" cy="332560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771221" y="2831358"/>
            <a:ext cx="1252800" cy="1252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768549" y="220123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A: Outer Class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828661" y="304897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B: Nested </a:t>
            </a:r>
          </a:p>
          <a:p>
            <a:pPr algn="ctr"/>
            <a:r>
              <a:rPr lang="en-US" b="1" dirty="0"/>
              <a:t>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536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(Not part of this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can be defined as a </a:t>
            </a:r>
            <a:r>
              <a:rPr lang="en-US" b="1" dirty="0"/>
              <a:t>grouping</a:t>
            </a:r>
            <a:r>
              <a:rPr lang="en-US" dirty="0"/>
              <a:t> of related types providing access protection and name space management.</a:t>
            </a:r>
          </a:p>
          <a:p>
            <a:r>
              <a:rPr lang="en-US" dirty="0"/>
              <a:t>Programmers can define their own packages to bundle group of classes/interfaces, etc. </a:t>
            </a:r>
          </a:p>
          <a:p>
            <a:r>
              <a:rPr lang="en-US" dirty="0"/>
              <a:t>Packages are used in Java in order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prevent </a:t>
            </a:r>
            <a:r>
              <a:rPr lang="en-US" sz="2400" b="1" dirty="0"/>
              <a:t>naming conflicts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control </a:t>
            </a:r>
            <a:r>
              <a:rPr lang="en-US" sz="2400" b="1" dirty="0"/>
              <a:t>access</a:t>
            </a:r>
            <a:r>
              <a:rPr lang="en-US" sz="2400" dirty="0"/>
              <a:t>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make </a:t>
            </a:r>
            <a:r>
              <a:rPr lang="en-US" sz="2400" b="1" dirty="0"/>
              <a:t>searching/locating</a:t>
            </a:r>
            <a:r>
              <a:rPr lang="en-US" sz="2400" dirty="0"/>
              <a:t> of classes/interfaces easier.</a:t>
            </a:r>
          </a:p>
          <a:p>
            <a:r>
              <a:rPr lang="en-US" dirty="0"/>
              <a:t>It is a good practice to group related classes implemented so that a programmer can easily determine that the classes, interfaces are related.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a package you need to write </a:t>
            </a:r>
            <a:r>
              <a:rPr lang="en-IN" b="1" dirty="0"/>
              <a:t>package</a:t>
            </a:r>
            <a:r>
              <a:rPr lang="en-IN" dirty="0"/>
              <a:t> statement </a:t>
            </a:r>
            <a:r>
              <a:rPr lang="en-IN" b="1" dirty="0"/>
              <a:t>followed</a:t>
            </a:r>
            <a:r>
              <a:rPr lang="en-IN" dirty="0"/>
              <a:t> by the </a:t>
            </a:r>
            <a:r>
              <a:rPr lang="en-IN" b="1" dirty="0"/>
              <a:t>name of the package</a:t>
            </a:r>
            <a:r>
              <a:rPr lang="en-IN" dirty="0"/>
              <a:t>.</a:t>
            </a:r>
          </a:p>
          <a:p>
            <a:r>
              <a:rPr lang="en-IN" dirty="0"/>
              <a:t>Syntax :	</a:t>
            </a:r>
            <a:r>
              <a:rPr lang="en-IN" dirty="0">
                <a:latin typeface="Cambria" pitchFamily="18" charset="0"/>
                <a:ea typeface="Cambria" pitchFamily="18" charset="0"/>
              </a:rPr>
              <a:t>package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package_name</a:t>
            </a:r>
            <a:r>
              <a:rPr lang="en-IN" dirty="0">
                <a:latin typeface="Cambria" pitchFamily="18" charset="0"/>
                <a:ea typeface="Cambria" pitchFamily="18" charset="0"/>
              </a:rPr>
              <a:t>;</a:t>
            </a:r>
          </a:p>
          <a:p>
            <a:r>
              <a:rPr lang="en-IN" dirty="0">
                <a:ea typeface="Cambria" pitchFamily="18" charset="0"/>
              </a:rPr>
              <a:t>Example :</a:t>
            </a:r>
          </a:p>
          <a:p>
            <a:endParaRPr lang="en-IN" dirty="0">
              <a:ea typeface="Cambria" pitchFamily="18" charset="0"/>
            </a:endParaRPr>
          </a:p>
          <a:p>
            <a:endParaRPr lang="en-IN" dirty="0">
              <a:ea typeface="Cambria" pitchFamily="18" charset="0"/>
            </a:endParaRPr>
          </a:p>
          <a:p>
            <a:endParaRPr lang="en-IN" dirty="0">
              <a:ea typeface="Cambria" pitchFamily="18" charset="0"/>
            </a:endParaRPr>
          </a:p>
          <a:p>
            <a:r>
              <a:rPr lang="en-US" dirty="0"/>
              <a:t>The package statement should be the </a:t>
            </a:r>
            <a:r>
              <a:rPr lang="en-US" b="1" dirty="0"/>
              <a:t>first line </a:t>
            </a:r>
            <a:r>
              <a:rPr lang="en-US" dirty="0"/>
              <a:t>in the source file. </a:t>
            </a:r>
          </a:p>
          <a:p>
            <a:r>
              <a:rPr lang="en-US" dirty="0"/>
              <a:t>There can be </a:t>
            </a:r>
            <a:r>
              <a:rPr lang="en-US" b="1" dirty="0"/>
              <a:t>only one package statement </a:t>
            </a:r>
            <a:r>
              <a:rPr lang="en-US" dirty="0"/>
              <a:t>in each source file, and it applies to all types in the file.</a:t>
            </a:r>
          </a:p>
          <a:p>
            <a:r>
              <a:rPr lang="en-US" dirty="0"/>
              <a:t>If a package statement is </a:t>
            </a:r>
            <a:r>
              <a:rPr lang="en-US" b="1" dirty="0"/>
              <a:t>not used </a:t>
            </a:r>
            <a:r>
              <a:rPr lang="en-US" dirty="0"/>
              <a:t>then the class/interfaces will be put into an </a:t>
            </a:r>
            <a:r>
              <a:rPr lang="en-US" b="1" dirty="0"/>
              <a:t>unnamed package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8785" y="2181398"/>
            <a:ext cx="3657600" cy="1477328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GCET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_student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b="1" dirty="0">
              <a:solidFill>
                <a:srgbClr val="7F0055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 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// code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compile</a:t>
            </a:r>
          </a:p>
          <a:p>
            <a:pPr lvl="1">
              <a:buNone/>
            </a:pP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b="1" dirty="0"/>
              <a:t>  –d   .   </a:t>
            </a:r>
            <a:r>
              <a:rPr lang="en-US" dirty="0"/>
              <a:t>Animal.java</a:t>
            </a:r>
          </a:p>
          <a:p>
            <a:r>
              <a:rPr lang="en-US" dirty="0"/>
              <a:t>To Run the class file</a:t>
            </a:r>
          </a:p>
          <a:p>
            <a:pPr lvl="1">
              <a:buNone/>
            </a:pPr>
            <a:r>
              <a:rPr lang="en-US" dirty="0"/>
              <a:t>java </a:t>
            </a:r>
            <a:r>
              <a:rPr lang="en-US" b="1" dirty="0" err="1"/>
              <a:t>myPackage.Animal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477" y="1000298"/>
            <a:ext cx="86868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Animal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eat()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"Organic Food !!!!"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Animal a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Animal();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a.eat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3243349" y="3810914"/>
            <a:ext cx="3276600" cy="990600"/>
          </a:xfrm>
          <a:prstGeom prst="borderCallout1">
            <a:avLst>
              <a:gd name="adj1" fmla="val 52613"/>
              <a:gd name="adj2" fmla="val -360"/>
              <a:gd name="adj3" fmla="val 118849"/>
              <a:gd name="adj4" fmla="val -40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</a:t>
            </a:r>
            <a:r>
              <a:rPr lang="en-US" sz="2400" dirty="0"/>
              <a:t> </a:t>
            </a:r>
          </a:p>
          <a:p>
            <a:pPr algn="ctr"/>
            <a:r>
              <a:rPr lang="en-US" dirty="0"/>
              <a:t>Represent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6359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 keyword is used to import built-in and user-defined packages into your java source file so that your class can refer to a class that is in another package by directly using its name.</a:t>
            </a:r>
          </a:p>
          <a:p>
            <a:r>
              <a:rPr lang="en-US" dirty="0"/>
              <a:t>There are 3 different ways to refer to class/interface that is present in different package</a:t>
            </a:r>
          </a:p>
          <a:p>
            <a:pPr lvl="1"/>
            <a:r>
              <a:rPr lang="en-US" dirty="0"/>
              <a:t>import the class/interface you want to use.</a:t>
            </a:r>
          </a:p>
          <a:p>
            <a:pPr lvl="1"/>
            <a:r>
              <a:rPr lang="en-US" dirty="0"/>
              <a:t>import all the classes/interfaces from the package.</a:t>
            </a:r>
          </a:p>
          <a:p>
            <a:pPr lvl="1"/>
            <a:r>
              <a:rPr lang="en-US" dirty="0"/>
              <a:t>Using fully qualified name. </a:t>
            </a:r>
          </a:p>
          <a:p>
            <a:r>
              <a:rPr lang="en-IN" dirty="0"/>
              <a:t>We can import a class/interface of other package using a import keyword at the first line of code.</a:t>
            </a:r>
          </a:p>
          <a:p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6036" y="4419600"/>
            <a:ext cx="6664036" cy="230832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DemoImport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sz="1600" dirty="0">
                <a:solidFill>
                  <a:srgbClr val="3F7F5F"/>
                </a:solidFill>
                <a:latin typeface="Consolas"/>
              </a:rPr>
              <a:t>// Code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4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(importing all class/interface)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import all the classes/interfaces of other package using a import keyword at the first line of code with the wildcard (*).</a:t>
            </a:r>
          </a:p>
          <a:p>
            <a:r>
              <a:rPr lang="en-IN" dirty="0"/>
              <a:t>Example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is possible to use classes from other packages without importing the class using fully qualified name of the class.</a:t>
            </a:r>
          </a:p>
          <a:p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8197" y="1731833"/>
            <a:ext cx="82296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DemoImport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Date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Date();</a:t>
            </a:r>
          </a:p>
          <a:p>
            <a:pPr lvl="2"/>
            <a:r>
              <a:rPr lang="en-US" dirty="0">
                <a:solidFill>
                  <a:srgbClr val="3F7F5F"/>
                </a:solidFill>
                <a:latin typeface="Consolas"/>
              </a:rPr>
              <a:t>// Code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8197" y="5253680"/>
            <a:ext cx="8229600" cy="36933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(System.</a:t>
            </a:r>
            <a:r>
              <a:rPr lang="en-US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454599" y="2832670"/>
            <a:ext cx="2743200" cy="1377666"/>
            <a:chOff x="413656" y="870856"/>
            <a:chExt cx="2743200" cy="1671093"/>
          </a:xfrm>
        </p:grpSpPr>
        <p:sp>
          <p:nvSpPr>
            <p:cNvPr id="5" name="Rectangle 4"/>
            <p:cNvSpPr/>
            <p:nvPr/>
          </p:nvSpPr>
          <p:spPr>
            <a:xfrm>
              <a:off x="413656" y="1248228"/>
              <a:ext cx="2743200" cy="1293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Account_No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balance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656" y="870856"/>
              <a:ext cx="2743200" cy="359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BankAccount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279278" y="2254445"/>
            <a:ext cx="2183041" cy="586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BankAccount</a:t>
            </a:r>
            <a:r>
              <a:rPr lang="en-US" b="1" dirty="0">
                <a:solidFill>
                  <a:schemeClr val="tx1"/>
                </a:solidFill>
              </a:rPr>
              <a:t>: B1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9278" y="3276496"/>
            <a:ext cx="2183040" cy="586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BankAccount</a:t>
            </a:r>
            <a:r>
              <a:rPr lang="en-US" b="1" dirty="0">
                <a:solidFill>
                  <a:schemeClr val="tx1"/>
                </a:solidFill>
              </a:rPr>
              <a:t>: B2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580435" y="1208586"/>
          <a:ext cx="2971108" cy="11379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7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BankAccount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: B1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Account_No</a:t>
                      </a:r>
                      <a:r>
                        <a:rPr lang="en-US" dirty="0"/>
                        <a:t>: 1001123001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balance</a:t>
                      </a:r>
                      <a:r>
                        <a:rPr lang="en-US" dirty="0"/>
                        <a:t>: 1,00,000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08266" y="3188164"/>
          <a:ext cx="2915447" cy="1132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15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BankAccount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: B2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Account_No</a:t>
                      </a:r>
                      <a:r>
                        <a:rPr lang="en-US" dirty="0"/>
                        <a:t>: 1001123002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balance</a:t>
                      </a:r>
                      <a:r>
                        <a:rPr lang="en-US" dirty="0"/>
                        <a:t>: 5,60,0000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 flipV="1">
            <a:off x="3197799" y="2547872"/>
            <a:ext cx="1081479" cy="11291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 flipV="1">
            <a:off x="3197799" y="3569923"/>
            <a:ext cx="1081479" cy="1071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 flipV="1">
            <a:off x="6462319" y="1777546"/>
            <a:ext cx="1118116" cy="7703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6462318" y="3569923"/>
            <a:ext cx="1145948" cy="1846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8036" y="2352861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</a:t>
            </a:r>
            <a:endParaRPr lang="en-IN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13163" y="78473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Object 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3163" y="2704934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Object 2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79278" y="4298547"/>
            <a:ext cx="2183040" cy="5868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BankAccount</a:t>
            </a:r>
            <a:r>
              <a:rPr lang="en-US" b="1" dirty="0">
                <a:solidFill>
                  <a:schemeClr val="tx1"/>
                </a:solidFill>
              </a:rPr>
              <a:t>: B3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08266" y="5162662"/>
          <a:ext cx="2915447" cy="1137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15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BankAccount</a:t>
                      </a:r>
                      <a:r>
                        <a:rPr lang="en-US" sz="2000" dirty="0"/>
                        <a:t>: B3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Account_No</a:t>
                      </a:r>
                      <a:r>
                        <a:rPr lang="en-US" dirty="0"/>
                        <a:t>: 1001123003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balance: 10,000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stCxn id="5" idx="3"/>
            <a:endCxn id="28" idx="1"/>
          </p:cNvCxnSpPr>
          <p:nvPr/>
        </p:nvCxnSpPr>
        <p:spPr>
          <a:xfrm>
            <a:off x="3197799" y="3677058"/>
            <a:ext cx="1081479" cy="9149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29" idx="1"/>
          </p:cNvCxnSpPr>
          <p:nvPr/>
        </p:nvCxnSpPr>
        <p:spPr>
          <a:xfrm>
            <a:off x="6462318" y="4591974"/>
            <a:ext cx="1145948" cy="113964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13163" y="4698668"/>
            <a:ext cx="120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Object 3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/>
      <p:bldP spid="22" grpId="0"/>
      <p:bldP spid="23" grpId="0"/>
      <p:bldP spid="28" grpId="0" animBg="1"/>
      <p:bldP spid="3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static import feature of Java 5 facilitate the java programmer to </a:t>
            </a:r>
            <a:r>
              <a:rPr lang="en-US" b="1" dirty="0"/>
              <a:t>access any static member</a:t>
            </a:r>
            <a:r>
              <a:rPr lang="en-US" dirty="0"/>
              <a:t> of a class </a:t>
            </a:r>
            <a:r>
              <a:rPr lang="en-US" b="1" dirty="0"/>
              <a:t>directly</a:t>
            </a:r>
            <a:r>
              <a:rPr lang="en-US" dirty="0"/>
              <a:t>.</a:t>
            </a:r>
          </a:p>
          <a:p>
            <a:r>
              <a:rPr lang="en-US" b="1" dirty="0"/>
              <a:t>Advantage </a:t>
            </a:r>
            <a:r>
              <a:rPr lang="en-US" dirty="0"/>
              <a:t>: Less coding is required if you have to access any static member of a class more frequently.</a:t>
            </a:r>
          </a:p>
          <a:p>
            <a:r>
              <a:rPr lang="en-US" b="1" dirty="0"/>
              <a:t>Disadvantage</a:t>
            </a:r>
            <a:r>
              <a:rPr lang="en-US" dirty="0"/>
              <a:t> : If you overuse the static import feature, it makes the program unreadable and unmaintainable.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975" y="3478628"/>
            <a:ext cx="82296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java.lang.System.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S2{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"Hello main"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3564775" y="5052753"/>
            <a:ext cx="2895600" cy="914400"/>
          </a:xfrm>
          <a:prstGeom prst="borderCallout1">
            <a:avLst>
              <a:gd name="adj1" fmla="val 48909"/>
              <a:gd name="adj2" fmla="val -1315"/>
              <a:gd name="adj3" fmla="val -43055"/>
              <a:gd name="adj4" fmla="val -59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not to write </a:t>
            </a:r>
            <a:r>
              <a:rPr lang="en-US" dirty="0" err="1"/>
              <a:t>System.out</a:t>
            </a:r>
            <a:r>
              <a:rPr lang="en-US" dirty="0"/>
              <a:t> as we have imported the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statically</a:t>
            </a:r>
          </a:p>
        </p:txBody>
      </p:sp>
    </p:spTree>
    <p:extLst>
      <p:ext uri="{BB962C8B-B14F-4D97-AF65-F5344CB8AC3E}">
        <p14:creationId xmlns:p14="http://schemas.microsoft.com/office/powerpoint/2010/main" val="19683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34586" y="943491"/>
          <a:ext cx="10216340" cy="4907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1665641445"/>
                    </a:ext>
                  </a:extLst>
                </a:gridCol>
              </a:tblGrid>
              <a:tr h="1076502">
                <a:tc>
                  <a:txBody>
                    <a:bodyPr/>
                    <a:lstStyle/>
                    <a:p>
                      <a:r>
                        <a:rPr lang="en-US" sz="32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Same Package</a:t>
                      </a:r>
                    </a:p>
                    <a:p>
                      <a:r>
                        <a:rPr lang="en-US" sz="3200" dirty="0"/>
                        <a:t>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Same Package</a:t>
                      </a:r>
                    </a:p>
                    <a:p>
                      <a:r>
                        <a:rPr lang="en-US" sz="3200" dirty="0"/>
                        <a:t>Non 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Different Package</a:t>
                      </a:r>
                    </a:p>
                    <a:p>
                      <a:r>
                        <a:rPr lang="en-US" sz="3200" dirty="0"/>
                        <a:t>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Different Package</a:t>
                      </a:r>
                    </a:p>
                    <a:p>
                      <a:r>
                        <a:rPr lang="en-US" sz="3200" dirty="0"/>
                        <a:t>Non Sub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3050771"/>
            <a:ext cx="533400" cy="533400"/>
          </a:xfrm>
          <a:prstGeom prst="rect">
            <a:avLst/>
          </a:prstGeom>
          <a:noFill/>
        </p:spPr>
      </p:pic>
      <p:pic>
        <p:nvPicPr>
          <p:cNvPr id="8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3791989"/>
            <a:ext cx="533400" cy="533400"/>
          </a:xfrm>
          <a:prstGeom prst="rect">
            <a:avLst/>
          </a:prstGeom>
          <a:noFill/>
        </p:spPr>
      </p:pic>
      <p:pic>
        <p:nvPicPr>
          <p:cNvPr id="9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4533207"/>
            <a:ext cx="533400" cy="533400"/>
          </a:xfrm>
          <a:prstGeom prst="rect">
            <a:avLst/>
          </a:prstGeom>
          <a:noFill/>
        </p:spPr>
      </p:pic>
      <p:pic>
        <p:nvPicPr>
          <p:cNvPr id="10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5241867"/>
            <a:ext cx="533400" cy="533400"/>
          </a:xfrm>
          <a:prstGeom prst="rect">
            <a:avLst/>
          </a:prstGeom>
          <a:noFill/>
        </p:spPr>
      </p:pic>
      <p:pic>
        <p:nvPicPr>
          <p:cNvPr id="11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5085" y="3791989"/>
            <a:ext cx="533400" cy="533400"/>
          </a:xfrm>
          <a:prstGeom prst="rect">
            <a:avLst/>
          </a:prstGeom>
          <a:noFill/>
        </p:spPr>
      </p:pic>
      <p:pic>
        <p:nvPicPr>
          <p:cNvPr id="12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185" y="4533207"/>
            <a:ext cx="533400" cy="533400"/>
          </a:xfrm>
          <a:prstGeom prst="rect">
            <a:avLst/>
          </a:prstGeom>
          <a:noFill/>
        </p:spPr>
      </p:pic>
      <p:pic>
        <p:nvPicPr>
          <p:cNvPr id="13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185" y="5248101"/>
            <a:ext cx="533400" cy="533400"/>
          </a:xfrm>
          <a:prstGeom prst="rect">
            <a:avLst/>
          </a:prstGeom>
          <a:noFill/>
        </p:spPr>
      </p:pic>
      <p:pic>
        <p:nvPicPr>
          <p:cNvPr id="14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93" y="4533207"/>
            <a:ext cx="533400" cy="533400"/>
          </a:xfrm>
          <a:prstGeom prst="rect">
            <a:avLst/>
          </a:prstGeom>
          <a:noFill/>
        </p:spPr>
      </p:pic>
      <p:pic>
        <p:nvPicPr>
          <p:cNvPr id="15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93" y="5241867"/>
            <a:ext cx="533400" cy="533400"/>
          </a:xfrm>
          <a:prstGeom prst="rect">
            <a:avLst/>
          </a:prstGeom>
          <a:noFill/>
        </p:spPr>
      </p:pic>
      <p:pic>
        <p:nvPicPr>
          <p:cNvPr id="16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709" y="5241867"/>
            <a:ext cx="533400" cy="533400"/>
          </a:xfrm>
          <a:prstGeom prst="rect">
            <a:avLst/>
          </a:prstGeom>
          <a:noFill/>
        </p:spPr>
      </p:pic>
      <p:pic>
        <p:nvPicPr>
          <p:cNvPr id="26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93" y="3824547"/>
            <a:ext cx="533400" cy="533400"/>
          </a:xfrm>
          <a:prstGeom prst="rect">
            <a:avLst/>
          </a:prstGeom>
          <a:noFill/>
        </p:spPr>
      </p:pic>
      <p:pic>
        <p:nvPicPr>
          <p:cNvPr id="2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709" y="4533207"/>
            <a:ext cx="533400" cy="533400"/>
          </a:xfrm>
          <a:prstGeom prst="rect">
            <a:avLst/>
          </a:prstGeom>
          <a:noFill/>
        </p:spPr>
      </p:pic>
      <p:pic>
        <p:nvPicPr>
          <p:cNvPr id="28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4125" y="5241867"/>
            <a:ext cx="5334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1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Write a class named Rectangle to represent a rectangle. It contains following members:</a:t>
            </a:r>
            <a:br>
              <a:rPr lang="en-US" dirty="0"/>
            </a:br>
            <a:r>
              <a:rPr lang="en-US" dirty="0"/>
              <a:t>Data: width (double) and height (double) that specify the width and height of the rectangle.</a:t>
            </a:r>
            <a:br>
              <a:rPr lang="en-US" dirty="0"/>
            </a:br>
            <a:r>
              <a:rPr lang="en-US" dirty="0"/>
              <a:t>Methods:</a:t>
            </a:r>
            <a:br>
              <a:rPr lang="en-US" dirty="0"/>
            </a:br>
            <a:r>
              <a:rPr lang="en-US" dirty="0"/>
              <a:t>1. A no-</a:t>
            </a:r>
            <a:r>
              <a:rPr lang="en-US" dirty="0" err="1"/>
              <a:t>arg</a:t>
            </a:r>
            <a:r>
              <a:rPr lang="en-US" dirty="0"/>
              <a:t> constructor that creates a default rectangle.</a:t>
            </a:r>
            <a:br>
              <a:rPr lang="en-US" dirty="0"/>
            </a:br>
            <a:r>
              <a:rPr lang="en-US" dirty="0"/>
              <a:t>2. A constructor that creates a rectangle with the specified width and height.</a:t>
            </a:r>
            <a:br>
              <a:rPr lang="en-US" dirty="0"/>
            </a:br>
            <a:r>
              <a:rPr lang="en-US" dirty="0"/>
              <a:t>3. A method named </a:t>
            </a:r>
            <a:r>
              <a:rPr lang="en-US" dirty="0" err="1"/>
              <a:t>getArea</a:t>
            </a:r>
            <a:r>
              <a:rPr lang="en-US" dirty="0"/>
              <a:t>() that returns the area of this rectangle.</a:t>
            </a:r>
            <a:br>
              <a:rPr lang="en-US" dirty="0"/>
            </a:br>
            <a:r>
              <a:rPr lang="en-US" dirty="0"/>
              <a:t>4. A method named </a:t>
            </a:r>
            <a:r>
              <a:rPr lang="en-US" dirty="0" err="1"/>
              <a:t>getPerimeter</a:t>
            </a:r>
            <a:r>
              <a:rPr lang="en-US" dirty="0"/>
              <a:t>() that returns the perimeter. </a:t>
            </a:r>
          </a:p>
          <a:p>
            <a:pPr algn="l"/>
            <a:r>
              <a:rPr lang="en-IN" dirty="0"/>
              <a:t>Write a program to create circle class with area function to find area of circle.</a:t>
            </a:r>
          </a:p>
          <a:p>
            <a:pPr algn="l"/>
            <a:r>
              <a:rPr lang="en-IN" dirty="0"/>
              <a:t>Define time class with hour and minute. Also define addition method to add two time objects.</a:t>
            </a:r>
          </a:p>
          <a:p>
            <a:pPr algn="l"/>
            <a:r>
              <a:rPr lang="en-US" dirty="0"/>
              <a:t>Declare a class called student having following data </a:t>
            </a:r>
            <a:r>
              <a:rPr lang="en-US" dirty="0" err="1">
                <a:latin typeface="Consolas" panose="020B0609020204030204" pitchFamily="49" charset="0"/>
              </a:rPr>
              <a:t>members:id_no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no_of_subjects_registered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subject_code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subject_credits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grade_obtained</a:t>
            </a:r>
            <a:r>
              <a:rPr lang="en-US" dirty="0">
                <a:latin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</a:rPr>
              <a:t>spi</a:t>
            </a:r>
            <a:r>
              <a:rPr lang="en-US" dirty="0"/>
              <a:t>. Define constructor and </a:t>
            </a:r>
            <a:r>
              <a:rPr lang="en-US" dirty="0" err="1">
                <a:latin typeface="Consolas" panose="020B0609020204030204" pitchFamily="49" charset="0"/>
              </a:rPr>
              <a:t>calculate_spi</a:t>
            </a:r>
            <a:r>
              <a:rPr lang="en-US" dirty="0"/>
              <a:t> methods. Define main to instantiate an array for objects of class student to process data of n students.</a:t>
            </a:r>
          </a:p>
        </p:txBody>
      </p:sp>
    </p:spTree>
    <p:extLst>
      <p:ext uri="{BB962C8B-B14F-4D97-AF65-F5344CB8AC3E}">
        <p14:creationId xmlns:p14="http://schemas.microsoft.com/office/powerpoint/2010/main" val="19244709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7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ED99-A74E-40FD-9894-78D7B3AE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3"/>
            <a:ext cx="12192000" cy="613547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Program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09D7D-464D-46C1-8F6C-7D9A6A810BA6}"/>
              </a:ext>
            </a:extLst>
          </p:cNvPr>
          <p:cNvSpPr txBox="1"/>
          <p:nvPr/>
        </p:nvSpPr>
        <p:spPr>
          <a:xfrm>
            <a:off x="514905" y="1011015"/>
            <a:ext cx="612559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VolumeCalculator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// Example values for width, height, and depth</a:t>
            </a:r>
          </a:p>
          <a:p>
            <a:r>
              <a:rPr lang="en-IN" dirty="0"/>
              <a:t>        int width = 5;</a:t>
            </a:r>
          </a:p>
          <a:p>
            <a:r>
              <a:rPr lang="en-IN" dirty="0"/>
              <a:t>        int height = 10;</a:t>
            </a:r>
          </a:p>
          <a:p>
            <a:r>
              <a:rPr lang="en-IN" dirty="0"/>
              <a:t>        int depth = 3;</a:t>
            </a:r>
          </a:p>
          <a:p>
            <a:endParaRPr lang="en-IN" dirty="0"/>
          </a:p>
          <a:p>
            <a:r>
              <a:rPr lang="en-IN" dirty="0"/>
              <a:t>        // Calculate the product of width, height, and depth</a:t>
            </a:r>
          </a:p>
          <a:p>
            <a:r>
              <a:rPr lang="en-IN" dirty="0"/>
              <a:t>        int volume = </a:t>
            </a:r>
            <a:r>
              <a:rPr lang="en-IN" dirty="0" err="1"/>
              <a:t>calculateVolume</a:t>
            </a:r>
            <a:r>
              <a:rPr lang="en-IN" dirty="0"/>
              <a:t>(width, height, depth);</a:t>
            </a:r>
          </a:p>
          <a:p>
            <a:endParaRPr lang="en-IN" dirty="0"/>
          </a:p>
          <a:p>
            <a:r>
              <a:rPr lang="en-IN" dirty="0"/>
              <a:t>        // Print the result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("The volume is: " + volume);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Method to calculate volume</a:t>
            </a:r>
          </a:p>
          <a:p>
            <a:r>
              <a:rPr lang="en-IN" dirty="0"/>
              <a:t>    public static int </a:t>
            </a:r>
            <a:r>
              <a:rPr lang="en-IN" dirty="0" err="1"/>
              <a:t>calculateVolume</a:t>
            </a:r>
            <a:r>
              <a:rPr lang="en-IN" dirty="0"/>
              <a:t>(int w, int h, int d) {</a:t>
            </a:r>
          </a:p>
          <a:p>
            <a:r>
              <a:rPr lang="en-IN" dirty="0"/>
              <a:t>        return w * h * d;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04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 &amp; Accessing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  <a:cs typeface="Courier New" pitchFamily="49" charset="0"/>
              </a:rPr>
              <a:t>new</a:t>
            </a:r>
            <a:r>
              <a:rPr lang="en-US" dirty="0"/>
              <a:t> keyword creates new object</a:t>
            </a:r>
          </a:p>
          <a:p>
            <a:r>
              <a:rPr lang="en-US" dirty="0"/>
              <a:t>Syntax:</a:t>
            </a:r>
          </a:p>
          <a:p>
            <a:pPr lvl="1"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ourier New" pitchFamily="49" charset="0"/>
              </a:rPr>
              <a:t>ClassName</a:t>
            </a:r>
            <a:r>
              <a:rPr lang="en-US" sz="2400" dirty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ourier New" pitchFamily="49" charset="0"/>
              </a:rPr>
              <a:t>objName</a:t>
            </a:r>
            <a:r>
              <a:rPr lang="en-US" sz="2400" dirty="0">
                <a:latin typeface="Cambria" pitchFamily="18" charset="0"/>
                <a:ea typeface="Cambria" pitchFamily="18" charset="0"/>
                <a:cs typeface="Courier New" pitchFamily="49" charset="0"/>
              </a:rPr>
              <a:t> = </a:t>
            </a:r>
            <a:r>
              <a:rPr lang="en-US" sz="2400" b="1" dirty="0">
                <a:latin typeface="Cambria" pitchFamily="18" charset="0"/>
                <a:ea typeface="Cambria" pitchFamily="18" charset="0"/>
                <a:cs typeface="Courier New" pitchFamily="49" charset="0"/>
              </a:rPr>
              <a:t>new</a:t>
            </a:r>
            <a:r>
              <a:rPr lang="en-US" sz="2400" dirty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ourier New" pitchFamily="49" charset="0"/>
              </a:rPr>
              <a:t>ClassName</a:t>
            </a:r>
            <a:r>
              <a:rPr lang="en-US" sz="2400" dirty="0">
                <a:latin typeface="Cambria" pitchFamily="18" charset="0"/>
                <a:ea typeface="Cambria" pitchFamily="18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IN" sz="2400" dirty="0"/>
              <a:t>Example :</a:t>
            </a:r>
          </a:p>
          <a:p>
            <a:pPr lvl="1">
              <a:buNone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	</a:t>
            </a:r>
            <a:r>
              <a:rPr lang="en-IN" sz="2400" dirty="0" err="1">
                <a:latin typeface="Cambria" pitchFamily="18" charset="0"/>
                <a:ea typeface="Cambria" pitchFamily="18" charset="0"/>
                <a:cs typeface="Courier New" pitchFamily="49" charset="0"/>
              </a:rPr>
              <a:t>SmartPhone</a:t>
            </a:r>
            <a:r>
              <a:rPr lang="en-IN" sz="2400" dirty="0">
                <a:latin typeface="Cambria" pitchFamily="18" charset="0"/>
                <a:ea typeface="Cambria" pitchFamily="18" charset="0"/>
                <a:cs typeface="Courier New" pitchFamily="49" charset="0"/>
              </a:rPr>
              <a:t> iPhone = </a:t>
            </a:r>
            <a:r>
              <a:rPr lang="en-IN" sz="2400" b="1" dirty="0">
                <a:latin typeface="Cambria" pitchFamily="18" charset="0"/>
                <a:ea typeface="Cambria" pitchFamily="18" charset="0"/>
                <a:cs typeface="Courier New" pitchFamily="49" charset="0"/>
              </a:rPr>
              <a:t>new</a:t>
            </a:r>
            <a:r>
              <a:rPr lang="en-IN" sz="2400" dirty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IN" sz="2400" dirty="0" err="1">
                <a:latin typeface="Cambria" pitchFamily="18" charset="0"/>
                <a:ea typeface="Cambria" pitchFamily="18" charset="0"/>
                <a:cs typeface="Courier New" pitchFamily="49" charset="0"/>
              </a:rPr>
              <a:t>SmartPhone</a:t>
            </a:r>
            <a:r>
              <a:rPr lang="en-IN" sz="2400" dirty="0">
                <a:latin typeface="Cambria" pitchFamily="18" charset="0"/>
                <a:ea typeface="Cambria" pitchFamily="18" charset="0"/>
                <a:cs typeface="Courier New" pitchFamily="49" charset="0"/>
              </a:rPr>
              <a:t>();</a:t>
            </a:r>
            <a:endParaRPr lang="en-US" sz="2400" dirty="0">
              <a:latin typeface="Cambria" pitchFamily="18" charset="0"/>
              <a:ea typeface="Cambria" pitchFamily="18" charset="0"/>
              <a:cs typeface="Courier New" pitchFamily="49" charset="0"/>
            </a:endParaRPr>
          </a:p>
          <a:p>
            <a:r>
              <a:rPr lang="en-US" dirty="0"/>
              <a:t>Object variables and methods can be accessed using the </a:t>
            </a:r>
            <a:r>
              <a:rPr lang="en-US" b="1" dirty="0">
                <a:latin typeface="Cambria" pitchFamily="18" charset="0"/>
                <a:ea typeface="Cambria" pitchFamily="18" charset="0"/>
                <a:cs typeface="Courier New" pitchFamily="49" charset="0"/>
              </a:rPr>
              <a:t>dot (.)</a:t>
            </a:r>
            <a:r>
              <a:rPr lang="en-US" dirty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  <a:cs typeface="Courier New" pitchFamily="49" charset="0"/>
              </a:rPr>
              <a:t>iPhone.storage</a:t>
            </a:r>
            <a:r>
              <a:rPr lang="en-US" sz="2400" dirty="0">
                <a:latin typeface="Cambria" pitchFamily="18" charset="0"/>
                <a:ea typeface="Cambria" pitchFamily="18" charset="0"/>
                <a:cs typeface="Courier New" pitchFamily="49" charset="0"/>
              </a:rPr>
              <a:t> = 8000;</a:t>
            </a:r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3668</Words>
  <Application>Microsoft Office PowerPoint</Application>
  <PresentationFormat>Widescreen</PresentationFormat>
  <Paragraphs>1021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8" baseType="lpstr">
      <vt:lpstr>Arial</vt:lpstr>
      <vt:lpstr>Calibri</vt:lpstr>
      <vt:lpstr>Cambria</vt:lpstr>
      <vt:lpstr>Consolas</vt:lpstr>
      <vt:lpstr>Courier New</vt:lpstr>
      <vt:lpstr>Palatino-Bold</vt:lpstr>
      <vt:lpstr>Palatino-Italic</vt:lpstr>
      <vt:lpstr>Palatino-Roman</vt:lpstr>
      <vt:lpstr>Roboto</vt:lpstr>
      <vt:lpstr>Roboto Condensed</vt:lpstr>
      <vt:lpstr>Roboto Condensed Light</vt:lpstr>
      <vt:lpstr>Segoe UI Black</vt:lpstr>
      <vt:lpstr>Wingdings</vt:lpstr>
      <vt:lpstr>Wingdings 3</vt:lpstr>
      <vt:lpstr>Office Theme</vt:lpstr>
      <vt:lpstr>JAVA PROGRAMMING</vt:lpstr>
      <vt:lpstr>Class</vt:lpstr>
      <vt:lpstr>Car Class</vt:lpstr>
      <vt:lpstr>Object</vt:lpstr>
      <vt:lpstr>Points to Remember</vt:lpstr>
      <vt:lpstr>Class and Objects</vt:lpstr>
      <vt:lpstr>Class and Objects</vt:lpstr>
      <vt:lpstr>Simple Program</vt:lpstr>
      <vt:lpstr>Creating Object &amp; Accessing members</vt:lpstr>
      <vt:lpstr>Declaring an Object</vt:lpstr>
      <vt:lpstr>Declaring an Object</vt:lpstr>
      <vt:lpstr>Assigning Object Reference</vt:lpstr>
      <vt:lpstr>WAP using class Person to display name and age</vt:lpstr>
      <vt:lpstr>WAP using class Person to display name and age with method</vt:lpstr>
      <vt:lpstr>WAP using class Rectangle and calculate area using method</vt:lpstr>
      <vt:lpstr>Class vs. Object</vt:lpstr>
      <vt:lpstr>Constructor</vt:lpstr>
      <vt:lpstr>Constructor</vt:lpstr>
      <vt:lpstr>Properties of constructor</vt:lpstr>
      <vt:lpstr>Types of Constructor</vt:lpstr>
      <vt:lpstr>Default Constructor</vt:lpstr>
      <vt:lpstr>Default Constructor: MyConst.java</vt:lpstr>
      <vt:lpstr>Default Constructor</vt:lpstr>
      <vt:lpstr>No-Argument Constructor</vt:lpstr>
      <vt:lpstr>No-Argument Constructor: MyMain.java</vt:lpstr>
      <vt:lpstr>Parameterized Constructor</vt:lpstr>
      <vt:lpstr>Parameterized Constructor: MyMain.java</vt:lpstr>
      <vt:lpstr>Parameterized Constructor: MyMain.java with method</vt:lpstr>
      <vt:lpstr>Parameterized Constructor: method with return value</vt:lpstr>
      <vt:lpstr>‘this’ keyword</vt:lpstr>
      <vt:lpstr>PowerPoint Presentation</vt:lpstr>
      <vt:lpstr>‘this’ Keyword</vt:lpstr>
      <vt:lpstr>Copy Constructor</vt:lpstr>
      <vt:lpstr>Copy Constructor</vt:lpstr>
      <vt:lpstr>Copy Constructor: MyProgramCopy.java</vt:lpstr>
      <vt:lpstr>Advantages of Copy Constructor </vt:lpstr>
      <vt:lpstr>Why Constructor?</vt:lpstr>
      <vt:lpstr>When to use Constructor?</vt:lpstr>
      <vt:lpstr>Constructor() vs. Method()</vt:lpstr>
      <vt:lpstr>Destructor</vt:lpstr>
      <vt:lpstr>Destructor</vt:lpstr>
      <vt:lpstr>Destructor</vt:lpstr>
      <vt:lpstr>Working of garbage collector(destructor) in java</vt:lpstr>
      <vt:lpstr>Static</vt:lpstr>
      <vt:lpstr>Static in java</vt:lpstr>
      <vt:lpstr>Static</vt:lpstr>
      <vt:lpstr>Static Variable</vt:lpstr>
      <vt:lpstr>Static vs Non-Static Function</vt:lpstr>
      <vt:lpstr>Characteristic of static method</vt:lpstr>
      <vt:lpstr>Static Method: WAP using class Rectangle and calculate area</vt:lpstr>
      <vt:lpstr>static keyword</vt:lpstr>
      <vt:lpstr>PowerPoint Presentation</vt:lpstr>
      <vt:lpstr>static method</vt:lpstr>
      <vt:lpstr>PowerPoint Presentation</vt:lpstr>
      <vt:lpstr>Static Block</vt:lpstr>
      <vt:lpstr>Example: Static Block, Method and Variable</vt:lpstr>
      <vt:lpstr>Points to remember for static keyword</vt:lpstr>
      <vt:lpstr>Nested Class</vt:lpstr>
      <vt:lpstr>Nested Class</vt:lpstr>
      <vt:lpstr>Nested Class</vt:lpstr>
      <vt:lpstr>Nested Class</vt:lpstr>
      <vt:lpstr>Non-Static Nested Class: InnerOuterDemo.java</vt:lpstr>
      <vt:lpstr>Static Nested Class: InnerOuterDemo</vt:lpstr>
      <vt:lpstr>Points to remember: Inner class</vt:lpstr>
      <vt:lpstr>Package (Not part of this Unit)</vt:lpstr>
      <vt:lpstr>Creating a package</vt:lpstr>
      <vt:lpstr>Package (Example)</vt:lpstr>
      <vt:lpstr>import keyword</vt:lpstr>
      <vt:lpstr>import (importing all class/interface)</vt:lpstr>
      <vt:lpstr>Static Import</vt:lpstr>
      <vt:lpstr>Access Control</vt:lpstr>
      <vt:lpstr>Programs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yagyesh godiyal</cp:lastModifiedBy>
  <cp:revision>610</cp:revision>
  <dcterms:created xsi:type="dcterms:W3CDTF">2020-05-01T05:09:15Z</dcterms:created>
  <dcterms:modified xsi:type="dcterms:W3CDTF">2024-05-01T04:02:31Z</dcterms:modified>
</cp:coreProperties>
</file>