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56" r:id="rId7"/>
    <p:sldId id="271" r:id="rId8"/>
    <p:sldId id="261" r:id="rId9"/>
    <p:sldId id="262" r:id="rId10"/>
    <p:sldId id="263" r:id="rId11"/>
    <p:sldId id="264" r:id="rId12"/>
    <p:sldId id="265" r:id="rId13"/>
    <p:sldId id="257" r:id="rId14"/>
    <p:sldId id="273" r:id="rId15"/>
    <p:sldId id="259" r:id="rId16"/>
    <p:sldId id="258" r:id="rId17"/>
    <p:sldId id="260" r:id="rId1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3.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image" Target="../media/image5.jpe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51815" y="401955"/>
            <a:ext cx="11046460" cy="1510030"/>
          </a:xfrm>
        </p:spPr>
        <p:txBody>
          <a:bodyPr>
            <a:normAutofit/>
          </a:bodyPr>
          <a:p>
            <a:pPr algn="ctr"/>
            <a:r>
              <a:rPr lang="en-US" sz="4000" b="1">
                <a:ln w="9525" cmpd="sng">
                  <a:solidFill>
                    <a:schemeClr val="accent1"/>
                  </a:solidFill>
                  <a:prstDash val="solid"/>
                </a:ln>
                <a:solidFill>
                  <a:srgbClr val="70AD47">
                    <a:tint val="1000"/>
                  </a:srgbClr>
                </a:solidFill>
                <a:effectLst>
                  <a:glow rad="38100">
                    <a:schemeClr val="accent1">
                      <a:alpha val="40000"/>
                    </a:schemeClr>
                  </a:glow>
                </a:effectLst>
              </a:rPr>
              <a:t>Text recognition Based on Image Processing &amp; Machine Learning</a:t>
            </a:r>
            <a:endParaRPr lang="en-US" sz="4000" b="1">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Picture 5"/>
          <p:cNvPicPr>
            <a:picLocks noChangeAspect="1"/>
          </p:cNvPicPr>
          <p:nvPr/>
        </p:nvPicPr>
        <p:blipFill>
          <a:blip r:embed="rId1"/>
          <a:srcRect t="16276"/>
          <a:stretch>
            <a:fillRect/>
          </a:stretch>
        </p:blipFill>
        <p:spPr>
          <a:xfrm>
            <a:off x="-3175" y="1961515"/>
            <a:ext cx="6449695" cy="3037840"/>
          </a:xfrm>
          <a:prstGeom prst="rect">
            <a:avLst/>
          </a:prstGeom>
        </p:spPr>
      </p:pic>
      <p:pic>
        <p:nvPicPr>
          <p:cNvPr id="7" name="Picture 6" descr="1_yDgVdq8-I5pUyGodlzswg"/>
          <p:cNvPicPr>
            <a:picLocks noChangeAspect="1"/>
          </p:cNvPicPr>
          <p:nvPr/>
        </p:nvPicPr>
        <p:blipFill>
          <a:blip r:embed="rId2"/>
          <a:stretch>
            <a:fillRect/>
          </a:stretch>
        </p:blipFill>
        <p:spPr>
          <a:xfrm>
            <a:off x="5968365" y="3502025"/>
            <a:ext cx="6220460" cy="33585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Tesseract </a:t>
            </a:r>
            <a:r>
              <a:rPr lang="en-IN" altLang="en-US"/>
              <a:t>4.0</a:t>
            </a:r>
            <a:endParaRPr lang="en-IN" altLang="en-US"/>
          </a:p>
        </p:txBody>
      </p:sp>
      <p:sp>
        <p:nvSpPr>
          <p:cNvPr id="3" name="Content Placeholder 2"/>
          <p:cNvSpPr>
            <a:spLocks noGrp="1"/>
          </p:cNvSpPr>
          <p:nvPr>
            <p:ph idx="1"/>
          </p:nvPr>
        </p:nvSpPr>
        <p:spPr/>
        <p:txBody>
          <a:bodyPr/>
          <a:p>
            <a:pPr marL="0" indent="0" algn="just">
              <a:buNone/>
            </a:pPr>
            <a:r>
              <a:rPr lang="en-US" sz="2000" b="1" u="sng">
                <a:latin typeface="Times New Roman" panose="02020603050405020304" charset="0"/>
                <a:cs typeface="Times New Roman" panose="02020603050405020304" charset="0"/>
              </a:rPr>
              <a:t>Tesseract 4.0 with LSTM:</a:t>
            </a:r>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Deep-learning based method performs better for the unstructured data. Tesseract 4 added deep-learning based capability with LSTM networ</a:t>
            </a:r>
            <a:r>
              <a:rPr lang="en-IN" altLang="en-US" sz="2000">
                <a:latin typeface="Times New Roman" panose="02020603050405020304" charset="0"/>
                <a:cs typeface="Times New Roman" panose="02020603050405020304" charset="0"/>
              </a:rPr>
              <a:t>k</a:t>
            </a:r>
            <a:r>
              <a:rPr lang="en-US" sz="2000">
                <a:latin typeface="Times New Roman" panose="02020603050405020304" charset="0"/>
                <a:cs typeface="Times New Roman" panose="02020603050405020304" charset="0"/>
              </a:rPr>
              <a:t> based OCR engine which is focused on the line recognition but also supports the legacy Tesseract OCR engine of Tesseract 3 which works by recognizing character patterns.</a:t>
            </a:r>
            <a:endParaRPr lang="en-US" sz="2000">
              <a:latin typeface="Times New Roman" panose="02020603050405020304" charset="0"/>
              <a:cs typeface="Times New Roman" panose="02020603050405020304" charset="0"/>
            </a:endParaRPr>
          </a:p>
          <a:p>
            <a:pPr marL="0" indent="0" algn="just">
              <a:buNone/>
            </a:pPr>
            <a:endParaRPr lang="en-US" sz="2000">
              <a:latin typeface="Times New Roman" panose="02020603050405020304" charset="0"/>
              <a:cs typeface="Times New Roman" panose="02020603050405020304" charset="0"/>
            </a:endParaRPr>
          </a:p>
          <a:p>
            <a:pPr marL="0" indent="0" algn="just">
              <a:buNone/>
            </a:pPr>
            <a:endParaRPr lang="en-US" sz="2000" b="1" u="sng">
              <a:latin typeface="Times New Roman" panose="02020603050405020304" charset="0"/>
              <a:cs typeface="Times New Roman" panose="02020603050405020304" charset="0"/>
              <a:sym typeface="+mn-ea"/>
            </a:endParaRPr>
          </a:p>
          <a:p>
            <a:pPr marL="0" indent="0" algn="just">
              <a:buNone/>
            </a:pPr>
            <a:r>
              <a:rPr lang="en-US" sz="2000" b="1" u="sng">
                <a:latin typeface="Times New Roman" panose="02020603050405020304" charset="0"/>
                <a:cs typeface="Times New Roman" panose="02020603050405020304" charset="0"/>
                <a:sym typeface="+mn-ea"/>
              </a:rPr>
              <a:t>LSTM:</a:t>
            </a:r>
            <a:endParaRPr lang="en-US" sz="2000" b="1" u="sng">
              <a:latin typeface="Times New Roman" panose="02020603050405020304" charset="0"/>
              <a:cs typeface="Times New Roman" panose="02020603050405020304" charset="0"/>
              <a:sym typeface="+mn-ea"/>
            </a:endParaRPr>
          </a:p>
          <a:p>
            <a:pPr marL="0" indent="0" algn="just">
              <a:buNone/>
            </a:pPr>
            <a:r>
              <a:rPr lang="en-US" sz="2000">
                <a:latin typeface="Times New Roman" panose="02020603050405020304" charset="0"/>
                <a:cs typeface="Times New Roman" panose="02020603050405020304" charset="0"/>
              </a:rPr>
              <a:t>Long short-term memory (LSTM) is an artificial recurrent neural network (RNN) architecture used in the field of deep learning. It can not only process single data points (such as images), but also entire sequences of data (such as speech or video). </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Text-to-Speech (TTS)</a:t>
            </a:r>
            <a:endParaRPr lang="en-US"/>
          </a:p>
        </p:txBody>
      </p:sp>
      <p:sp>
        <p:nvSpPr>
          <p:cNvPr id="3" name="Content Placeholder 2"/>
          <p:cNvSpPr>
            <a:spLocks noGrp="1"/>
          </p:cNvSpPr>
          <p:nvPr>
            <p:ph idx="1"/>
          </p:nvPr>
        </p:nvSpPr>
        <p:spPr/>
        <p:txBody>
          <a:bodyPr/>
          <a:p>
            <a:pPr marL="0" indent="0">
              <a:buNone/>
            </a:pPr>
            <a:r>
              <a:rPr lang="en-US" sz="2600"/>
              <a:t>A text-to-speech (TTS) system converts normal language text into speech</a:t>
            </a:r>
            <a:endParaRPr lang="en-US"/>
          </a:p>
          <a:p>
            <a:pPr marL="0" indent="0">
              <a:buNone/>
            </a:pPr>
            <a:endParaRPr lang="en-US" sz="2000"/>
          </a:p>
          <a:p>
            <a:pPr marL="0" indent="0">
              <a:lnSpc>
                <a:spcPct val="40000"/>
              </a:lnSpc>
              <a:buNone/>
            </a:pPr>
            <a:r>
              <a:rPr lang="en-US" sz="2000"/>
              <a:t>Different types of TTS in Python:</a:t>
            </a:r>
            <a:endParaRPr lang="en-US" sz="2000"/>
          </a:p>
          <a:p>
            <a:pPr marL="514350" indent="-514350">
              <a:buAutoNum type="arabicPeriod"/>
            </a:pPr>
            <a:r>
              <a:rPr lang="en-US" sz="2000"/>
              <a:t>Pyttsx text to speech:</a:t>
            </a:r>
            <a:endParaRPr lang="en-US" sz="2000"/>
          </a:p>
          <a:p>
            <a:pPr marL="0" indent="0">
              <a:buNone/>
            </a:pPr>
            <a:r>
              <a:rPr lang="en-US" sz="2000"/>
              <a:t>	Pytsx is a cross-platform text-to-speech wrapper.It uses different speech engines based 	on your operating system</a:t>
            </a:r>
            <a:endParaRPr lang="en-US" sz="2000"/>
          </a:p>
          <a:p>
            <a:pPr marL="0" indent="0">
              <a:buNone/>
            </a:pPr>
            <a:r>
              <a:rPr lang="en-US" sz="2000"/>
              <a:t>2.     gTTS text to speech</a:t>
            </a:r>
            <a:endParaRPr lang="en-US" sz="2000"/>
          </a:p>
          <a:p>
            <a:pPr marL="0" indent="0">
              <a:buNone/>
            </a:pPr>
            <a:r>
              <a:rPr lang="en-US" sz="2000"/>
              <a:t>	gTTS is a module and command line utility to save spoken text to mp3. It uses the 	Google Text to Speech (TTS) API.</a:t>
            </a:r>
            <a:endParaRPr lang="en-US" sz="2000"/>
          </a:p>
          <a:p>
            <a:pPr marL="0" indent="0">
              <a:buNone/>
            </a:pPr>
            <a:r>
              <a:rPr lang="en-US" sz="2000"/>
              <a:t>3.      Microsoft speech engine</a:t>
            </a:r>
            <a:endParaRPr lang="en-US" sz="2000"/>
          </a:p>
          <a:p>
            <a:pPr marL="0" indent="0">
              <a:buNone/>
            </a:pPr>
            <a:r>
              <a:rPr lang="en-US" sz="2000"/>
              <a:t>	If you use Microsoft Windows 10, it has a speech engine included. Install the module 	win32com.</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06730"/>
            <a:ext cx="10972800" cy="5902960"/>
          </a:xfrm>
        </p:spPr>
        <p:txBody>
          <a:bodyPr/>
          <a:p>
            <a:pPr marL="0" indent="0" algn="ctr">
              <a:buNone/>
            </a:pPr>
            <a:endParaRPr lang="en-IN" altLang="en-US" sz="7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ctr">
              <a:buNone/>
            </a:pPr>
            <a:r>
              <a:rPr lang="en-IN" altLang="en-US" sz="10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 You</a:t>
            </a:r>
            <a:endParaRPr lang="en-IN" altLang="en-US" sz="10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Objective</a:t>
            </a:r>
            <a:endParaRPr lang="en-IN" altLang="en-US">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Ø"/>
            </a:pPr>
            <a:r>
              <a:rPr lang="en-IN" altLang="en-US" b="1">
                <a:solidFill>
                  <a:schemeClr val="tx1"/>
                </a:solidFill>
                <a:effectLst>
                  <a:outerShdw blurRad="38100" dist="19050" dir="2700000" algn="tl" rotWithShape="0">
                    <a:schemeClr val="dk1">
                      <a:alpha val="40000"/>
                    </a:schemeClr>
                  </a:outerShdw>
                </a:effectLst>
                <a:sym typeface="+mn-ea"/>
              </a:rPr>
              <a:t>To recognise text from image using machine learning and image processing. </a:t>
            </a:r>
            <a:endParaRPr lang="en-IN" altLang="en-US" b="1">
              <a:solidFill>
                <a:schemeClr val="tx1"/>
              </a:solidFill>
              <a:effectLst>
                <a:outerShdw blurRad="38100" dist="19050" dir="2700000" algn="tl" rotWithShape="0">
                  <a:schemeClr val="dk1">
                    <a:alpha val="40000"/>
                  </a:schemeClr>
                </a:outerShdw>
              </a:effectLst>
              <a:sym typeface="+mn-ea"/>
            </a:endParaRPr>
          </a:p>
          <a:p>
            <a:pPr>
              <a:buFont typeface="Wingdings" panose="05000000000000000000" charset="0"/>
              <a:buChar char="Ø"/>
            </a:pPr>
            <a:r>
              <a:rPr lang="en-IN" altLang="en-US" b="1">
                <a:solidFill>
                  <a:schemeClr val="tx1"/>
                </a:solidFill>
                <a:effectLst>
                  <a:outerShdw blurRad="38100" dist="19050" dir="2700000" algn="tl" rotWithShape="0">
                    <a:schemeClr val="dk1">
                      <a:alpha val="40000"/>
                    </a:schemeClr>
                  </a:outerShdw>
                </a:effectLst>
                <a:sym typeface="+mn-ea"/>
              </a:rPr>
              <a:t>Converting recognised text to speech.</a:t>
            </a:r>
            <a:endParaRPr lang="en-US" b="1">
              <a:ln w="9525" cmpd="sng">
                <a:solidFill>
                  <a:schemeClr val="accent1"/>
                </a:solidFill>
                <a:prstDash val="solid"/>
              </a:ln>
              <a:solidFill>
                <a:srgbClr val="70AD47">
                  <a:tint val="1000"/>
                </a:srgbClr>
              </a:solidFill>
              <a:effectLst>
                <a:glow rad="38100">
                  <a:schemeClr val="accent1">
                    <a:alpha val="40000"/>
                  </a:schemeClr>
                </a:glow>
              </a:effectLst>
            </a:endParaRPr>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Any Typical machine learning OCR pipeline follows the following steps :</a:t>
            </a:r>
            <a:endParaRPr lang="en-US" sz="4000"/>
          </a:p>
        </p:txBody>
      </p:sp>
      <p:sp>
        <p:nvSpPr>
          <p:cNvPr id="5" name="Content Placeholder 4"/>
          <p:cNvSpPr/>
          <p:nvPr>
            <p:ph idx="1"/>
          </p:nvPr>
        </p:nvSpPr>
        <p:spPr/>
        <p:txBody>
          <a:bodyPr/>
          <a:p>
            <a:pPr marL="0" indent="0">
              <a:buNone/>
            </a:pPr>
            <a:endParaRPr lang="en-US"/>
          </a:p>
        </p:txBody>
      </p:sp>
      <p:sp>
        <p:nvSpPr>
          <p:cNvPr id="6" name="Rounded Rectangle 5"/>
          <p:cNvSpPr/>
          <p:nvPr/>
        </p:nvSpPr>
        <p:spPr>
          <a:xfrm>
            <a:off x="892810" y="3369310"/>
            <a:ext cx="2428240" cy="98742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Image Preprocessing</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ounded Rectangle 7"/>
          <p:cNvSpPr/>
          <p:nvPr/>
        </p:nvSpPr>
        <p:spPr>
          <a:xfrm>
            <a:off x="4881880" y="3369945"/>
            <a:ext cx="2428240" cy="98742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Text Detection</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ounded Rectangle 8"/>
          <p:cNvSpPr/>
          <p:nvPr/>
        </p:nvSpPr>
        <p:spPr>
          <a:xfrm>
            <a:off x="8894445" y="3369945"/>
            <a:ext cx="2428240" cy="98742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Text Recognition</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0" name="Straight Arrow Connector 9"/>
          <p:cNvCxnSpPr>
            <a:stCxn id="6" idx="3"/>
            <a:endCxn id="8" idx="1"/>
          </p:cNvCxnSpPr>
          <p:nvPr/>
        </p:nvCxnSpPr>
        <p:spPr>
          <a:xfrm>
            <a:off x="3321050" y="3863340"/>
            <a:ext cx="1584012" cy="0"/>
          </a:xfrm>
          <a:prstGeom prst="straightConnector1">
            <a:avLst/>
          </a:prstGeom>
          <a:ln>
            <a:solidFill>
              <a:schemeClr val="accent6"/>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310120" y="3862705"/>
            <a:ext cx="1584012" cy="0"/>
          </a:xfrm>
          <a:prstGeom prst="straightConnector1">
            <a:avLst/>
          </a:prstGeom>
          <a:ln>
            <a:solidFill>
              <a:schemeClr val="accent6"/>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zh-CN" smtClean="0">
                <a:ln>
                  <a:noFill/>
                </a:ln>
                <a:solidFill>
                  <a:schemeClr val="tx1"/>
                </a:solidFill>
                <a:effectLst/>
                <a:latin typeface="Arial" panose="020B0604020202020204" pitchFamily="34" charset="0"/>
                <a:ea typeface="SimSun" panose="02010600030101010101" pitchFamily="2" charset="-122"/>
                <a:sym typeface="+mn-ea"/>
              </a:rPr>
            </a:br>
            <a:r>
              <a:rPr lang="en-IN" altLang="zh-CN" smtClean="0">
                <a:ln>
                  <a:noFill/>
                </a:ln>
                <a:solidFill>
                  <a:schemeClr val="tx1"/>
                </a:solidFill>
                <a:effectLst/>
                <a:latin typeface="Arial" panose="020B0604020202020204" pitchFamily="34" charset="0"/>
                <a:ea typeface="SimSun" panose="02010600030101010101" pitchFamily="2" charset="-122"/>
                <a:sym typeface="+mn-ea"/>
              </a:rPr>
              <a:t>Image Preprocessing</a:t>
            </a:r>
            <a:br>
              <a:rPr kumimoji="0" lang="en-IN"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br>
            <a:endParaRPr lang="en-US"/>
          </a:p>
        </p:txBody>
      </p:sp>
      <p:sp>
        <p:nvSpPr>
          <p:cNvPr id="3" name="Content Placeholder 2"/>
          <p:cNvSpPr>
            <a:spLocks noGrp="1"/>
          </p:cNvSpPr>
          <p:nvPr>
            <p:ph idx="1"/>
          </p:nvPr>
        </p:nvSpPr>
        <p:spPr/>
        <p:txBody>
          <a:bodyPr/>
          <a:p>
            <a:pPr marL="0" indent="0" algn="just">
              <a:buNone/>
            </a:pPr>
            <a:r>
              <a:rPr lang="en-US" sz="2800">
                <a:latin typeface="Times New Roman" panose="02020603050405020304" charset="0"/>
                <a:cs typeface="Times New Roman" panose="02020603050405020304" charset="0"/>
              </a:rPr>
              <a:t>The aim of pre-processing is an improvement of the image data that suppresses unwilling distortions or enhances some image features important for further processing</a:t>
            </a:r>
            <a:r>
              <a:rPr lang="en-IN" altLang="en-US" sz="2800">
                <a:latin typeface="Times New Roman" panose="02020603050405020304" charset="0"/>
                <a:cs typeface="Times New Roman" panose="02020603050405020304" charset="0"/>
              </a:rPr>
              <a:t>.</a:t>
            </a:r>
            <a:endParaRPr lang="en-IN" altLang="en-US" sz="2800">
              <a:latin typeface="Times New Roman" panose="02020603050405020304" charset="0"/>
              <a:cs typeface="Times New Roman" panose="02020603050405020304" charset="0"/>
            </a:endParaRPr>
          </a:p>
          <a:p>
            <a:pPr marL="0" indent="0" algn="just">
              <a:buNone/>
            </a:pPr>
            <a:endParaRPr lang="en-IN" alt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The standard ways to preprocess image in a computer vision task:</a:t>
            </a:r>
            <a:endParaRPr lang="en-IN" altLang="en-US" sz="2800">
              <a:latin typeface="Times New Roman" panose="02020603050405020304" charset="0"/>
              <a:cs typeface="Times New Roman" panose="02020603050405020304" charset="0"/>
            </a:endParaRPr>
          </a:p>
          <a:p>
            <a:pPr marL="514350" indent="-514350" algn="just">
              <a:buAutoNum type="arabicPeriod"/>
            </a:pPr>
            <a:r>
              <a:rPr lang="en-IN" altLang="en-US" sz="2800">
                <a:latin typeface="Times New Roman" panose="02020603050405020304" charset="0"/>
                <a:cs typeface="Times New Roman" panose="02020603050405020304" charset="0"/>
              </a:rPr>
              <a:t>Remove the noise from the image</a:t>
            </a:r>
            <a:endParaRPr lang="en-IN" altLang="en-US" sz="2800">
              <a:latin typeface="Times New Roman" panose="02020603050405020304" charset="0"/>
              <a:cs typeface="Times New Roman" panose="02020603050405020304" charset="0"/>
            </a:endParaRPr>
          </a:p>
          <a:p>
            <a:pPr marL="514350" indent="-514350" algn="just">
              <a:buAutoNum type="arabicPeriod"/>
            </a:pPr>
            <a:r>
              <a:rPr lang="en-IN" altLang="en-US" sz="2800">
                <a:latin typeface="Times New Roman" panose="02020603050405020304" charset="0"/>
                <a:cs typeface="Times New Roman" panose="02020603050405020304" charset="0"/>
              </a:rPr>
              <a:t>Remove the complex background from the image</a:t>
            </a:r>
            <a:endParaRPr lang="en-IN" altLang="en-US" sz="2800">
              <a:latin typeface="Times New Roman" panose="02020603050405020304" charset="0"/>
              <a:cs typeface="Times New Roman" panose="02020603050405020304" charset="0"/>
            </a:endParaRPr>
          </a:p>
          <a:p>
            <a:pPr marL="514350" indent="-514350" algn="just">
              <a:buAutoNum type="arabicPeriod"/>
            </a:pPr>
            <a:r>
              <a:rPr lang="en-IN" altLang="en-US" sz="2800">
                <a:latin typeface="Times New Roman" panose="02020603050405020304" charset="0"/>
                <a:cs typeface="Times New Roman" panose="02020603050405020304" charset="0"/>
              </a:rPr>
              <a:t>Handle the different lightning condition in the image</a:t>
            </a:r>
            <a:endParaRPr lang="en-IN" altLang="en-US"/>
          </a:p>
          <a:p>
            <a:pPr marL="0" indent="0">
              <a:buNone/>
            </a:pP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zh-CN" smtClean="0">
                <a:ln>
                  <a:noFill/>
                </a:ln>
                <a:solidFill>
                  <a:schemeClr val="tx1"/>
                </a:solidFill>
                <a:effectLst/>
                <a:latin typeface="Arial" panose="020B0604020202020204" pitchFamily="34" charset="0"/>
                <a:ea typeface="SimSun" panose="02010600030101010101" pitchFamily="2" charset="-122"/>
                <a:sym typeface="+mn-ea"/>
              </a:rPr>
              <a:t>Text Detection</a:t>
            </a:r>
            <a:endParaRPr lang="en-US"/>
          </a:p>
        </p:txBody>
      </p:sp>
      <p:sp>
        <p:nvSpPr>
          <p:cNvPr id="3" name="Content Placeholder 2"/>
          <p:cNvSpPr>
            <a:spLocks noGrp="1"/>
          </p:cNvSpPr>
          <p:nvPr>
            <p:ph idx="1"/>
          </p:nvPr>
        </p:nvSpPr>
        <p:spPr/>
        <p:txBody>
          <a:bodyPr/>
          <a:p>
            <a:pPr marL="0" indent="0" algn="just">
              <a:buNone/>
            </a:pPr>
            <a:r>
              <a:rPr lang="en-US" sz="2800">
                <a:latin typeface="Times New Roman" panose="02020603050405020304" charset="0"/>
                <a:cs typeface="Times New Roman" panose="02020603050405020304" charset="0"/>
              </a:rPr>
              <a:t>Text detection techniques required to detect the text in the image and create bounding box around the portion of the image having text. Standard objection detection techniques will also work here.</a:t>
            </a:r>
            <a:endParaRPr lang="en-US" sz="2800">
              <a:latin typeface="Times New Roman" panose="02020603050405020304" charset="0"/>
              <a:cs typeface="Times New Roman" panose="02020603050405020304" charset="0"/>
            </a:endParaRPr>
          </a:p>
          <a:p>
            <a:pPr marL="0" indent="0" algn="just">
              <a:buNone/>
            </a:pPr>
            <a:endParaRPr 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The technique used for text detection:</a:t>
            </a:r>
            <a:endParaRPr lang="en-US" sz="2800">
              <a:latin typeface="Times New Roman" panose="02020603050405020304" charset="0"/>
              <a:cs typeface="Times New Roman" panose="02020603050405020304" charset="0"/>
            </a:endParaRPr>
          </a:p>
          <a:p>
            <a:pPr marL="0" indent="0" algn="just">
              <a:buNone/>
            </a:pPr>
            <a:r>
              <a:rPr lang="en-US" sz="2800">
                <a:latin typeface="Times New Roman" panose="02020603050405020304" charset="0"/>
                <a:cs typeface="Times New Roman" panose="02020603050405020304" charset="0"/>
              </a:rPr>
              <a:t>Sliding window technique</a:t>
            </a:r>
            <a:r>
              <a:rPr lang="en-IN" altLang="en-US" sz="2800">
                <a:latin typeface="Times New Roman" panose="02020603050405020304" charset="0"/>
                <a:cs typeface="Times New Roman" panose="02020603050405020304" charset="0"/>
              </a:rPr>
              <a:t>.</a:t>
            </a:r>
            <a:endParaRPr lang="en-IN" alt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Single Shot and Region based detectors.</a:t>
            </a:r>
            <a:endParaRPr lang="en-IN" alt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EAST (Efficient accurate scene text detector)</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zh-CN" smtClean="0">
                <a:ln>
                  <a:noFill/>
                </a:ln>
                <a:solidFill>
                  <a:schemeClr val="tx1"/>
                </a:solidFill>
                <a:effectLst/>
                <a:latin typeface="Arial" panose="020B0604020202020204" pitchFamily="34" charset="0"/>
                <a:ea typeface="SimSun" panose="02010600030101010101" pitchFamily="2" charset="-122"/>
                <a:sym typeface="+mn-ea"/>
              </a:rPr>
              <a:t>Text Recognition</a:t>
            </a:r>
            <a:endParaRPr lang="en-US"/>
          </a:p>
        </p:txBody>
      </p:sp>
      <p:sp>
        <p:nvSpPr>
          <p:cNvPr id="3" name="Content Placeholder 2"/>
          <p:cNvSpPr>
            <a:spLocks noGrp="1"/>
          </p:cNvSpPr>
          <p:nvPr>
            <p:ph idx="1"/>
          </p:nvPr>
        </p:nvSpPr>
        <p:spPr/>
        <p:txBody>
          <a:bodyPr/>
          <a:p>
            <a:pPr marL="0" indent="0" algn="just">
              <a:buNone/>
            </a:pPr>
            <a:r>
              <a:rPr lang="en-US" sz="2800">
                <a:latin typeface="Times New Roman" panose="02020603050405020304" charset="0"/>
                <a:cs typeface="Times New Roman" panose="02020603050405020304" charset="0"/>
              </a:rPr>
              <a:t>Once we have detected the bounding boxes having the text, the next step is to recognize text. There are several techniques for recognizing the text.</a:t>
            </a:r>
            <a:endParaRPr 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The best technique used for text recognition:</a:t>
            </a:r>
            <a:endParaRPr lang="en-IN" altLang="en-US" sz="2800">
              <a:latin typeface="Times New Roman" panose="02020603050405020304" charset="0"/>
              <a:cs typeface="Times New Roman" panose="02020603050405020304" charset="0"/>
            </a:endParaRPr>
          </a:p>
          <a:p>
            <a:pPr marL="0" indent="0" algn="just">
              <a:buNone/>
            </a:pPr>
            <a:endParaRPr lang="en-IN" altLang="en-US" sz="2800">
              <a:latin typeface="Times New Roman" panose="02020603050405020304" charset="0"/>
              <a:cs typeface="Times New Roman" panose="02020603050405020304" charset="0"/>
            </a:endParaRPr>
          </a:p>
          <a:p>
            <a:pPr marL="0" indent="0" algn="just">
              <a:buNone/>
            </a:pPr>
            <a:r>
              <a:rPr lang="en-IN" altLang="en-US" sz="2800" b="1">
                <a:latin typeface="Times New Roman" panose="02020603050405020304" charset="0"/>
                <a:cs typeface="Times New Roman" panose="02020603050405020304" charset="0"/>
              </a:rPr>
              <a:t>CRNN:</a:t>
            </a:r>
            <a:endParaRPr lang="en-IN" altLang="en-US" sz="2800">
              <a:latin typeface="Times New Roman" panose="02020603050405020304" charset="0"/>
              <a:cs typeface="Times New Roman" panose="02020603050405020304" charset="0"/>
            </a:endParaRPr>
          </a:p>
          <a:p>
            <a:pPr marL="0" indent="0" algn="just">
              <a:buNone/>
            </a:pPr>
            <a:r>
              <a:rPr lang="en-IN" altLang="en-US" sz="2800">
                <a:latin typeface="Times New Roman" panose="02020603050405020304" charset="0"/>
                <a:cs typeface="Times New Roman" panose="02020603050405020304" charset="0"/>
              </a:rPr>
              <a:t>Convolutional Recurrent Neural Network (CRNN) is a combination of CNN, RNN, and CTC(Connectionist Temporal Classification).</a:t>
            </a:r>
            <a:endParaRPr lang="en-IN" altLang="en-US" sz="2800">
              <a:latin typeface="Times New Roman" panose="02020603050405020304" charset="0"/>
              <a:cs typeface="Times New Roman" panose="02020603050405020304" charset="0"/>
            </a:endParaRPr>
          </a:p>
          <a:p>
            <a:pPr marL="0" indent="0" algn="just">
              <a:buNone/>
            </a:pP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latin typeface="Times New Roman" panose="02020603050405020304" charset="0"/>
                <a:cs typeface="Times New Roman" panose="02020603050405020304" charset="0"/>
                <a:sym typeface="+mn-ea"/>
              </a:rPr>
              <a:t> The network architecture.</a:t>
            </a:r>
            <a:endParaRPr lang="en-US" sz="4000"/>
          </a:p>
        </p:txBody>
      </p:sp>
      <p:pic>
        <p:nvPicPr>
          <p:cNvPr id="4" name="Content Placeholder 3"/>
          <p:cNvPicPr>
            <a:picLocks noChangeAspect="1"/>
          </p:cNvPicPr>
          <p:nvPr>
            <p:ph idx="1"/>
          </p:nvPr>
        </p:nvPicPr>
        <p:blipFill>
          <a:blip r:embed="rId1"/>
          <a:stretch>
            <a:fillRect/>
          </a:stretch>
        </p:blipFill>
        <p:spPr>
          <a:xfrm>
            <a:off x="4220210" y="1600200"/>
            <a:ext cx="375094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Optical Character Recognition (OCR)</a:t>
            </a:r>
            <a:endParaRPr lang="en-US"/>
          </a:p>
        </p:txBody>
      </p:sp>
      <p:sp>
        <p:nvSpPr>
          <p:cNvPr id="3" name="Content Placeholder 2"/>
          <p:cNvSpPr>
            <a:spLocks noGrp="1"/>
          </p:cNvSpPr>
          <p:nvPr>
            <p:ph sz="half" idx="1"/>
          </p:nvPr>
        </p:nvSpPr>
        <p:spPr>
          <a:xfrm>
            <a:off x="609600" y="1600200"/>
            <a:ext cx="10972800" cy="4526280"/>
          </a:xfrm>
        </p:spPr>
        <p:txBody>
          <a:bodyPr/>
          <a:p>
            <a:pPr marL="0" indent="0" algn="just">
              <a:buNone/>
            </a:pPr>
            <a:r>
              <a:rPr lang="en-US" sz="2200">
                <a:latin typeface="Times New Roman" panose="02020603050405020304" charset="0"/>
                <a:cs typeface="Times New Roman" panose="02020603050405020304" charset="0"/>
              </a:rPr>
              <a:t>OCR stands for Optical Character Recognition. It is a widespread technology to recognise text inside images, such as scanned documents and photos. OCR technology is used to convert virtually any kind of images containing written text (typed, handwritten or printed) into machine-readable text data.</a:t>
            </a:r>
            <a:endParaRPr lang="en-US" sz="2200">
              <a:latin typeface="Times New Roman" panose="02020603050405020304" charset="0"/>
              <a:cs typeface="Times New Roman" panose="02020603050405020304" charset="0"/>
            </a:endParaRPr>
          </a:p>
          <a:p>
            <a:pPr marL="0" indent="0" algn="just">
              <a:buNone/>
            </a:pPr>
            <a:endParaRPr lang="en-US" sz="2200">
              <a:latin typeface="Times New Roman" panose="02020603050405020304" charset="0"/>
              <a:cs typeface="Times New Roman" panose="02020603050405020304" charset="0"/>
            </a:endParaRPr>
          </a:p>
          <a:p>
            <a:pPr marL="0" indent="0" algn="just">
              <a:buNone/>
            </a:pPr>
            <a:endParaRPr lang="en-US" sz="2200">
              <a:latin typeface="Times New Roman" panose="02020603050405020304" charset="0"/>
              <a:cs typeface="Times New Roman" panose="02020603050405020304" charset="0"/>
            </a:endParaRPr>
          </a:p>
        </p:txBody>
      </p:sp>
      <p:pic>
        <p:nvPicPr>
          <p:cNvPr id="6" name="Content Placeholder 5" descr="590x300"/>
          <p:cNvPicPr>
            <a:picLocks noChangeAspect="1"/>
          </p:cNvPicPr>
          <p:nvPr>
            <p:ph sz="half" idx="2"/>
          </p:nvPr>
        </p:nvPicPr>
        <p:blipFill>
          <a:blip r:embed="rId1"/>
          <a:srcRect b="10784"/>
          <a:stretch>
            <a:fillRect/>
          </a:stretch>
        </p:blipFill>
        <p:spPr>
          <a:xfrm>
            <a:off x="2459990" y="3122295"/>
            <a:ext cx="7272655" cy="3299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 OCR with Tesseract</a:t>
            </a:r>
            <a:endParaRPr lang="en-US"/>
          </a:p>
        </p:txBody>
      </p:sp>
      <p:sp>
        <p:nvSpPr>
          <p:cNvPr id="3" name="Content Placeholder 2"/>
          <p:cNvSpPr>
            <a:spLocks noGrp="1"/>
          </p:cNvSpPr>
          <p:nvPr>
            <p:ph idx="1"/>
          </p:nvPr>
        </p:nvSpPr>
        <p:spPr/>
        <p:txBody>
          <a:bodyPr/>
          <a:p>
            <a:pPr marL="0" indent="0" algn="just">
              <a:buNone/>
            </a:pPr>
            <a:r>
              <a:rPr lang="en-US" sz="2400">
                <a:latin typeface="Times New Roman" panose="02020603050405020304" charset="0"/>
                <a:cs typeface="Times New Roman" panose="02020603050405020304" charset="0"/>
              </a:rPr>
              <a:t>Tesseract was originally developed at Hewlett-Packard Laboratories between 1985 and 1994. In 2005, it was open-sourced by HP. As per wikipedia-</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 2006, Tesseract was considered one of the most accurate open-source OCR engines then available.</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capability of the Tesseract was mostly limited to structured text data. It would perform quite poorly in unstructured text with significant noise. Further development in tesseract has been sponsored by Google since 2006.</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3368</Words>
  <Application>WPS Presentation</Application>
  <PresentationFormat>Widescreen</PresentationFormat>
  <Paragraphs>83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12</vt:i4>
      </vt:variant>
    </vt:vector>
  </HeadingPairs>
  <TitlesOfParts>
    <vt:vector size="25" baseType="lpstr">
      <vt:lpstr>Arial</vt:lpstr>
      <vt:lpstr>SimSun</vt:lpstr>
      <vt:lpstr>Wingdings</vt:lpstr>
      <vt:lpstr>Times New Roman</vt:lpstr>
      <vt:lpstr>Wingdings</vt:lpstr>
      <vt:lpstr>Microsoft YaHei</vt:lpstr>
      <vt:lpstr>Arial Unicode MS</vt:lpstr>
      <vt:lpstr>Calibri</vt:lpstr>
      <vt:lpstr>Business Cooperate</vt:lpstr>
      <vt:lpstr>1_Business Cooperate</vt:lpstr>
      <vt:lpstr>2_Business Cooperate</vt:lpstr>
      <vt:lpstr>Default Design</vt:lpstr>
      <vt:lpstr>Blue Waves</vt:lpstr>
      <vt:lpstr>Text recognition Based on Image Processing &amp; Machine Learning</vt:lpstr>
      <vt:lpstr>Objective</vt:lpstr>
      <vt:lpstr>Any Typical machine learning OCR pipeline follows the following steps :</vt:lpstr>
      <vt:lpstr> Image Preprocessing </vt:lpstr>
      <vt:lpstr>Text Detection</vt:lpstr>
      <vt:lpstr>Text Recognition</vt:lpstr>
      <vt:lpstr> The network architecture.</vt:lpstr>
      <vt:lpstr>Optical Character Recognition (OCR)</vt:lpstr>
      <vt:lpstr>Machine Learning OCR with Tesseract</vt:lpstr>
      <vt:lpstr>Tesseract 4.0</vt:lpstr>
      <vt:lpstr>Text-to-Speech (TTS)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recognition Based on Image Processing &amp; Machine Learning</dc:title>
  <dc:creator>ISHWAR RAI</dc:creator>
  <cp:lastModifiedBy>ISHWAR RAI</cp:lastModifiedBy>
  <cp:revision>22</cp:revision>
  <dcterms:created xsi:type="dcterms:W3CDTF">2020-10-09T14:00:00Z</dcterms:created>
  <dcterms:modified xsi:type="dcterms:W3CDTF">2020-12-13T06:09:11Z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