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80"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03467" y="269324"/>
            <a:ext cx="4779664" cy="3445332"/>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kern="1200" dirty="0">
                <a:latin typeface="+mj-lt"/>
                <a:ea typeface="+mj-ea"/>
                <a:cs typeface="+mj-cs"/>
              </a:rPr>
            </a:br>
            <a:br>
              <a:rPr lang="en-US" sz="5100" b="1" dirty="0"/>
            </a:br>
            <a:r>
              <a:rPr lang="en-US" sz="5100" b="1" dirty="0"/>
              <a:t>Sign Language Detection using Deep Learning</a:t>
            </a:r>
            <a:endParaRPr lang="en-US" sz="5100" dirty="0">
              <a:latin typeface="Aptos"/>
            </a:endParaRPr>
          </a:p>
        </p:txBody>
      </p:sp>
      <p:sp>
        <p:nvSpPr>
          <p:cNvPr id="3" name="Subtitle 2"/>
          <p:cNvSpPr>
            <a:spLocks noGrp="1"/>
          </p:cNvSpPr>
          <p:nvPr>
            <p:ph type="subTitle" idx="1"/>
          </p:nvPr>
        </p:nvSpPr>
        <p:spPr>
          <a:xfrm>
            <a:off x="343407" y="4030697"/>
            <a:ext cx="5071395" cy="2447404"/>
          </a:xfrm>
        </p:spPr>
        <p:txBody>
          <a:bodyPr vert="horz" lIns="91440" tIns="45720" rIns="91440" bIns="45720" rtlCol="0" anchor="t">
            <a:noAutofit/>
          </a:bodyPr>
          <a:lstStyle/>
          <a:p>
            <a:pPr algn="l">
              <a:spcAft>
                <a:spcPts val="600"/>
              </a:spcAft>
            </a:pPr>
            <a:r>
              <a:rPr lang="en-US" sz="1600" b="1" cap="all" dirty="0"/>
              <a:t>Presented By – Akash Aryan</a:t>
            </a:r>
            <a:endParaRPr lang="en-US" sz="1600" cap="all" dirty="0"/>
          </a:p>
          <a:p>
            <a:pPr algn="l">
              <a:spcAft>
                <a:spcPts val="600"/>
              </a:spcAft>
            </a:pPr>
            <a:r>
              <a:rPr lang="en-US" sz="1600" b="1" cap="all" dirty="0"/>
              <a:t>Student Name: Akash Aryan</a:t>
            </a:r>
          </a:p>
          <a:p>
            <a:pPr algn="l">
              <a:spcAft>
                <a:spcPts val="600"/>
              </a:spcAft>
            </a:pPr>
            <a:r>
              <a:rPr lang="en-US" sz="1600" b="1" cap="all" dirty="0"/>
              <a:t>College Name: SIRT, Bhopal</a:t>
            </a:r>
          </a:p>
          <a:p>
            <a:pPr algn="l">
              <a:spcAft>
                <a:spcPts val="600"/>
              </a:spcAft>
            </a:pPr>
            <a:r>
              <a:rPr lang="en-US" sz="1600" b="1" cap="all" dirty="0"/>
              <a:t>Department: CSE</a:t>
            </a:r>
          </a:p>
          <a:p>
            <a:pPr algn="l">
              <a:spcAft>
                <a:spcPts val="600"/>
              </a:spcAft>
            </a:pPr>
            <a:r>
              <a:rPr lang="en-US" sz="1600" b="1" cap="all" dirty="0"/>
              <a:t>Email ID: akashanand1291@gmail.com</a:t>
            </a:r>
          </a:p>
          <a:p>
            <a:pPr algn="l">
              <a:spcAft>
                <a:spcPts val="600"/>
              </a:spcAft>
            </a:pPr>
            <a:r>
              <a:rPr lang="en-US" sz="1600" b="1" cap="all" dirty="0"/>
              <a:t>AICTE Student ID: STU644f6dd568d2a1682927061</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AC8C661-E3E5-914B-2325-695E931662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385" y="443191"/>
            <a:ext cx="4392127" cy="586104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err="1">
                <a:latin typeface="Franklin Gothic Book"/>
              </a:rPr>
              <a:t>Fanaee</a:t>
            </a:r>
            <a:r>
              <a:rPr lang="en-IN" sz="2200" dirty="0">
                <a:latin typeface="Franklin Gothic Book"/>
              </a:rPr>
              <a:t>-T, H. &amp; Gama, J. (2014). Event </a:t>
            </a:r>
            <a:r>
              <a:rPr lang="en-IN" sz="2200" dirty="0" err="1">
                <a:latin typeface="Franklin Gothic Book"/>
              </a:rPr>
              <a:t>labeling</a:t>
            </a:r>
            <a:r>
              <a:rPr lang="en-IN" sz="2200" dirty="0">
                <a:latin typeface="Franklin Gothic Book"/>
              </a:rPr>
              <a:t> combining ensemble detectors and background knowledge. Progress in Artificial Intelligence, 3(4), 303–313.</a:t>
            </a:r>
          </a:p>
          <a:p>
            <a:pPr marL="0" indent="0">
              <a:buNone/>
            </a:pPr>
            <a:r>
              <a:rPr lang="en-IN" sz="2200" dirty="0">
                <a:latin typeface="Franklin Gothic Book"/>
              </a:rPr>
              <a:t>Box, G. E., Jenkins, G. M., Reinsel, G. C., &amp; Ljung, G. M. (2015). Time Series Analysis: Forecasting and Control. </a:t>
            </a:r>
          </a:p>
          <a:p>
            <a:pPr marL="0" indent="0">
              <a:buNone/>
            </a:pPr>
            <a:r>
              <a:rPr lang="en-US" sz="2200" dirty="0">
                <a:latin typeface="Franklin Gothic Book"/>
              </a:rPr>
              <a:t>Hochreiter, S., &amp; </a:t>
            </a:r>
            <a:r>
              <a:rPr lang="en-US" sz="2200" dirty="0" err="1">
                <a:latin typeface="Franklin Gothic Book"/>
              </a:rPr>
              <a:t>Schmidhuber</a:t>
            </a:r>
            <a:r>
              <a:rPr lang="en-US" sz="2200" dirty="0">
                <a:latin typeface="Franklin Gothic Book"/>
              </a:rPr>
              <a:t>, J. (1997). Long Short-Term Memory. Neural Computation, 9(8), 1735–1780.</a:t>
            </a:r>
          </a:p>
          <a:p>
            <a:pPr marL="0" indent="0">
              <a:buNone/>
            </a:pPr>
            <a:endParaRPr lang="en-IN" sz="2200" dirty="0">
              <a:latin typeface="Franklin Gothic Book"/>
            </a:endParaRPr>
          </a:p>
          <a:p>
            <a:pPr marL="0" indent="0">
              <a:buNone/>
            </a:pPr>
            <a:r>
              <a:rPr lang="en-IN" sz="2200" dirty="0">
                <a:latin typeface="Franklin Gothic Book"/>
              </a:rPr>
              <a:t>GitHub Link:</a:t>
            </a:r>
            <a:r>
              <a:rPr lang="en-IN" sz="2200" dirty="0">
                <a:solidFill>
                  <a:srgbClr val="0070C0"/>
                </a:solidFill>
                <a:latin typeface="Franklin Gothic Book"/>
              </a:rPr>
              <a:t> https://github.com/Akash-Aryan/Sign-Language-Detection-Deep_Learning_Project.git</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mj-lt"/>
                <a:ea typeface="+mj-ea"/>
                <a:cs typeface="+mj-cs"/>
              </a:rPr>
              <a:t>Thank you</a:t>
            </a:r>
            <a:endParaRPr lang="en-US" sz="6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pic>
        <p:nvPicPr>
          <p:cNvPr id="5" name="Picture 4">
            <a:extLst>
              <a:ext uri="{FF2B5EF4-FFF2-40B4-BE49-F238E27FC236}">
                <a16:creationId xmlns:a16="http://schemas.microsoft.com/office/drawing/2014/main" id="{36E08A71-0978-141C-DF0A-551D8AC7CA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65509" y="2720388"/>
            <a:ext cx="6023728" cy="3772487"/>
          </a:xfrm>
          <a:prstGeom prst="rect">
            <a:avLst/>
          </a:prstGeom>
          <a:ln>
            <a:noFill/>
          </a:ln>
          <a:effectLst>
            <a:softEdge rad="112500"/>
          </a:effectLst>
        </p:spPr>
      </p:pic>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600" dirty="0"/>
              <a:t>Currently, communication for speech- and hearing-impaired individuals relies heavily on human interpreters or manual sign language knowledge, which limits accessibility in real-time situations. There is a need for an automated system that can accurately recognize American Sign Language gestures to enable smooth communication. </a:t>
            </a:r>
            <a:endParaRPr lang="en-US" sz="2200" dirty="0"/>
          </a:p>
        </p:txBody>
      </p:sp>
      <p:pic>
        <p:nvPicPr>
          <p:cNvPr id="5" name="Picture 4">
            <a:extLst>
              <a:ext uri="{FF2B5EF4-FFF2-40B4-BE49-F238E27FC236}">
                <a16:creationId xmlns:a16="http://schemas.microsoft.com/office/drawing/2014/main" id="{3919290E-ECEA-F764-06DD-ABB784EAB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224" y="2773836"/>
            <a:ext cx="7984503" cy="4018175"/>
          </a:xfrm>
          <a:prstGeom prst="rect">
            <a:avLst/>
          </a:prstGeom>
        </p:spPr>
      </p:pic>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4861560" cy="4663440"/>
          </a:xfrm>
        </p:spPr>
        <p:txBody>
          <a:bodyPr vert="horz" lIns="91440" tIns="45720" rIns="91440" bIns="45720" rtlCol="0">
            <a:normAutofit/>
          </a:bodyPr>
          <a:lstStyle/>
          <a:p>
            <a:pPr>
              <a:buNone/>
            </a:pPr>
            <a:r>
              <a:rPr lang="en-US" sz="1100" b="1" dirty="0">
                <a:latin typeface="Times New Roman" panose="02020603050405020304" pitchFamily="18" charset="0"/>
                <a:cs typeface="Times New Roman" panose="02020603050405020304" pitchFamily="18" charset="0"/>
              </a:rPr>
              <a:t>🔧 Proposed Solution</a:t>
            </a:r>
          </a:p>
          <a:p>
            <a:pPr>
              <a:buNone/>
            </a:pPr>
            <a:r>
              <a:rPr lang="en-US" sz="1100" dirty="0">
                <a:latin typeface="Times New Roman" panose="02020603050405020304" pitchFamily="18" charset="0"/>
                <a:cs typeface="Times New Roman" panose="02020603050405020304" pitchFamily="18" charset="0"/>
              </a:rPr>
              <a:t>The proposed system aims to address the challenge of automatically recognizing American Sign Language (ASL) alphabets from hand gestures to enable real-time and accurate sign language detection. This involves leveraging deep learning and computer vision techniques to classify hand gestures </a:t>
            </a:r>
            <a:r>
              <a:rPr lang="en-US" sz="1200" dirty="0">
                <a:latin typeface="Times New Roman" panose="02020603050405020304" pitchFamily="18" charset="0"/>
                <a:cs typeface="Times New Roman" panose="02020603050405020304" pitchFamily="18" charset="0"/>
              </a:rPr>
              <a:t>and</a:t>
            </a:r>
            <a:r>
              <a:rPr lang="en-US" sz="1100" dirty="0">
                <a:latin typeface="Times New Roman" panose="02020603050405020304" pitchFamily="18" charset="0"/>
                <a:cs typeface="Times New Roman" panose="02020603050405020304" pitchFamily="18" charset="0"/>
              </a:rPr>
              <a:t> translate them into meaningful communication.</a:t>
            </a:r>
          </a:p>
          <a:p>
            <a:pPr>
              <a:buNone/>
            </a:pPr>
            <a:r>
              <a:rPr lang="en-US" sz="1100" dirty="0">
                <a:latin typeface="Times New Roman" panose="02020603050405020304" pitchFamily="18" charset="0"/>
                <a:cs typeface="Times New Roman" panose="02020603050405020304" pitchFamily="18" charset="0"/>
              </a:rPr>
              <a:t>The solution will consist of the following components:</a:t>
            </a:r>
          </a:p>
          <a:p>
            <a:pPr>
              <a:buNone/>
            </a:pPr>
            <a:r>
              <a:rPr lang="en-US" sz="1100" b="1" dirty="0">
                <a:latin typeface="Times New Roman" panose="02020603050405020304" pitchFamily="18" charset="0"/>
                <a:cs typeface="Times New Roman" panose="02020603050405020304" pitchFamily="18" charset="0"/>
              </a:rPr>
              <a:t>Data Collection:</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Gather a comprehensive dataset of labeled hand gesture images representing ASL alphabets (A–Z).</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Include diverse images covering different lighting, backgrounds, and hand orientations to improve robustness.</a:t>
            </a:r>
          </a:p>
          <a:p>
            <a:pPr>
              <a:buNone/>
            </a:pPr>
            <a:r>
              <a:rPr lang="en-US" sz="1100" b="1" dirty="0">
                <a:latin typeface="Times New Roman" panose="02020603050405020304" pitchFamily="18" charset="0"/>
                <a:cs typeface="Times New Roman" panose="02020603050405020304" pitchFamily="18" charset="0"/>
              </a:rPr>
              <a:t>Data Preprocessing:</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Clean and preprocess images by resizing, normalization, and encoding labels.</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Perform data augmentation (rotation, zoom, flip, etc.) to enhance model generalization and prevent overfitting.</a:t>
            </a:r>
          </a:p>
        </p:txBody>
      </p:sp>
      <p:sp>
        <p:nvSpPr>
          <p:cNvPr id="4" name="Content Placeholder 2">
            <a:extLst>
              <a:ext uri="{FF2B5EF4-FFF2-40B4-BE49-F238E27FC236}">
                <a16:creationId xmlns:a16="http://schemas.microsoft.com/office/drawing/2014/main" id="{C197BB31-D61F-A583-5BB4-297438EAE7B0}"/>
              </a:ext>
            </a:extLst>
          </p:cNvPr>
          <p:cNvSpPr txBox="1">
            <a:spLocks/>
          </p:cNvSpPr>
          <p:nvPr/>
        </p:nvSpPr>
        <p:spPr>
          <a:xfrm>
            <a:off x="5935980" y="1929384"/>
            <a:ext cx="5586984" cy="4663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100" b="1" dirty="0">
                <a:latin typeface="Times New Roman" panose="02020603050405020304" pitchFamily="18" charset="0"/>
                <a:cs typeface="Times New Roman" panose="02020603050405020304" pitchFamily="18" charset="0"/>
              </a:rPr>
              <a:t>Deep Learning Model:</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Implement a Convolutional Neural Network (CNN) architecture capable of extracting spatial features from hand images.</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Train the CNN on the preprocessed dataset to classify images into respective sign categories.</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Optionally explore transfer learning using pre-trained models (e.g., MobileNetV2) to improve accuracy and reduce training time.</a:t>
            </a:r>
            <a:endParaRPr lang="en-US" sz="1100" b="1" dirty="0">
              <a:latin typeface="Times New Roman" panose="02020603050405020304" pitchFamily="18" charset="0"/>
              <a:cs typeface="Times New Roman" panose="02020603050405020304" pitchFamily="18" charset="0"/>
            </a:endParaRPr>
          </a:p>
          <a:p>
            <a:pPr>
              <a:buNone/>
            </a:pPr>
            <a:r>
              <a:rPr lang="en-US" sz="1100" b="1" dirty="0">
                <a:latin typeface="Times New Roman" panose="02020603050405020304" pitchFamily="18" charset="0"/>
                <a:cs typeface="Times New Roman" panose="02020603050405020304" pitchFamily="18" charset="0"/>
              </a:rPr>
              <a:t>Real-Time Inference:</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Integrate the trained model with webcam input using OpenCV to capture live hand gestures.</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Process live frames to detect and classify hand signs in real time, providing immediate feedback.</a:t>
            </a:r>
          </a:p>
          <a:p>
            <a:pPr>
              <a:buNone/>
            </a:pPr>
            <a:r>
              <a:rPr lang="en-US" sz="1100" b="1" dirty="0">
                <a:latin typeface="Times New Roman" panose="02020603050405020304" pitchFamily="18" charset="0"/>
                <a:cs typeface="Times New Roman" panose="02020603050405020304" pitchFamily="18" charset="0"/>
              </a:rPr>
              <a:t>Deployment:</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Develop an intuitive user interface or application that supports real-time gesture detection.</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Deploy the model and application on scalable platforms (web, mobile, or embedded systems) to ensure accessibility.</a:t>
            </a:r>
          </a:p>
          <a:p>
            <a:pPr>
              <a:buNone/>
            </a:pPr>
            <a:r>
              <a:rPr lang="en-US" sz="1100" b="1" dirty="0">
                <a:latin typeface="Times New Roman" panose="02020603050405020304" pitchFamily="18" charset="0"/>
                <a:cs typeface="Times New Roman" panose="02020603050405020304" pitchFamily="18" charset="0"/>
              </a:rPr>
              <a:t>Evaluation:</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Assess model performance using metrics such as accuracy, precision, recall, and F1-score.</a:t>
            </a:r>
          </a:p>
          <a:p>
            <a:pPr>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Continuously monitor and fine-tune the model based on real-world usage and feedback to improve reliability.</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FF3F82-8E00-37B0-AAC0-296ED61D668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77088E-A9A6-333E-44C2-B0573E09A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FDDC9-C084-80B6-D48D-BA71FE51B971}"/>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A35FA95D-49C7-6DB1-9170-1365D0CD1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D9536E-FC20-63BD-600A-FB72DF7598A2}"/>
              </a:ext>
            </a:extLst>
          </p:cNvPr>
          <p:cNvSpPr>
            <a:spLocks noGrp="1"/>
          </p:cNvSpPr>
          <p:nvPr>
            <p:ph idx="1"/>
          </p:nvPr>
        </p:nvSpPr>
        <p:spPr>
          <a:xfrm>
            <a:off x="838200" y="1929384"/>
            <a:ext cx="4625340" cy="4663440"/>
          </a:xfrm>
        </p:spPr>
        <p:txBody>
          <a:bodyPr vert="horz" lIns="91440" tIns="45720" rIns="91440" bIns="45720" rtlCol="0">
            <a:normAutofit/>
          </a:bodyPr>
          <a:lstStyle/>
          <a:p>
            <a:pPr>
              <a:buNone/>
            </a:pPr>
            <a:r>
              <a:rPr lang="en-IN" sz="1800" b="1" dirty="0">
                <a:latin typeface="Times New Roman" panose="02020603050405020304" pitchFamily="18" charset="0"/>
                <a:cs typeface="Times New Roman" panose="02020603050405020304" pitchFamily="18" charset="0"/>
              </a:rPr>
              <a:t>System Requirements</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Hardware:</a:t>
            </a:r>
            <a:endParaRPr lang="en-IN" sz="1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Computer with GPU support (optional but recommended for faster training)</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Webcam or camera for real-time gesture capture (for live demo)</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Software:</a:t>
            </a:r>
            <a:endParaRPr lang="en-IN" sz="1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Python 3.x environment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IDE or code editor (e.g., </a:t>
            </a:r>
            <a:r>
              <a:rPr lang="en-IN" sz="1600" dirty="0" err="1">
                <a:latin typeface="Times New Roman" panose="02020603050405020304" pitchFamily="18" charset="0"/>
                <a:cs typeface="Times New Roman" panose="02020603050405020304" pitchFamily="18" charset="0"/>
              </a:rPr>
              <a:t>Jupyter</a:t>
            </a:r>
            <a:r>
              <a:rPr lang="en-IN" sz="1600" dirty="0">
                <a:latin typeface="Times New Roman" panose="02020603050405020304" pitchFamily="18" charset="0"/>
                <a:cs typeface="Times New Roman" panose="02020603050405020304" pitchFamily="18" charset="0"/>
              </a:rPr>
              <a:t> Notebook, VS Code)</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Dataset:</a:t>
            </a:r>
            <a:endParaRPr lang="en-IN" sz="1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 </a:t>
            </a:r>
            <a:r>
              <a:rPr lang="en-IN" sz="1600" dirty="0" err="1">
                <a:latin typeface="Times New Roman" panose="02020603050405020304" pitchFamily="18" charset="0"/>
                <a:cs typeface="Times New Roman" panose="02020603050405020304" pitchFamily="18" charset="0"/>
              </a:rPr>
              <a:t>labeled</a:t>
            </a:r>
            <a:r>
              <a:rPr lang="en-IN" sz="1600" dirty="0">
                <a:latin typeface="Times New Roman" panose="02020603050405020304" pitchFamily="18" charset="0"/>
                <a:cs typeface="Times New Roman" panose="02020603050405020304" pitchFamily="18" charset="0"/>
              </a:rPr>
              <a:t> dataset of hand gesture images corresponding to ASL alphabets</a:t>
            </a:r>
          </a:p>
        </p:txBody>
      </p:sp>
      <p:sp>
        <p:nvSpPr>
          <p:cNvPr id="4" name="Content Placeholder 2">
            <a:extLst>
              <a:ext uri="{FF2B5EF4-FFF2-40B4-BE49-F238E27FC236}">
                <a16:creationId xmlns:a16="http://schemas.microsoft.com/office/drawing/2014/main" id="{B6DFA016-81B9-6264-F6A4-58B732191A4E}"/>
              </a:ext>
            </a:extLst>
          </p:cNvPr>
          <p:cNvSpPr txBox="1">
            <a:spLocks/>
          </p:cNvSpPr>
          <p:nvPr/>
        </p:nvSpPr>
        <p:spPr>
          <a:xfrm>
            <a:off x="6195060" y="1929384"/>
            <a:ext cx="5327904" cy="46634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IN" sz="1600" b="1" dirty="0"/>
              <a:t>🔧 Libraries Required</a:t>
            </a:r>
          </a:p>
          <a:p>
            <a:pPr>
              <a:buFont typeface="Arial" panose="020B0604020202020204" pitchFamily="34" charset="0"/>
              <a:buChar char="•"/>
            </a:pPr>
            <a:r>
              <a:rPr lang="en-IN" sz="1600" b="1" dirty="0"/>
              <a:t>TensorFlow / </a:t>
            </a:r>
            <a:r>
              <a:rPr lang="en-IN" sz="1600" b="1" dirty="0" err="1"/>
              <a:t>Keras</a:t>
            </a:r>
            <a:r>
              <a:rPr lang="en-IN" sz="1600" dirty="0"/>
              <a:t> – For building and training CNN models</a:t>
            </a:r>
          </a:p>
          <a:p>
            <a:pPr>
              <a:buFont typeface="Arial" panose="020B0604020202020204" pitchFamily="34" charset="0"/>
              <a:buChar char="•"/>
            </a:pPr>
            <a:r>
              <a:rPr lang="en-IN" sz="1600" b="1" dirty="0"/>
              <a:t>NumPy</a:t>
            </a:r>
            <a:r>
              <a:rPr lang="en-IN" sz="1600" dirty="0"/>
              <a:t> – For numerical computations</a:t>
            </a:r>
          </a:p>
          <a:p>
            <a:pPr>
              <a:buFont typeface="Arial" panose="020B0604020202020204" pitchFamily="34" charset="0"/>
              <a:buChar char="•"/>
            </a:pPr>
            <a:r>
              <a:rPr lang="en-IN" sz="1600" b="1" dirty="0"/>
              <a:t>Pandas</a:t>
            </a:r>
            <a:r>
              <a:rPr lang="en-IN" sz="1600" dirty="0"/>
              <a:t> – For data handling and preprocessing</a:t>
            </a:r>
          </a:p>
          <a:p>
            <a:pPr>
              <a:buFont typeface="Arial" panose="020B0604020202020204" pitchFamily="34" charset="0"/>
              <a:buChar char="•"/>
            </a:pPr>
            <a:r>
              <a:rPr lang="en-IN" sz="1600" b="1" dirty="0"/>
              <a:t>OpenCV</a:t>
            </a:r>
            <a:r>
              <a:rPr lang="en-IN" sz="1600" dirty="0"/>
              <a:t> – For image capture and real-time video processing</a:t>
            </a:r>
          </a:p>
          <a:p>
            <a:pPr>
              <a:buFont typeface="Arial" panose="020B0604020202020204" pitchFamily="34" charset="0"/>
              <a:buChar char="•"/>
            </a:pPr>
            <a:r>
              <a:rPr lang="en-IN" sz="1600" b="1" dirty="0"/>
              <a:t>Matplotlib / Seaborn</a:t>
            </a:r>
            <a:r>
              <a:rPr lang="en-IN" sz="1600" dirty="0"/>
              <a:t> – For visualizing data and model performance</a:t>
            </a:r>
          </a:p>
          <a:p>
            <a:pPr>
              <a:buFont typeface="Arial" panose="020B0604020202020204" pitchFamily="34" charset="0"/>
              <a:buChar char="•"/>
            </a:pPr>
            <a:r>
              <a:rPr lang="en-IN" sz="1600" b="1" dirty="0"/>
              <a:t>Scikit-learn</a:t>
            </a:r>
            <a:r>
              <a:rPr lang="en-IN" sz="1600" dirty="0"/>
              <a:t> – For evaluation metrics (accuracy, confusion matrix, etc.)</a:t>
            </a:r>
          </a:p>
          <a:p>
            <a:pPr>
              <a:buFont typeface="Arial" panose="020B0604020202020204" pitchFamily="34" charset="0"/>
              <a:buChar char="•"/>
            </a:pPr>
            <a:r>
              <a:rPr lang="en-IN" sz="1600" b="1" dirty="0" err="1"/>
              <a:t>ImageDataGenerator</a:t>
            </a:r>
            <a:r>
              <a:rPr lang="en-IN" sz="1600" b="1" dirty="0"/>
              <a:t> / </a:t>
            </a:r>
            <a:r>
              <a:rPr lang="en-IN" sz="1600" b="1" dirty="0" err="1"/>
              <a:t>imgaug</a:t>
            </a:r>
            <a:r>
              <a:rPr lang="en-IN" sz="1600" dirty="0"/>
              <a:t> – For data augmentation</a:t>
            </a:r>
          </a:p>
          <a:p>
            <a:pPr>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95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Autofit/>
          </a:bodyPr>
          <a:lstStyle/>
          <a:p>
            <a:pPr>
              <a:buNone/>
            </a:pPr>
            <a:r>
              <a:rPr lang="en-US" sz="1250" b="1" dirty="0">
                <a:latin typeface="Times New Roman" panose="02020603050405020304" pitchFamily="18" charset="0"/>
                <a:cs typeface="Times New Roman" panose="02020603050405020304" pitchFamily="18" charset="0"/>
              </a:rPr>
              <a:t>Algorithm Selection:</a:t>
            </a:r>
          </a:p>
          <a:p>
            <a:pPr>
              <a:buNone/>
            </a:pP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A </a:t>
            </a:r>
            <a:r>
              <a:rPr lang="en-US" sz="1250" b="1" dirty="0">
                <a:latin typeface="Times New Roman" panose="02020603050405020304" pitchFamily="18" charset="0"/>
                <a:cs typeface="Times New Roman" panose="02020603050405020304" pitchFamily="18" charset="0"/>
              </a:rPr>
              <a:t>Convolutional Neural Network (CNN)</a:t>
            </a:r>
            <a:r>
              <a:rPr lang="en-US" sz="1250" dirty="0">
                <a:latin typeface="Times New Roman" panose="02020603050405020304" pitchFamily="18" charset="0"/>
                <a:cs typeface="Times New Roman" panose="02020603050405020304" pitchFamily="18" charset="0"/>
              </a:rPr>
              <a:t> is selected for its high effectiveness in image recognition tasks. Given that sign language gestures are visual patterns, CNNs are well-suited to extract spatial hierarchies and patterns from image data, making them ideal for recognizing hand gestures with precision.</a:t>
            </a:r>
          </a:p>
          <a:p>
            <a:pPr>
              <a:buNone/>
            </a:pPr>
            <a:r>
              <a:rPr lang="en-US" sz="1250" b="1" dirty="0">
                <a:latin typeface="Times New Roman" panose="02020603050405020304" pitchFamily="18" charset="0"/>
                <a:cs typeface="Times New Roman" panose="02020603050405020304" pitchFamily="18" charset="0"/>
              </a:rPr>
              <a:t>Data Input:</a:t>
            </a:r>
          </a:p>
          <a:p>
            <a:pPr>
              <a:buNone/>
            </a:pP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The input features include labeled images of hand gestures corresponding to American Sign Language (ASL) alphabets. The model takes grayscale or color images as input, resized and normalized for uniformity. Augmented versions of images (via rotation, flipping, zooming) are also used to improve generalization.</a:t>
            </a:r>
          </a:p>
          <a:p>
            <a:pPr>
              <a:buNone/>
            </a:pPr>
            <a:r>
              <a:rPr lang="en-US" sz="1250" b="1" dirty="0">
                <a:latin typeface="Times New Roman" panose="02020603050405020304" pitchFamily="18" charset="0"/>
                <a:cs typeface="Times New Roman" panose="02020603050405020304" pitchFamily="18" charset="0"/>
              </a:rPr>
              <a:t>Training Process:</a:t>
            </a:r>
          </a:p>
          <a:p>
            <a:pPr>
              <a:buNone/>
            </a:pP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The CNN is trained using supervised learning on the preprocessed dataset. Training includes techniques like data augmentation, dropout, and batch normalization to reduce overfitting. The dataset is split into training and validation sets, and hyperparameters like learning rate, batch size, and epochs are optimized for better performance.</a:t>
            </a:r>
          </a:p>
          <a:p>
            <a:pPr marL="0" indent="0">
              <a:buNone/>
            </a:pPr>
            <a:r>
              <a:rPr lang="en-US" sz="1250" b="1" dirty="0">
                <a:latin typeface="Times New Roman" panose="02020603050405020304" pitchFamily="18" charset="0"/>
                <a:cs typeface="Times New Roman" panose="02020603050405020304" pitchFamily="18" charset="0"/>
              </a:rPr>
              <a:t>Prediction Process:</a:t>
            </a:r>
          </a:p>
          <a:p>
            <a:pPr marL="0" indent="0">
              <a:buNone/>
            </a:pPr>
            <a:br>
              <a:rPr lang="en-US" sz="1250" dirty="0">
                <a:latin typeface="Times New Roman" panose="02020603050405020304" pitchFamily="18" charset="0"/>
                <a:cs typeface="Times New Roman" panose="02020603050405020304" pitchFamily="18" charset="0"/>
              </a:rPr>
            </a:br>
            <a:r>
              <a:rPr lang="en-US" sz="1250" dirty="0">
                <a:latin typeface="Times New Roman" panose="02020603050405020304" pitchFamily="18" charset="0"/>
                <a:cs typeface="Times New Roman" panose="02020603050405020304" pitchFamily="18" charset="0"/>
              </a:rPr>
              <a:t>Once trained, the CNN model takes a real-time image frame (captured via webcam), processes it to match the training format, and predicts the corresponding ASL alphabet. The prediction is displayed on the screen, and feedback mechanisms (e.g., confidence score) are integrated for real-time use cases.</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2400" dirty="0"/>
              <a:t>The CNN model achieved </a:t>
            </a:r>
            <a:r>
              <a:rPr lang="en-US" sz="2400" b="1" dirty="0"/>
              <a:t>99% training accuracy</a:t>
            </a:r>
            <a:r>
              <a:rPr lang="en-US" sz="2400" dirty="0"/>
              <a:t> and </a:t>
            </a:r>
            <a:r>
              <a:rPr lang="en-US" sz="2400" b="1" dirty="0"/>
              <a:t>96% validation accuracy</a:t>
            </a:r>
            <a:r>
              <a:rPr lang="en-US" sz="2400" dirty="0"/>
              <a:t>, showing strong performance in recognizing ASL hand gestures. Data augmentation helped improve robustness, and training curves confirmed smooth learning. The confusion matrix indicated most signs were correctly classified, with minor errors on similar gestures like ‘M’ and ‘N’.</a:t>
            </a:r>
          </a:p>
          <a:p>
            <a:pPr marL="0" indent="0">
              <a:buNone/>
            </a:pPr>
            <a:endParaRPr lang="en-US" sz="2400" dirty="0"/>
          </a:p>
          <a:p>
            <a:pPr marL="0" indent="0">
              <a:buNone/>
            </a:pPr>
            <a:r>
              <a:rPr lang="en-US" sz="2400" dirty="0"/>
              <a:t>In real-time testing, the model accurately predicted gestures via webcam with minimal delay, even in varied lighting. Key metrics like precision (0.95) and recall (0.94) demonstrate its reliability. Visual results confirm that the system effectively recognizes and displays ASL signs in practical scenarios.</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fontScale="92500" lnSpcReduction="20000"/>
          </a:bodyPr>
          <a:lstStyle/>
          <a:p>
            <a:pPr>
              <a:buNone/>
            </a:pPr>
            <a:r>
              <a:rPr lang="en-US" sz="2400" dirty="0"/>
              <a:t>The Sign Language Detection system developed using a Convolutional Neural Network (CNN) demonstrates excellent accuracy and efficiency in recognizing American Sign Language gestures. The use of data augmentation and careful hyperparameter tuning helped build a model that generalizes well across varied input conditions, ensuring reliable predictions.</a:t>
            </a:r>
          </a:p>
          <a:p>
            <a:pPr>
              <a:buNone/>
            </a:pPr>
            <a:endParaRPr lang="en-US" sz="2400" dirty="0"/>
          </a:p>
          <a:p>
            <a:pPr>
              <a:buNone/>
            </a:pPr>
            <a:r>
              <a:rPr lang="en-US" sz="2400" dirty="0"/>
              <a:t>Real-time deployment with webcam integration showed that the system can effectively interpret hand gestures with minimal delay, making it practical for everyday use. This responsiveness, combined with strong performance metrics, highlights the model’s potential as a useful communication aid.</a:t>
            </a:r>
          </a:p>
          <a:p>
            <a:pPr marL="0" indent="0">
              <a:buNone/>
            </a:pPr>
            <a:endParaRPr lang="en-US" sz="2400" dirty="0"/>
          </a:p>
          <a:p>
            <a:pPr marL="0" indent="0">
              <a:buNone/>
            </a:pPr>
            <a:r>
              <a:rPr lang="en-US" sz="2400" dirty="0"/>
              <a:t>Overall, this project represents a significant step toward improving accessibility for the hearing-impaired community. With further enhancements, such as expanding the gesture vocabulary and refining the interface, it can become an even more powerful tool in assistive technology.</a:t>
            </a:r>
          </a:p>
          <a:p>
            <a:pPr marL="0" indent="0">
              <a:buNone/>
            </a:pPr>
            <a:endParaRPr lang="en-US" sz="3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1800" dirty="0">
                <a:latin typeface="Times New Roman" panose="02020603050405020304" pitchFamily="18" charset="0"/>
                <a:cs typeface="Times New Roman" panose="02020603050405020304" pitchFamily="18" charset="0"/>
              </a:rPr>
              <a:t>The system can be further improved by incorporating additional data sources such as varied lighting conditions, diverse backgrounds, and different hand shapes to increase robustness and accuracy. Including dynamic gestures and continuous sign language recognition would greatly expand the system's practical usability beyond isolated alphabets.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Optimizing the algorithm using advanced machine learning techniques like transfer learning, lightweight CNN models, or even transformer-based architectures could enhance prediction speed and efficiency. These improvements will be especially beneficial for deployment on edge devices or mobile platforms where computational resources are limited.</a:t>
            </a:r>
          </a:p>
          <a:p>
            <a:pPr>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Moreover, integrating emerging technologies such as edge computing and 5G networks can facilitate real-time, low-latency processing, making the system more responsive and accessible. This would open possibilities for wide-scale adoption in educational tools, assistive communication devices, and smart environments, helping bridge communication gaps for the hearing-impaired community globally.</a:t>
            </a:r>
          </a:p>
          <a:p>
            <a:pPr marL="0" indent="0" algn="just">
              <a:buNone/>
            </a:pP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TotalTime>
  <Words>1289</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Franklin Gothic Book</vt:lpstr>
      <vt:lpstr>Times New Roman</vt:lpstr>
      <vt:lpstr>office theme</vt:lpstr>
      <vt:lpstr>CAPSTONE PROJECT  Sign Language Detection using Deep Learning</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Shadow Akash</cp:lastModifiedBy>
  <cp:revision>13</cp:revision>
  <dcterms:created xsi:type="dcterms:W3CDTF">2013-07-15T20:26:40Z</dcterms:created>
  <dcterms:modified xsi:type="dcterms:W3CDTF">2025-05-15T05:58:54Z</dcterms:modified>
</cp:coreProperties>
</file>