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8" r:id="rId3"/>
    <p:sldId id="257" r:id="rId4"/>
    <p:sldId id="258" r:id="rId5"/>
    <p:sldId id="276" r:id="rId6"/>
    <p:sldId id="259" r:id="rId7"/>
    <p:sldId id="260" r:id="rId8"/>
    <p:sldId id="261" r:id="rId9"/>
    <p:sldId id="275" r:id="rId10"/>
    <p:sldId id="277" r:id="rId11"/>
    <p:sldId id="262" r:id="rId12"/>
    <p:sldId id="263" r:id="rId13"/>
    <p:sldId id="264" r:id="rId14"/>
    <p:sldId id="268" r:id="rId15"/>
    <p:sldId id="265"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54" d="100"/>
          <a:sy n="54"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BILLY-BUDDY AGAINST CYBERBULLYING</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269279941"/>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20211CCS0174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ADARSH T N</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20211CCS0157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HARISH SHIROL</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20211CCS0145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AKASH C TOTAD</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t>20211CCS0178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SHIVA VIGNESH</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Ms.PRIYANKA</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NIRANJAN SAVADEKAR</a:t>
            </a:r>
            <a:endParaRPr lang="en-GB"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lang="en-GB"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GB"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GB" sz="12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Final-ppt</a:t>
            </a:r>
          </a:p>
          <a:p>
            <a:pPr marL="0" marR="0" lvl="0" indent="0" algn="ctr" rtl="0">
              <a:spcBef>
                <a:spcPts val="310"/>
              </a:spcBef>
              <a:spcAft>
                <a:spcPts val="0"/>
              </a:spcAft>
              <a:buClr>
                <a:srgbClr val="17365D"/>
              </a:buClr>
              <a:buSzPct val="100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PIP 2001 (CAPSTONE PROJECT)</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a:solidFill>
                  <a:schemeClr val="tx1"/>
                </a:solidFill>
                <a:latin typeface="Cambria" panose="02040503050406030204" pitchFamily="18" charset="0"/>
                <a:ea typeface="Cambria" panose="02040503050406030204" pitchFamily="18" charset="0"/>
                <a:cs typeface="Verdana"/>
              </a:rPr>
              <a:t>Dr. </a:t>
            </a:r>
            <a:r>
              <a:rPr lang="en-IN" sz="2000" b="1" dirty="0" err="1">
                <a:solidFill>
                  <a:schemeClr val="tx1"/>
                </a:solidFill>
                <a:latin typeface="Cambria" panose="02040503050406030204" pitchFamily="18" charset="0"/>
                <a:ea typeface="Cambria" panose="02040503050406030204" pitchFamily="18" charset="0"/>
                <a:cs typeface="Verdana"/>
              </a:rPr>
              <a:t>Anandaraj</a:t>
            </a:r>
            <a:r>
              <a:rPr lang="en-IN" sz="2000" b="1" dirty="0">
                <a:solidFill>
                  <a:schemeClr val="tx1"/>
                </a:solidFill>
                <a:latin typeface="Cambria" panose="02040503050406030204" pitchFamily="18" charset="0"/>
                <a:ea typeface="Cambria" panose="02040503050406030204" pitchFamily="18" charset="0"/>
                <a:cs typeface="Verdana"/>
              </a:rPr>
              <a:t> S P</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Sharmasth</a:t>
            </a:r>
            <a:r>
              <a:rPr lang="en-US" sz="2000" b="1" dirty="0">
                <a:solidFill>
                  <a:schemeClr val="tx1"/>
                </a:solidFill>
                <a:latin typeface="Cambria" panose="02040503050406030204" pitchFamily="18" charset="0"/>
                <a:ea typeface="Cambria" panose="02040503050406030204" pitchFamily="18" charset="0"/>
                <a:cs typeface="Verdana"/>
                <a:sym typeface="Verdana"/>
              </a:rPr>
              <a:t> Vali 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r>
              <a:rPr lang="en-IN" sz="2000" b="1" dirty="0"/>
              <a:t>Software Requirements</a:t>
            </a:r>
          </a:p>
          <a:p>
            <a:r>
              <a:rPr lang="en-US" sz="1600" b="1" dirty="0"/>
              <a:t>Operating System</a:t>
            </a:r>
            <a:r>
              <a:rPr lang="en-US" sz="1600" dirty="0"/>
              <a:t>:</a:t>
            </a:r>
          </a:p>
          <a:p>
            <a:pPr>
              <a:buFont typeface="Arial" panose="020B0604020202020204" pitchFamily="34" charset="0"/>
              <a:buChar char="•"/>
            </a:pPr>
            <a:r>
              <a:rPr lang="en-US" sz="1600" dirty="0"/>
              <a:t>Windows, macOS, Linux</a:t>
            </a:r>
          </a:p>
          <a:p>
            <a:r>
              <a:rPr lang="en-IN" sz="1600" b="1" dirty="0"/>
              <a:t>Programming Languages</a:t>
            </a:r>
            <a:r>
              <a:rPr lang="en-IN" sz="1600" dirty="0"/>
              <a:t>:</a:t>
            </a:r>
          </a:p>
          <a:p>
            <a:pPr>
              <a:buFont typeface="Arial" panose="020B0604020202020204" pitchFamily="34" charset="0"/>
              <a:buChar char="•"/>
            </a:pPr>
            <a:r>
              <a:rPr lang="en-IN" sz="1600" b="1" dirty="0"/>
              <a:t>Frontend</a:t>
            </a:r>
            <a:r>
              <a:rPr lang="en-IN" sz="1600" dirty="0"/>
              <a:t>: HTML, CSS, JavaScript (for web-based applications).</a:t>
            </a:r>
          </a:p>
          <a:p>
            <a:pPr>
              <a:buFont typeface="Arial" panose="020B0604020202020204" pitchFamily="34" charset="0"/>
              <a:buChar char="•"/>
            </a:pPr>
            <a:r>
              <a:rPr lang="en-IN" sz="1600" b="1" dirty="0"/>
              <a:t>Backend</a:t>
            </a:r>
            <a:r>
              <a:rPr lang="en-IN" sz="1600" dirty="0"/>
              <a:t>: Python, Java, Node.js, PHP, Ruby, etc., for server-side processing and data handling.</a:t>
            </a:r>
          </a:p>
          <a:p>
            <a:r>
              <a:rPr lang="en-IN" sz="1600" b="1" dirty="0"/>
              <a:t>Database</a:t>
            </a:r>
            <a:r>
              <a:rPr lang="en-IN" sz="1600" dirty="0"/>
              <a:t>:</a:t>
            </a:r>
          </a:p>
          <a:p>
            <a:pPr>
              <a:buFont typeface="Arial" panose="020B0604020202020204" pitchFamily="34" charset="0"/>
              <a:buChar char="•"/>
            </a:pPr>
            <a:r>
              <a:rPr lang="en-IN" sz="1600" b="1" dirty="0"/>
              <a:t>SQL-based</a:t>
            </a:r>
            <a:r>
              <a:rPr lang="en-IN" sz="1600" dirty="0"/>
              <a:t>: MySQL, PostgreSQL, SQLite.</a:t>
            </a:r>
          </a:p>
          <a:p>
            <a:pPr>
              <a:buFont typeface="Arial" panose="020B0604020202020204" pitchFamily="34" charset="0"/>
              <a:buChar char="•"/>
            </a:pPr>
            <a:r>
              <a:rPr lang="en-IN" sz="1600" b="1" dirty="0"/>
              <a:t>NoSQL-based</a:t>
            </a:r>
            <a:r>
              <a:rPr lang="en-IN" sz="1600" dirty="0"/>
              <a:t>: MongoDB, Firebase </a:t>
            </a:r>
          </a:p>
          <a:p>
            <a:r>
              <a:rPr lang="en-US" sz="1600" b="1" dirty="0"/>
              <a:t>Natural Language Processing (NLP) Tools</a:t>
            </a:r>
            <a:r>
              <a:rPr lang="en-US" sz="1600" dirty="0"/>
              <a:t>:</a:t>
            </a:r>
          </a:p>
          <a:p>
            <a:pPr>
              <a:buFont typeface="Arial" panose="020B0604020202020204" pitchFamily="34" charset="0"/>
              <a:buChar char="•"/>
            </a:pPr>
            <a:r>
              <a:rPr lang="en-US" sz="1600" dirty="0"/>
              <a:t>Tools like Google's Cloud Natural Language API, IBM Watson, or open-source libraries</a:t>
            </a:r>
          </a:p>
          <a:p>
            <a:r>
              <a:rPr lang="en-IN" sz="1600" dirty="0"/>
              <a:t>Encryption &amp; Data Security</a:t>
            </a:r>
          </a:p>
          <a:p>
            <a:r>
              <a:rPr lang="en-IN" sz="1600" b="1" dirty="0"/>
              <a:t>Hardware: </a:t>
            </a:r>
            <a:r>
              <a:rPr lang="en-IN" sz="1600" dirty="0"/>
              <a:t>Server, End-User Devices, Graphics Processing, 8gb RAM </a:t>
            </a:r>
            <a:endParaRPr lang="en-IN" sz="2000" b="1" dirty="0"/>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1FB9FCAB-0CD6-16AC-D1CF-7CDF452ACA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1103" y="1237615"/>
            <a:ext cx="7229793" cy="4694205"/>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812800" y="952501"/>
            <a:ext cx="10668000" cy="4952997"/>
          </a:xfrm>
        </p:spPr>
        <p:txBody>
          <a:bodyPr/>
          <a:lstStyle/>
          <a:p>
            <a:r>
              <a:rPr lang="en-US" sz="2400" b="1" dirty="0"/>
              <a:t>Increased Awareness About Cyberbullying</a:t>
            </a:r>
          </a:p>
          <a:p>
            <a:endParaRPr lang="en-IN" sz="2400" b="1" dirty="0"/>
          </a:p>
          <a:p>
            <a:r>
              <a:rPr lang="en-IN" sz="2400" b="1" dirty="0"/>
              <a:t>Reduction in Cyberbullying Incidents</a:t>
            </a:r>
          </a:p>
          <a:p>
            <a:endParaRPr lang="en-IN" sz="2400" b="1" dirty="0"/>
          </a:p>
          <a:p>
            <a:r>
              <a:rPr lang="en-IN" sz="2400" b="1" dirty="0"/>
              <a:t>Better Digital Citizenship</a:t>
            </a:r>
          </a:p>
          <a:p>
            <a:endParaRPr lang="en-IN" sz="2400" b="1" dirty="0"/>
          </a:p>
          <a:p>
            <a:r>
              <a:rPr lang="en-IN" sz="2400" b="1" dirty="0"/>
              <a:t>Development of Support Networks</a:t>
            </a:r>
          </a:p>
          <a:p>
            <a:endParaRPr lang="en-IN" sz="2400" b="1" dirty="0"/>
          </a:p>
          <a:p>
            <a:r>
              <a:rPr lang="en-US" sz="2400" b="1" dirty="0"/>
              <a:t>Improved Mental Health and Well-Being</a:t>
            </a:r>
            <a:endParaRPr lang="en-IN" sz="2400" b="1" dirty="0"/>
          </a:p>
          <a:p>
            <a:endParaRPr lang="en-IN" sz="2400" b="1" dirty="0"/>
          </a:p>
          <a:p>
            <a:r>
              <a:rPr lang="en-US" sz="2400" b="1" dirty="0"/>
              <a:t>Promotion of Safe Online Spaces</a:t>
            </a:r>
            <a:endParaRPr lang="en-IN" sz="2400" b="1" dirty="0"/>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dirty="0"/>
              <a:t>BILLY-BUDDY AGAINST CYBERBULLYING" is a powerful initiative designed to address the growing issue of cyberbullying in today's digital age. Through a comprehensive approach that focuses on awareness, education, and empowerment, the program aims to create a safer and more respectful online environment for all users, especially young people.</a:t>
            </a:r>
          </a:p>
          <a:p>
            <a:endParaRPr lang="en-US"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 https://github.com/Akash-C-T/BILLY.git</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IN" b="1" dirty="0"/>
              <a:t>Reference</a:t>
            </a:r>
            <a:r>
              <a:rPr lang="en-IN" dirty="0"/>
              <a:t>: </a:t>
            </a:r>
            <a:r>
              <a:rPr lang="en-IN" dirty="0" err="1"/>
              <a:t>Alzahrani</a:t>
            </a:r>
            <a:r>
              <a:rPr lang="en-IN" dirty="0"/>
              <a:t>, M., </a:t>
            </a:r>
            <a:r>
              <a:rPr lang="en-IN" dirty="0" err="1"/>
              <a:t>Aljohani</a:t>
            </a:r>
            <a:r>
              <a:rPr lang="en-IN" dirty="0"/>
              <a:t>, N.R., &amp; Alharbi, F. (2024). Development of a Cyberbullying Prevention Software. </a:t>
            </a:r>
            <a:r>
              <a:rPr lang="en-IN" i="1" dirty="0"/>
              <a:t>Procedia Computer Science, 207</a:t>
            </a:r>
            <a:r>
              <a:rPr lang="en-IN" dirty="0"/>
              <a:t>, 237-244. https://doi.org/10.1016/j.procs.2024.03.025</a:t>
            </a: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0A7C6DA8-E6D1-80F7-0900-91DB11D28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3445" y="1108045"/>
            <a:ext cx="4946710" cy="4946710"/>
          </a:xfrm>
          <a:prstGeom prst="rect">
            <a:avLst/>
          </a:prstGeom>
        </p:spPr>
      </p:pic>
      <p:pic>
        <p:nvPicPr>
          <p:cNvPr id="1026" name="Picture 2" descr="School Interventions for Bullying–Cyberbullying Prevention in Adolescents:  Insights from the UPRIGHT and CREEP Projects">
            <a:extLst>
              <a:ext uri="{FF2B5EF4-FFF2-40B4-BE49-F238E27FC236}">
                <a16:creationId xmlns:a16="http://schemas.microsoft.com/office/drawing/2014/main" id="{A49DC70F-9B19-3338-4067-AB9987F8D0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0861" y="921682"/>
            <a:ext cx="9550278" cy="5470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B54C-58F4-2F6D-B930-5E880DF44944}"/>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522354F5-8817-0CC1-D031-CEBDF9251820}"/>
              </a:ext>
            </a:extLst>
          </p:cNvPr>
          <p:cNvSpPr>
            <a:spLocks noGrp="1"/>
          </p:cNvSpPr>
          <p:nvPr>
            <p:ph idx="1"/>
          </p:nvPr>
        </p:nvSpPr>
        <p:spPr/>
        <p:txBody>
          <a:bodyPr/>
          <a:lstStyle/>
          <a:p>
            <a:pPr lvl="1"/>
            <a:r>
              <a:rPr lang="en-IN" dirty="0"/>
              <a:t>INTRODUCTION</a:t>
            </a:r>
          </a:p>
          <a:p>
            <a:pPr lvl="1"/>
            <a:r>
              <a:rPr lang="en-US" dirty="0"/>
              <a:t>Existing method Drawback</a:t>
            </a:r>
          </a:p>
          <a:p>
            <a:pPr lvl="1"/>
            <a:r>
              <a:rPr lang="en-GB" dirty="0"/>
              <a:t>Proposed Method</a:t>
            </a:r>
          </a:p>
          <a:p>
            <a:pPr lvl="1"/>
            <a:r>
              <a:rPr lang="en-GB" dirty="0"/>
              <a:t>Objectives</a:t>
            </a:r>
          </a:p>
          <a:p>
            <a:pPr lvl="1"/>
            <a:r>
              <a:rPr lang="en-GB" dirty="0"/>
              <a:t>Methodology/Modules</a:t>
            </a:r>
          </a:p>
          <a:p>
            <a:pPr lvl="1"/>
            <a:r>
              <a:rPr lang="en-US" dirty="0"/>
              <a:t>Architecture</a:t>
            </a:r>
          </a:p>
          <a:p>
            <a:pPr lvl="1"/>
            <a:r>
              <a:rPr lang="en-US" dirty="0"/>
              <a:t>Hardware/software components</a:t>
            </a:r>
          </a:p>
          <a:p>
            <a:pPr lvl="1"/>
            <a:r>
              <a:rPr lang="en-GB" dirty="0"/>
              <a:t>Timeline of Project</a:t>
            </a:r>
          </a:p>
          <a:p>
            <a:pPr lvl="1"/>
            <a:r>
              <a:rPr lang="en-GB" dirty="0"/>
              <a:t>Expected Outcomes</a:t>
            </a:r>
          </a:p>
          <a:p>
            <a:pPr lvl="1"/>
            <a:r>
              <a:rPr lang="en-GB" dirty="0"/>
              <a:t>Conclusion</a:t>
            </a:r>
          </a:p>
          <a:p>
            <a:pPr lvl="1"/>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p>
          <a:p>
            <a:pPr lvl="1"/>
            <a:r>
              <a:rPr lang="en-GB" dirty="0"/>
              <a:t>References</a:t>
            </a:r>
          </a:p>
          <a:p>
            <a:pPr lvl="1"/>
            <a:r>
              <a:rPr lang="en-US" dirty="0"/>
              <a:t>Project work mapping with SDG</a:t>
            </a:r>
            <a:endParaRPr lang="en-IN" dirty="0"/>
          </a:p>
        </p:txBody>
      </p:sp>
    </p:spTree>
    <p:extLst>
      <p:ext uri="{BB962C8B-B14F-4D97-AF65-F5344CB8AC3E}">
        <p14:creationId xmlns:p14="http://schemas.microsoft.com/office/powerpoint/2010/main" val="2266036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lgn="just">
              <a:buNone/>
            </a:pPr>
            <a:r>
              <a:rPr lang="en-US" b="0" i="0" dirty="0">
                <a:solidFill>
                  <a:schemeClr val="tx1"/>
                </a:solidFill>
                <a:effectLst/>
                <a:latin typeface="Cambria" panose="02040503050406030204" pitchFamily="18" charset="0"/>
                <a:ea typeface="Cambria" panose="02040503050406030204" pitchFamily="18" charset="0"/>
              </a:rPr>
              <a:t>Cyberbullying is a significant and growing problem in the digital age, characterized by the use of electronic communication to bully, harass, or intimidate individuals. This behavior can lead to severe psychological, emotional, and sometimes physical consequences for victims. Despite the widespread use of social media and online platforms, there is a lack of effective measures to prevent, identify, and address cyberbullying incidents. The challenge lies in developing comprehensive strategies that involve education, technology, and policy to create a safer online environment for all users</a:t>
            </a:r>
            <a:r>
              <a:rPr lang="en-US" b="0" i="0" dirty="0">
                <a:solidFill>
                  <a:srgbClr val="D2D0CE"/>
                </a:solidFill>
                <a:effectLst/>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6" name="Table 5">
            <a:extLst>
              <a:ext uri="{FF2B5EF4-FFF2-40B4-BE49-F238E27FC236}">
                <a16:creationId xmlns:a16="http://schemas.microsoft.com/office/drawing/2014/main" id="{D1712410-91A6-F9AE-0F8E-FBF83F7F454A}"/>
              </a:ext>
            </a:extLst>
          </p:cNvPr>
          <p:cNvGraphicFramePr>
            <a:graphicFrameLocks noGrp="1"/>
          </p:cNvGraphicFramePr>
          <p:nvPr>
            <p:extLst>
              <p:ext uri="{D42A27DB-BD31-4B8C-83A1-F6EECF244321}">
                <p14:modId xmlns:p14="http://schemas.microsoft.com/office/powerpoint/2010/main" val="2413981909"/>
              </p:ext>
            </p:extLst>
          </p:nvPr>
        </p:nvGraphicFramePr>
        <p:xfrm>
          <a:off x="0" y="399937"/>
          <a:ext cx="12192000" cy="13350240"/>
        </p:xfrm>
        <a:graphic>
          <a:graphicData uri="http://schemas.openxmlformats.org/drawingml/2006/table">
            <a:tbl>
              <a:tblPr firstRow="1" bandRow="1">
                <a:tableStyleId>{3C2FFA5D-87B4-456A-9821-1D502468CF0F}</a:tableStyleId>
              </a:tblPr>
              <a:tblGrid>
                <a:gridCol w="532239">
                  <a:extLst>
                    <a:ext uri="{9D8B030D-6E8A-4147-A177-3AD203B41FA5}">
                      <a16:colId xmlns:a16="http://schemas.microsoft.com/office/drawing/2014/main" val="3867166568"/>
                    </a:ext>
                  </a:extLst>
                </a:gridCol>
                <a:gridCol w="3032526">
                  <a:extLst>
                    <a:ext uri="{9D8B030D-6E8A-4147-A177-3AD203B41FA5}">
                      <a16:colId xmlns:a16="http://schemas.microsoft.com/office/drawing/2014/main" val="2842433462"/>
                    </a:ext>
                  </a:extLst>
                </a:gridCol>
                <a:gridCol w="2883997">
                  <a:extLst>
                    <a:ext uri="{9D8B030D-6E8A-4147-A177-3AD203B41FA5}">
                      <a16:colId xmlns:a16="http://schemas.microsoft.com/office/drawing/2014/main" val="3295397152"/>
                    </a:ext>
                  </a:extLst>
                </a:gridCol>
                <a:gridCol w="1398676">
                  <a:extLst>
                    <a:ext uri="{9D8B030D-6E8A-4147-A177-3AD203B41FA5}">
                      <a16:colId xmlns:a16="http://schemas.microsoft.com/office/drawing/2014/main" val="4021845877"/>
                    </a:ext>
                  </a:extLst>
                </a:gridCol>
                <a:gridCol w="1225388">
                  <a:extLst>
                    <a:ext uri="{9D8B030D-6E8A-4147-A177-3AD203B41FA5}">
                      <a16:colId xmlns:a16="http://schemas.microsoft.com/office/drawing/2014/main" val="1020867031"/>
                    </a:ext>
                  </a:extLst>
                </a:gridCol>
                <a:gridCol w="1336789">
                  <a:extLst>
                    <a:ext uri="{9D8B030D-6E8A-4147-A177-3AD203B41FA5}">
                      <a16:colId xmlns:a16="http://schemas.microsoft.com/office/drawing/2014/main" val="1970088234"/>
                    </a:ext>
                  </a:extLst>
                </a:gridCol>
                <a:gridCol w="1782385">
                  <a:extLst>
                    <a:ext uri="{9D8B030D-6E8A-4147-A177-3AD203B41FA5}">
                      <a16:colId xmlns:a16="http://schemas.microsoft.com/office/drawing/2014/main" val="1020253241"/>
                    </a:ext>
                  </a:extLst>
                </a:gridCol>
              </a:tblGrid>
              <a:tr h="507770">
                <a:tc>
                  <a:txBody>
                    <a:bodyPr/>
                    <a:lstStyle/>
                    <a:p>
                      <a:r>
                        <a:rPr lang="en-IN" dirty="0"/>
                        <a:t>Sr </a:t>
                      </a:r>
                    </a:p>
                    <a:p>
                      <a:r>
                        <a:rPr lang="en-IN" dirty="0"/>
                        <a:t>no</a:t>
                      </a:r>
                    </a:p>
                  </a:txBody>
                  <a:tcPr/>
                </a:tc>
                <a:tc>
                  <a:txBody>
                    <a:bodyPr/>
                    <a:lstStyle/>
                    <a:p>
                      <a:r>
                        <a:rPr lang="en-IN" dirty="0"/>
                        <a:t>Author name</a:t>
                      </a:r>
                    </a:p>
                    <a:p>
                      <a:r>
                        <a:rPr lang="en-IN" dirty="0"/>
                        <a:t>&amp; year </a:t>
                      </a:r>
                    </a:p>
                  </a:txBody>
                  <a:tcPr/>
                </a:tc>
                <a:tc>
                  <a:txBody>
                    <a:bodyPr/>
                    <a:lstStyle/>
                    <a:p>
                      <a:r>
                        <a:rPr lang="en-IN" dirty="0"/>
                        <a:t>Title of paper</a:t>
                      </a:r>
                    </a:p>
                  </a:txBody>
                  <a:tcPr/>
                </a:tc>
                <a:tc>
                  <a:txBody>
                    <a:bodyPr/>
                    <a:lstStyle/>
                    <a:p>
                      <a:r>
                        <a:rPr lang="en-IN" dirty="0" err="1"/>
                        <a:t>Methdology</a:t>
                      </a:r>
                      <a:r>
                        <a:rPr lang="en-IN" dirty="0"/>
                        <a:t> user</a:t>
                      </a:r>
                    </a:p>
                  </a:txBody>
                  <a:tcPr/>
                </a:tc>
                <a:tc>
                  <a:txBody>
                    <a:bodyPr/>
                    <a:lstStyle/>
                    <a:p>
                      <a:r>
                        <a:rPr lang="en-IN" dirty="0"/>
                        <a:t>Accuracy</a:t>
                      </a:r>
                    </a:p>
                  </a:txBody>
                  <a:tcPr/>
                </a:tc>
                <a:tc>
                  <a:txBody>
                    <a:bodyPr/>
                    <a:lstStyle/>
                    <a:p>
                      <a:r>
                        <a:rPr lang="en-IN" dirty="0"/>
                        <a:t>Dataset</a:t>
                      </a:r>
                    </a:p>
                  </a:txBody>
                  <a:tcPr/>
                </a:tc>
                <a:tc>
                  <a:txBody>
                    <a:bodyPr/>
                    <a:lstStyle/>
                    <a:p>
                      <a:r>
                        <a:rPr lang="en-IN" dirty="0"/>
                        <a:t>Link</a:t>
                      </a:r>
                    </a:p>
                  </a:txBody>
                  <a:tcPr/>
                </a:tc>
                <a:extLst>
                  <a:ext uri="{0D108BD9-81ED-4DB2-BD59-A6C34878D82A}">
                    <a16:rowId xmlns:a16="http://schemas.microsoft.com/office/drawing/2014/main" val="3324012510"/>
                  </a:ext>
                </a:extLst>
              </a:tr>
              <a:tr h="1378234">
                <a:tc>
                  <a:txBody>
                    <a:bodyPr/>
                    <a:lstStyle/>
                    <a:p>
                      <a:r>
                        <a:rPr lang="en-IN" dirty="0"/>
                        <a:t>1</a:t>
                      </a:r>
                    </a:p>
                  </a:txBody>
                  <a:tcPr/>
                </a:tc>
                <a:tc>
                  <a:txBody>
                    <a:bodyPr/>
                    <a:lstStyle/>
                    <a:p>
                      <a:r>
                        <a:rPr lang="en-IN" dirty="0" err="1"/>
                        <a:t>Wenting</a:t>
                      </a:r>
                      <a:r>
                        <a:rPr lang="en-IN" dirty="0"/>
                        <a:t> Zou a, Qian Yang b, Dominic </a:t>
                      </a:r>
                      <a:r>
                        <a:rPr lang="en-IN" dirty="0" err="1"/>
                        <a:t>DiFranzo</a:t>
                      </a:r>
                      <a:r>
                        <a:rPr lang="en-IN" dirty="0"/>
                        <a:t> c, Melissa Chen d, </a:t>
                      </a:r>
                      <a:r>
                        <a:rPr lang="en-IN" dirty="0" err="1"/>
                        <a:t>Winice</a:t>
                      </a:r>
                      <a:r>
                        <a:rPr lang="en-IN" dirty="0"/>
                        <a:t> Hui d, Natalie N. </a:t>
                      </a:r>
                      <a:r>
                        <a:rPr lang="en-IN" dirty="0" err="1"/>
                        <a:t>Bazarova</a:t>
                      </a:r>
                      <a:r>
                        <a:rPr lang="en-IN" dirty="0"/>
                        <a:t> d 2024</a:t>
                      </a:r>
                    </a:p>
                  </a:txBody>
                  <a:tcPr/>
                </a:tc>
                <a:tc>
                  <a:txBody>
                    <a:bodyPr/>
                    <a:lstStyle/>
                    <a:p>
                      <a:r>
                        <a:rPr lang="en-US" dirty="0"/>
                        <a:t>Social Media Co-pilot: Designing a chatbot with teens and educators to combat cyberbullying</a:t>
                      </a:r>
                      <a:endParaRPr lang="en-IN" dirty="0"/>
                    </a:p>
                  </a:txBody>
                  <a:tcPr/>
                </a:tc>
                <a:tc>
                  <a:txBody>
                    <a:bodyPr/>
                    <a:lstStyle/>
                    <a:p>
                      <a:r>
                        <a:rPr lang="en-US" dirty="0"/>
                        <a:t>social media co-pilot chatbot</a:t>
                      </a:r>
                      <a:endParaRPr lang="en-IN" dirty="0"/>
                    </a:p>
                  </a:txBody>
                  <a:tcPr/>
                </a:tc>
                <a:tc>
                  <a:txBody>
                    <a:bodyPr/>
                    <a:lstStyle/>
                    <a:p>
                      <a:r>
                        <a:rPr lang="en-IN" dirty="0"/>
                        <a:t>High</a:t>
                      </a:r>
                    </a:p>
                  </a:txBody>
                  <a:tcPr/>
                </a:tc>
                <a:tc>
                  <a:txBody>
                    <a:bodyPr/>
                    <a:lstStyle/>
                    <a:p>
                      <a:r>
                        <a:rPr lang="en-IN" dirty="0"/>
                        <a:t>Many combined data with own dataset</a:t>
                      </a:r>
                    </a:p>
                  </a:txBody>
                  <a:tcPr/>
                </a:tc>
                <a:tc>
                  <a:txBody>
                    <a:bodyPr/>
                    <a:lstStyle/>
                    <a:p>
                      <a:r>
                        <a:rPr lang="en-IN" dirty="0"/>
                        <a:t>https://www.sciencedirect.com/science/article/pii/S2212868924000497</a:t>
                      </a:r>
                    </a:p>
                  </a:txBody>
                  <a:tcPr/>
                </a:tc>
                <a:extLst>
                  <a:ext uri="{0D108BD9-81ED-4DB2-BD59-A6C34878D82A}">
                    <a16:rowId xmlns:a16="http://schemas.microsoft.com/office/drawing/2014/main" val="657473646"/>
                  </a:ext>
                </a:extLst>
              </a:tr>
              <a:tr h="2031081">
                <a:tc>
                  <a:txBody>
                    <a:bodyPr/>
                    <a:lstStyle/>
                    <a:p>
                      <a:r>
                        <a:rPr lang="en-IN" dirty="0"/>
                        <a:t>2</a:t>
                      </a:r>
                    </a:p>
                  </a:txBody>
                  <a:tcPr/>
                </a:tc>
                <a:tc>
                  <a:txBody>
                    <a:bodyPr/>
                    <a:lstStyle/>
                    <a:p>
                      <a:r>
                        <a:rPr lang="en-IN" dirty="0"/>
                        <a:t>Laura </a:t>
                      </a:r>
                      <a:r>
                        <a:rPr lang="en-IN" dirty="0" err="1"/>
                        <a:t>Iseut</a:t>
                      </a:r>
                      <a:r>
                        <a:rPr lang="en-IN" dirty="0"/>
                        <a:t> Lafrance St-Martin &amp; Stéphane Villeneuve,2024</a:t>
                      </a:r>
                    </a:p>
                  </a:txBody>
                  <a:tcPr/>
                </a:tc>
                <a:tc>
                  <a:txBody>
                    <a:bodyPr/>
                    <a:lstStyle/>
                    <a:p>
                      <a:r>
                        <a:rPr lang="en-US" dirty="0"/>
                        <a:t>The uses of chatbots in the context of children and teenagers bullying</a:t>
                      </a:r>
                      <a:endParaRPr lang="en-IN" dirty="0"/>
                    </a:p>
                  </a:txBody>
                  <a:tcPr/>
                </a:tc>
                <a:tc>
                  <a:txBody>
                    <a:bodyPr/>
                    <a:lstStyle/>
                    <a:p>
                      <a:r>
                        <a:rPr lang="en-IN" dirty="0"/>
                        <a:t>RISMA method</a:t>
                      </a:r>
                    </a:p>
                  </a:txBody>
                  <a:tcPr/>
                </a:tc>
                <a:tc>
                  <a:txBody>
                    <a:bodyPr/>
                    <a:lstStyle/>
                    <a:p>
                      <a:r>
                        <a:rPr lang="en-IN" dirty="0"/>
                        <a:t>medium</a:t>
                      </a:r>
                    </a:p>
                  </a:txBody>
                  <a:tcPr/>
                </a:tc>
                <a:tc>
                  <a:txBody>
                    <a:bodyPr/>
                    <a:lstStyle/>
                    <a:p>
                      <a:r>
                        <a:rPr lang="en-IN" dirty="0"/>
                        <a:t> Appendix 1dataset</a:t>
                      </a:r>
                    </a:p>
                  </a:txBody>
                  <a:tcPr/>
                </a:tc>
                <a:tc>
                  <a:txBody>
                    <a:bodyPr/>
                    <a:lstStyle/>
                    <a:p>
                      <a:r>
                        <a:rPr lang="en-IN" dirty="0"/>
                        <a:t>https://www.tandfonline.com/doi/full/10.1080/2331186X.2024.2312032?scroll=top&amp;needAccess=true#d1e189</a:t>
                      </a:r>
                    </a:p>
                  </a:txBody>
                  <a:tcPr/>
                </a:tc>
                <a:extLst>
                  <a:ext uri="{0D108BD9-81ED-4DB2-BD59-A6C34878D82A}">
                    <a16:rowId xmlns:a16="http://schemas.microsoft.com/office/drawing/2014/main" val="812244335"/>
                  </a:ext>
                </a:extLst>
              </a:tr>
              <a:tr h="1378234">
                <a:tc>
                  <a:txBody>
                    <a:bodyPr/>
                    <a:lstStyle/>
                    <a:p>
                      <a:r>
                        <a:rPr lang="en-IN" dirty="0"/>
                        <a:t>3</a:t>
                      </a:r>
                    </a:p>
                  </a:txBody>
                  <a:tcPr/>
                </a:tc>
                <a:tc>
                  <a:txBody>
                    <a:bodyPr/>
                    <a:lstStyle/>
                    <a:p>
                      <a:r>
                        <a:rPr lang="en-IN" dirty="0"/>
                        <a:t>Mendoza-Pinto, 2023</a:t>
                      </a:r>
                    </a:p>
                  </a:txBody>
                  <a:tcPr/>
                </a:tc>
                <a:tc>
                  <a:txBody>
                    <a:bodyPr/>
                    <a:lstStyle/>
                    <a:p>
                      <a:r>
                        <a:rPr lang="en-US" dirty="0"/>
                        <a:t>Artificial Intelligence in the Fight Against Bullying: Integration of ChatGPT in an Emotional Support </a:t>
                      </a:r>
                      <a:r>
                        <a:rPr lang="en-US" dirty="0" err="1"/>
                        <a:t>Chatbo</a:t>
                      </a:r>
                      <a:endParaRPr lang="en-IN" dirty="0"/>
                    </a:p>
                  </a:txBody>
                  <a:tcPr/>
                </a:tc>
                <a:tc>
                  <a:txBody>
                    <a:bodyPr/>
                    <a:lstStyle/>
                    <a:p>
                      <a:r>
                        <a:rPr lang="en-US" dirty="0"/>
                        <a:t>Telegram platform and the GPT Chat model</a:t>
                      </a:r>
                      <a:endParaRPr lang="en-IN" dirty="0"/>
                    </a:p>
                  </a:txBody>
                  <a:tcPr/>
                </a:tc>
                <a:tc>
                  <a:txBody>
                    <a:bodyPr/>
                    <a:lstStyle/>
                    <a:p>
                      <a:r>
                        <a:rPr lang="en-IN" dirty="0"/>
                        <a:t>High</a:t>
                      </a:r>
                    </a:p>
                  </a:txBody>
                  <a:tcPr/>
                </a:tc>
                <a:tc>
                  <a:txBody>
                    <a:bodyPr/>
                    <a:lstStyle/>
                    <a:p>
                      <a:r>
                        <a:rPr lang="en-IN" dirty="0"/>
                        <a:t>Google sheet own dataset</a:t>
                      </a:r>
                    </a:p>
                  </a:txBody>
                  <a:tcPr/>
                </a:tc>
                <a:tc>
                  <a:txBody>
                    <a:bodyPr/>
                    <a:lstStyle/>
                    <a:p>
                      <a:r>
                        <a:rPr lang="en-IN" dirty="0"/>
                        <a:t>https://ceur-ws.org/Vol-3691/paper30.pdf</a:t>
                      </a:r>
                    </a:p>
                  </a:txBody>
                  <a:tcPr/>
                </a:tc>
                <a:extLst>
                  <a:ext uri="{0D108BD9-81ED-4DB2-BD59-A6C34878D82A}">
                    <a16:rowId xmlns:a16="http://schemas.microsoft.com/office/drawing/2014/main" val="120066831"/>
                  </a:ext>
                </a:extLst>
              </a:tr>
              <a:tr h="1595849">
                <a:tc>
                  <a:txBody>
                    <a:bodyPr/>
                    <a:lstStyle/>
                    <a:p>
                      <a:r>
                        <a:rPr lang="en-IN" dirty="0"/>
                        <a:t>4</a:t>
                      </a:r>
                    </a:p>
                  </a:txBody>
                  <a:tcPr/>
                </a:tc>
                <a:tc>
                  <a:txBody>
                    <a:bodyPr/>
                    <a:lstStyle/>
                    <a:p>
                      <a:r>
                        <a:rPr lang="en-IN" dirty="0"/>
                        <a:t>Michael A. </a:t>
                      </a:r>
                      <a:r>
                        <a:rPr lang="en-IN" dirty="0" err="1"/>
                        <a:t>Hedderich</a:t>
                      </a:r>
                      <a:r>
                        <a:rPr lang="en-IN" dirty="0"/>
                        <a:t>, Natalie N. </a:t>
                      </a:r>
                      <a:r>
                        <a:rPr lang="en-IN" dirty="0" err="1"/>
                        <a:t>Bazarova</a:t>
                      </a:r>
                      <a:r>
                        <a:rPr lang="en-IN" dirty="0"/>
                        <a:t>, </a:t>
                      </a:r>
                      <a:r>
                        <a:rPr lang="en-IN" dirty="0" err="1"/>
                        <a:t>Wenting</a:t>
                      </a:r>
                      <a:r>
                        <a:rPr lang="en-IN" dirty="0"/>
                        <a:t> Zou, Ryun Shim, </a:t>
                      </a:r>
                      <a:r>
                        <a:rPr lang="en-IN" dirty="0" err="1"/>
                        <a:t>Xinda</a:t>
                      </a:r>
                      <a:r>
                        <a:rPr lang="en-IN" dirty="0"/>
                        <a:t> Ma, Qian YangAuthors,2024</a:t>
                      </a:r>
                    </a:p>
                  </a:txBody>
                  <a:tcPr/>
                </a:tc>
                <a:tc>
                  <a:txBody>
                    <a:bodyPr/>
                    <a:lstStyle/>
                    <a:p>
                      <a:r>
                        <a:rPr lang="en-US" dirty="0"/>
                        <a:t>A Piece of Theatre: Investigating How Teachers Design LLM Chatbots to Assist Adolescent Cyberbullying Education</a:t>
                      </a:r>
                      <a:endParaRPr lang="en-IN" dirty="0"/>
                    </a:p>
                  </a:txBody>
                  <a:tcPr/>
                </a:tc>
                <a:tc>
                  <a:txBody>
                    <a:bodyPr/>
                    <a:lstStyle/>
                    <a:p>
                      <a:r>
                        <a:rPr lang="en-IN" dirty="0"/>
                        <a:t>Artificial </a:t>
                      </a:r>
                      <a:r>
                        <a:rPr lang="en-IN" dirty="0" err="1"/>
                        <a:t>intelligence.LLM</a:t>
                      </a:r>
                      <a:endParaRPr lang="en-IN" dirty="0"/>
                    </a:p>
                  </a:txBody>
                  <a:tcPr/>
                </a:tc>
                <a:tc>
                  <a:txBody>
                    <a:bodyPr/>
                    <a:lstStyle/>
                    <a:p>
                      <a:r>
                        <a:rPr lang="en-IN" dirty="0"/>
                        <a:t>High</a:t>
                      </a:r>
                    </a:p>
                  </a:txBody>
                  <a:tcPr/>
                </a:tc>
                <a:tc>
                  <a:txBody>
                    <a:bodyPr/>
                    <a:lstStyle/>
                    <a:p>
                      <a:r>
                        <a:rPr lang="en-IN" dirty="0" err="1"/>
                        <a:t>Whatsapp</a:t>
                      </a:r>
                      <a:r>
                        <a:rPr lang="en-IN" dirty="0"/>
                        <a:t> data base </a:t>
                      </a:r>
                    </a:p>
                  </a:txBody>
                  <a:tcPr/>
                </a:tc>
                <a:tc>
                  <a:txBody>
                    <a:bodyPr/>
                    <a:lstStyle/>
                    <a:p>
                      <a:r>
                        <a:rPr lang="en-IN" dirty="0"/>
                        <a:t>https://arxiv.org/pdf/2402.17456</a:t>
                      </a:r>
                    </a:p>
                  </a:txBody>
                  <a:tcPr/>
                </a:tc>
                <a:extLst>
                  <a:ext uri="{0D108BD9-81ED-4DB2-BD59-A6C34878D82A}">
                    <a16:rowId xmlns:a16="http://schemas.microsoft.com/office/drawing/2014/main" val="1949616719"/>
                  </a:ext>
                </a:extLst>
              </a:tr>
              <a:tr h="3554392">
                <a:tc>
                  <a:txBody>
                    <a:bodyPr/>
                    <a:lstStyle/>
                    <a:p>
                      <a:r>
                        <a:rPr lang="en-IN" dirty="0"/>
                        <a:t>5</a:t>
                      </a:r>
                    </a:p>
                  </a:txBody>
                  <a:tcPr/>
                </a:tc>
                <a:tc>
                  <a:txBody>
                    <a:bodyPr/>
                    <a:lstStyle/>
                    <a:p>
                      <a:r>
                        <a:rPr lang="en-IN" dirty="0"/>
                        <a:t> Yulia Kumar 1,*,Kuan Huang 1,Angelo Perez 1,Guohao Yang 1,J. Jenny Li 1,Patricia </a:t>
                      </a:r>
                      <a:r>
                        <a:rPr lang="en-IN" dirty="0" err="1"/>
                        <a:t>Morreale</a:t>
                      </a:r>
                      <a:r>
                        <a:rPr lang="en-IN" dirty="0"/>
                        <a:t> 1,Dov Kruger 2 </a:t>
                      </a:r>
                      <a:r>
                        <a:rPr lang="en-IN" dirty="0" err="1"/>
                        <a:t>andRaymond</a:t>
                      </a:r>
                      <a:r>
                        <a:rPr lang="en-IN" dirty="0"/>
                        <a:t> Jiang,2024 </a:t>
                      </a:r>
                    </a:p>
                  </a:txBody>
                  <a:tcPr/>
                </a:tc>
                <a:tc>
                  <a:txBody>
                    <a:bodyPr/>
                    <a:lstStyle/>
                    <a:p>
                      <a:r>
                        <a:rPr lang="en-US" dirty="0" err="1"/>
                        <a:t>ias</a:t>
                      </a:r>
                      <a:r>
                        <a:rPr lang="en-US" dirty="0"/>
                        <a:t> and Cyberbullying Detection and Data Generation Using Transformer Artificial Intelligence Models and Top Large Language Models</a:t>
                      </a:r>
                      <a:endParaRPr lang="en-IN" dirty="0"/>
                    </a:p>
                  </a:txBody>
                  <a:tcPr/>
                </a:tc>
                <a:tc>
                  <a:txBody>
                    <a:bodyPr/>
                    <a:lstStyle/>
                    <a:p>
                      <a:r>
                        <a:rPr lang="en-IN" dirty="0"/>
                        <a:t>Hello GPT-4o</a:t>
                      </a:r>
                    </a:p>
                  </a:txBody>
                  <a:tcPr/>
                </a:tc>
                <a:tc>
                  <a:txBody>
                    <a:bodyPr/>
                    <a:lstStyle/>
                    <a:p>
                      <a:r>
                        <a:rPr lang="en-IN" dirty="0"/>
                        <a:t>High</a:t>
                      </a:r>
                    </a:p>
                  </a:txBody>
                  <a:tcPr/>
                </a:tc>
                <a:tc>
                  <a:txBody>
                    <a:bodyPr/>
                    <a:lstStyle/>
                    <a:p>
                      <a:r>
                        <a:rPr lang="en-IN" dirty="0" err="1"/>
                        <a:t>DeBERTa</a:t>
                      </a:r>
                      <a:r>
                        <a:rPr lang="en-IN" dirty="0"/>
                        <a:t>, </a:t>
                      </a:r>
                      <a:r>
                        <a:rPr lang="en-IN" dirty="0" err="1"/>
                        <a:t>Longformer</a:t>
                      </a:r>
                      <a:r>
                        <a:rPr lang="en-IN" dirty="0"/>
                        <a:t>, </a:t>
                      </a:r>
                      <a:r>
                        <a:rPr lang="en-IN" dirty="0" err="1"/>
                        <a:t>BigBird</a:t>
                      </a:r>
                      <a:r>
                        <a:rPr lang="en-IN" dirty="0"/>
                        <a:t>, </a:t>
                      </a:r>
                      <a:r>
                        <a:rPr lang="en-IN" dirty="0" err="1"/>
                        <a:t>HateBERT</a:t>
                      </a:r>
                      <a:r>
                        <a:rPr lang="en-IN" dirty="0"/>
                        <a:t>, </a:t>
                      </a:r>
                      <a:r>
                        <a:rPr lang="en-IN" dirty="0" err="1"/>
                        <a:t>MobileBERT</a:t>
                      </a:r>
                      <a:r>
                        <a:rPr lang="en-IN" dirty="0"/>
                        <a:t>, </a:t>
                      </a:r>
                      <a:r>
                        <a:rPr lang="en-IN" dirty="0" err="1"/>
                        <a:t>DistilBERT</a:t>
                      </a:r>
                      <a:r>
                        <a:rPr lang="en-IN" dirty="0"/>
                        <a:t>, BERT, </a:t>
                      </a:r>
                      <a:r>
                        <a:rPr lang="en-IN" dirty="0" err="1"/>
                        <a:t>RoBERTa</a:t>
                      </a:r>
                      <a:r>
                        <a:rPr lang="en-IN" dirty="0"/>
                        <a:t>, ELECTRA, and </a:t>
                      </a:r>
                      <a:r>
                        <a:rPr lang="en-IN" dirty="0" err="1"/>
                        <a:t>XLNet</a:t>
                      </a:r>
                      <a:endParaRPr lang="en-IN" dirty="0"/>
                    </a:p>
                  </a:txBody>
                  <a:tcPr/>
                </a:tc>
                <a:tc>
                  <a:txBody>
                    <a:bodyPr/>
                    <a:lstStyle/>
                    <a:p>
                      <a:r>
                        <a:rPr lang="en-IN"/>
                        <a:t>https://www.mdpi.com/2079-9292/13/17/3431</a:t>
                      </a:r>
                      <a:endParaRPr lang="en-IN" dirty="0"/>
                    </a:p>
                  </a:txBody>
                  <a:tcPr/>
                </a:tc>
                <a:extLst>
                  <a:ext uri="{0D108BD9-81ED-4DB2-BD59-A6C34878D82A}">
                    <a16:rowId xmlns:a16="http://schemas.microsoft.com/office/drawing/2014/main" val="4282229667"/>
                  </a:ext>
                </a:extLst>
              </a:tr>
              <a:tr h="290154">
                <a:tc>
                  <a:txBody>
                    <a:bodyPr/>
                    <a:lstStyle/>
                    <a:p>
                      <a:r>
                        <a:rPr lang="en-IN" dirty="0"/>
                        <a:t>6</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497007548"/>
                  </a:ext>
                </a:extLst>
              </a:tr>
              <a:tr h="290154">
                <a:tc>
                  <a:txBody>
                    <a:bodyPr/>
                    <a:lstStyle/>
                    <a:p>
                      <a:r>
                        <a:rPr lang="en-IN" dirty="0"/>
                        <a:t>7</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936176387"/>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pPr marL="457200" indent="-457200">
              <a:buAutoNum type="arabicPeriod"/>
            </a:pPr>
            <a:r>
              <a:rPr lang="en-IN" dirty="0"/>
              <a:t>Accuracy Issues:</a:t>
            </a:r>
          </a:p>
          <a:p>
            <a:pPr marL="457200" indent="-457200">
              <a:buAutoNum type="arabicPeriod"/>
            </a:pPr>
            <a:r>
              <a:rPr lang="en-IN" dirty="0"/>
              <a:t>Cultural and Linguistic Bias</a:t>
            </a:r>
            <a:endParaRPr lang="en-IN" b="1" dirty="0"/>
          </a:p>
          <a:p>
            <a:pPr marL="457200" indent="-457200">
              <a:buAutoNum type="arabicPeriod"/>
            </a:pPr>
            <a:r>
              <a:rPr lang="en-IN" dirty="0"/>
              <a:t>Real-Time Processing Limitations</a:t>
            </a:r>
            <a:endParaRPr lang="en-IN" b="1" dirty="0"/>
          </a:p>
          <a:p>
            <a:pPr marL="457200" indent="-457200">
              <a:buAutoNum type="arabicPeriod"/>
            </a:pPr>
            <a:r>
              <a:rPr lang="en-US" dirty="0"/>
              <a:t>Difficulty in Detecting Emotional and Indirect bullying</a:t>
            </a:r>
          </a:p>
          <a:p>
            <a:pPr marL="457200" indent="-457200">
              <a:buAutoNum type="arabicPeriod"/>
            </a:pPr>
            <a:r>
              <a:rPr lang="en-IN" dirty="0"/>
              <a:t>Inconsistent Action Across Platforms</a:t>
            </a:r>
          </a:p>
          <a:p>
            <a:pPr marL="457200" indent="-457200">
              <a:buAutoNum type="arabicPeriod"/>
            </a:pPr>
            <a:r>
              <a:rPr lang="en-IN" dirty="0"/>
              <a:t>Limited Preventive Features</a:t>
            </a:r>
          </a:p>
          <a:p>
            <a:pPr marL="457200" indent="-457200">
              <a:buAutoNum type="arabicPeriod"/>
            </a:pPr>
            <a:r>
              <a:rPr lang="en-IN" dirty="0"/>
              <a:t>Privacy and Ethical Concerns</a:t>
            </a: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pPr marL="0" indent="0" algn="just">
              <a:buNone/>
            </a:pPr>
            <a:r>
              <a:rPr lang="en-US" b="1" dirty="0"/>
              <a:t>The proposed model aims to improve upon existing cyberbullying detection systems by integrating real-time detection, multimodal content analysis, contextual understanding, and proactive user engagement. </a:t>
            </a:r>
          </a:p>
          <a:p>
            <a:pPr marL="457200" indent="-457200" algn="just">
              <a:buAutoNum type="arabicPeriod"/>
            </a:pPr>
            <a:r>
              <a:rPr lang="en-IN" dirty="0"/>
              <a:t>User Interaction Layer (Frontend)</a:t>
            </a:r>
            <a:endParaRPr lang="en-US" dirty="0"/>
          </a:p>
          <a:p>
            <a:pPr marL="0" indent="0" algn="just">
              <a:buNone/>
            </a:pPr>
            <a:r>
              <a:rPr lang="en-IN" dirty="0"/>
              <a:t>2. Cyberbullying Detection Layer</a:t>
            </a:r>
          </a:p>
          <a:p>
            <a:pPr marL="0" indent="0" algn="just">
              <a:buNone/>
            </a:pPr>
            <a:r>
              <a:rPr lang="en-US" dirty="0"/>
              <a:t>3.Contextual Awareness and History Analysis</a:t>
            </a:r>
          </a:p>
          <a:p>
            <a:pPr marL="0" indent="0" algn="just">
              <a:buNone/>
            </a:pPr>
            <a:r>
              <a:rPr lang="en-IN" dirty="0"/>
              <a:t>4. Proactive Prevention Module</a:t>
            </a:r>
            <a:endParaRPr lang="en-US" dirty="0"/>
          </a:p>
          <a:p>
            <a:pPr marL="0" indent="0" algn="just">
              <a:buNone/>
            </a:pPr>
            <a:r>
              <a:rPr lang="en-IN" dirty="0"/>
              <a:t>5. Reporting and Moderation System</a:t>
            </a:r>
            <a:endParaRPr lang="en-US" dirty="0"/>
          </a:p>
          <a:p>
            <a:pPr marL="0" indent="0" algn="just">
              <a:buNone/>
            </a:pPr>
            <a:r>
              <a:rPr lang="en-US" dirty="0"/>
              <a:t>6. Action and Punitive Layer</a:t>
            </a:r>
          </a:p>
          <a:p>
            <a:pPr marL="0" indent="0" algn="just">
              <a:buNone/>
            </a:pPr>
            <a:endParaRPr lang="en-US" dirty="0"/>
          </a:p>
          <a:p>
            <a:pPr algn="just"/>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dirty="0"/>
              <a:t>The objectives of a </a:t>
            </a:r>
            <a:r>
              <a:rPr lang="en-US" b="1" dirty="0"/>
              <a:t>cyberbullying prevention software</a:t>
            </a:r>
            <a:r>
              <a:rPr lang="en-US" dirty="0"/>
              <a:t> are aimed at addressing the harmful impacts of cyberbullying by offering preventive measures, detection mechanisms, and providing support to victims. Here are some key objectives</a:t>
            </a:r>
          </a:p>
          <a:p>
            <a:r>
              <a:rPr lang="en-IN" dirty="0"/>
              <a:t>Detect Harmful Content</a:t>
            </a:r>
            <a:endParaRPr lang="en-US" dirty="0"/>
          </a:p>
          <a:p>
            <a:r>
              <a:rPr lang="en-IN" dirty="0"/>
              <a:t>Monitor Online Interactions</a:t>
            </a:r>
            <a:endParaRPr lang="en-US" dirty="0"/>
          </a:p>
          <a:p>
            <a:r>
              <a:rPr lang="en-US" dirty="0"/>
              <a:t>Provide Reporting and Support Mechanisms</a:t>
            </a:r>
          </a:p>
          <a:p>
            <a:r>
              <a:rPr lang="en-US" dirty="0"/>
              <a:t>Educate and Raise Awareness</a:t>
            </a:r>
          </a:p>
          <a:p>
            <a:r>
              <a:rPr lang="en-US" dirty="0"/>
              <a:t>Offer Real-Time Alerts and Notifications</a:t>
            </a:r>
          </a:p>
          <a:p>
            <a:r>
              <a:rPr lang="en-US" dirty="0"/>
              <a:t>Encourage Positive Online Behavior</a:t>
            </a:r>
          </a:p>
          <a:p>
            <a:r>
              <a:rPr lang="en-IN" dirty="0"/>
              <a:t>Offer Psychological Support Resources</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r>
              <a:rPr lang="en-IN" dirty="0"/>
              <a:t>Natural Language Processing (NLP) Module</a:t>
            </a:r>
          </a:p>
          <a:p>
            <a:r>
              <a:rPr lang="en-IN" dirty="0"/>
              <a:t>LMM (Large Language Model) Module</a:t>
            </a:r>
          </a:p>
          <a:p>
            <a:r>
              <a:rPr lang="en-IN" dirty="0"/>
              <a:t>Machine Learning (ML)</a:t>
            </a:r>
          </a:p>
          <a:p>
            <a:r>
              <a:rPr lang="en-IN" dirty="0"/>
              <a:t>Anomaly Detection Models</a:t>
            </a:r>
          </a:p>
          <a:p>
            <a:r>
              <a:rPr lang="en-US" dirty="0"/>
              <a:t>Privacy and Legal Compliance Module</a:t>
            </a:r>
            <a:endParaRPr lang="en-GB" dirty="0"/>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Picture 4">
            <a:extLst>
              <a:ext uri="{FF2B5EF4-FFF2-40B4-BE49-F238E27FC236}">
                <a16:creationId xmlns:a16="http://schemas.microsoft.com/office/drawing/2014/main" id="{F5C2B150-E9C4-E343-D772-4FC0F78D4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746" y="1294583"/>
            <a:ext cx="4812507" cy="4763317"/>
          </a:xfrm>
          <a:prstGeom prst="rect">
            <a:avLst/>
          </a:prstGeom>
        </p:spPr>
      </p:pic>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1523</TotalTime>
  <Words>1015</Words>
  <Application>Microsoft Office PowerPoint</Application>
  <PresentationFormat>Widescreen</PresentationFormat>
  <Paragraphs>164</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Cambria</vt:lpstr>
      <vt:lpstr>Verdana</vt:lpstr>
      <vt:lpstr>Bioinformatics</vt:lpstr>
      <vt:lpstr>BILLY-BUDDY AGAINST CYBERBULLYING</vt:lpstr>
      <vt:lpstr>Content</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AKASH CHANDRAPPA TOTAD</cp:lastModifiedBy>
  <cp:revision>29</cp:revision>
  <dcterms:created xsi:type="dcterms:W3CDTF">2023-03-16T03:26:27Z</dcterms:created>
  <dcterms:modified xsi:type="dcterms:W3CDTF">2025-01-21T06:21:45Z</dcterms:modified>
</cp:coreProperties>
</file>