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Nunito" panose="020B0604020202020204" charset="0"/>
      <p:regular r:id="rId14"/>
      <p:bold r:id="rId15"/>
      <p:italic r:id="rId16"/>
      <p:boldItalic r:id="rId17"/>
    </p:embeddedFont>
    <p:embeddedFont>
      <p:font typeface="Maven Pro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c44a542b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c44a542b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c44a542b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c44a542b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c44a542b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c44a542b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c44a542b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c44a542b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c44a542b6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c44a542b6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727950" y="418438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Item-based Collaborative Filtering with BERT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727950" y="2854975"/>
            <a:ext cx="7688100" cy="19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 dirty="0">
                <a:latin typeface="Calibri"/>
                <a:ea typeface="Calibri"/>
                <a:cs typeface="Calibri"/>
                <a:sym typeface="Calibri"/>
              </a:rPr>
              <a:t>Presented By:                                                                                                    </a:t>
            </a:r>
            <a:endParaRPr sz="2400" u="sng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Group No: 21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ID: 20266029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alibri"/>
                <a:ea typeface="Calibri"/>
                <a:cs typeface="Calibri"/>
                <a:sym typeface="Calibri"/>
              </a:rPr>
              <a:t>Name : Akash Chandra Das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 u="sng">
                <a:latin typeface="Calibri"/>
                <a:ea typeface="Calibri"/>
                <a:cs typeface="Calibri"/>
                <a:sym typeface="Calibri"/>
              </a:rPr>
              <a:t>Introduction:</a:t>
            </a:r>
            <a:endParaRPr sz="28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0" y="1787044"/>
            <a:ext cx="9144000" cy="3356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2" indent="-355600">
              <a:buSzPts val="2000"/>
              <a:buFont typeface="Calibri"/>
              <a:buChar char="●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Recommender systems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lvl="2" indent="-355600">
              <a:buSzPts val="2000"/>
              <a:buFont typeface="Calibri"/>
              <a:buChar char="●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Traditional recommendation algorithms</a:t>
            </a:r>
            <a:br>
              <a:rPr lang="en" sz="1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- Collaborative filtering-based</a:t>
            </a:r>
            <a:br>
              <a:rPr lang="en" sz="1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- Content-based.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lvl="2" indent="-355600">
              <a:buSzPts val="2000"/>
              <a:buFont typeface="Calibri"/>
              <a:buChar char="●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Item-based collaborative filtering( BERT MODEL)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lvl="2" indent="-355600">
              <a:buSzPts val="2000"/>
              <a:buFont typeface="Calibri"/>
              <a:buChar char="●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Large-scale real-world dataset with full cold-start scenario.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lvl="2" indent="-355600">
              <a:buSzPts val="2000"/>
              <a:buFont typeface="Calibri"/>
              <a:buChar char="●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Significantly outperforms the popular Bi-LSTM model.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 dirty="0">
                <a:latin typeface="Calibri"/>
                <a:ea typeface="Calibri"/>
                <a:cs typeface="Calibri"/>
                <a:sym typeface="Calibri"/>
              </a:rPr>
              <a:t>Method ,Model,Dataset:</a:t>
            </a:r>
            <a:endParaRPr sz="2800" u="sng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0" y="1766314"/>
            <a:ext cx="9144000" cy="3377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2" indent="-355600">
              <a:buSzPts val="2000"/>
              <a:buFont typeface="Calibri"/>
              <a:buChar char="●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Collaborative Filtering with BERT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lvl="2" indent="-355600">
              <a:buSzPts val="2000"/>
              <a:buFont typeface="Calibri"/>
              <a:buChar char="●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Model:</a:t>
            </a:r>
            <a:br>
              <a:rPr lang="en" sz="1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-Next Purchase Prediction</a:t>
            </a:r>
            <a:br>
              <a:rPr lang="en" sz="1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-Masked Language Model</a:t>
            </a:r>
            <a:br>
              <a:rPr lang="en" sz="18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-Bi-LSTM Model (baseline)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lvl="2" indent="-355600">
              <a:buSzPts val="2000"/>
              <a:buFont typeface="Calibri"/>
              <a:buChar char="●"/>
            </a:pP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Experments on a large-scale e-commerce </a:t>
            </a: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Dataset</a:t>
            </a:r>
            <a:br>
              <a:rPr lang="en" sz="1800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n" sz="1800" dirty="0" smtClean="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Training </a:t>
            </a: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set</a:t>
            </a:r>
            <a:b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-Validation set</a:t>
            </a:r>
            <a:b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 smtClean="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Testing set</a:t>
            </a:r>
          </a:p>
          <a:p>
            <a:pPr lvl="2" indent="-355600">
              <a:buSzPts val="2000"/>
              <a:buFont typeface="Calibri"/>
              <a:buChar char="●"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1016000" lvl="2" indent="0">
              <a:buSzPts val="2000"/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 dirty="0">
                <a:latin typeface="Calibri"/>
                <a:ea typeface="Calibri"/>
                <a:cs typeface="Calibri"/>
                <a:sym typeface="Calibri"/>
              </a:rPr>
              <a:t>Experimental Results :</a:t>
            </a:r>
            <a:endParaRPr sz="2800" u="sng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0" y="1597874"/>
            <a:ext cx="9143999" cy="3545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endParaRPr lang="en-US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/>
            <a:endParaRPr lang="en-US" b="1" dirty="0"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/>
            <a:endParaRPr lang="en-US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/>
            <a:endParaRPr lang="en-US" b="1" dirty="0"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/>
            <a:endParaRPr lang="en-US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/>
            <a:endParaRPr lang="en-US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/>
            <a:endParaRPr lang="en-US" b="1" dirty="0"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/>
            <a:endParaRPr lang="en-US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/>
            <a:endParaRPr lang="en-US" b="1" dirty="0"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/>
            <a:endParaRPr lang="en-US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/>
            <a:endParaRPr lang="en-US" b="1" dirty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endParaRPr lang="en-US" b="1" dirty="0"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/>
            <a:endParaRPr lang="en-US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lvl="2" indent="-355600">
              <a:spcBef>
                <a:spcPts val="1200"/>
              </a:spcBef>
              <a:buSzPts val="2000"/>
              <a:buFont typeface="Calibri"/>
              <a:buChar char="●"/>
            </a:pPr>
            <a:endParaRPr sz="18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01" y="4023313"/>
            <a:ext cx="5149596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01" y="1394176"/>
            <a:ext cx="5149596" cy="2499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27398" y="1394177"/>
            <a:ext cx="324150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BERT model</a:t>
            </a:r>
          </a:p>
          <a:p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greatly 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outperforms the </a:t>
            </a:r>
            <a:r>
              <a:rPr lang="en-US" sz="1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LSTM-based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BERT model for item-based collaborative filtering is clear.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Adapting 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token 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distribution for the e-commerce context </a:t>
            </a:r>
            <a:r>
              <a:rPr lang="en-US" sz="1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masked 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 model within BERT is </a:t>
            </a:r>
            <a:r>
              <a:rPr lang="en-US" sz="1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essential for </a:t>
            </a:r>
            <a:r>
              <a:rPr lang="en-US" sz="1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achieving the best performance.</a:t>
            </a:r>
            <a:endParaRPr lang="en-US" sz="1800" dirty="0" smtClean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824027"/>
          </a:xfrm>
        </p:spPr>
        <p:txBody>
          <a:bodyPr/>
          <a:lstStyle/>
          <a:p>
            <a:r>
              <a:rPr lang="en" u="sng" dirty="0">
                <a:latin typeface="Calibri"/>
                <a:ea typeface="Calibri"/>
                <a:cs typeface="Calibri"/>
                <a:sym typeface="Calibri"/>
              </a:rPr>
              <a:t>Experimental Results 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400783"/>
            <a:ext cx="9144000" cy="3742717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146050" indent="0">
              <a:buNone/>
            </a:pPr>
            <a:endParaRPr lang="en-US" dirty="0" smtClean="0"/>
          </a:p>
          <a:p>
            <a:pPr marL="146050" indent="0">
              <a:buNone/>
            </a:pPr>
            <a:r>
              <a:rPr lang="en-US" sz="1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recommended item span a</a:t>
            </a:r>
          </a:p>
          <a:p>
            <a:pPr marL="146050" indent="0">
              <a:buNone/>
            </a:pPr>
            <a:r>
              <a:rPr lang="en-US" sz="1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wide range of categories including </a:t>
            </a:r>
          </a:p>
          <a:p>
            <a:pPr marL="146050" indent="0">
              <a:buNone/>
            </a:pPr>
            <a:r>
              <a:rPr lang="en-US" sz="1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tablets, digital membership, </a:t>
            </a:r>
          </a:p>
          <a:p>
            <a:pPr marL="146050" indent="0">
              <a:buNone/>
            </a:pPr>
            <a:r>
              <a:rPr lang="en-US" sz="1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electronic accessories and computer </a:t>
            </a:r>
          </a:p>
          <a:p>
            <a:pPr marL="146050" indent="0">
              <a:buNone/>
            </a:pPr>
            <a:r>
              <a:rPr lang="en-US" sz="1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" b="55919"/>
          <a:stretch/>
        </p:blipFill>
        <p:spPr>
          <a:xfrm>
            <a:off x="330741" y="1504511"/>
            <a:ext cx="4951379" cy="1725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23" b="8375"/>
          <a:stretch/>
        </p:blipFill>
        <p:spPr>
          <a:xfrm>
            <a:off x="3918739" y="3312336"/>
            <a:ext cx="4991797" cy="166951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340598" y="2125153"/>
            <a:ext cx="573819" cy="484632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14417" y="1703763"/>
            <a:ext cx="3118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recommended items are T-shirts, paired with clothing accessories and tableware decoration, all having marvel as theme.</a:t>
            </a:r>
            <a:endParaRPr lang="en-US" sz="1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249038" y="3904775"/>
            <a:ext cx="669701" cy="484632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4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 u="sng" dirty="0">
                <a:latin typeface="Calibri"/>
                <a:ea typeface="Calibri"/>
                <a:cs typeface="Calibri"/>
                <a:sym typeface="Calibri"/>
              </a:rPr>
              <a:t>Conclusion:</a:t>
            </a:r>
            <a:endParaRPr sz="2840" u="sng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0" y="2066474"/>
            <a:ext cx="9144000" cy="3077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2" indent="-355600">
              <a:buSzPts val="2000"/>
              <a:buFont typeface="Calibri"/>
              <a:buChar char="●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BERT model for the task of item-based recommendations.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lvl="2" indent="-355600">
              <a:buSzPts val="2000"/>
              <a:buFont typeface="Calibri"/>
              <a:buChar char="●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Title tokens as content.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lvl="2" indent="-355600">
              <a:buSzPts val="2000"/>
              <a:buFont typeface="Calibri"/>
              <a:buChar char="●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Token embeddings for cold start problem.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lvl="2" indent="-355600">
              <a:buSzPts val="2000"/>
              <a:buFont typeface="Calibri"/>
              <a:buChar char="●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Superiority of our model.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lvl="2" indent="-355600">
              <a:buSzPts val="2000"/>
              <a:buFont typeface="Calibri"/>
              <a:buChar char="●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Learning relationships between items 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9" b="7701"/>
          <a:stretch/>
        </p:blipFill>
        <p:spPr>
          <a:xfrm>
            <a:off x="1168670" y="1299588"/>
            <a:ext cx="7080385" cy="32821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159</Words>
  <Application>Microsoft Office PowerPoint</Application>
  <PresentationFormat>On-screen Show (16:9)</PresentationFormat>
  <Paragraphs>58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Arial</vt:lpstr>
      <vt:lpstr>Nunito</vt:lpstr>
      <vt:lpstr>Maven Pro</vt:lpstr>
      <vt:lpstr>Momentum</vt:lpstr>
      <vt:lpstr>Item-based Collaborative Filtering with BERT</vt:lpstr>
      <vt:lpstr>Introduction:</vt:lpstr>
      <vt:lpstr>Method ,Model,Dataset:</vt:lpstr>
      <vt:lpstr>Experimental Results :</vt:lpstr>
      <vt:lpstr>Experimental Results 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Item-based Collaborative Filtering with BERT</dc:title>
  <cp:lastModifiedBy>Desktop</cp:lastModifiedBy>
  <cp:revision>6</cp:revision>
  <dcterms:modified xsi:type="dcterms:W3CDTF">2021-05-27T09:52:45Z</dcterms:modified>
</cp:coreProperties>
</file>