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c5963d0c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c5963d0c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c5963d0c4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c5963d0c4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c5963d0c4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c5963d0c4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c5963d0c4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c5963d0c4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c5963d0c4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c5963d0c4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c5963d0c4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c5963d0c4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c5963d0c4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cc5963d0c4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c5963d0c4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cc5963d0c4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464650" y="1626800"/>
            <a:ext cx="85206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/>
              <a:t>S</a:t>
            </a:r>
            <a:r>
              <a:rPr b="1" lang="en" sz="3000"/>
              <a:t>olvent</a:t>
            </a:r>
            <a:r>
              <a:rPr b="1" lang="en" sz="5400"/>
              <a:t> A</a:t>
            </a:r>
            <a:r>
              <a:rPr b="1" lang="en" sz="3000"/>
              <a:t>ccessible</a:t>
            </a:r>
            <a:r>
              <a:rPr b="1" lang="en" sz="5400"/>
              <a:t> S</a:t>
            </a:r>
            <a:r>
              <a:rPr b="1" lang="en" sz="3000"/>
              <a:t>urface</a:t>
            </a:r>
            <a:r>
              <a:rPr b="1" lang="en" sz="5400"/>
              <a:t> A</a:t>
            </a:r>
            <a:r>
              <a:rPr b="1" lang="en" sz="3000"/>
              <a:t>rea</a:t>
            </a:r>
            <a:endParaRPr b="1" sz="3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859400" y="2834125"/>
            <a:ext cx="4972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Akash Das (20CS10006)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Rudrak Patra (20CS30044)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11"/>
              <a:t>Problem Statement:</a:t>
            </a:r>
            <a:endParaRPr sz="4011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Given a protein find out the Solvent </a:t>
            </a:r>
            <a:r>
              <a:rPr lang="en" sz="3000">
                <a:solidFill>
                  <a:schemeClr val="dk2"/>
                </a:solidFill>
              </a:rPr>
              <a:t>Accessible</a:t>
            </a:r>
            <a:r>
              <a:rPr lang="en" sz="3000">
                <a:solidFill>
                  <a:schemeClr val="dk2"/>
                </a:solidFill>
              </a:rPr>
              <a:t> Surface Area(SASA) of the given protein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8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11"/>
              <a:t>Definition:</a:t>
            </a:r>
            <a:endParaRPr sz="4011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2693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“solvent accessible surface area” (SASA) is defined as the extent to which atoms on the surface of a protein can form contacts with solvent by Lee and Richards in 1972</a:t>
            </a:r>
            <a:endParaRPr sz="2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11"/>
              <a:t>Early Observations</a:t>
            </a:r>
            <a:endParaRPr sz="4011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70009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8907">
                <a:solidFill>
                  <a:schemeClr val="dk2"/>
                </a:solidFill>
              </a:rPr>
              <a:t>SASA of a protein is roughly two-thirds of its actual volume.</a:t>
            </a:r>
            <a:endParaRPr sz="8907">
              <a:solidFill>
                <a:schemeClr val="dk2"/>
              </a:solidFill>
            </a:endParaRPr>
          </a:p>
          <a:p>
            <a:pPr indent="-370009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8907">
                <a:solidFill>
                  <a:schemeClr val="dk2"/>
                </a:solidFill>
              </a:rPr>
              <a:t>Shape insignificance: Protein accessibility estimation isn't significantly influenced by shape; spheres are effective models.</a:t>
            </a:r>
            <a:endParaRPr sz="8907">
              <a:solidFill>
                <a:schemeClr val="dk2"/>
              </a:solidFill>
            </a:endParaRPr>
          </a:p>
          <a:p>
            <a:pPr indent="-370009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8907">
                <a:solidFill>
                  <a:schemeClr val="dk2"/>
                </a:solidFill>
              </a:rPr>
              <a:t>Geometrically calculated volume: The accessible area is approximately proportional to the 0.77 power of the volume of the figure used for SASA calculatio</a:t>
            </a:r>
            <a:r>
              <a:rPr lang="en" sz="8907">
                <a:solidFill>
                  <a:schemeClr val="dk2"/>
                </a:solidFill>
              </a:rPr>
              <a:t>n</a:t>
            </a:r>
            <a:endParaRPr sz="8907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619350" y="1307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11"/>
              <a:t>SASA </a:t>
            </a:r>
            <a:r>
              <a:rPr lang="en" sz="3111"/>
              <a:t>for folded state (Algorithms)</a:t>
            </a:r>
            <a:endParaRPr sz="3111"/>
          </a:p>
        </p:txBody>
      </p:sp>
      <p:sp>
        <p:nvSpPr>
          <p:cNvPr id="111" name="Google Shape;111;p17"/>
          <p:cNvSpPr/>
          <p:nvPr/>
        </p:nvSpPr>
        <p:spPr>
          <a:xfrm>
            <a:off x="1951950" y="1966925"/>
            <a:ext cx="1463727" cy="1537252"/>
          </a:xfrm>
          <a:custGeom>
            <a:rect b="b" l="l" r="r" t="t"/>
            <a:pathLst>
              <a:path extrusionOk="0" h="153189" w="159404">
                <a:moveTo>
                  <a:pt x="83470" y="1087"/>
                </a:moveTo>
                <a:lnTo>
                  <a:pt x="155637" y="42826"/>
                </a:lnTo>
                <a:cubicBezTo>
                  <a:pt x="157955" y="44276"/>
                  <a:pt x="159404" y="46594"/>
                  <a:pt x="159404" y="49493"/>
                </a:cubicBezTo>
                <a:lnTo>
                  <a:pt x="159404" y="132972"/>
                </a:lnTo>
                <a:cubicBezTo>
                  <a:pt x="159404" y="135580"/>
                  <a:pt x="157955" y="138189"/>
                  <a:pt x="155637" y="139638"/>
                </a:cubicBezTo>
                <a:lnTo>
                  <a:pt x="134190" y="152102"/>
                </a:lnTo>
                <a:cubicBezTo>
                  <a:pt x="131871" y="153551"/>
                  <a:pt x="128973" y="153551"/>
                  <a:pt x="126654" y="152102"/>
                </a:cubicBezTo>
                <a:lnTo>
                  <a:pt x="83470" y="127174"/>
                </a:lnTo>
                <a:cubicBezTo>
                  <a:pt x="81151" y="125725"/>
                  <a:pt x="78253" y="125725"/>
                  <a:pt x="75935" y="127174"/>
                </a:cubicBezTo>
                <a:lnTo>
                  <a:pt x="32750" y="152102"/>
                </a:lnTo>
                <a:cubicBezTo>
                  <a:pt x="30432" y="153551"/>
                  <a:pt x="27533" y="153551"/>
                  <a:pt x="25215" y="152102"/>
                </a:cubicBezTo>
                <a:lnTo>
                  <a:pt x="3768" y="139638"/>
                </a:lnTo>
                <a:cubicBezTo>
                  <a:pt x="1449" y="138189"/>
                  <a:pt x="0" y="135870"/>
                  <a:pt x="0" y="132972"/>
                </a:cubicBezTo>
                <a:lnTo>
                  <a:pt x="0" y="49493"/>
                </a:lnTo>
                <a:cubicBezTo>
                  <a:pt x="0" y="46884"/>
                  <a:pt x="1449" y="44276"/>
                  <a:pt x="3768" y="42826"/>
                </a:cubicBezTo>
                <a:lnTo>
                  <a:pt x="75935" y="1087"/>
                </a:lnTo>
                <a:cubicBezTo>
                  <a:pt x="78253" y="-362"/>
                  <a:pt x="81151" y="-362"/>
                  <a:pt x="83470" y="1087"/>
                </a:cubicBezTo>
                <a:close/>
              </a:path>
            </a:pathLst>
          </a:custGeom>
          <a:solidFill>
            <a:srgbClr val="4ABD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2304553" y="3339960"/>
            <a:ext cx="758474" cy="932964"/>
          </a:xfrm>
          <a:custGeom>
            <a:rect b="b" l="l" r="r" t="t"/>
            <a:pathLst>
              <a:path extrusionOk="0" h="92971" w="82600">
                <a:moveTo>
                  <a:pt x="41155" y="92971"/>
                </a:moveTo>
                <a:cubicBezTo>
                  <a:pt x="39706" y="92971"/>
                  <a:pt x="37967" y="92681"/>
                  <a:pt x="36808" y="91812"/>
                </a:cubicBezTo>
                <a:lnTo>
                  <a:pt x="4347" y="72971"/>
                </a:lnTo>
                <a:cubicBezTo>
                  <a:pt x="1739" y="71522"/>
                  <a:pt x="0" y="68334"/>
                  <a:pt x="0" y="65145"/>
                </a:cubicBezTo>
                <a:lnTo>
                  <a:pt x="0" y="27754"/>
                </a:lnTo>
                <a:cubicBezTo>
                  <a:pt x="0" y="24565"/>
                  <a:pt x="1739" y="21667"/>
                  <a:pt x="4347" y="19928"/>
                </a:cubicBezTo>
                <a:lnTo>
                  <a:pt x="36808" y="1087"/>
                </a:lnTo>
                <a:cubicBezTo>
                  <a:pt x="39416" y="-362"/>
                  <a:pt x="42894" y="-362"/>
                  <a:pt x="45792" y="1087"/>
                </a:cubicBezTo>
                <a:lnTo>
                  <a:pt x="78253" y="19928"/>
                </a:lnTo>
                <a:cubicBezTo>
                  <a:pt x="80862" y="21377"/>
                  <a:pt x="82600" y="24565"/>
                  <a:pt x="82600" y="27754"/>
                </a:cubicBezTo>
                <a:lnTo>
                  <a:pt x="82600" y="65145"/>
                </a:lnTo>
                <a:cubicBezTo>
                  <a:pt x="82600" y="68334"/>
                  <a:pt x="80862" y="71232"/>
                  <a:pt x="78253" y="72971"/>
                </a:cubicBezTo>
                <a:lnTo>
                  <a:pt x="45792" y="91812"/>
                </a:lnTo>
                <a:cubicBezTo>
                  <a:pt x="44343" y="92681"/>
                  <a:pt x="42894" y="92971"/>
                  <a:pt x="41445" y="92971"/>
                </a:cubicBezTo>
                <a:close/>
                <a:moveTo>
                  <a:pt x="41155" y="2246"/>
                </a:moveTo>
                <a:cubicBezTo>
                  <a:pt x="39996" y="2246"/>
                  <a:pt x="38837" y="2536"/>
                  <a:pt x="37677" y="3116"/>
                </a:cubicBezTo>
                <a:lnTo>
                  <a:pt x="5217" y="21957"/>
                </a:lnTo>
                <a:cubicBezTo>
                  <a:pt x="3188" y="23116"/>
                  <a:pt x="1739" y="25435"/>
                  <a:pt x="1739" y="27754"/>
                </a:cubicBezTo>
                <a:lnTo>
                  <a:pt x="1739" y="65145"/>
                </a:lnTo>
                <a:cubicBezTo>
                  <a:pt x="1739" y="67464"/>
                  <a:pt x="2898" y="69783"/>
                  <a:pt x="5217" y="70942"/>
                </a:cubicBezTo>
                <a:lnTo>
                  <a:pt x="37677" y="89783"/>
                </a:lnTo>
                <a:cubicBezTo>
                  <a:pt x="39706" y="90942"/>
                  <a:pt x="42315" y="90942"/>
                  <a:pt x="44343" y="89783"/>
                </a:cubicBezTo>
                <a:lnTo>
                  <a:pt x="76804" y="70942"/>
                </a:lnTo>
                <a:cubicBezTo>
                  <a:pt x="78833" y="69783"/>
                  <a:pt x="80282" y="67464"/>
                  <a:pt x="80282" y="65145"/>
                </a:cubicBezTo>
                <a:lnTo>
                  <a:pt x="80282" y="27754"/>
                </a:lnTo>
                <a:cubicBezTo>
                  <a:pt x="80282" y="25435"/>
                  <a:pt x="79122" y="23116"/>
                  <a:pt x="76804" y="21957"/>
                </a:cubicBezTo>
                <a:lnTo>
                  <a:pt x="44343" y="3116"/>
                </a:lnTo>
                <a:cubicBezTo>
                  <a:pt x="43184" y="2536"/>
                  <a:pt x="42025" y="2246"/>
                  <a:pt x="40865" y="2246"/>
                </a:cubicBezTo>
                <a:close/>
              </a:path>
            </a:pathLst>
          </a:custGeom>
          <a:solidFill>
            <a:srgbClr val="4ABD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3149461" y="3450496"/>
            <a:ext cx="1463727" cy="1537252"/>
          </a:xfrm>
          <a:custGeom>
            <a:rect b="b" l="l" r="r" t="t"/>
            <a:pathLst>
              <a:path extrusionOk="0" h="153189" w="159404">
                <a:moveTo>
                  <a:pt x="75935" y="152102"/>
                </a:moveTo>
                <a:lnTo>
                  <a:pt x="3768" y="110363"/>
                </a:lnTo>
                <a:cubicBezTo>
                  <a:pt x="1449" y="108914"/>
                  <a:pt x="0" y="106595"/>
                  <a:pt x="0" y="103696"/>
                </a:cubicBezTo>
                <a:lnTo>
                  <a:pt x="0" y="20217"/>
                </a:lnTo>
                <a:cubicBezTo>
                  <a:pt x="0" y="17609"/>
                  <a:pt x="1449" y="15000"/>
                  <a:pt x="3768" y="13551"/>
                </a:cubicBezTo>
                <a:lnTo>
                  <a:pt x="25215" y="1087"/>
                </a:lnTo>
                <a:cubicBezTo>
                  <a:pt x="27533" y="-362"/>
                  <a:pt x="30432" y="-362"/>
                  <a:pt x="32750" y="1087"/>
                </a:cubicBezTo>
                <a:lnTo>
                  <a:pt x="75935" y="26015"/>
                </a:lnTo>
                <a:cubicBezTo>
                  <a:pt x="78253" y="27464"/>
                  <a:pt x="81151" y="27464"/>
                  <a:pt x="83470" y="26015"/>
                </a:cubicBezTo>
                <a:lnTo>
                  <a:pt x="126654" y="1087"/>
                </a:lnTo>
                <a:cubicBezTo>
                  <a:pt x="128973" y="-362"/>
                  <a:pt x="131871" y="-362"/>
                  <a:pt x="134190" y="1087"/>
                </a:cubicBezTo>
                <a:lnTo>
                  <a:pt x="155637" y="13551"/>
                </a:lnTo>
                <a:cubicBezTo>
                  <a:pt x="157955" y="15000"/>
                  <a:pt x="159404" y="17319"/>
                  <a:pt x="159404" y="20217"/>
                </a:cubicBezTo>
                <a:lnTo>
                  <a:pt x="159404" y="103696"/>
                </a:lnTo>
                <a:cubicBezTo>
                  <a:pt x="159404" y="106305"/>
                  <a:pt x="157955" y="108914"/>
                  <a:pt x="155637" y="110363"/>
                </a:cubicBezTo>
                <a:lnTo>
                  <a:pt x="83470" y="152102"/>
                </a:lnTo>
                <a:cubicBezTo>
                  <a:pt x="81151" y="153551"/>
                  <a:pt x="78253" y="153551"/>
                  <a:pt x="75935" y="152102"/>
                </a:cubicBezTo>
                <a:close/>
              </a:path>
            </a:pathLst>
          </a:custGeom>
          <a:solidFill>
            <a:srgbClr val="F6A4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3502065" y="2679621"/>
            <a:ext cx="758475" cy="932964"/>
          </a:xfrm>
          <a:custGeom>
            <a:rect b="b" l="l" r="r" t="t"/>
            <a:pathLst>
              <a:path extrusionOk="0" h="92971" w="82600">
                <a:moveTo>
                  <a:pt x="41155" y="92971"/>
                </a:moveTo>
                <a:cubicBezTo>
                  <a:pt x="39706" y="92971"/>
                  <a:pt x="37967" y="92682"/>
                  <a:pt x="36808" y="91812"/>
                </a:cubicBezTo>
                <a:lnTo>
                  <a:pt x="4347" y="72971"/>
                </a:lnTo>
                <a:cubicBezTo>
                  <a:pt x="1739" y="71522"/>
                  <a:pt x="0" y="68334"/>
                  <a:pt x="0" y="65145"/>
                </a:cubicBezTo>
                <a:lnTo>
                  <a:pt x="0" y="27754"/>
                </a:lnTo>
                <a:cubicBezTo>
                  <a:pt x="0" y="24565"/>
                  <a:pt x="1739" y="21667"/>
                  <a:pt x="4347" y="19928"/>
                </a:cubicBezTo>
                <a:lnTo>
                  <a:pt x="36808" y="1087"/>
                </a:lnTo>
                <a:cubicBezTo>
                  <a:pt x="39416" y="-362"/>
                  <a:pt x="42894" y="-362"/>
                  <a:pt x="45792" y="1087"/>
                </a:cubicBezTo>
                <a:lnTo>
                  <a:pt x="78253" y="19928"/>
                </a:lnTo>
                <a:cubicBezTo>
                  <a:pt x="80862" y="21377"/>
                  <a:pt x="82600" y="24565"/>
                  <a:pt x="82600" y="27754"/>
                </a:cubicBezTo>
                <a:lnTo>
                  <a:pt x="82600" y="65145"/>
                </a:lnTo>
                <a:cubicBezTo>
                  <a:pt x="82600" y="68334"/>
                  <a:pt x="80862" y="71232"/>
                  <a:pt x="78253" y="72971"/>
                </a:cubicBezTo>
                <a:lnTo>
                  <a:pt x="45792" y="91812"/>
                </a:lnTo>
                <a:cubicBezTo>
                  <a:pt x="44343" y="92682"/>
                  <a:pt x="42894" y="92971"/>
                  <a:pt x="41445" y="92971"/>
                </a:cubicBezTo>
                <a:close/>
                <a:moveTo>
                  <a:pt x="41155" y="2536"/>
                </a:moveTo>
                <a:cubicBezTo>
                  <a:pt x="39996" y="2536"/>
                  <a:pt x="38837" y="2826"/>
                  <a:pt x="37677" y="3406"/>
                </a:cubicBezTo>
                <a:lnTo>
                  <a:pt x="5217" y="22246"/>
                </a:lnTo>
                <a:cubicBezTo>
                  <a:pt x="3188" y="23406"/>
                  <a:pt x="1739" y="25725"/>
                  <a:pt x="1739" y="28044"/>
                </a:cubicBezTo>
                <a:lnTo>
                  <a:pt x="1739" y="65435"/>
                </a:lnTo>
                <a:cubicBezTo>
                  <a:pt x="1739" y="67754"/>
                  <a:pt x="2898" y="70073"/>
                  <a:pt x="5217" y="71232"/>
                </a:cubicBezTo>
                <a:lnTo>
                  <a:pt x="37677" y="90073"/>
                </a:lnTo>
                <a:cubicBezTo>
                  <a:pt x="39706" y="91232"/>
                  <a:pt x="42315" y="91232"/>
                  <a:pt x="44343" y="90073"/>
                </a:cubicBezTo>
                <a:lnTo>
                  <a:pt x="76804" y="71232"/>
                </a:lnTo>
                <a:cubicBezTo>
                  <a:pt x="78833" y="70073"/>
                  <a:pt x="80282" y="67754"/>
                  <a:pt x="80282" y="65435"/>
                </a:cubicBezTo>
                <a:lnTo>
                  <a:pt x="80282" y="28044"/>
                </a:lnTo>
                <a:cubicBezTo>
                  <a:pt x="80282" y="25725"/>
                  <a:pt x="79122" y="23406"/>
                  <a:pt x="76804" y="22246"/>
                </a:cubicBezTo>
                <a:lnTo>
                  <a:pt x="44343" y="3406"/>
                </a:lnTo>
                <a:cubicBezTo>
                  <a:pt x="43184" y="2826"/>
                  <a:pt x="42025" y="2536"/>
                  <a:pt x="40865" y="2536"/>
                </a:cubicBezTo>
                <a:close/>
              </a:path>
            </a:pathLst>
          </a:custGeom>
          <a:solidFill>
            <a:srgbClr val="F6A4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4352308" y="1966925"/>
            <a:ext cx="1463727" cy="1537252"/>
          </a:xfrm>
          <a:custGeom>
            <a:rect b="b" l="l" r="r" t="t"/>
            <a:pathLst>
              <a:path extrusionOk="0" h="153189" w="159404">
                <a:moveTo>
                  <a:pt x="83470" y="1087"/>
                </a:moveTo>
                <a:lnTo>
                  <a:pt x="155636" y="42826"/>
                </a:lnTo>
                <a:cubicBezTo>
                  <a:pt x="157955" y="44276"/>
                  <a:pt x="159404" y="46594"/>
                  <a:pt x="159404" y="49493"/>
                </a:cubicBezTo>
                <a:lnTo>
                  <a:pt x="159404" y="132972"/>
                </a:lnTo>
                <a:cubicBezTo>
                  <a:pt x="159404" y="135580"/>
                  <a:pt x="157955" y="138189"/>
                  <a:pt x="155636" y="139638"/>
                </a:cubicBezTo>
                <a:lnTo>
                  <a:pt x="134189" y="152102"/>
                </a:lnTo>
                <a:cubicBezTo>
                  <a:pt x="131871" y="153551"/>
                  <a:pt x="128973" y="153551"/>
                  <a:pt x="126654" y="152102"/>
                </a:cubicBezTo>
                <a:lnTo>
                  <a:pt x="83470" y="127174"/>
                </a:lnTo>
                <a:cubicBezTo>
                  <a:pt x="81151" y="125725"/>
                  <a:pt x="78253" y="125725"/>
                  <a:pt x="75934" y="127174"/>
                </a:cubicBezTo>
                <a:lnTo>
                  <a:pt x="32750" y="152102"/>
                </a:lnTo>
                <a:cubicBezTo>
                  <a:pt x="30432" y="153551"/>
                  <a:pt x="27533" y="153551"/>
                  <a:pt x="25215" y="152102"/>
                </a:cubicBezTo>
                <a:lnTo>
                  <a:pt x="3768" y="139638"/>
                </a:lnTo>
                <a:cubicBezTo>
                  <a:pt x="1449" y="138189"/>
                  <a:pt x="0" y="135870"/>
                  <a:pt x="0" y="132972"/>
                </a:cubicBezTo>
                <a:lnTo>
                  <a:pt x="0" y="49493"/>
                </a:lnTo>
                <a:cubicBezTo>
                  <a:pt x="0" y="46884"/>
                  <a:pt x="1449" y="44276"/>
                  <a:pt x="3768" y="42826"/>
                </a:cubicBezTo>
                <a:lnTo>
                  <a:pt x="75934" y="1087"/>
                </a:lnTo>
                <a:cubicBezTo>
                  <a:pt x="78253" y="-362"/>
                  <a:pt x="81151" y="-362"/>
                  <a:pt x="83470" y="1087"/>
                </a:cubicBezTo>
                <a:close/>
              </a:path>
            </a:pathLst>
          </a:custGeom>
          <a:solidFill>
            <a:srgbClr val="4DB8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4704912" y="3339960"/>
            <a:ext cx="758475" cy="932964"/>
          </a:xfrm>
          <a:custGeom>
            <a:rect b="b" l="l" r="r" t="t"/>
            <a:pathLst>
              <a:path extrusionOk="0" h="92971" w="82600">
                <a:moveTo>
                  <a:pt x="41156" y="92971"/>
                </a:moveTo>
                <a:cubicBezTo>
                  <a:pt x="39706" y="92971"/>
                  <a:pt x="37967" y="92681"/>
                  <a:pt x="36808" y="91812"/>
                </a:cubicBezTo>
                <a:lnTo>
                  <a:pt x="4347" y="72971"/>
                </a:lnTo>
                <a:cubicBezTo>
                  <a:pt x="1739" y="71522"/>
                  <a:pt x="0" y="68334"/>
                  <a:pt x="0" y="65145"/>
                </a:cubicBezTo>
                <a:lnTo>
                  <a:pt x="0" y="27754"/>
                </a:lnTo>
                <a:cubicBezTo>
                  <a:pt x="0" y="24565"/>
                  <a:pt x="1739" y="21667"/>
                  <a:pt x="4347" y="19928"/>
                </a:cubicBezTo>
                <a:lnTo>
                  <a:pt x="36808" y="1087"/>
                </a:lnTo>
                <a:cubicBezTo>
                  <a:pt x="39416" y="-362"/>
                  <a:pt x="42894" y="-362"/>
                  <a:pt x="45793" y="1087"/>
                </a:cubicBezTo>
                <a:lnTo>
                  <a:pt x="78253" y="19928"/>
                </a:lnTo>
                <a:cubicBezTo>
                  <a:pt x="80862" y="21377"/>
                  <a:pt x="82600" y="24565"/>
                  <a:pt x="82600" y="27754"/>
                </a:cubicBezTo>
                <a:lnTo>
                  <a:pt x="82600" y="65145"/>
                </a:lnTo>
                <a:cubicBezTo>
                  <a:pt x="82600" y="68334"/>
                  <a:pt x="80862" y="71232"/>
                  <a:pt x="78253" y="72971"/>
                </a:cubicBezTo>
                <a:lnTo>
                  <a:pt x="45793" y="91812"/>
                </a:lnTo>
                <a:cubicBezTo>
                  <a:pt x="44344" y="92681"/>
                  <a:pt x="42894" y="92971"/>
                  <a:pt x="41445" y="92971"/>
                </a:cubicBezTo>
                <a:close/>
                <a:moveTo>
                  <a:pt x="41156" y="2246"/>
                </a:moveTo>
                <a:cubicBezTo>
                  <a:pt x="39996" y="2246"/>
                  <a:pt x="38837" y="2536"/>
                  <a:pt x="37677" y="3116"/>
                </a:cubicBezTo>
                <a:lnTo>
                  <a:pt x="5217" y="21957"/>
                </a:lnTo>
                <a:cubicBezTo>
                  <a:pt x="3188" y="23116"/>
                  <a:pt x="1739" y="25435"/>
                  <a:pt x="1739" y="27754"/>
                </a:cubicBezTo>
                <a:lnTo>
                  <a:pt x="1739" y="65145"/>
                </a:lnTo>
                <a:cubicBezTo>
                  <a:pt x="1739" y="67464"/>
                  <a:pt x="2898" y="69783"/>
                  <a:pt x="5217" y="70942"/>
                </a:cubicBezTo>
                <a:lnTo>
                  <a:pt x="37677" y="89783"/>
                </a:lnTo>
                <a:cubicBezTo>
                  <a:pt x="39706" y="90942"/>
                  <a:pt x="42315" y="90942"/>
                  <a:pt x="44344" y="89783"/>
                </a:cubicBezTo>
                <a:lnTo>
                  <a:pt x="76804" y="70942"/>
                </a:lnTo>
                <a:cubicBezTo>
                  <a:pt x="78833" y="69783"/>
                  <a:pt x="80282" y="67464"/>
                  <a:pt x="80282" y="65145"/>
                </a:cubicBezTo>
                <a:lnTo>
                  <a:pt x="80282" y="27754"/>
                </a:lnTo>
                <a:cubicBezTo>
                  <a:pt x="80282" y="25435"/>
                  <a:pt x="79123" y="23116"/>
                  <a:pt x="76804" y="21957"/>
                </a:cubicBezTo>
                <a:lnTo>
                  <a:pt x="44344" y="3116"/>
                </a:lnTo>
                <a:cubicBezTo>
                  <a:pt x="43184" y="2536"/>
                  <a:pt x="42025" y="2246"/>
                  <a:pt x="40865" y="2246"/>
                </a:cubicBezTo>
                <a:close/>
              </a:path>
            </a:pathLst>
          </a:custGeom>
          <a:solidFill>
            <a:srgbClr val="4DB8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6755329" y="1966925"/>
            <a:ext cx="1463727" cy="1537252"/>
          </a:xfrm>
          <a:custGeom>
            <a:rect b="b" l="l" r="r" t="t"/>
            <a:pathLst>
              <a:path extrusionOk="0" h="153189" w="159404">
                <a:moveTo>
                  <a:pt x="83470" y="1087"/>
                </a:moveTo>
                <a:lnTo>
                  <a:pt x="155637" y="42826"/>
                </a:lnTo>
                <a:cubicBezTo>
                  <a:pt x="157955" y="44276"/>
                  <a:pt x="159404" y="46594"/>
                  <a:pt x="159404" y="49493"/>
                </a:cubicBezTo>
                <a:lnTo>
                  <a:pt x="159404" y="132972"/>
                </a:lnTo>
                <a:cubicBezTo>
                  <a:pt x="159404" y="135580"/>
                  <a:pt x="157955" y="138189"/>
                  <a:pt x="155637" y="139638"/>
                </a:cubicBezTo>
                <a:lnTo>
                  <a:pt x="134190" y="152102"/>
                </a:lnTo>
                <a:cubicBezTo>
                  <a:pt x="131871" y="153551"/>
                  <a:pt x="128973" y="153551"/>
                  <a:pt x="126654" y="152102"/>
                </a:cubicBezTo>
                <a:lnTo>
                  <a:pt x="83470" y="127174"/>
                </a:lnTo>
                <a:cubicBezTo>
                  <a:pt x="81151" y="125725"/>
                  <a:pt x="78253" y="125725"/>
                  <a:pt x="75935" y="127174"/>
                </a:cubicBezTo>
                <a:lnTo>
                  <a:pt x="32750" y="152102"/>
                </a:lnTo>
                <a:cubicBezTo>
                  <a:pt x="30432" y="153551"/>
                  <a:pt x="27533" y="153551"/>
                  <a:pt x="25215" y="152102"/>
                </a:cubicBezTo>
                <a:lnTo>
                  <a:pt x="3768" y="139638"/>
                </a:lnTo>
                <a:cubicBezTo>
                  <a:pt x="1449" y="138189"/>
                  <a:pt x="0" y="135870"/>
                  <a:pt x="0" y="132972"/>
                </a:cubicBezTo>
                <a:lnTo>
                  <a:pt x="0" y="49493"/>
                </a:lnTo>
                <a:cubicBezTo>
                  <a:pt x="0" y="46884"/>
                  <a:pt x="1449" y="44276"/>
                  <a:pt x="3768" y="42826"/>
                </a:cubicBezTo>
                <a:lnTo>
                  <a:pt x="75935" y="1087"/>
                </a:lnTo>
                <a:cubicBezTo>
                  <a:pt x="78253" y="-362"/>
                  <a:pt x="81151" y="-362"/>
                  <a:pt x="83470" y="1087"/>
                </a:cubicBezTo>
                <a:close/>
              </a:path>
            </a:pathLst>
          </a:custGeom>
          <a:solidFill>
            <a:srgbClr val="6B5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7107933" y="3339960"/>
            <a:ext cx="758474" cy="932964"/>
          </a:xfrm>
          <a:custGeom>
            <a:rect b="b" l="l" r="r" t="t"/>
            <a:pathLst>
              <a:path extrusionOk="0" h="92971" w="82600">
                <a:moveTo>
                  <a:pt x="41155" y="92971"/>
                </a:moveTo>
                <a:cubicBezTo>
                  <a:pt x="39706" y="92971"/>
                  <a:pt x="37967" y="92681"/>
                  <a:pt x="36808" y="91812"/>
                </a:cubicBezTo>
                <a:lnTo>
                  <a:pt x="4347" y="72971"/>
                </a:lnTo>
                <a:cubicBezTo>
                  <a:pt x="1739" y="71522"/>
                  <a:pt x="0" y="68334"/>
                  <a:pt x="0" y="65145"/>
                </a:cubicBezTo>
                <a:lnTo>
                  <a:pt x="0" y="27754"/>
                </a:lnTo>
                <a:cubicBezTo>
                  <a:pt x="0" y="24565"/>
                  <a:pt x="1739" y="21667"/>
                  <a:pt x="4347" y="19928"/>
                </a:cubicBezTo>
                <a:lnTo>
                  <a:pt x="36808" y="1087"/>
                </a:lnTo>
                <a:cubicBezTo>
                  <a:pt x="39416" y="-362"/>
                  <a:pt x="42894" y="-362"/>
                  <a:pt x="45792" y="1087"/>
                </a:cubicBezTo>
                <a:lnTo>
                  <a:pt x="78253" y="19928"/>
                </a:lnTo>
                <a:cubicBezTo>
                  <a:pt x="80861" y="21377"/>
                  <a:pt x="82600" y="24565"/>
                  <a:pt x="82600" y="27754"/>
                </a:cubicBezTo>
                <a:lnTo>
                  <a:pt x="82600" y="65145"/>
                </a:lnTo>
                <a:cubicBezTo>
                  <a:pt x="82600" y="68334"/>
                  <a:pt x="80861" y="71232"/>
                  <a:pt x="78253" y="72971"/>
                </a:cubicBezTo>
                <a:lnTo>
                  <a:pt x="45792" y="91812"/>
                </a:lnTo>
                <a:cubicBezTo>
                  <a:pt x="44343" y="92681"/>
                  <a:pt x="42894" y="92971"/>
                  <a:pt x="41445" y="92971"/>
                </a:cubicBezTo>
                <a:close/>
                <a:moveTo>
                  <a:pt x="41155" y="2246"/>
                </a:moveTo>
                <a:cubicBezTo>
                  <a:pt x="39996" y="2246"/>
                  <a:pt x="38836" y="2536"/>
                  <a:pt x="37677" y="3116"/>
                </a:cubicBezTo>
                <a:lnTo>
                  <a:pt x="5217" y="21957"/>
                </a:lnTo>
                <a:cubicBezTo>
                  <a:pt x="3188" y="23116"/>
                  <a:pt x="1739" y="25435"/>
                  <a:pt x="1739" y="27754"/>
                </a:cubicBezTo>
                <a:lnTo>
                  <a:pt x="1739" y="65145"/>
                </a:lnTo>
                <a:cubicBezTo>
                  <a:pt x="1739" y="67464"/>
                  <a:pt x="2898" y="69783"/>
                  <a:pt x="5217" y="70942"/>
                </a:cubicBezTo>
                <a:lnTo>
                  <a:pt x="37677" y="89783"/>
                </a:lnTo>
                <a:cubicBezTo>
                  <a:pt x="39706" y="90942"/>
                  <a:pt x="42315" y="90942"/>
                  <a:pt x="44343" y="89783"/>
                </a:cubicBezTo>
                <a:lnTo>
                  <a:pt x="76804" y="70942"/>
                </a:lnTo>
                <a:cubicBezTo>
                  <a:pt x="78833" y="69783"/>
                  <a:pt x="80282" y="67464"/>
                  <a:pt x="80282" y="65145"/>
                </a:cubicBezTo>
                <a:lnTo>
                  <a:pt x="80282" y="27754"/>
                </a:lnTo>
                <a:cubicBezTo>
                  <a:pt x="80282" y="25435"/>
                  <a:pt x="79122" y="23116"/>
                  <a:pt x="76804" y="21957"/>
                </a:cubicBezTo>
                <a:lnTo>
                  <a:pt x="44343" y="3116"/>
                </a:lnTo>
                <a:cubicBezTo>
                  <a:pt x="43184" y="2536"/>
                  <a:pt x="42025" y="2246"/>
                  <a:pt x="40865" y="2246"/>
                </a:cubicBezTo>
                <a:close/>
              </a:path>
            </a:pathLst>
          </a:custGeom>
          <a:solidFill>
            <a:srgbClr val="6B5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5549829" y="3450496"/>
            <a:ext cx="1463727" cy="1537252"/>
          </a:xfrm>
          <a:custGeom>
            <a:rect b="b" l="l" r="r" t="t"/>
            <a:pathLst>
              <a:path extrusionOk="0" h="153189" w="159404">
                <a:moveTo>
                  <a:pt x="75934" y="152102"/>
                </a:moveTo>
                <a:lnTo>
                  <a:pt x="3768" y="110363"/>
                </a:lnTo>
                <a:cubicBezTo>
                  <a:pt x="1449" y="108914"/>
                  <a:pt x="0" y="106595"/>
                  <a:pt x="0" y="103696"/>
                </a:cubicBezTo>
                <a:lnTo>
                  <a:pt x="0" y="20217"/>
                </a:lnTo>
                <a:cubicBezTo>
                  <a:pt x="0" y="17609"/>
                  <a:pt x="1449" y="15000"/>
                  <a:pt x="3768" y="13551"/>
                </a:cubicBezTo>
                <a:lnTo>
                  <a:pt x="25215" y="1087"/>
                </a:lnTo>
                <a:cubicBezTo>
                  <a:pt x="27533" y="-362"/>
                  <a:pt x="30432" y="-362"/>
                  <a:pt x="32750" y="1087"/>
                </a:cubicBezTo>
                <a:lnTo>
                  <a:pt x="75934" y="26015"/>
                </a:lnTo>
                <a:cubicBezTo>
                  <a:pt x="78253" y="27464"/>
                  <a:pt x="81151" y="27464"/>
                  <a:pt x="83470" y="26015"/>
                </a:cubicBezTo>
                <a:lnTo>
                  <a:pt x="126654" y="1087"/>
                </a:lnTo>
                <a:cubicBezTo>
                  <a:pt x="128973" y="-362"/>
                  <a:pt x="131871" y="-362"/>
                  <a:pt x="134189" y="1087"/>
                </a:cubicBezTo>
                <a:lnTo>
                  <a:pt x="155636" y="13551"/>
                </a:lnTo>
                <a:cubicBezTo>
                  <a:pt x="157955" y="15000"/>
                  <a:pt x="159404" y="17319"/>
                  <a:pt x="159404" y="20217"/>
                </a:cubicBezTo>
                <a:lnTo>
                  <a:pt x="159404" y="103696"/>
                </a:lnTo>
                <a:cubicBezTo>
                  <a:pt x="159404" y="106305"/>
                  <a:pt x="157955" y="108914"/>
                  <a:pt x="155636" y="110363"/>
                </a:cubicBezTo>
                <a:lnTo>
                  <a:pt x="83470" y="152102"/>
                </a:lnTo>
                <a:cubicBezTo>
                  <a:pt x="81151" y="153551"/>
                  <a:pt x="78253" y="153551"/>
                  <a:pt x="75934" y="152102"/>
                </a:cubicBezTo>
                <a:close/>
              </a:path>
            </a:pathLst>
          </a:custGeom>
          <a:solidFill>
            <a:srgbClr val="EA65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5902433" y="2679621"/>
            <a:ext cx="758475" cy="932964"/>
          </a:xfrm>
          <a:custGeom>
            <a:rect b="b" l="l" r="r" t="t"/>
            <a:pathLst>
              <a:path extrusionOk="0" h="92971" w="82600">
                <a:moveTo>
                  <a:pt x="41156" y="92971"/>
                </a:moveTo>
                <a:cubicBezTo>
                  <a:pt x="39706" y="92971"/>
                  <a:pt x="37967" y="92682"/>
                  <a:pt x="36808" y="91812"/>
                </a:cubicBezTo>
                <a:lnTo>
                  <a:pt x="4347" y="72971"/>
                </a:lnTo>
                <a:cubicBezTo>
                  <a:pt x="1739" y="71522"/>
                  <a:pt x="0" y="68334"/>
                  <a:pt x="0" y="65145"/>
                </a:cubicBezTo>
                <a:lnTo>
                  <a:pt x="0" y="27754"/>
                </a:lnTo>
                <a:cubicBezTo>
                  <a:pt x="0" y="24565"/>
                  <a:pt x="1739" y="21667"/>
                  <a:pt x="4347" y="19928"/>
                </a:cubicBezTo>
                <a:lnTo>
                  <a:pt x="36808" y="1087"/>
                </a:lnTo>
                <a:cubicBezTo>
                  <a:pt x="39416" y="-362"/>
                  <a:pt x="42894" y="-362"/>
                  <a:pt x="45793" y="1087"/>
                </a:cubicBezTo>
                <a:lnTo>
                  <a:pt x="78253" y="19928"/>
                </a:lnTo>
                <a:cubicBezTo>
                  <a:pt x="80862" y="21377"/>
                  <a:pt x="82600" y="24565"/>
                  <a:pt x="82600" y="27754"/>
                </a:cubicBezTo>
                <a:lnTo>
                  <a:pt x="82600" y="65145"/>
                </a:lnTo>
                <a:cubicBezTo>
                  <a:pt x="82600" y="68334"/>
                  <a:pt x="80862" y="71232"/>
                  <a:pt x="78253" y="72971"/>
                </a:cubicBezTo>
                <a:lnTo>
                  <a:pt x="45793" y="91812"/>
                </a:lnTo>
                <a:cubicBezTo>
                  <a:pt x="44344" y="92682"/>
                  <a:pt x="42894" y="92971"/>
                  <a:pt x="41445" y="92971"/>
                </a:cubicBezTo>
                <a:close/>
                <a:moveTo>
                  <a:pt x="41156" y="2536"/>
                </a:moveTo>
                <a:cubicBezTo>
                  <a:pt x="39996" y="2536"/>
                  <a:pt x="38837" y="2826"/>
                  <a:pt x="37677" y="3406"/>
                </a:cubicBezTo>
                <a:lnTo>
                  <a:pt x="5217" y="22246"/>
                </a:lnTo>
                <a:cubicBezTo>
                  <a:pt x="3188" y="23406"/>
                  <a:pt x="1739" y="25725"/>
                  <a:pt x="1739" y="28044"/>
                </a:cubicBezTo>
                <a:lnTo>
                  <a:pt x="1739" y="65435"/>
                </a:lnTo>
                <a:cubicBezTo>
                  <a:pt x="1739" y="67754"/>
                  <a:pt x="2898" y="70073"/>
                  <a:pt x="5217" y="71232"/>
                </a:cubicBezTo>
                <a:lnTo>
                  <a:pt x="37677" y="90073"/>
                </a:lnTo>
                <a:cubicBezTo>
                  <a:pt x="39706" y="91232"/>
                  <a:pt x="42315" y="91232"/>
                  <a:pt x="44344" y="90073"/>
                </a:cubicBezTo>
                <a:lnTo>
                  <a:pt x="76804" y="71232"/>
                </a:lnTo>
                <a:cubicBezTo>
                  <a:pt x="78833" y="70073"/>
                  <a:pt x="80282" y="67754"/>
                  <a:pt x="80282" y="65435"/>
                </a:cubicBezTo>
                <a:lnTo>
                  <a:pt x="80282" y="28044"/>
                </a:lnTo>
                <a:cubicBezTo>
                  <a:pt x="80282" y="25725"/>
                  <a:pt x="79123" y="23406"/>
                  <a:pt x="76804" y="22246"/>
                </a:cubicBezTo>
                <a:lnTo>
                  <a:pt x="44344" y="3406"/>
                </a:lnTo>
                <a:cubicBezTo>
                  <a:pt x="43184" y="2826"/>
                  <a:pt x="42025" y="2536"/>
                  <a:pt x="40865" y="2536"/>
                </a:cubicBezTo>
                <a:close/>
              </a:path>
            </a:pathLst>
          </a:custGeom>
          <a:solidFill>
            <a:srgbClr val="EA65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5829483" y="3796364"/>
            <a:ext cx="889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LCPO Method</a:t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6747341" y="2543016"/>
            <a:ext cx="1463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Power Diagram Method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3149456" y="3796356"/>
            <a:ext cx="1463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Intersection Method</a:t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1951951" y="2260863"/>
            <a:ext cx="1463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Z-layer Integration Method</a:t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4342990" y="2295748"/>
            <a:ext cx="1476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Shrake and Rupley Algorithm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11"/>
              <a:t>SASA </a:t>
            </a:r>
            <a:r>
              <a:rPr lang="en" sz="3111"/>
              <a:t>for unfolded state (Algorithms)</a:t>
            </a:r>
            <a:endParaRPr sz="3111"/>
          </a:p>
        </p:txBody>
      </p:sp>
      <p:sp>
        <p:nvSpPr>
          <p:cNvPr id="131" name="Google Shape;131;p18"/>
          <p:cNvSpPr/>
          <p:nvPr/>
        </p:nvSpPr>
        <p:spPr>
          <a:xfrm>
            <a:off x="3015925" y="2037875"/>
            <a:ext cx="1512744" cy="1490912"/>
          </a:xfrm>
          <a:custGeom>
            <a:rect b="b" l="l" r="r" t="t"/>
            <a:pathLst>
              <a:path extrusionOk="0" h="153189" w="159404">
                <a:moveTo>
                  <a:pt x="83470" y="1087"/>
                </a:moveTo>
                <a:lnTo>
                  <a:pt x="155637" y="42826"/>
                </a:lnTo>
                <a:cubicBezTo>
                  <a:pt x="157955" y="44276"/>
                  <a:pt x="159404" y="46594"/>
                  <a:pt x="159404" y="49493"/>
                </a:cubicBezTo>
                <a:lnTo>
                  <a:pt x="159404" y="132972"/>
                </a:lnTo>
                <a:cubicBezTo>
                  <a:pt x="159404" y="135580"/>
                  <a:pt x="157955" y="138189"/>
                  <a:pt x="155637" y="139638"/>
                </a:cubicBezTo>
                <a:lnTo>
                  <a:pt x="134190" y="152102"/>
                </a:lnTo>
                <a:cubicBezTo>
                  <a:pt x="131871" y="153551"/>
                  <a:pt x="128973" y="153551"/>
                  <a:pt x="126654" y="152102"/>
                </a:cubicBezTo>
                <a:lnTo>
                  <a:pt x="83470" y="127174"/>
                </a:lnTo>
                <a:cubicBezTo>
                  <a:pt x="81151" y="125725"/>
                  <a:pt x="78253" y="125725"/>
                  <a:pt x="75935" y="127174"/>
                </a:cubicBezTo>
                <a:lnTo>
                  <a:pt x="32750" y="152102"/>
                </a:lnTo>
                <a:cubicBezTo>
                  <a:pt x="30432" y="153551"/>
                  <a:pt x="27533" y="153551"/>
                  <a:pt x="25215" y="152102"/>
                </a:cubicBezTo>
                <a:lnTo>
                  <a:pt x="3768" y="139638"/>
                </a:lnTo>
                <a:cubicBezTo>
                  <a:pt x="1449" y="138189"/>
                  <a:pt x="0" y="135870"/>
                  <a:pt x="0" y="132972"/>
                </a:cubicBezTo>
                <a:lnTo>
                  <a:pt x="0" y="49493"/>
                </a:lnTo>
                <a:cubicBezTo>
                  <a:pt x="0" y="46884"/>
                  <a:pt x="1449" y="44276"/>
                  <a:pt x="3768" y="42826"/>
                </a:cubicBezTo>
                <a:lnTo>
                  <a:pt x="75935" y="1087"/>
                </a:lnTo>
                <a:cubicBezTo>
                  <a:pt x="78253" y="-362"/>
                  <a:pt x="81151" y="-362"/>
                  <a:pt x="83470" y="1087"/>
                </a:cubicBezTo>
                <a:close/>
              </a:path>
            </a:pathLst>
          </a:custGeom>
          <a:solidFill>
            <a:srgbClr val="4ABD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3380313" y="3369445"/>
            <a:ext cx="783874" cy="904840"/>
          </a:xfrm>
          <a:custGeom>
            <a:rect b="b" l="l" r="r" t="t"/>
            <a:pathLst>
              <a:path extrusionOk="0" h="92971" w="82600">
                <a:moveTo>
                  <a:pt x="41155" y="92971"/>
                </a:moveTo>
                <a:cubicBezTo>
                  <a:pt x="39706" y="92971"/>
                  <a:pt x="37967" y="92681"/>
                  <a:pt x="36808" y="91812"/>
                </a:cubicBezTo>
                <a:lnTo>
                  <a:pt x="4347" y="72971"/>
                </a:lnTo>
                <a:cubicBezTo>
                  <a:pt x="1739" y="71522"/>
                  <a:pt x="0" y="68334"/>
                  <a:pt x="0" y="65145"/>
                </a:cubicBezTo>
                <a:lnTo>
                  <a:pt x="0" y="27754"/>
                </a:lnTo>
                <a:cubicBezTo>
                  <a:pt x="0" y="24565"/>
                  <a:pt x="1739" y="21667"/>
                  <a:pt x="4347" y="19928"/>
                </a:cubicBezTo>
                <a:lnTo>
                  <a:pt x="36808" y="1087"/>
                </a:lnTo>
                <a:cubicBezTo>
                  <a:pt x="39416" y="-362"/>
                  <a:pt x="42894" y="-362"/>
                  <a:pt x="45792" y="1087"/>
                </a:cubicBezTo>
                <a:lnTo>
                  <a:pt x="78253" y="19928"/>
                </a:lnTo>
                <a:cubicBezTo>
                  <a:pt x="80862" y="21377"/>
                  <a:pt x="82600" y="24565"/>
                  <a:pt x="82600" y="27754"/>
                </a:cubicBezTo>
                <a:lnTo>
                  <a:pt x="82600" y="65145"/>
                </a:lnTo>
                <a:cubicBezTo>
                  <a:pt x="82600" y="68334"/>
                  <a:pt x="80862" y="71232"/>
                  <a:pt x="78253" y="72971"/>
                </a:cubicBezTo>
                <a:lnTo>
                  <a:pt x="45792" y="91812"/>
                </a:lnTo>
                <a:cubicBezTo>
                  <a:pt x="44343" y="92681"/>
                  <a:pt x="42894" y="92971"/>
                  <a:pt x="41445" y="92971"/>
                </a:cubicBezTo>
                <a:close/>
                <a:moveTo>
                  <a:pt x="41155" y="2246"/>
                </a:moveTo>
                <a:cubicBezTo>
                  <a:pt x="39996" y="2246"/>
                  <a:pt x="38837" y="2536"/>
                  <a:pt x="37677" y="3116"/>
                </a:cubicBezTo>
                <a:lnTo>
                  <a:pt x="5217" y="21957"/>
                </a:lnTo>
                <a:cubicBezTo>
                  <a:pt x="3188" y="23116"/>
                  <a:pt x="1739" y="25435"/>
                  <a:pt x="1739" y="27754"/>
                </a:cubicBezTo>
                <a:lnTo>
                  <a:pt x="1739" y="65145"/>
                </a:lnTo>
                <a:cubicBezTo>
                  <a:pt x="1739" y="67464"/>
                  <a:pt x="2898" y="69783"/>
                  <a:pt x="5217" y="70942"/>
                </a:cubicBezTo>
                <a:lnTo>
                  <a:pt x="37677" y="89783"/>
                </a:lnTo>
                <a:cubicBezTo>
                  <a:pt x="39706" y="90942"/>
                  <a:pt x="42315" y="90942"/>
                  <a:pt x="44343" y="89783"/>
                </a:cubicBezTo>
                <a:lnTo>
                  <a:pt x="76804" y="70942"/>
                </a:lnTo>
                <a:cubicBezTo>
                  <a:pt x="78833" y="69783"/>
                  <a:pt x="80282" y="67464"/>
                  <a:pt x="80282" y="65145"/>
                </a:cubicBezTo>
                <a:lnTo>
                  <a:pt x="80282" y="27754"/>
                </a:lnTo>
                <a:cubicBezTo>
                  <a:pt x="80282" y="25435"/>
                  <a:pt x="79122" y="23116"/>
                  <a:pt x="76804" y="21957"/>
                </a:cubicBezTo>
                <a:lnTo>
                  <a:pt x="44343" y="3116"/>
                </a:lnTo>
                <a:cubicBezTo>
                  <a:pt x="43184" y="2536"/>
                  <a:pt x="42025" y="2246"/>
                  <a:pt x="40865" y="2246"/>
                </a:cubicBezTo>
                <a:close/>
              </a:path>
            </a:pathLst>
          </a:custGeom>
          <a:solidFill>
            <a:srgbClr val="4ABD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4253461" y="3476643"/>
            <a:ext cx="1512744" cy="1490912"/>
          </a:xfrm>
          <a:custGeom>
            <a:rect b="b" l="l" r="r" t="t"/>
            <a:pathLst>
              <a:path extrusionOk="0" h="153189" w="159404">
                <a:moveTo>
                  <a:pt x="75935" y="152102"/>
                </a:moveTo>
                <a:lnTo>
                  <a:pt x="3768" y="110363"/>
                </a:lnTo>
                <a:cubicBezTo>
                  <a:pt x="1449" y="108914"/>
                  <a:pt x="0" y="106595"/>
                  <a:pt x="0" y="103696"/>
                </a:cubicBezTo>
                <a:lnTo>
                  <a:pt x="0" y="20217"/>
                </a:lnTo>
                <a:cubicBezTo>
                  <a:pt x="0" y="17609"/>
                  <a:pt x="1449" y="15000"/>
                  <a:pt x="3768" y="13551"/>
                </a:cubicBezTo>
                <a:lnTo>
                  <a:pt x="25215" y="1087"/>
                </a:lnTo>
                <a:cubicBezTo>
                  <a:pt x="27533" y="-362"/>
                  <a:pt x="30432" y="-362"/>
                  <a:pt x="32750" y="1087"/>
                </a:cubicBezTo>
                <a:lnTo>
                  <a:pt x="75935" y="26015"/>
                </a:lnTo>
                <a:cubicBezTo>
                  <a:pt x="78253" y="27464"/>
                  <a:pt x="81151" y="27464"/>
                  <a:pt x="83470" y="26015"/>
                </a:cubicBezTo>
                <a:lnTo>
                  <a:pt x="126654" y="1087"/>
                </a:lnTo>
                <a:cubicBezTo>
                  <a:pt x="128973" y="-362"/>
                  <a:pt x="131871" y="-362"/>
                  <a:pt x="134190" y="1087"/>
                </a:cubicBezTo>
                <a:lnTo>
                  <a:pt x="155637" y="13551"/>
                </a:lnTo>
                <a:cubicBezTo>
                  <a:pt x="157955" y="15000"/>
                  <a:pt x="159404" y="17319"/>
                  <a:pt x="159404" y="20217"/>
                </a:cubicBezTo>
                <a:lnTo>
                  <a:pt x="159404" y="103696"/>
                </a:lnTo>
                <a:cubicBezTo>
                  <a:pt x="159404" y="106305"/>
                  <a:pt x="157955" y="108914"/>
                  <a:pt x="155637" y="110363"/>
                </a:cubicBezTo>
                <a:lnTo>
                  <a:pt x="83470" y="152102"/>
                </a:lnTo>
                <a:cubicBezTo>
                  <a:pt x="81151" y="153551"/>
                  <a:pt x="78253" y="153551"/>
                  <a:pt x="75935" y="152102"/>
                </a:cubicBezTo>
                <a:close/>
              </a:path>
            </a:pathLst>
          </a:custGeom>
          <a:solidFill>
            <a:srgbClr val="F6A4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4617849" y="2729048"/>
            <a:ext cx="783874" cy="904840"/>
          </a:xfrm>
          <a:custGeom>
            <a:rect b="b" l="l" r="r" t="t"/>
            <a:pathLst>
              <a:path extrusionOk="0" h="92971" w="82600">
                <a:moveTo>
                  <a:pt x="41155" y="92971"/>
                </a:moveTo>
                <a:cubicBezTo>
                  <a:pt x="39706" y="92971"/>
                  <a:pt x="37967" y="92682"/>
                  <a:pt x="36808" y="91812"/>
                </a:cubicBezTo>
                <a:lnTo>
                  <a:pt x="4347" y="72971"/>
                </a:lnTo>
                <a:cubicBezTo>
                  <a:pt x="1739" y="71522"/>
                  <a:pt x="0" y="68334"/>
                  <a:pt x="0" y="65145"/>
                </a:cubicBezTo>
                <a:lnTo>
                  <a:pt x="0" y="27754"/>
                </a:lnTo>
                <a:cubicBezTo>
                  <a:pt x="0" y="24565"/>
                  <a:pt x="1739" y="21667"/>
                  <a:pt x="4347" y="19928"/>
                </a:cubicBezTo>
                <a:lnTo>
                  <a:pt x="36808" y="1087"/>
                </a:lnTo>
                <a:cubicBezTo>
                  <a:pt x="39416" y="-362"/>
                  <a:pt x="42894" y="-362"/>
                  <a:pt x="45792" y="1087"/>
                </a:cubicBezTo>
                <a:lnTo>
                  <a:pt x="78253" y="19928"/>
                </a:lnTo>
                <a:cubicBezTo>
                  <a:pt x="80862" y="21377"/>
                  <a:pt x="82600" y="24565"/>
                  <a:pt x="82600" y="27754"/>
                </a:cubicBezTo>
                <a:lnTo>
                  <a:pt x="82600" y="65145"/>
                </a:lnTo>
                <a:cubicBezTo>
                  <a:pt x="82600" y="68334"/>
                  <a:pt x="80862" y="71232"/>
                  <a:pt x="78253" y="72971"/>
                </a:cubicBezTo>
                <a:lnTo>
                  <a:pt x="45792" y="91812"/>
                </a:lnTo>
                <a:cubicBezTo>
                  <a:pt x="44343" y="92682"/>
                  <a:pt x="42894" y="92971"/>
                  <a:pt x="41445" y="92971"/>
                </a:cubicBezTo>
                <a:close/>
                <a:moveTo>
                  <a:pt x="41155" y="2536"/>
                </a:moveTo>
                <a:cubicBezTo>
                  <a:pt x="39996" y="2536"/>
                  <a:pt x="38837" y="2826"/>
                  <a:pt x="37677" y="3406"/>
                </a:cubicBezTo>
                <a:lnTo>
                  <a:pt x="5217" y="22246"/>
                </a:lnTo>
                <a:cubicBezTo>
                  <a:pt x="3188" y="23406"/>
                  <a:pt x="1739" y="25725"/>
                  <a:pt x="1739" y="28044"/>
                </a:cubicBezTo>
                <a:lnTo>
                  <a:pt x="1739" y="65435"/>
                </a:lnTo>
                <a:cubicBezTo>
                  <a:pt x="1739" y="67754"/>
                  <a:pt x="2898" y="70073"/>
                  <a:pt x="5217" y="71232"/>
                </a:cubicBezTo>
                <a:lnTo>
                  <a:pt x="37677" y="90073"/>
                </a:lnTo>
                <a:cubicBezTo>
                  <a:pt x="39706" y="91232"/>
                  <a:pt x="42315" y="91232"/>
                  <a:pt x="44343" y="90073"/>
                </a:cubicBezTo>
                <a:lnTo>
                  <a:pt x="76804" y="71232"/>
                </a:lnTo>
                <a:cubicBezTo>
                  <a:pt x="78833" y="70073"/>
                  <a:pt x="80282" y="67754"/>
                  <a:pt x="80282" y="65435"/>
                </a:cubicBezTo>
                <a:lnTo>
                  <a:pt x="80282" y="28044"/>
                </a:lnTo>
                <a:cubicBezTo>
                  <a:pt x="80282" y="25725"/>
                  <a:pt x="79122" y="23406"/>
                  <a:pt x="76804" y="22246"/>
                </a:cubicBezTo>
                <a:lnTo>
                  <a:pt x="44343" y="3406"/>
                </a:lnTo>
                <a:cubicBezTo>
                  <a:pt x="43184" y="2826"/>
                  <a:pt x="42025" y="2536"/>
                  <a:pt x="40865" y="2536"/>
                </a:cubicBezTo>
                <a:close/>
              </a:path>
            </a:pathLst>
          </a:custGeom>
          <a:solidFill>
            <a:srgbClr val="F6A4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5496510" y="2037875"/>
            <a:ext cx="1512744" cy="1490912"/>
          </a:xfrm>
          <a:custGeom>
            <a:rect b="b" l="l" r="r" t="t"/>
            <a:pathLst>
              <a:path extrusionOk="0" h="153189" w="159404">
                <a:moveTo>
                  <a:pt x="83470" y="1087"/>
                </a:moveTo>
                <a:lnTo>
                  <a:pt x="155636" y="42826"/>
                </a:lnTo>
                <a:cubicBezTo>
                  <a:pt x="157955" y="44276"/>
                  <a:pt x="159404" y="46594"/>
                  <a:pt x="159404" y="49493"/>
                </a:cubicBezTo>
                <a:lnTo>
                  <a:pt x="159404" y="132972"/>
                </a:lnTo>
                <a:cubicBezTo>
                  <a:pt x="159404" y="135580"/>
                  <a:pt x="157955" y="138189"/>
                  <a:pt x="155636" y="139638"/>
                </a:cubicBezTo>
                <a:lnTo>
                  <a:pt x="134189" y="152102"/>
                </a:lnTo>
                <a:cubicBezTo>
                  <a:pt x="131871" y="153551"/>
                  <a:pt x="128973" y="153551"/>
                  <a:pt x="126654" y="152102"/>
                </a:cubicBezTo>
                <a:lnTo>
                  <a:pt x="83470" y="127174"/>
                </a:lnTo>
                <a:cubicBezTo>
                  <a:pt x="81151" y="125725"/>
                  <a:pt x="78253" y="125725"/>
                  <a:pt x="75934" y="127174"/>
                </a:cubicBezTo>
                <a:lnTo>
                  <a:pt x="32750" y="152102"/>
                </a:lnTo>
                <a:cubicBezTo>
                  <a:pt x="30432" y="153551"/>
                  <a:pt x="27533" y="153551"/>
                  <a:pt x="25215" y="152102"/>
                </a:cubicBezTo>
                <a:lnTo>
                  <a:pt x="3768" y="139638"/>
                </a:lnTo>
                <a:cubicBezTo>
                  <a:pt x="1449" y="138189"/>
                  <a:pt x="0" y="135870"/>
                  <a:pt x="0" y="132972"/>
                </a:cubicBezTo>
                <a:lnTo>
                  <a:pt x="0" y="49493"/>
                </a:lnTo>
                <a:cubicBezTo>
                  <a:pt x="0" y="46884"/>
                  <a:pt x="1449" y="44276"/>
                  <a:pt x="3768" y="42826"/>
                </a:cubicBezTo>
                <a:lnTo>
                  <a:pt x="75934" y="1087"/>
                </a:lnTo>
                <a:cubicBezTo>
                  <a:pt x="78253" y="-362"/>
                  <a:pt x="81151" y="-362"/>
                  <a:pt x="83470" y="1087"/>
                </a:cubicBezTo>
                <a:close/>
              </a:path>
            </a:pathLst>
          </a:custGeom>
          <a:solidFill>
            <a:srgbClr val="4DB8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5860898" y="3369445"/>
            <a:ext cx="783874" cy="904840"/>
          </a:xfrm>
          <a:custGeom>
            <a:rect b="b" l="l" r="r" t="t"/>
            <a:pathLst>
              <a:path extrusionOk="0" h="92971" w="82600">
                <a:moveTo>
                  <a:pt x="41156" y="92971"/>
                </a:moveTo>
                <a:cubicBezTo>
                  <a:pt x="39706" y="92971"/>
                  <a:pt x="37967" y="92681"/>
                  <a:pt x="36808" y="91812"/>
                </a:cubicBezTo>
                <a:lnTo>
                  <a:pt x="4347" y="72971"/>
                </a:lnTo>
                <a:cubicBezTo>
                  <a:pt x="1739" y="71522"/>
                  <a:pt x="0" y="68334"/>
                  <a:pt x="0" y="65145"/>
                </a:cubicBezTo>
                <a:lnTo>
                  <a:pt x="0" y="27754"/>
                </a:lnTo>
                <a:cubicBezTo>
                  <a:pt x="0" y="24565"/>
                  <a:pt x="1739" y="21667"/>
                  <a:pt x="4347" y="19928"/>
                </a:cubicBezTo>
                <a:lnTo>
                  <a:pt x="36808" y="1087"/>
                </a:lnTo>
                <a:cubicBezTo>
                  <a:pt x="39416" y="-362"/>
                  <a:pt x="42894" y="-362"/>
                  <a:pt x="45793" y="1087"/>
                </a:cubicBezTo>
                <a:lnTo>
                  <a:pt x="78253" y="19928"/>
                </a:lnTo>
                <a:cubicBezTo>
                  <a:pt x="80862" y="21377"/>
                  <a:pt x="82600" y="24565"/>
                  <a:pt x="82600" y="27754"/>
                </a:cubicBezTo>
                <a:lnTo>
                  <a:pt x="82600" y="65145"/>
                </a:lnTo>
                <a:cubicBezTo>
                  <a:pt x="82600" y="68334"/>
                  <a:pt x="80862" y="71232"/>
                  <a:pt x="78253" y="72971"/>
                </a:cubicBezTo>
                <a:lnTo>
                  <a:pt x="45793" y="91812"/>
                </a:lnTo>
                <a:cubicBezTo>
                  <a:pt x="44344" y="92681"/>
                  <a:pt x="42894" y="92971"/>
                  <a:pt x="41445" y="92971"/>
                </a:cubicBezTo>
                <a:close/>
                <a:moveTo>
                  <a:pt x="41156" y="2246"/>
                </a:moveTo>
                <a:cubicBezTo>
                  <a:pt x="39996" y="2246"/>
                  <a:pt x="38837" y="2536"/>
                  <a:pt x="37677" y="3116"/>
                </a:cubicBezTo>
                <a:lnTo>
                  <a:pt x="5217" y="21957"/>
                </a:lnTo>
                <a:cubicBezTo>
                  <a:pt x="3188" y="23116"/>
                  <a:pt x="1739" y="25435"/>
                  <a:pt x="1739" y="27754"/>
                </a:cubicBezTo>
                <a:lnTo>
                  <a:pt x="1739" y="65145"/>
                </a:lnTo>
                <a:cubicBezTo>
                  <a:pt x="1739" y="67464"/>
                  <a:pt x="2898" y="69783"/>
                  <a:pt x="5217" y="70942"/>
                </a:cubicBezTo>
                <a:lnTo>
                  <a:pt x="37677" y="89783"/>
                </a:lnTo>
                <a:cubicBezTo>
                  <a:pt x="39706" y="90942"/>
                  <a:pt x="42315" y="90942"/>
                  <a:pt x="44344" y="89783"/>
                </a:cubicBezTo>
                <a:lnTo>
                  <a:pt x="76804" y="70942"/>
                </a:lnTo>
                <a:cubicBezTo>
                  <a:pt x="78833" y="69783"/>
                  <a:pt x="80282" y="67464"/>
                  <a:pt x="80282" y="65145"/>
                </a:cubicBezTo>
                <a:lnTo>
                  <a:pt x="80282" y="27754"/>
                </a:lnTo>
                <a:cubicBezTo>
                  <a:pt x="80282" y="25435"/>
                  <a:pt x="79123" y="23116"/>
                  <a:pt x="76804" y="21957"/>
                </a:cubicBezTo>
                <a:lnTo>
                  <a:pt x="44344" y="3116"/>
                </a:lnTo>
                <a:cubicBezTo>
                  <a:pt x="43184" y="2536"/>
                  <a:pt x="42025" y="2246"/>
                  <a:pt x="40865" y="2246"/>
                </a:cubicBezTo>
                <a:close/>
              </a:path>
            </a:pathLst>
          </a:custGeom>
          <a:solidFill>
            <a:srgbClr val="4DB8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4253455" y="3812058"/>
            <a:ext cx="151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Statistical Model</a:t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3020079" y="2596568"/>
            <a:ext cx="151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Upper-Lower Bound Model</a:t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5486880" y="2484659"/>
            <a:ext cx="152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Monte Carlo Method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/>
          <p:nvPr/>
        </p:nvSpPr>
        <p:spPr>
          <a:xfrm>
            <a:off x="3307648" y="1187320"/>
            <a:ext cx="2543100" cy="26892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5086535" y="583584"/>
            <a:ext cx="1002510" cy="995058"/>
          </a:xfrm>
          <a:custGeom>
            <a:rect b="b" l="l" r="r" t="t"/>
            <a:pathLst>
              <a:path extrusionOk="0" h="21600" w="21600">
                <a:moveTo>
                  <a:pt x="0" y="11448"/>
                </a:moveTo>
                <a:cubicBezTo>
                  <a:pt x="2106" y="12303"/>
                  <a:pt x="4125" y="13390"/>
                  <a:pt x="5970" y="14708"/>
                </a:cubicBezTo>
                <a:cubicBezTo>
                  <a:pt x="6773" y="15287"/>
                  <a:pt x="7576" y="15888"/>
                  <a:pt x="8314" y="16535"/>
                </a:cubicBezTo>
                <a:cubicBezTo>
                  <a:pt x="10073" y="18039"/>
                  <a:pt x="11658" y="19727"/>
                  <a:pt x="13069" y="21600"/>
                </a:cubicBezTo>
                <a:lnTo>
                  <a:pt x="17844" y="16512"/>
                </a:lnTo>
                <a:lnTo>
                  <a:pt x="21600" y="12511"/>
                </a:lnTo>
                <a:cubicBezTo>
                  <a:pt x="20146" y="10684"/>
                  <a:pt x="18561" y="8996"/>
                  <a:pt x="16846" y="7447"/>
                </a:cubicBezTo>
                <a:lnTo>
                  <a:pt x="13090" y="11448"/>
                </a:lnTo>
                <a:cubicBezTo>
                  <a:pt x="11809" y="10314"/>
                  <a:pt x="10442" y="9251"/>
                  <a:pt x="9031" y="8302"/>
                </a:cubicBezTo>
                <a:lnTo>
                  <a:pt x="11440" y="3261"/>
                </a:lnTo>
                <a:cubicBezTo>
                  <a:pt x="9530" y="2012"/>
                  <a:pt x="7533" y="925"/>
                  <a:pt x="5449" y="0"/>
                </a:cubicBezTo>
                <a:lnTo>
                  <a:pt x="3039" y="5042"/>
                </a:lnTo>
                <a:lnTo>
                  <a:pt x="0" y="11448"/>
                </a:lnTo>
                <a:close/>
              </a:path>
            </a:pathLst>
          </a:custGeom>
          <a:solidFill>
            <a:srgbClr val="3A5C84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3055891" y="3487193"/>
            <a:ext cx="1002510" cy="995058"/>
          </a:xfrm>
          <a:custGeom>
            <a:rect b="b" l="l" r="r" t="t"/>
            <a:pathLst>
              <a:path extrusionOk="0" h="21600" w="21600">
                <a:moveTo>
                  <a:pt x="21600" y="10152"/>
                </a:moveTo>
                <a:cubicBezTo>
                  <a:pt x="19494" y="9297"/>
                  <a:pt x="17475" y="8210"/>
                  <a:pt x="15630" y="6892"/>
                </a:cubicBezTo>
                <a:cubicBezTo>
                  <a:pt x="14827" y="6313"/>
                  <a:pt x="14024" y="5712"/>
                  <a:pt x="13286" y="5065"/>
                </a:cubicBezTo>
                <a:cubicBezTo>
                  <a:pt x="11527" y="3561"/>
                  <a:pt x="9943" y="1873"/>
                  <a:pt x="8531" y="0"/>
                </a:cubicBezTo>
                <a:lnTo>
                  <a:pt x="3756" y="5088"/>
                </a:lnTo>
                <a:lnTo>
                  <a:pt x="0" y="9089"/>
                </a:lnTo>
                <a:cubicBezTo>
                  <a:pt x="1454" y="10916"/>
                  <a:pt x="3039" y="12604"/>
                  <a:pt x="4754" y="14153"/>
                </a:cubicBezTo>
                <a:lnTo>
                  <a:pt x="8510" y="10152"/>
                </a:lnTo>
                <a:cubicBezTo>
                  <a:pt x="9791" y="11286"/>
                  <a:pt x="11158" y="12349"/>
                  <a:pt x="12569" y="13298"/>
                </a:cubicBezTo>
                <a:lnTo>
                  <a:pt x="10160" y="18339"/>
                </a:lnTo>
                <a:cubicBezTo>
                  <a:pt x="12070" y="19588"/>
                  <a:pt x="14067" y="20675"/>
                  <a:pt x="16151" y="21600"/>
                </a:cubicBezTo>
                <a:lnTo>
                  <a:pt x="18561" y="16558"/>
                </a:lnTo>
                <a:lnTo>
                  <a:pt x="21600" y="10152"/>
                </a:lnTo>
                <a:close/>
              </a:path>
            </a:pathLst>
          </a:custGeom>
          <a:solidFill>
            <a:srgbClr val="3A5C84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4103903" y="428996"/>
            <a:ext cx="926910" cy="636120"/>
          </a:xfrm>
          <a:custGeom>
            <a:rect b="b" l="l" r="r" t="t"/>
            <a:pathLst>
              <a:path extrusionOk="0" h="21600" w="21600">
                <a:moveTo>
                  <a:pt x="2043" y="21600"/>
                </a:moveTo>
                <a:cubicBezTo>
                  <a:pt x="4344" y="20623"/>
                  <a:pt x="6738" y="20044"/>
                  <a:pt x="9227" y="19863"/>
                </a:cubicBezTo>
                <a:cubicBezTo>
                  <a:pt x="9744" y="19827"/>
                  <a:pt x="10284" y="19791"/>
                  <a:pt x="10800" y="19791"/>
                </a:cubicBezTo>
                <a:cubicBezTo>
                  <a:pt x="11317" y="19791"/>
                  <a:pt x="11857" y="19827"/>
                  <a:pt x="12373" y="19863"/>
                </a:cubicBezTo>
                <a:cubicBezTo>
                  <a:pt x="14838" y="20044"/>
                  <a:pt x="17257" y="20623"/>
                  <a:pt x="19557" y="21600"/>
                </a:cubicBezTo>
                <a:lnTo>
                  <a:pt x="20708" y="10492"/>
                </a:lnTo>
                <a:lnTo>
                  <a:pt x="21600" y="1737"/>
                </a:lnTo>
                <a:cubicBezTo>
                  <a:pt x="19276" y="868"/>
                  <a:pt x="16881" y="289"/>
                  <a:pt x="14416" y="0"/>
                </a:cubicBezTo>
                <a:lnTo>
                  <a:pt x="13523" y="8720"/>
                </a:lnTo>
                <a:cubicBezTo>
                  <a:pt x="12631" y="8611"/>
                  <a:pt x="11716" y="8575"/>
                  <a:pt x="10800" y="8575"/>
                </a:cubicBezTo>
                <a:cubicBezTo>
                  <a:pt x="9884" y="8575"/>
                  <a:pt x="8992" y="8611"/>
                  <a:pt x="8077" y="8720"/>
                </a:cubicBezTo>
                <a:lnTo>
                  <a:pt x="7184" y="0"/>
                </a:lnTo>
                <a:cubicBezTo>
                  <a:pt x="4743" y="289"/>
                  <a:pt x="2348" y="868"/>
                  <a:pt x="0" y="1737"/>
                </a:cubicBezTo>
                <a:lnTo>
                  <a:pt x="892" y="10492"/>
                </a:lnTo>
                <a:lnTo>
                  <a:pt x="2043" y="21600"/>
                </a:lnTo>
                <a:close/>
              </a:path>
            </a:pathLst>
          </a:custGeom>
          <a:solidFill>
            <a:srgbClr val="FFCC4C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3050747" y="583584"/>
            <a:ext cx="1003536" cy="995058"/>
          </a:xfrm>
          <a:custGeom>
            <a:rect b="b" l="l" r="r" t="t"/>
            <a:pathLst>
              <a:path extrusionOk="0" h="21600" w="21600">
                <a:moveTo>
                  <a:pt x="8545" y="21600"/>
                </a:moveTo>
                <a:cubicBezTo>
                  <a:pt x="9954" y="19727"/>
                  <a:pt x="11537" y="18039"/>
                  <a:pt x="13294" y="16535"/>
                </a:cubicBezTo>
                <a:cubicBezTo>
                  <a:pt x="14053" y="15888"/>
                  <a:pt x="14834" y="15287"/>
                  <a:pt x="15636" y="14708"/>
                </a:cubicBezTo>
                <a:cubicBezTo>
                  <a:pt x="17501" y="13390"/>
                  <a:pt x="19496" y="12303"/>
                  <a:pt x="21600" y="11448"/>
                </a:cubicBezTo>
                <a:lnTo>
                  <a:pt x="18542" y="5042"/>
                </a:lnTo>
                <a:lnTo>
                  <a:pt x="16135" y="0"/>
                </a:lnTo>
                <a:cubicBezTo>
                  <a:pt x="14053" y="925"/>
                  <a:pt x="12058" y="2012"/>
                  <a:pt x="10149" y="3261"/>
                </a:cubicBezTo>
                <a:lnTo>
                  <a:pt x="12557" y="8302"/>
                </a:lnTo>
                <a:cubicBezTo>
                  <a:pt x="11147" y="9251"/>
                  <a:pt x="9781" y="10314"/>
                  <a:pt x="8501" y="11448"/>
                </a:cubicBezTo>
                <a:lnTo>
                  <a:pt x="4749" y="7447"/>
                </a:lnTo>
                <a:cubicBezTo>
                  <a:pt x="3036" y="8996"/>
                  <a:pt x="1453" y="10684"/>
                  <a:pt x="0" y="12511"/>
                </a:cubicBezTo>
                <a:lnTo>
                  <a:pt x="3752" y="16512"/>
                </a:lnTo>
                <a:lnTo>
                  <a:pt x="8545" y="21600"/>
                </a:lnTo>
                <a:close/>
              </a:path>
            </a:pathLst>
          </a:custGeom>
          <a:solidFill>
            <a:srgbClr val="4CC1E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5766489" y="1430639"/>
            <a:ext cx="784890" cy="1024866"/>
          </a:xfrm>
          <a:custGeom>
            <a:rect b="b" l="l" r="r" t="t"/>
            <a:pathLst>
              <a:path extrusionOk="0" h="21600" w="21600">
                <a:moveTo>
                  <a:pt x="0" y="5681"/>
                </a:moveTo>
                <a:cubicBezTo>
                  <a:pt x="1580" y="7612"/>
                  <a:pt x="2884" y="9677"/>
                  <a:pt x="3910" y="11855"/>
                </a:cubicBezTo>
                <a:cubicBezTo>
                  <a:pt x="4353" y="12798"/>
                  <a:pt x="4741" y="13741"/>
                  <a:pt x="5074" y="14729"/>
                </a:cubicBezTo>
                <a:cubicBezTo>
                  <a:pt x="5823" y="16930"/>
                  <a:pt x="6266" y="19220"/>
                  <a:pt x="6405" y="21600"/>
                </a:cubicBezTo>
                <a:lnTo>
                  <a:pt x="14918" y="20500"/>
                </a:lnTo>
                <a:lnTo>
                  <a:pt x="21600" y="19647"/>
                </a:lnTo>
                <a:cubicBezTo>
                  <a:pt x="21378" y="17311"/>
                  <a:pt x="20935" y="15021"/>
                  <a:pt x="20269" y="12776"/>
                </a:cubicBezTo>
                <a:lnTo>
                  <a:pt x="13559" y="13629"/>
                </a:lnTo>
                <a:cubicBezTo>
                  <a:pt x="13032" y="11945"/>
                  <a:pt x="12367" y="10284"/>
                  <a:pt x="11563" y="8689"/>
                </a:cubicBezTo>
                <a:lnTo>
                  <a:pt x="17607" y="6197"/>
                </a:lnTo>
                <a:cubicBezTo>
                  <a:pt x="16498" y="4042"/>
                  <a:pt x="15195" y="1976"/>
                  <a:pt x="13697" y="0"/>
                </a:cubicBezTo>
                <a:lnTo>
                  <a:pt x="7653" y="2492"/>
                </a:lnTo>
                <a:lnTo>
                  <a:pt x="0" y="5681"/>
                </a:lnTo>
                <a:close/>
              </a:path>
            </a:pathLst>
          </a:custGeom>
          <a:solidFill>
            <a:srgbClr val="C13018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4103903" y="4003995"/>
            <a:ext cx="926910" cy="636120"/>
          </a:xfrm>
          <a:custGeom>
            <a:rect b="b" l="l" r="r" t="t"/>
            <a:pathLst>
              <a:path extrusionOk="0" h="21600" w="21600">
                <a:moveTo>
                  <a:pt x="19557" y="0"/>
                </a:moveTo>
                <a:cubicBezTo>
                  <a:pt x="17256" y="977"/>
                  <a:pt x="14862" y="1556"/>
                  <a:pt x="12373" y="1737"/>
                </a:cubicBezTo>
                <a:cubicBezTo>
                  <a:pt x="11856" y="1773"/>
                  <a:pt x="11316" y="1809"/>
                  <a:pt x="10800" y="1809"/>
                </a:cubicBezTo>
                <a:cubicBezTo>
                  <a:pt x="10283" y="1809"/>
                  <a:pt x="9743" y="1773"/>
                  <a:pt x="9227" y="1737"/>
                </a:cubicBezTo>
                <a:cubicBezTo>
                  <a:pt x="6762" y="1556"/>
                  <a:pt x="4343" y="977"/>
                  <a:pt x="2043" y="0"/>
                </a:cubicBezTo>
                <a:lnTo>
                  <a:pt x="892" y="11108"/>
                </a:lnTo>
                <a:lnTo>
                  <a:pt x="0" y="19863"/>
                </a:lnTo>
                <a:cubicBezTo>
                  <a:pt x="2324" y="20732"/>
                  <a:pt x="4719" y="21311"/>
                  <a:pt x="7184" y="21600"/>
                </a:cubicBezTo>
                <a:lnTo>
                  <a:pt x="8077" y="12880"/>
                </a:lnTo>
                <a:cubicBezTo>
                  <a:pt x="8969" y="12989"/>
                  <a:pt x="9884" y="13025"/>
                  <a:pt x="10800" y="13025"/>
                </a:cubicBezTo>
                <a:cubicBezTo>
                  <a:pt x="11716" y="13025"/>
                  <a:pt x="12608" y="12989"/>
                  <a:pt x="13523" y="12880"/>
                </a:cubicBezTo>
                <a:lnTo>
                  <a:pt x="14416" y="21600"/>
                </a:lnTo>
                <a:cubicBezTo>
                  <a:pt x="16857" y="21311"/>
                  <a:pt x="19252" y="20732"/>
                  <a:pt x="21600" y="19863"/>
                </a:cubicBezTo>
                <a:lnTo>
                  <a:pt x="20708" y="11108"/>
                </a:lnTo>
                <a:lnTo>
                  <a:pt x="19557" y="0"/>
                </a:lnTo>
                <a:close/>
              </a:path>
            </a:pathLst>
          </a:custGeom>
          <a:solidFill>
            <a:srgbClr val="F7931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2582368" y="2613390"/>
            <a:ext cx="784890" cy="1024866"/>
          </a:xfrm>
          <a:custGeom>
            <a:rect b="b" l="l" r="r" t="t"/>
            <a:pathLst>
              <a:path extrusionOk="0" h="21600" w="21600">
                <a:moveTo>
                  <a:pt x="21600" y="15919"/>
                </a:moveTo>
                <a:cubicBezTo>
                  <a:pt x="20020" y="13988"/>
                  <a:pt x="18716" y="11923"/>
                  <a:pt x="17690" y="9745"/>
                </a:cubicBezTo>
                <a:cubicBezTo>
                  <a:pt x="17247" y="8802"/>
                  <a:pt x="16859" y="7859"/>
                  <a:pt x="16526" y="6871"/>
                </a:cubicBezTo>
                <a:cubicBezTo>
                  <a:pt x="15777" y="4670"/>
                  <a:pt x="15333" y="2380"/>
                  <a:pt x="15195" y="0"/>
                </a:cubicBezTo>
                <a:lnTo>
                  <a:pt x="6682" y="1100"/>
                </a:lnTo>
                <a:lnTo>
                  <a:pt x="0" y="1953"/>
                </a:lnTo>
                <a:cubicBezTo>
                  <a:pt x="222" y="4289"/>
                  <a:pt x="665" y="6579"/>
                  <a:pt x="1331" y="8824"/>
                </a:cubicBezTo>
                <a:lnTo>
                  <a:pt x="8041" y="7971"/>
                </a:lnTo>
                <a:cubicBezTo>
                  <a:pt x="8568" y="9655"/>
                  <a:pt x="9233" y="11316"/>
                  <a:pt x="10037" y="12911"/>
                </a:cubicBezTo>
                <a:lnTo>
                  <a:pt x="3993" y="15403"/>
                </a:lnTo>
                <a:cubicBezTo>
                  <a:pt x="5102" y="17558"/>
                  <a:pt x="6405" y="19624"/>
                  <a:pt x="7902" y="21600"/>
                </a:cubicBezTo>
                <a:lnTo>
                  <a:pt x="13947" y="19108"/>
                </a:lnTo>
                <a:lnTo>
                  <a:pt x="21600" y="15919"/>
                </a:lnTo>
                <a:close/>
              </a:path>
            </a:pathLst>
          </a:custGeom>
          <a:solidFill>
            <a:srgbClr val="FFCC4C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5766489" y="2613390"/>
            <a:ext cx="785862" cy="1023732"/>
          </a:xfrm>
          <a:custGeom>
            <a:rect b="b" l="l" r="r" t="t"/>
            <a:pathLst>
              <a:path extrusionOk="0" h="21600" w="21600">
                <a:moveTo>
                  <a:pt x="14898" y="1101"/>
                </a:moveTo>
                <a:lnTo>
                  <a:pt x="6397" y="0"/>
                </a:lnTo>
                <a:cubicBezTo>
                  <a:pt x="6258" y="2360"/>
                  <a:pt x="5815" y="4675"/>
                  <a:pt x="5068" y="6878"/>
                </a:cubicBezTo>
                <a:cubicBezTo>
                  <a:pt x="4735" y="7844"/>
                  <a:pt x="4348" y="8811"/>
                  <a:pt x="3905" y="9755"/>
                </a:cubicBezTo>
                <a:cubicBezTo>
                  <a:pt x="2880" y="11935"/>
                  <a:pt x="1579" y="14025"/>
                  <a:pt x="0" y="15936"/>
                </a:cubicBezTo>
                <a:lnTo>
                  <a:pt x="7671" y="19105"/>
                </a:lnTo>
                <a:lnTo>
                  <a:pt x="13708" y="21600"/>
                </a:lnTo>
                <a:cubicBezTo>
                  <a:pt x="15203" y="19622"/>
                  <a:pt x="16505" y="17554"/>
                  <a:pt x="17612" y="15396"/>
                </a:cubicBezTo>
                <a:lnTo>
                  <a:pt x="11575" y="12902"/>
                </a:lnTo>
                <a:cubicBezTo>
                  <a:pt x="12378" y="11306"/>
                  <a:pt x="13043" y="9642"/>
                  <a:pt x="13569" y="7957"/>
                </a:cubicBezTo>
                <a:lnTo>
                  <a:pt x="20271" y="8811"/>
                </a:lnTo>
                <a:cubicBezTo>
                  <a:pt x="20935" y="6586"/>
                  <a:pt x="21379" y="4293"/>
                  <a:pt x="21600" y="1933"/>
                </a:cubicBezTo>
                <a:lnTo>
                  <a:pt x="14898" y="1101"/>
                </a:lnTo>
                <a:close/>
              </a:path>
            </a:pathLst>
          </a:custGeom>
          <a:solidFill>
            <a:srgbClr val="4CC1E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5081391" y="3487193"/>
            <a:ext cx="1003482" cy="995058"/>
          </a:xfrm>
          <a:custGeom>
            <a:rect b="b" l="l" r="r" t="t"/>
            <a:pathLst>
              <a:path extrusionOk="0" h="21600" w="21600">
                <a:moveTo>
                  <a:pt x="13055" y="0"/>
                </a:moveTo>
                <a:cubicBezTo>
                  <a:pt x="11646" y="1873"/>
                  <a:pt x="10063" y="3561"/>
                  <a:pt x="8306" y="5065"/>
                </a:cubicBezTo>
                <a:cubicBezTo>
                  <a:pt x="7547" y="5712"/>
                  <a:pt x="6766" y="6313"/>
                  <a:pt x="5964" y="6892"/>
                </a:cubicBezTo>
                <a:cubicBezTo>
                  <a:pt x="4099" y="8210"/>
                  <a:pt x="2104" y="9297"/>
                  <a:pt x="0" y="10152"/>
                </a:cubicBezTo>
                <a:lnTo>
                  <a:pt x="3058" y="16558"/>
                </a:lnTo>
                <a:lnTo>
                  <a:pt x="5465" y="21600"/>
                </a:lnTo>
                <a:cubicBezTo>
                  <a:pt x="7547" y="20675"/>
                  <a:pt x="9542" y="19588"/>
                  <a:pt x="11451" y="18339"/>
                </a:cubicBezTo>
                <a:lnTo>
                  <a:pt x="9043" y="13298"/>
                </a:lnTo>
                <a:cubicBezTo>
                  <a:pt x="10453" y="12349"/>
                  <a:pt x="11819" y="11286"/>
                  <a:pt x="13099" y="10152"/>
                </a:cubicBezTo>
                <a:lnTo>
                  <a:pt x="16851" y="14153"/>
                </a:lnTo>
                <a:cubicBezTo>
                  <a:pt x="18564" y="12604"/>
                  <a:pt x="20147" y="10916"/>
                  <a:pt x="21600" y="9089"/>
                </a:cubicBezTo>
                <a:lnTo>
                  <a:pt x="17848" y="5088"/>
                </a:lnTo>
                <a:lnTo>
                  <a:pt x="13055" y="0"/>
                </a:lnTo>
                <a:close/>
              </a:path>
            </a:pathLst>
          </a:custGeom>
          <a:solidFill>
            <a:srgbClr val="A2B969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2582368" y="1430639"/>
            <a:ext cx="785862" cy="1023732"/>
          </a:xfrm>
          <a:custGeom>
            <a:rect b="b" l="l" r="r" t="t"/>
            <a:pathLst>
              <a:path extrusionOk="0" h="21600" w="21600">
                <a:moveTo>
                  <a:pt x="15203" y="21600"/>
                </a:moveTo>
                <a:cubicBezTo>
                  <a:pt x="15342" y="19240"/>
                  <a:pt x="15785" y="16925"/>
                  <a:pt x="16532" y="14722"/>
                </a:cubicBezTo>
                <a:cubicBezTo>
                  <a:pt x="16865" y="13756"/>
                  <a:pt x="17252" y="12789"/>
                  <a:pt x="17695" y="11845"/>
                </a:cubicBezTo>
                <a:cubicBezTo>
                  <a:pt x="18720" y="9665"/>
                  <a:pt x="20021" y="7575"/>
                  <a:pt x="21600" y="5664"/>
                </a:cubicBezTo>
                <a:lnTo>
                  <a:pt x="13929" y="2495"/>
                </a:lnTo>
                <a:lnTo>
                  <a:pt x="7892" y="0"/>
                </a:lnTo>
                <a:cubicBezTo>
                  <a:pt x="6397" y="1978"/>
                  <a:pt x="5095" y="4046"/>
                  <a:pt x="3988" y="6204"/>
                </a:cubicBezTo>
                <a:lnTo>
                  <a:pt x="10025" y="8698"/>
                </a:lnTo>
                <a:cubicBezTo>
                  <a:pt x="9222" y="10294"/>
                  <a:pt x="8557" y="11958"/>
                  <a:pt x="8031" y="13643"/>
                </a:cubicBezTo>
                <a:lnTo>
                  <a:pt x="1329" y="12789"/>
                </a:lnTo>
                <a:cubicBezTo>
                  <a:pt x="665" y="15014"/>
                  <a:pt x="222" y="17307"/>
                  <a:pt x="0" y="19667"/>
                </a:cubicBezTo>
                <a:lnTo>
                  <a:pt x="6674" y="20521"/>
                </a:lnTo>
                <a:lnTo>
                  <a:pt x="15203" y="21600"/>
                </a:lnTo>
                <a:close/>
              </a:path>
            </a:pathLst>
          </a:custGeom>
          <a:solidFill>
            <a:srgbClr val="F7931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4333115" y="257525"/>
            <a:ext cx="4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5517437" y="648882"/>
            <a:ext cx="4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6210279" y="1707821"/>
            <a:ext cx="4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/>
          </a:p>
        </p:txBody>
      </p:sp>
      <p:sp>
        <p:nvSpPr>
          <p:cNvPr id="158" name="Google Shape;158;p19"/>
          <p:cNvSpPr txBox="1"/>
          <p:nvPr/>
        </p:nvSpPr>
        <p:spPr>
          <a:xfrm>
            <a:off x="4333115" y="4472186"/>
            <a:ext cx="4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5508034" y="4060088"/>
            <a:ext cx="4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/>
          </a:p>
        </p:txBody>
      </p:sp>
      <p:sp>
        <p:nvSpPr>
          <p:cNvPr id="160" name="Google Shape;160;p19"/>
          <p:cNvSpPr txBox="1"/>
          <p:nvPr/>
        </p:nvSpPr>
        <p:spPr>
          <a:xfrm>
            <a:off x="6199694" y="3006040"/>
            <a:ext cx="4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3161279" y="655967"/>
            <a:ext cx="4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3163914" y="4060995"/>
            <a:ext cx="4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07</a:t>
            </a:r>
            <a:endParaRPr/>
          </a:p>
        </p:txBody>
      </p:sp>
      <p:sp>
        <p:nvSpPr>
          <p:cNvPr id="163" name="Google Shape;163;p19"/>
          <p:cNvSpPr txBox="1"/>
          <p:nvPr/>
        </p:nvSpPr>
        <p:spPr>
          <a:xfrm>
            <a:off x="2444307" y="1705566"/>
            <a:ext cx="4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09</a:t>
            </a:r>
            <a:endParaRPr/>
          </a:p>
        </p:txBody>
      </p:sp>
      <p:sp>
        <p:nvSpPr>
          <p:cNvPr id="164" name="Google Shape;164;p19"/>
          <p:cNvSpPr txBox="1"/>
          <p:nvPr/>
        </p:nvSpPr>
        <p:spPr>
          <a:xfrm>
            <a:off x="2444307" y="3006040"/>
            <a:ext cx="4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08</a:t>
            </a:r>
            <a:endParaRPr/>
          </a:p>
        </p:txBody>
      </p:sp>
      <p:grpSp>
        <p:nvGrpSpPr>
          <p:cNvPr id="165" name="Google Shape;165;p19"/>
          <p:cNvGrpSpPr/>
          <p:nvPr/>
        </p:nvGrpSpPr>
        <p:grpSpPr>
          <a:xfrm>
            <a:off x="6732486" y="1049070"/>
            <a:ext cx="2402404" cy="1041866"/>
            <a:chOff x="8825313" y="1771143"/>
            <a:chExt cx="3028368" cy="1241943"/>
          </a:xfrm>
        </p:grpSpPr>
        <p:sp>
          <p:nvSpPr>
            <p:cNvPr id="166" name="Google Shape;166;p19"/>
            <p:cNvSpPr txBox="1"/>
            <p:nvPr/>
          </p:nvSpPr>
          <p:spPr>
            <a:xfrm>
              <a:off x="8825313" y="1771143"/>
              <a:ext cx="2926200" cy="5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3A5C84"/>
                  </a:solidFill>
                  <a:latin typeface="Calibri"/>
                  <a:ea typeface="Calibri"/>
                  <a:cs typeface="Calibri"/>
                  <a:sym typeface="Calibri"/>
                </a:rPr>
                <a:t>SERF</a:t>
              </a:r>
              <a:endParaRPr/>
            </a:p>
          </p:txBody>
        </p:sp>
        <p:sp>
          <p:nvSpPr>
            <p:cNvPr id="167" name="Google Shape;167;p19"/>
            <p:cNvSpPr txBox="1"/>
            <p:nvPr/>
          </p:nvSpPr>
          <p:spPr>
            <a:xfrm>
              <a:off x="8927481" y="2646186"/>
              <a:ext cx="2926200" cy="3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19"/>
          <p:cNvGrpSpPr/>
          <p:nvPr/>
        </p:nvGrpSpPr>
        <p:grpSpPr>
          <a:xfrm>
            <a:off x="6682486" y="4091157"/>
            <a:ext cx="2452404" cy="461814"/>
            <a:chOff x="8762285" y="5353652"/>
            <a:chExt cx="3091396" cy="550500"/>
          </a:xfrm>
        </p:grpSpPr>
        <p:sp>
          <p:nvSpPr>
            <p:cNvPr id="169" name="Google Shape;169;p19"/>
            <p:cNvSpPr txBox="1"/>
            <p:nvPr/>
          </p:nvSpPr>
          <p:spPr>
            <a:xfrm>
              <a:off x="8762285" y="5353652"/>
              <a:ext cx="2926200" cy="5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7D9445"/>
                  </a:solidFill>
                  <a:latin typeface="Calibri"/>
                  <a:ea typeface="Calibri"/>
                  <a:cs typeface="Calibri"/>
                  <a:sym typeface="Calibri"/>
                </a:rPr>
                <a:t>NACCESS</a:t>
              </a:r>
              <a:endParaRPr/>
            </a:p>
          </p:txBody>
        </p:sp>
        <p:sp>
          <p:nvSpPr>
            <p:cNvPr id="170" name="Google Shape;170;p19"/>
            <p:cNvSpPr txBox="1"/>
            <p:nvPr/>
          </p:nvSpPr>
          <p:spPr>
            <a:xfrm>
              <a:off x="8927481" y="5480826"/>
              <a:ext cx="2926200" cy="3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19"/>
          <p:cNvGrpSpPr/>
          <p:nvPr/>
        </p:nvGrpSpPr>
        <p:grpSpPr>
          <a:xfrm>
            <a:off x="14475" y="1583670"/>
            <a:ext cx="2321354" cy="644016"/>
            <a:chOff x="338440" y="2245395"/>
            <a:chExt cx="2926200" cy="767691"/>
          </a:xfrm>
        </p:grpSpPr>
        <p:sp>
          <p:nvSpPr>
            <p:cNvPr id="172" name="Google Shape;172;p19"/>
            <p:cNvSpPr txBox="1"/>
            <p:nvPr/>
          </p:nvSpPr>
          <p:spPr>
            <a:xfrm>
              <a:off x="338440" y="2245395"/>
              <a:ext cx="2926200" cy="5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0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C96F07"/>
                  </a:solidFill>
                  <a:latin typeface="Calibri"/>
                  <a:ea typeface="Calibri"/>
                  <a:cs typeface="Calibri"/>
                  <a:sym typeface="Calibri"/>
                </a:rPr>
                <a:t>CCP4</a:t>
              </a:r>
              <a:endParaRPr/>
            </a:p>
          </p:txBody>
        </p:sp>
        <p:sp>
          <p:nvSpPr>
            <p:cNvPr id="173" name="Google Shape;173;p19"/>
            <p:cNvSpPr txBox="1"/>
            <p:nvPr/>
          </p:nvSpPr>
          <p:spPr>
            <a:xfrm>
              <a:off x="338440" y="2646186"/>
              <a:ext cx="2926200" cy="3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19"/>
          <p:cNvGrpSpPr/>
          <p:nvPr/>
        </p:nvGrpSpPr>
        <p:grpSpPr>
          <a:xfrm>
            <a:off x="-150" y="4197843"/>
            <a:ext cx="3164079" cy="622091"/>
            <a:chOff x="338440" y="5480826"/>
            <a:chExt cx="3988503" cy="741555"/>
          </a:xfrm>
        </p:grpSpPr>
        <p:sp>
          <p:nvSpPr>
            <p:cNvPr id="175" name="Google Shape;175;p19"/>
            <p:cNvSpPr txBox="1"/>
            <p:nvPr/>
          </p:nvSpPr>
          <p:spPr>
            <a:xfrm>
              <a:off x="1400743" y="5671881"/>
              <a:ext cx="2926200" cy="5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0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C96F07"/>
                  </a:solidFill>
                  <a:latin typeface="Calibri"/>
                  <a:ea typeface="Calibri"/>
                  <a:cs typeface="Calibri"/>
                  <a:sym typeface="Calibri"/>
                </a:rPr>
                <a:t>DSSP</a:t>
              </a:r>
              <a:endParaRPr/>
            </a:p>
          </p:txBody>
        </p:sp>
        <p:sp>
          <p:nvSpPr>
            <p:cNvPr id="176" name="Google Shape;176;p19"/>
            <p:cNvSpPr txBox="1"/>
            <p:nvPr/>
          </p:nvSpPr>
          <p:spPr>
            <a:xfrm>
              <a:off x="338440" y="5480826"/>
              <a:ext cx="2926200" cy="33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/>
            </a:p>
          </p:txBody>
        </p:sp>
      </p:grpSp>
      <p:grpSp>
        <p:nvGrpSpPr>
          <p:cNvPr id="177" name="Google Shape;177;p19"/>
          <p:cNvGrpSpPr/>
          <p:nvPr/>
        </p:nvGrpSpPr>
        <p:grpSpPr>
          <a:xfrm>
            <a:off x="5850761" y="187071"/>
            <a:ext cx="3284129" cy="1098966"/>
            <a:chOff x="7713848" y="758198"/>
            <a:chExt cx="4139833" cy="1310008"/>
          </a:xfrm>
        </p:grpSpPr>
        <p:sp>
          <p:nvSpPr>
            <p:cNvPr id="178" name="Google Shape;178;p19"/>
            <p:cNvSpPr txBox="1"/>
            <p:nvPr/>
          </p:nvSpPr>
          <p:spPr>
            <a:xfrm>
              <a:off x="7713848" y="758198"/>
              <a:ext cx="2926200" cy="5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A57600"/>
                  </a:solidFill>
                  <a:latin typeface="Calibri"/>
                  <a:ea typeface="Calibri"/>
                  <a:cs typeface="Calibri"/>
                  <a:sym typeface="Calibri"/>
                </a:rPr>
                <a:t>ASAP</a:t>
              </a:r>
              <a:endParaRPr/>
            </a:p>
          </p:txBody>
        </p:sp>
        <p:sp>
          <p:nvSpPr>
            <p:cNvPr id="179" name="Google Shape;179;p19"/>
            <p:cNvSpPr txBox="1"/>
            <p:nvPr/>
          </p:nvSpPr>
          <p:spPr>
            <a:xfrm>
              <a:off x="8927481" y="1701306"/>
              <a:ext cx="2926200" cy="3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19"/>
          <p:cNvGrpSpPr/>
          <p:nvPr/>
        </p:nvGrpSpPr>
        <p:grpSpPr>
          <a:xfrm>
            <a:off x="-150" y="516158"/>
            <a:ext cx="2916654" cy="769878"/>
            <a:chOff x="338440" y="1150482"/>
            <a:chExt cx="3676610" cy="917724"/>
          </a:xfrm>
        </p:grpSpPr>
        <p:sp>
          <p:nvSpPr>
            <p:cNvPr id="181" name="Google Shape;181;p19"/>
            <p:cNvSpPr txBox="1"/>
            <p:nvPr/>
          </p:nvSpPr>
          <p:spPr>
            <a:xfrm>
              <a:off x="1088850" y="1150482"/>
              <a:ext cx="2926200" cy="5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0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13A1D8"/>
                  </a:solidFill>
                  <a:latin typeface="Calibri"/>
                  <a:ea typeface="Calibri"/>
                  <a:cs typeface="Calibri"/>
                  <a:sym typeface="Calibri"/>
                </a:rPr>
                <a:t>PDBePISA</a:t>
              </a:r>
              <a:endParaRPr/>
            </a:p>
          </p:txBody>
        </p:sp>
        <p:sp>
          <p:nvSpPr>
            <p:cNvPr id="182" name="Google Shape;182;p19"/>
            <p:cNvSpPr txBox="1"/>
            <p:nvPr/>
          </p:nvSpPr>
          <p:spPr>
            <a:xfrm>
              <a:off x="338440" y="1701306"/>
              <a:ext cx="2926200" cy="3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19"/>
          <p:cNvGrpSpPr/>
          <p:nvPr/>
        </p:nvGrpSpPr>
        <p:grpSpPr>
          <a:xfrm>
            <a:off x="392" y="2588043"/>
            <a:ext cx="2344479" cy="551166"/>
            <a:chOff x="339123" y="3591066"/>
            <a:chExt cx="2955350" cy="657010"/>
          </a:xfrm>
        </p:grpSpPr>
        <p:sp>
          <p:nvSpPr>
            <p:cNvPr id="184" name="Google Shape;184;p19"/>
            <p:cNvSpPr txBox="1"/>
            <p:nvPr/>
          </p:nvSpPr>
          <p:spPr>
            <a:xfrm>
              <a:off x="368273" y="3697576"/>
              <a:ext cx="2926200" cy="5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0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A57600"/>
                  </a:solidFill>
                  <a:latin typeface="Calibri"/>
                  <a:ea typeface="Calibri"/>
                  <a:cs typeface="Calibri"/>
                  <a:sym typeface="Calibri"/>
                </a:rPr>
                <a:t>ProtSA</a:t>
              </a:r>
              <a:endParaRPr/>
            </a:p>
          </p:txBody>
        </p:sp>
        <p:sp>
          <p:nvSpPr>
            <p:cNvPr id="185" name="Google Shape;185;p19"/>
            <p:cNvSpPr txBox="1"/>
            <p:nvPr/>
          </p:nvSpPr>
          <p:spPr>
            <a:xfrm>
              <a:off x="339123" y="3591066"/>
              <a:ext cx="2926200" cy="3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19"/>
          <p:cNvGrpSpPr/>
          <p:nvPr/>
        </p:nvGrpSpPr>
        <p:grpSpPr>
          <a:xfrm>
            <a:off x="6822572" y="1993695"/>
            <a:ext cx="2414554" cy="902141"/>
            <a:chOff x="8938871" y="2882580"/>
            <a:chExt cx="3043684" cy="1075386"/>
          </a:xfrm>
        </p:grpSpPr>
        <p:sp>
          <p:nvSpPr>
            <p:cNvPr id="187" name="Google Shape;187;p19"/>
            <p:cNvSpPr txBox="1"/>
            <p:nvPr/>
          </p:nvSpPr>
          <p:spPr>
            <a:xfrm>
              <a:off x="9056355" y="2882580"/>
              <a:ext cx="2926200" cy="5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C13018"/>
                  </a:solidFill>
                  <a:latin typeface="Calibri"/>
                  <a:ea typeface="Calibri"/>
                  <a:cs typeface="Calibri"/>
                  <a:sym typeface="Calibri"/>
                </a:rPr>
                <a:t>POPS-R</a:t>
              </a:r>
              <a:endParaRPr/>
            </a:p>
          </p:txBody>
        </p:sp>
        <p:sp>
          <p:nvSpPr>
            <p:cNvPr id="188" name="Google Shape;188;p19"/>
            <p:cNvSpPr txBox="1"/>
            <p:nvPr/>
          </p:nvSpPr>
          <p:spPr>
            <a:xfrm>
              <a:off x="8938871" y="3591066"/>
              <a:ext cx="2926200" cy="3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" name="Google Shape;189;p19"/>
          <p:cNvGrpSpPr/>
          <p:nvPr/>
        </p:nvGrpSpPr>
        <p:grpSpPr>
          <a:xfrm>
            <a:off x="-150" y="3392943"/>
            <a:ext cx="2582529" cy="640016"/>
            <a:chOff x="338440" y="4535946"/>
            <a:chExt cx="3255426" cy="762923"/>
          </a:xfrm>
        </p:grpSpPr>
        <p:sp>
          <p:nvSpPr>
            <p:cNvPr id="190" name="Google Shape;190;p19"/>
            <p:cNvSpPr txBox="1"/>
            <p:nvPr/>
          </p:nvSpPr>
          <p:spPr>
            <a:xfrm>
              <a:off x="667666" y="4748369"/>
              <a:ext cx="2926200" cy="5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0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3A5C84"/>
                  </a:solidFill>
                  <a:latin typeface="Calibri"/>
                  <a:ea typeface="Calibri"/>
                  <a:cs typeface="Calibri"/>
                  <a:sym typeface="Calibri"/>
                </a:rPr>
                <a:t>GETAREA</a:t>
              </a:r>
              <a:endParaRPr/>
            </a:p>
          </p:txBody>
        </p:sp>
        <p:sp>
          <p:nvSpPr>
            <p:cNvPr id="191" name="Google Shape;191;p19"/>
            <p:cNvSpPr txBox="1"/>
            <p:nvPr/>
          </p:nvSpPr>
          <p:spPr>
            <a:xfrm>
              <a:off x="338440" y="4535946"/>
              <a:ext cx="2926200" cy="3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9"/>
          <p:cNvGrpSpPr/>
          <p:nvPr/>
        </p:nvGrpSpPr>
        <p:grpSpPr>
          <a:xfrm>
            <a:off x="6813536" y="3056719"/>
            <a:ext cx="2321354" cy="644016"/>
            <a:chOff x="8927481" y="4135155"/>
            <a:chExt cx="2926200" cy="767691"/>
          </a:xfrm>
        </p:grpSpPr>
        <p:sp>
          <p:nvSpPr>
            <p:cNvPr id="193" name="Google Shape;193;p19"/>
            <p:cNvSpPr txBox="1"/>
            <p:nvPr/>
          </p:nvSpPr>
          <p:spPr>
            <a:xfrm>
              <a:off x="8927481" y="4135155"/>
              <a:ext cx="2926200" cy="5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13A1D8"/>
                  </a:solidFill>
                  <a:latin typeface="Calibri"/>
                  <a:ea typeface="Calibri"/>
                  <a:cs typeface="Calibri"/>
                  <a:sym typeface="Calibri"/>
                </a:rPr>
                <a:t>ACCESS</a:t>
              </a:r>
              <a:endParaRPr/>
            </a:p>
          </p:txBody>
        </p:sp>
        <p:sp>
          <p:nvSpPr>
            <p:cNvPr id="194" name="Google Shape;194;p19"/>
            <p:cNvSpPr txBox="1"/>
            <p:nvPr/>
          </p:nvSpPr>
          <p:spPr>
            <a:xfrm>
              <a:off x="8927481" y="4535946"/>
              <a:ext cx="2926200" cy="3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19"/>
          <p:cNvGrpSpPr/>
          <p:nvPr/>
        </p:nvGrpSpPr>
        <p:grpSpPr>
          <a:xfrm>
            <a:off x="3741180" y="1840263"/>
            <a:ext cx="1660911" cy="1200466"/>
            <a:chOff x="332936" y="2627766"/>
            <a:chExt cx="2926200" cy="1431000"/>
          </a:xfrm>
        </p:grpSpPr>
        <p:sp>
          <p:nvSpPr>
            <p:cNvPr id="196" name="Google Shape;196;p19"/>
            <p:cNvSpPr txBox="1"/>
            <p:nvPr/>
          </p:nvSpPr>
          <p:spPr>
            <a:xfrm>
              <a:off x="332936" y="2627766"/>
              <a:ext cx="2926200" cy="14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latin typeface="Calibri"/>
                  <a:ea typeface="Calibri"/>
                  <a:cs typeface="Calibri"/>
                  <a:sym typeface="Calibri"/>
                </a:rPr>
                <a:t>Programs for SASA Calculation</a:t>
              </a:r>
              <a:endParaRPr/>
            </a:p>
          </p:txBody>
        </p:sp>
        <p:sp>
          <p:nvSpPr>
            <p:cNvPr id="197" name="Google Shape;197;p19"/>
            <p:cNvSpPr txBox="1"/>
            <p:nvPr/>
          </p:nvSpPr>
          <p:spPr>
            <a:xfrm>
              <a:off x="332936" y="3086922"/>
              <a:ext cx="2926200" cy="3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40"/>
              <a:t>Conclusion</a:t>
            </a:r>
            <a:endParaRPr sz="4040"/>
          </a:p>
        </p:txBody>
      </p:sp>
      <p:sp>
        <p:nvSpPr>
          <p:cNvPr id="203" name="Google Shape;20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27818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2500">
                <a:solidFill>
                  <a:schemeClr val="dk2"/>
                </a:solidFill>
              </a:rPr>
              <a:t>SASA's critical role: Crucial for predicting protein properties.</a:t>
            </a:r>
            <a:endParaRPr sz="2500">
              <a:solidFill>
                <a:schemeClr val="dk2"/>
              </a:solidFill>
            </a:endParaRPr>
          </a:p>
          <a:p>
            <a:pPr indent="-327818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2500">
                <a:solidFill>
                  <a:schemeClr val="dk2"/>
                </a:solidFill>
              </a:rPr>
              <a:t>Folded state accuracy: Prediction methods yield precise and model-independent results.</a:t>
            </a:r>
            <a:endParaRPr sz="2500">
              <a:solidFill>
                <a:schemeClr val="dk2"/>
              </a:solidFill>
            </a:endParaRPr>
          </a:p>
          <a:p>
            <a:pPr indent="-327818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2500">
                <a:solidFill>
                  <a:schemeClr val="dk2"/>
                </a:solidFill>
              </a:rPr>
              <a:t>Unfolded state challenges: Lack of exact methods for SASA calculation.</a:t>
            </a:r>
            <a:endParaRPr sz="2500">
              <a:solidFill>
                <a:schemeClr val="dk2"/>
              </a:solidFill>
            </a:endParaRPr>
          </a:p>
          <a:p>
            <a:pPr indent="-327818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2500">
                <a:solidFill>
                  <a:schemeClr val="dk2"/>
                </a:solidFill>
              </a:rPr>
              <a:t>Online resources available: Various tools aid in SASA estimation.</a:t>
            </a:r>
            <a:endParaRPr sz="2500">
              <a:solidFill>
                <a:schemeClr val="dk2"/>
              </a:solidFill>
            </a:endParaRPr>
          </a:p>
          <a:p>
            <a:pPr indent="-327818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2500">
                <a:solidFill>
                  <a:schemeClr val="dk2"/>
                </a:solidFill>
              </a:rPr>
              <a:t>Broad applications: SASA essential for protein research, drug discovery, and molecular modeling.</a:t>
            </a:r>
            <a:endParaRPr sz="2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type="title"/>
          </p:nvPr>
        </p:nvSpPr>
        <p:spPr>
          <a:xfrm>
            <a:off x="597725" y="2808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