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694c6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694c6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85231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85231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e6c3e9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e6c3e9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6c3e979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6c3e979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3852315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3852315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3852315e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3852315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852315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3852315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3852315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3852315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e6098f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e6098f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8.png"/><Relationship Id="rId13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000500" y="772575"/>
            <a:ext cx="6414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dimensional data indexing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60725" y="1415850"/>
            <a:ext cx="57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R-tree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3200" y="2208450"/>
            <a:ext cx="8520600" cy="22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Prakhar Singh 		20CS10045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Atishay Jain	         20CS30008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Rudrak Patra             20CS30044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Akash Das 	         20CS10006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Saras Pantulwar        20CS30046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820050" y="373650"/>
            <a:ext cx="7503900" cy="439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flipH="1" rot="10800000">
            <a:off x="3069150" y="3365438"/>
            <a:ext cx="3005700" cy="588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 !!</a:t>
            </a:r>
            <a:endParaRPr sz="49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6196825" y="793550"/>
            <a:ext cx="793500" cy="728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035000" y="819150"/>
            <a:ext cx="793500" cy="728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885650" y="466750"/>
            <a:ext cx="1008300" cy="25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6089425" y="466750"/>
            <a:ext cx="1008300" cy="25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508150" y="1215050"/>
            <a:ext cx="68100" cy="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6473490" y="1138850"/>
            <a:ext cx="68100" cy="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6119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</a:t>
            </a:r>
            <a:r>
              <a:rPr lang="en"/>
              <a:t>high </a:t>
            </a:r>
            <a:r>
              <a:rPr lang="en"/>
              <a:t>dimensio</a:t>
            </a:r>
            <a:r>
              <a:rPr lang="en" sz="1900"/>
              <a:t>nal</a:t>
            </a:r>
            <a:r>
              <a:rPr lang="en" sz="1900"/>
              <a:t> d</a:t>
            </a:r>
            <a:r>
              <a:rPr lang="en"/>
              <a:t>ata indexing 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dimensional data indexing and searching is the process of storing and retrieving data points that exist in a high-dimensional space.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Traditional indexing and searching techniques are not effective for high dimensional data due to the exponential growth in the number of attribute combinations.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Space partitioning methods such as R-trees divide the space into subspaces for efficient search.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dimensional data indexing and searching is important in domains such as image processing, computer vision, and machine learning.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75" y="1138775"/>
            <a:ext cx="4168525" cy="35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78100" y="184202"/>
            <a:ext cx="5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ar graph with upward trend outline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591" y="2009975"/>
            <a:ext cx="673166" cy="94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rdroom outline"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3410" y="453280"/>
            <a:ext cx="673166" cy="94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 outline"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3410" y="3566669"/>
            <a:ext cx="673166" cy="94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 review outline" id="80" name="Google Shape;8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3950" y="2009971"/>
            <a:ext cx="673166" cy="94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it Notes outline"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7131" y="3566666"/>
            <a:ext cx="673166" cy="941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5"/>
          <p:cNvGrpSpPr/>
          <p:nvPr/>
        </p:nvGrpSpPr>
        <p:grpSpPr>
          <a:xfrm>
            <a:off x="7262605" y="1627190"/>
            <a:ext cx="1765914" cy="1708264"/>
            <a:chOff x="8591327" y="1466716"/>
            <a:chExt cx="3122196" cy="1659475"/>
          </a:xfrm>
        </p:grpSpPr>
        <p:sp>
          <p:nvSpPr>
            <p:cNvPr id="83" name="Google Shape;83;p15"/>
            <p:cNvSpPr txBox="1"/>
            <p:nvPr/>
          </p:nvSpPr>
          <p:spPr>
            <a:xfrm>
              <a:off x="8591327" y="1466716"/>
              <a:ext cx="312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13A1D8"/>
                  </a:solidFill>
                  <a:latin typeface="Calibri"/>
                  <a:ea typeface="Calibri"/>
                  <a:cs typeface="Calibri"/>
                  <a:sym typeface="Calibri"/>
                </a:rPr>
                <a:t>Split-Algo</a:t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8591423" y="1925891"/>
              <a:ext cx="3122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When splitting full nodes, find two new MBRs that cover the data objects with minimal overlap, using algorithms such as linear or quadratic split</a:t>
              </a:r>
              <a:endParaRPr sz="1200"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6813501" y="3572459"/>
            <a:ext cx="2154268" cy="1251887"/>
            <a:chOff x="8921977" y="4073386"/>
            <a:chExt cx="2926200" cy="1216133"/>
          </a:xfrm>
        </p:grpSpPr>
        <p:sp>
          <p:nvSpPr>
            <p:cNvPr id="86" name="Google Shape;86;p15"/>
            <p:cNvSpPr txBox="1"/>
            <p:nvPr/>
          </p:nvSpPr>
          <p:spPr>
            <a:xfrm>
              <a:off x="8921977" y="4073386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C13018"/>
                  </a:solidFill>
                  <a:latin typeface="Calibri"/>
                  <a:ea typeface="Calibri"/>
                  <a:cs typeface="Calibri"/>
                  <a:sym typeface="Calibri"/>
                </a:rPr>
                <a:t>Deletion</a:t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8921977" y="4458518"/>
              <a:ext cx="2926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We remove the object, update the node's MBR, and propagate changes up the tree as needed</a:t>
              </a:r>
              <a:endParaRPr sz="1200"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90268" y="1627098"/>
            <a:ext cx="1527184" cy="1632044"/>
            <a:chOff x="332936" y="2627766"/>
            <a:chExt cx="2926200" cy="1585432"/>
          </a:xfrm>
        </p:grpSpPr>
        <p:sp>
          <p:nvSpPr>
            <p:cNvPr id="89" name="Google Shape;89;p15"/>
            <p:cNvSpPr txBox="1"/>
            <p:nvPr/>
          </p:nvSpPr>
          <p:spPr>
            <a:xfrm>
              <a:off x="332936" y="2627766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63951"/>
                  </a:solidFill>
                  <a:latin typeface="Calibri"/>
                  <a:ea typeface="Calibri"/>
                  <a:cs typeface="Calibri"/>
                  <a:sym typeface="Calibri"/>
                </a:rPr>
                <a:t>Insertion</a:t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332936" y="3012898"/>
              <a:ext cx="29262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objects are inserted by traversing the tree until we find the leaf node enclosing the object recursively.</a:t>
              </a:r>
              <a:endParaRPr sz="1200"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90249" y="3572404"/>
            <a:ext cx="2416872" cy="1251878"/>
            <a:chOff x="332936" y="4652338"/>
            <a:chExt cx="3282902" cy="1216124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32936" y="4652338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Searching</a:t>
              </a:r>
              <a:endParaRPr>
                <a:solidFill>
                  <a:srgbClr val="BF9000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32938" y="5037461"/>
              <a:ext cx="3282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traverse the tree checking each node's MBR for overlap with the query region. We check data objects in leaf nodes and recurse to child nodes in internal nodes.</a:t>
              </a:r>
              <a:endParaRPr sz="1200"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813501" y="61935"/>
            <a:ext cx="2154268" cy="1328087"/>
            <a:chOff x="8921977" y="1466725"/>
            <a:chExt cx="2926200" cy="1290156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8921977" y="1466725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Bulk-Algo</a:t>
              </a:r>
              <a:endParaRPr>
                <a:solidFill>
                  <a:srgbClr val="BF9000"/>
                </a:solidFill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8921977" y="1925881"/>
              <a:ext cx="2926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for efficiently </a:t>
              </a:r>
              <a:r>
                <a:rPr lang="en" sz="1200">
                  <a:solidFill>
                    <a:schemeClr val="dk1"/>
                  </a:solidFill>
                </a:rPr>
                <a:t>R-Tree</a:t>
              </a:r>
              <a:r>
                <a:rPr lang="en" sz="1200"/>
                <a:t>, partition data objects into groups and recursively create nodes for each group. Nodes are merged to form a balanced tree.</a:t>
              </a:r>
              <a:endParaRPr sz="1200"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490249" y="61823"/>
            <a:ext cx="2154268" cy="1251887"/>
            <a:chOff x="332936" y="2627766"/>
            <a:chExt cx="2926200" cy="1216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332936" y="2627766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7D9445"/>
                  </a:solidFill>
                  <a:latin typeface="Calibri"/>
                  <a:ea typeface="Calibri"/>
                  <a:cs typeface="Calibri"/>
                  <a:sym typeface="Calibri"/>
                </a:rPr>
                <a:t>Data Structure</a:t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32936" y="3012898"/>
              <a:ext cx="2926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tree-based data structure, each node represents a minimum bounding rectangle (MBR) enclosing a set of objects.</a:t>
              </a:r>
              <a:endParaRPr sz="1200"/>
            </a:p>
          </p:txBody>
        </p:sp>
      </p:grpSp>
      <p:sp>
        <p:nvSpPr>
          <p:cNvPr id="100" name="Google Shape;100;p15"/>
          <p:cNvSpPr txBox="1"/>
          <p:nvPr/>
        </p:nvSpPr>
        <p:spPr>
          <a:xfrm>
            <a:off x="3541400" y="2054000"/>
            <a:ext cx="2315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R-Tree implementation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2263670" y="-14702"/>
            <a:ext cx="4930590" cy="4690697"/>
            <a:chOff x="2747325" y="1315728"/>
            <a:chExt cx="6697351" cy="4556729"/>
          </a:xfrm>
        </p:grpSpPr>
        <p:sp>
          <p:nvSpPr>
            <p:cNvPr id="102" name="Google Shape;102;p15"/>
            <p:cNvSpPr/>
            <p:nvPr/>
          </p:nvSpPr>
          <p:spPr>
            <a:xfrm>
              <a:off x="5915568" y="4150910"/>
              <a:ext cx="2209799" cy="1721547"/>
            </a:xfrm>
            <a:custGeom>
              <a:rect b="b" l="l" r="r" t="t"/>
              <a:pathLst>
                <a:path extrusionOk="0" h="1721547" w="2209799">
                  <a:moveTo>
                    <a:pt x="1805352" y="0"/>
                  </a:moveTo>
                  <a:lnTo>
                    <a:pt x="1926311" y="120941"/>
                  </a:lnTo>
                  <a:cubicBezTo>
                    <a:pt x="1945221" y="139897"/>
                    <a:pt x="1975461" y="139897"/>
                    <a:pt x="1994288" y="120941"/>
                  </a:cubicBezTo>
                  <a:cubicBezTo>
                    <a:pt x="2013198" y="102067"/>
                    <a:pt x="2013198" y="71853"/>
                    <a:pt x="1994288" y="52896"/>
                  </a:cubicBezTo>
                  <a:lnTo>
                    <a:pt x="1945221" y="3808"/>
                  </a:lnTo>
                  <a:lnTo>
                    <a:pt x="2119080" y="45363"/>
                  </a:lnTo>
                  <a:cubicBezTo>
                    <a:pt x="2145571" y="52896"/>
                    <a:pt x="2164398" y="71853"/>
                    <a:pt x="2171979" y="98259"/>
                  </a:cubicBezTo>
                  <a:lnTo>
                    <a:pt x="2209799" y="268371"/>
                  </a:lnTo>
                  <a:lnTo>
                    <a:pt x="2160649" y="219283"/>
                  </a:lnTo>
                  <a:cubicBezTo>
                    <a:pt x="2141739" y="200326"/>
                    <a:pt x="2111499" y="200326"/>
                    <a:pt x="2092589" y="219283"/>
                  </a:cubicBezTo>
                  <a:cubicBezTo>
                    <a:pt x="2073678" y="238156"/>
                    <a:pt x="2073678" y="268371"/>
                    <a:pt x="2092589" y="287327"/>
                  </a:cubicBezTo>
                  <a:lnTo>
                    <a:pt x="2209799" y="404460"/>
                  </a:lnTo>
                  <a:cubicBezTo>
                    <a:pt x="2110582" y="503733"/>
                    <a:pt x="2047494" y="626334"/>
                    <a:pt x="2020570" y="756409"/>
                  </a:cubicBezTo>
                  <a:lnTo>
                    <a:pt x="2018575" y="774113"/>
                  </a:lnTo>
                  <a:lnTo>
                    <a:pt x="2018812" y="774824"/>
                  </a:lnTo>
                  <a:cubicBezTo>
                    <a:pt x="2029270" y="819640"/>
                    <a:pt x="2035653" y="865889"/>
                    <a:pt x="2037548" y="913141"/>
                  </a:cubicBezTo>
                  <a:cubicBezTo>
                    <a:pt x="2049352" y="1184840"/>
                    <a:pt x="1917935" y="1427035"/>
                    <a:pt x="1712505" y="1572312"/>
                  </a:cubicBezTo>
                  <a:lnTo>
                    <a:pt x="1638618" y="1614423"/>
                  </a:lnTo>
                  <a:lnTo>
                    <a:pt x="1626977" y="1622615"/>
                  </a:lnTo>
                  <a:lnTo>
                    <a:pt x="1613426" y="1628781"/>
                  </a:lnTo>
                  <a:lnTo>
                    <a:pt x="1580919" y="1647308"/>
                  </a:lnTo>
                  <a:lnTo>
                    <a:pt x="1550511" y="1657408"/>
                  </a:lnTo>
                  <a:lnTo>
                    <a:pt x="1502642" y="1679189"/>
                  </a:lnTo>
                  <a:cubicBezTo>
                    <a:pt x="1246060" y="1768668"/>
                    <a:pt x="949097" y="1716222"/>
                    <a:pt x="739293" y="1523388"/>
                  </a:cubicBezTo>
                  <a:cubicBezTo>
                    <a:pt x="699129" y="1486530"/>
                    <a:pt x="663868" y="1446484"/>
                    <a:pt x="633493" y="1404018"/>
                  </a:cubicBezTo>
                  <a:lnTo>
                    <a:pt x="619270" y="1379116"/>
                  </a:lnTo>
                  <a:lnTo>
                    <a:pt x="589518" y="1354691"/>
                  </a:lnTo>
                  <a:cubicBezTo>
                    <a:pt x="479139" y="1280819"/>
                    <a:pt x="345850" y="1238292"/>
                    <a:pt x="204138" y="1238292"/>
                  </a:cubicBezTo>
                  <a:lnTo>
                    <a:pt x="204138" y="1068113"/>
                  </a:lnTo>
                  <a:cubicBezTo>
                    <a:pt x="204138" y="1041681"/>
                    <a:pt x="181437" y="1019014"/>
                    <a:pt x="155017" y="1019014"/>
                  </a:cubicBezTo>
                  <a:cubicBezTo>
                    <a:pt x="128501" y="1019014"/>
                    <a:pt x="105800" y="1041681"/>
                    <a:pt x="105800" y="1068113"/>
                  </a:cubicBezTo>
                  <a:lnTo>
                    <a:pt x="105800" y="1139951"/>
                  </a:lnTo>
                  <a:lnTo>
                    <a:pt x="11373" y="988744"/>
                  </a:lnTo>
                  <a:cubicBezTo>
                    <a:pt x="-3792" y="966077"/>
                    <a:pt x="-3792" y="935808"/>
                    <a:pt x="11373" y="913141"/>
                  </a:cubicBezTo>
                  <a:lnTo>
                    <a:pt x="105800" y="765700"/>
                  </a:lnTo>
                  <a:lnTo>
                    <a:pt x="105800" y="837538"/>
                  </a:lnTo>
                  <a:cubicBezTo>
                    <a:pt x="105800" y="864041"/>
                    <a:pt x="128501" y="886708"/>
                    <a:pt x="155017" y="886708"/>
                  </a:cubicBezTo>
                  <a:cubicBezTo>
                    <a:pt x="181437" y="886708"/>
                    <a:pt x="204138" y="864041"/>
                    <a:pt x="204138" y="837538"/>
                  </a:cubicBezTo>
                  <a:lnTo>
                    <a:pt x="204138" y="667430"/>
                  </a:lnTo>
                  <a:cubicBezTo>
                    <a:pt x="345850" y="667430"/>
                    <a:pt x="479139" y="622785"/>
                    <a:pt x="589518" y="549412"/>
                  </a:cubicBezTo>
                  <a:lnTo>
                    <a:pt x="637487" y="510759"/>
                  </a:lnTo>
                  <a:lnTo>
                    <a:pt x="709053" y="419608"/>
                  </a:lnTo>
                  <a:cubicBezTo>
                    <a:pt x="782778" y="348708"/>
                    <a:pt x="867094" y="294850"/>
                    <a:pt x="955708" y="257999"/>
                  </a:cubicBezTo>
                  <a:lnTo>
                    <a:pt x="998736" y="243060"/>
                  </a:lnTo>
                  <a:lnTo>
                    <a:pt x="1003863" y="240565"/>
                  </a:lnTo>
                  <a:lnTo>
                    <a:pt x="1021232" y="235250"/>
                  </a:lnTo>
                  <a:lnTo>
                    <a:pt x="1045523" y="226816"/>
                  </a:lnTo>
                  <a:lnTo>
                    <a:pt x="1054333" y="225119"/>
                  </a:lnTo>
                  <a:lnTo>
                    <a:pt x="1111365" y="207664"/>
                  </a:lnTo>
                  <a:cubicBezTo>
                    <a:pt x="1185082" y="191126"/>
                    <a:pt x="1262579" y="185459"/>
                    <a:pt x="1341936" y="191144"/>
                  </a:cubicBezTo>
                  <a:lnTo>
                    <a:pt x="1379406" y="197720"/>
                  </a:lnTo>
                  <a:lnTo>
                    <a:pt x="1451283" y="189769"/>
                  </a:lnTo>
                  <a:cubicBezTo>
                    <a:pt x="1579943" y="163717"/>
                    <a:pt x="1703261" y="102067"/>
                    <a:pt x="1805352" y="0"/>
                  </a:cubicBez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063279" y="4150910"/>
              <a:ext cx="2265134" cy="1718324"/>
            </a:xfrm>
            <a:custGeom>
              <a:rect b="b" l="l" r="r" t="t"/>
              <a:pathLst>
                <a:path extrusionOk="0" h="1718324" w="2265134">
                  <a:moveTo>
                    <a:pt x="268371" y="0"/>
                  </a:moveTo>
                  <a:lnTo>
                    <a:pt x="219282" y="49150"/>
                  </a:lnTo>
                  <a:cubicBezTo>
                    <a:pt x="200326" y="68060"/>
                    <a:pt x="200326" y="98300"/>
                    <a:pt x="219282" y="117210"/>
                  </a:cubicBezTo>
                  <a:cubicBezTo>
                    <a:pt x="238156" y="136121"/>
                    <a:pt x="268371" y="136121"/>
                    <a:pt x="287327" y="117210"/>
                  </a:cubicBezTo>
                  <a:lnTo>
                    <a:pt x="404460" y="0"/>
                  </a:lnTo>
                  <a:cubicBezTo>
                    <a:pt x="503733" y="99216"/>
                    <a:pt x="626334" y="162304"/>
                    <a:pt x="756409" y="189229"/>
                  </a:cubicBezTo>
                  <a:lnTo>
                    <a:pt x="865688" y="201541"/>
                  </a:lnTo>
                  <a:lnTo>
                    <a:pt x="907017" y="194478"/>
                  </a:lnTo>
                  <a:cubicBezTo>
                    <a:pt x="933409" y="191327"/>
                    <a:pt x="960221" y="189483"/>
                    <a:pt x="987386" y="189012"/>
                  </a:cubicBezTo>
                  <a:cubicBezTo>
                    <a:pt x="1123495" y="189012"/>
                    <a:pt x="1252069" y="223048"/>
                    <a:pt x="1361661" y="287282"/>
                  </a:cubicBezTo>
                  <a:cubicBezTo>
                    <a:pt x="1422133" y="317552"/>
                    <a:pt x="1475070" y="359120"/>
                    <a:pt x="1520471" y="404524"/>
                  </a:cubicBezTo>
                  <a:cubicBezTo>
                    <a:pt x="1535541" y="427191"/>
                    <a:pt x="1554427" y="446092"/>
                    <a:pt x="1573407" y="464993"/>
                  </a:cubicBezTo>
                  <a:cubicBezTo>
                    <a:pt x="1698071" y="589695"/>
                    <a:pt x="1872046" y="665299"/>
                    <a:pt x="2060996" y="665299"/>
                  </a:cubicBezTo>
                  <a:lnTo>
                    <a:pt x="2060996" y="835477"/>
                  </a:lnTo>
                  <a:cubicBezTo>
                    <a:pt x="2060996" y="861910"/>
                    <a:pt x="2083696" y="884577"/>
                    <a:pt x="2110117" y="884577"/>
                  </a:cubicBezTo>
                  <a:cubicBezTo>
                    <a:pt x="2136633" y="884577"/>
                    <a:pt x="2159334" y="861910"/>
                    <a:pt x="2159334" y="835477"/>
                  </a:cubicBezTo>
                  <a:lnTo>
                    <a:pt x="2159334" y="763640"/>
                  </a:lnTo>
                  <a:lnTo>
                    <a:pt x="2253761" y="914846"/>
                  </a:lnTo>
                  <a:cubicBezTo>
                    <a:pt x="2268926" y="937513"/>
                    <a:pt x="2268926" y="967783"/>
                    <a:pt x="2253761" y="990450"/>
                  </a:cubicBezTo>
                  <a:lnTo>
                    <a:pt x="2159334" y="1137890"/>
                  </a:lnTo>
                  <a:lnTo>
                    <a:pt x="2159334" y="1066053"/>
                  </a:lnTo>
                  <a:cubicBezTo>
                    <a:pt x="2159334" y="1039549"/>
                    <a:pt x="2136633" y="1016882"/>
                    <a:pt x="2110117" y="1016882"/>
                  </a:cubicBezTo>
                  <a:cubicBezTo>
                    <a:pt x="2083696" y="1016882"/>
                    <a:pt x="2060996" y="1039549"/>
                    <a:pt x="2060996" y="1066053"/>
                  </a:cubicBezTo>
                  <a:lnTo>
                    <a:pt x="2060996" y="1236160"/>
                  </a:lnTo>
                  <a:cubicBezTo>
                    <a:pt x="1872046" y="1236160"/>
                    <a:pt x="1698071" y="1315529"/>
                    <a:pt x="1573407" y="1436537"/>
                  </a:cubicBezTo>
                  <a:cubicBezTo>
                    <a:pt x="1558242" y="1459204"/>
                    <a:pt x="1539356" y="1478105"/>
                    <a:pt x="1520471" y="1497006"/>
                  </a:cubicBezTo>
                  <a:cubicBezTo>
                    <a:pt x="1471254" y="1542339"/>
                    <a:pt x="1418413" y="1580141"/>
                    <a:pt x="1361661" y="1614176"/>
                  </a:cubicBezTo>
                  <a:cubicBezTo>
                    <a:pt x="1297422" y="1651978"/>
                    <a:pt x="1227484" y="1679388"/>
                    <a:pt x="1153766" y="1695926"/>
                  </a:cubicBezTo>
                  <a:lnTo>
                    <a:pt x="1128435" y="1699640"/>
                  </a:lnTo>
                  <a:lnTo>
                    <a:pt x="1127290" y="1700018"/>
                  </a:lnTo>
                  <a:lnTo>
                    <a:pt x="1118907" y="1701037"/>
                  </a:lnTo>
                  <a:lnTo>
                    <a:pt x="1040595" y="1712520"/>
                  </a:lnTo>
                  <a:lnTo>
                    <a:pt x="1024596" y="1712510"/>
                  </a:lnTo>
                  <a:lnTo>
                    <a:pt x="978575" y="1718108"/>
                  </a:lnTo>
                  <a:cubicBezTo>
                    <a:pt x="778705" y="1722836"/>
                    <a:pt x="576475" y="1650069"/>
                    <a:pt x="419608" y="1500744"/>
                  </a:cubicBezTo>
                  <a:cubicBezTo>
                    <a:pt x="325074" y="1402444"/>
                    <a:pt x="260838" y="1285317"/>
                    <a:pt x="226815" y="1164274"/>
                  </a:cubicBezTo>
                  <a:cubicBezTo>
                    <a:pt x="211666" y="1100046"/>
                    <a:pt x="200326" y="1031985"/>
                    <a:pt x="200326" y="967757"/>
                  </a:cubicBezTo>
                  <a:cubicBezTo>
                    <a:pt x="204133" y="941266"/>
                    <a:pt x="204133" y="914775"/>
                    <a:pt x="204133" y="888367"/>
                  </a:cubicBezTo>
                  <a:cubicBezTo>
                    <a:pt x="200326" y="714426"/>
                    <a:pt x="136089" y="540568"/>
                    <a:pt x="0" y="404447"/>
                  </a:cubicBezTo>
                  <a:lnTo>
                    <a:pt x="120940" y="283488"/>
                  </a:lnTo>
                  <a:cubicBezTo>
                    <a:pt x="139897" y="264578"/>
                    <a:pt x="139897" y="234338"/>
                    <a:pt x="120940" y="215511"/>
                  </a:cubicBezTo>
                  <a:cubicBezTo>
                    <a:pt x="102067" y="196600"/>
                    <a:pt x="71852" y="196600"/>
                    <a:pt x="52896" y="215511"/>
                  </a:cubicBezTo>
                  <a:lnTo>
                    <a:pt x="3808" y="264578"/>
                  </a:lnTo>
                  <a:lnTo>
                    <a:pt x="45363" y="90719"/>
                  </a:lnTo>
                  <a:cubicBezTo>
                    <a:pt x="52896" y="64228"/>
                    <a:pt x="71852" y="45401"/>
                    <a:pt x="98259" y="3782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63284" y="1315728"/>
              <a:ext cx="2265122" cy="1721567"/>
            </a:xfrm>
            <a:custGeom>
              <a:rect b="b" l="l" r="r" t="t"/>
              <a:pathLst>
                <a:path extrusionOk="0" h="1721567" w="2265122">
                  <a:moveTo>
                    <a:pt x="987374" y="0"/>
                  </a:moveTo>
                  <a:cubicBezTo>
                    <a:pt x="1123483" y="0"/>
                    <a:pt x="1252057" y="34036"/>
                    <a:pt x="1361649" y="98270"/>
                  </a:cubicBezTo>
                  <a:cubicBezTo>
                    <a:pt x="1422121" y="128540"/>
                    <a:pt x="1475058" y="170107"/>
                    <a:pt x="1520459" y="215512"/>
                  </a:cubicBezTo>
                  <a:cubicBezTo>
                    <a:pt x="1535529" y="238179"/>
                    <a:pt x="1554415" y="257080"/>
                    <a:pt x="1573395" y="275980"/>
                  </a:cubicBezTo>
                  <a:cubicBezTo>
                    <a:pt x="1698059" y="400683"/>
                    <a:pt x="1872034" y="476286"/>
                    <a:pt x="2060984" y="476286"/>
                  </a:cubicBezTo>
                  <a:lnTo>
                    <a:pt x="2060984" y="646465"/>
                  </a:lnTo>
                  <a:cubicBezTo>
                    <a:pt x="2060984" y="672898"/>
                    <a:pt x="2083684" y="695564"/>
                    <a:pt x="2110105" y="695564"/>
                  </a:cubicBezTo>
                  <a:cubicBezTo>
                    <a:pt x="2136621" y="695564"/>
                    <a:pt x="2159322" y="672898"/>
                    <a:pt x="2159322" y="646465"/>
                  </a:cubicBezTo>
                  <a:lnTo>
                    <a:pt x="2159322" y="574628"/>
                  </a:lnTo>
                  <a:lnTo>
                    <a:pt x="2253749" y="725834"/>
                  </a:lnTo>
                  <a:cubicBezTo>
                    <a:pt x="2268914" y="748501"/>
                    <a:pt x="2268914" y="778771"/>
                    <a:pt x="2253749" y="801437"/>
                  </a:cubicBezTo>
                  <a:lnTo>
                    <a:pt x="2159322" y="948878"/>
                  </a:lnTo>
                  <a:lnTo>
                    <a:pt x="2159322" y="877041"/>
                  </a:lnTo>
                  <a:cubicBezTo>
                    <a:pt x="2159322" y="850537"/>
                    <a:pt x="2136621" y="827870"/>
                    <a:pt x="2110105" y="827870"/>
                  </a:cubicBezTo>
                  <a:cubicBezTo>
                    <a:pt x="2083684" y="827870"/>
                    <a:pt x="2060984" y="850537"/>
                    <a:pt x="2060984" y="877041"/>
                  </a:cubicBezTo>
                  <a:lnTo>
                    <a:pt x="2060984" y="1047148"/>
                  </a:lnTo>
                  <a:cubicBezTo>
                    <a:pt x="1872034" y="1047148"/>
                    <a:pt x="1698059" y="1126517"/>
                    <a:pt x="1573395" y="1247525"/>
                  </a:cubicBezTo>
                  <a:cubicBezTo>
                    <a:pt x="1558230" y="1270192"/>
                    <a:pt x="1539344" y="1289093"/>
                    <a:pt x="1520459" y="1307994"/>
                  </a:cubicBezTo>
                  <a:cubicBezTo>
                    <a:pt x="1471242" y="1353327"/>
                    <a:pt x="1418401" y="1391129"/>
                    <a:pt x="1361649" y="1425164"/>
                  </a:cubicBezTo>
                  <a:cubicBezTo>
                    <a:pt x="1233171" y="1500768"/>
                    <a:pt x="1081897" y="1534803"/>
                    <a:pt x="923183" y="1523435"/>
                  </a:cubicBezTo>
                  <a:lnTo>
                    <a:pt x="889224" y="1517474"/>
                  </a:lnTo>
                  <a:lnTo>
                    <a:pt x="888367" y="1517433"/>
                  </a:lnTo>
                  <a:cubicBezTo>
                    <a:pt x="714426" y="1521241"/>
                    <a:pt x="540568" y="1585478"/>
                    <a:pt x="404447" y="1721567"/>
                  </a:cubicBezTo>
                  <a:lnTo>
                    <a:pt x="283488" y="1600627"/>
                  </a:lnTo>
                  <a:cubicBezTo>
                    <a:pt x="264578" y="1581670"/>
                    <a:pt x="234338" y="1581670"/>
                    <a:pt x="215511" y="1600627"/>
                  </a:cubicBezTo>
                  <a:cubicBezTo>
                    <a:pt x="196601" y="1619500"/>
                    <a:pt x="196601" y="1649715"/>
                    <a:pt x="215511" y="1668671"/>
                  </a:cubicBezTo>
                  <a:lnTo>
                    <a:pt x="264578" y="1717759"/>
                  </a:lnTo>
                  <a:lnTo>
                    <a:pt x="90720" y="1676204"/>
                  </a:lnTo>
                  <a:cubicBezTo>
                    <a:pt x="64228" y="1668671"/>
                    <a:pt x="45401" y="1649715"/>
                    <a:pt x="37821" y="1623308"/>
                  </a:cubicBezTo>
                  <a:lnTo>
                    <a:pt x="0" y="1453197"/>
                  </a:lnTo>
                  <a:lnTo>
                    <a:pt x="49150" y="1502285"/>
                  </a:lnTo>
                  <a:cubicBezTo>
                    <a:pt x="68061" y="1521241"/>
                    <a:pt x="98300" y="1521241"/>
                    <a:pt x="117211" y="1502285"/>
                  </a:cubicBezTo>
                  <a:cubicBezTo>
                    <a:pt x="136121" y="1483411"/>
                    <a:pt x="136121" y="1453197"/>
                    <a:pt x="117211" y="1434240"/>
                  </a:cubicBezTo>
                  <a:lnTo>
                    <a:pt x="0" y="1317108"/>
                  </a:lnTo>
                  <a:cubicBezTo>
                    <a:pt x="132289" y="1184743"/>
                    <a:pt x="200349" y="1010907"/>
                    <a:pt x="204098" y="833180"/>
                  </a:cubicBezTo>
                  <a:cubicBezTo>
                    <a:pt x="200349" y="806773"/>
                    <a:pt x="200349" y="780284"/>
                    <a:pt x="200349" y="753877"/>
                  </a:cubicBezTo>
                  <a:cubicBezTo>
                    <a:pt x="200349" y="685833"/>
                    <a:pt x="207930" y="621513"/>
                    <a:pt x="226840" y="557276"/>
                  </a:cubicBezTo>
                  <a:cubicBezTo>
                    <a:pt x="264578" y="417379"/>
                    <a:pt x="347800" y="281290"/>
                    <a:pt x="468759" y="179223"/>
                  </a:cubicBezTo>
                  <a:cubicBezTo>
                    <a:pt x="612419" y="56379"/>
                    <a:pt x="792920" y="-3160"/>
                    <a:pt x="972474" y="151"/>
                  </a:cubicBezTo>
                  <a:lnTo>
                    <a:pt x="977416" y="677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723130" y="2631838"/>
              <a:ext cx="1721546" cy="1924530"/>
            </a:xfrm>
            <a:custGeom>
              <a:rect b="b" l="l" r="r" t="t"/>
              <a:pathLst>
                <a:path extrusionOk="0" h="1924530" w="1721546">
                  <a:moveTo>
                    <a:pt x="268371" y="0"/>
                  </a:moveTo>
                  <a:lnTo>
                    <a:pt x="219282" y="49149"/>
                  </a:lnTo>
                  <a:cubicBezTo>
                    <a:pt x="200326" y="68059"/>
                    <a:pt x="200326" y="98298"/>
                    <a:pt x="219282" y="117208"/>
                  </a:cubicBezTo>
                  <a:cubicBezTo>
                    <a:pt x="238156" y="136118"/>
                    <a:pt x="268371" y="136118"/>
                    <a:pt x="287327" y="117208"/>
                  </a:cubicBezTo>
                  <a:lnTo>
                    <a:pt x="404460" y="0"/>
                  </a:lnTo>
                  <a:cubicBezTo>
                    <a:pt x="536824" y="132286"/>
                    <a:pt x="710660" y="200345"/>
                    <a:pt x="888387" y="204093"/>
                  </a:cubicBezTo>
                  <a:cubicBezTo>
                    <a:pt x="914793" y="200345"/>
                    <a:pt x="941283" y="200345"/>
                    <a:pt x="967689" y="200345"/>
                  </a:cubicBezTo>
                  <a:cubicBezTo>
                    <a:pt x="1035734" y="200345"/>
                    <a:pt x="1100053" y="207925"/>
                    <a:pt x="1164290" y="226835"/>
                  </a:cubicBezTo>
                  <a:cubicBezTo>
                    <a:pt x="1304187" y="264572"/>
                    <a:pt x="1440276" y="347792"/>
                    <a:pt x="1542343" y="468748"/>
                  </a:cubicBezTo>
                  <a:cubicBezTo>
                    <a:pt x="1726610" y="684233"/>
                    <a:pt x="1768439" y="982610"/>
                    <a:pt x="1669368" y="1236343"/>
                  </a:cubicBezTo>
                  <a:lnTo>
                    <a:pt x="1667730" y="1239619"/>
                  </a:lnTo>
                  <a:lnTo>
                    <a:pt x="1667197" y="1241565"/>
                  </a:lnTo>
                  <a:cubicBezTo>
                    <a:pt x="1630931" y="1336714"/>
                    <a:pt x="1575408" y="1426488"/>
                    <a:pt x="1500746" y="1504922"/>
                  </a:cubicBezTo>
                  <a:cubicBezTo>
                    <a:pt x="1402446" y="1599456"/>
                    <a:pt x="1285318" y="1663693"/>
                    <a:pt x="1164276" y="1697715"/>
                  </a:cubicBezTo>
                  <a:cubicBezTo>
                    <a:pt x="1100048" y="1712864"/>
                    <a:pt x="1031987" y="1724204"/>
                    <a:pt x="967759" y="1724204"/>
                  </a:cubicBezTo>
                  <a:cubicBezTo>
                    <a:pt x="941268" y="1720396"/>
                    <a:pt x="914777" y="1720396"/>
                    <a:pt x="888369" y="1720396"/>
                  </a:cubicBezTo>
                  <a:cubicBezTo>
                    <a:pt x="714428" y="1724204"/>
                    <a:pt x="540570" y="1788441"/>
                    <a:pt x="404449" y="1924530"/>
                  </a:cubicBezTo>
                  <a:lnTo>
                    <a:pt x="283490" y="1803590"/>
                  </a:lnTo>
                  <a:cubicBezTo>
                    <a:pt x="264580" y="1784633"/>
                    <a:pt x="234340" y="1784633"/>
                    <a:pt x="215513" y="1803590"/>
                  </a:cubicBezTo>
                  <a:cubicBezTo>
                    <a:pt x="196603" y="1822463"/>
                    <a:pt x="196603" y="1852678"/>
                    <a:pt x="215513" y="1871634"/>
                  </a:cubicBezTo>
                  <a:lnTo>
                    <a:pt x="264580" y="1920722"/>
                  </a:lnTo>
                  <a:lnTo>
                    <a:pt x="90722" y="1879167"/>
                  </a:lnTo>
                  <a:cubicBezTo>
                    <a:pt x="64231" y="1871634"/>
                    <a:pt x="45404" y="1852678"/>
                    <a:pt x="37823" y="1826271"/>
                  </a:cubicBezTo>
                  <a:lnTo>
                    <a:pt x="2" y="1656160"/>
                  </a:lnTo>
                  <a:lnTo>
                    <a:pt x="49152" y="1705248"/>
                  </a:lnTo>
                  <a:cubicBezTo>
                    <a:pt x="68063" y="1724204"/>
                    <a:pt x="98302" y="1724204"/>
                    <a:pt x="117213" y="1705248"/>
                  </a:cubicBezTo>
                  <a:cubicBezTo>
                    <a:pt x="136123" y="1686374"/>
                    <a:pt x="136123" y="1656160"/>
                    <a:pt x="117213" y="1637203"/>
                  </a:cubicBezTo>
                  <a:lnTo>
                    <a:pt x="2" y="1520071"/>
                  </a:lnTo>
                  <a:cubicBezTo>
                    <a:pt x="132291" y="1387706"/>
                    <a:pt x="200351" y="1213870"/>
                    <a:pt x="204100" y="1036143"/>
                  </a:cubicBezTo>
                  <a:cubicBezTo>
                    <a:pt x="203595" y="997647"/>
                    <a:pt x="203089" y="959151"/>
                    <a:pt x="202584" y="920655"/>
                  </a:cubicBezTo>
                  <a:cubicBezTo>
                    <a:pt x="203101" y="909886"/>
                    <a:pt x="203617" y="899116"/>
                    <a:pt x="204134" y="888347"/>
                  </a:cubicBezTo>
                  <a:cubicBezTo>
                    <a:pt x="200326" y="714410"/>
                    <a:pt x="136089" y="540555"/>
                    <a:pt x="0" y="404438"/>
                  </a:cubicBezTo>
                  <a:lnTo>
                    <a:pt x="120941" y="283481"/>
                  </a:lnTo>
                  <a:cubicBezTo>
                    <a:pt x="139897" y="264572"/>
                    <a:pt x="139897" y="234332"/>
                    <a:pt x="120941" y="215506"/>
                  </a:cubicBezTo>
                  <a:cubicBezTo>
                    <a:pt x="102067" y="196596"/>
                    <a:pt x="71853" y="196596"/>
                    <a:pt x="52896" y="215506"/>
                  </a:cubicBezTo>
                  <a:lnTo>
                    <a:pt x="3808" y="264572"/>
                  </a:lnTo>
                  <a:lnTo>
                    <a:pt x="45363" y="90717"/>
                  </a:lnTo>
                  <a:cubicBezTo>
                    <a:pt x="52896" y="64227"/>
                    <a:pt x="71853" y="45400"/>
                    <a:pt x="98259" y="37820"/>
                  </a:cubicBezTo>
                  <a:lnTo>
                    <a:pt x="268371" y="0"/>
                  </a:ln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32531" y="2941238"/>
              <a:ext cx="1300500" cy="13005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915571" y="1315963"/>
              <a:ext cx="2213013" cy="1718111"/>
            </a:xfrm>
            <a:custGeom>
              <a:rect b="b" l="l" r="r" t="t"/>
              <a:pathLst>
                <a:path extrusionOk="0" h="1718111" w="2213013">
                  <a:moveTo>
                    <a:pt x="1235835" y="0"/>
                  </a:moveTo>
                  <a:lnTo>
                    <a:pt x="1261134" y="1852"/>
                  </a:lnTo>
                  <a:lnTo>
                    <a:pt x="1341936" y="1903"/>
                  </a:lnTo>
                  <a:cubicBezTo>
                    <a:pt x="1720025" y="32101"/>
                    <a:pt x="2022383" y="345883"/>
                    <a:pt x="2037548" y="723900"/>
                  </a:cubicBezTo>
                  <a:cubicBezTo>
                    <a:pt x="2039909" y="778240"/>
                    <a:pt x="2036541" y="831399"/>
                    <a:pt x="2027998" y="882839"/>
                  </a:cubicBezTo>
                  <a:lnTo>
                    <a:pt x="2018571" y="917346"/>
                  </a:lnTo>
                  <a:lnTo>
                    <a:pt x="2023244" y="959595"/>
                  </a:lnTo>
                  <a:cubicBezTo>
                    <a:pt x="2049297" y="1088255"/>
                    <a:pt x="2110946" y="1211573"/>
                    <a:pt x="2213013" y="1313664"/>
                  </a:cubicBezTo>
                  <a:lnTo>
                    <a:pt x="2092073" y="1434623"/>
                  </a:lnTo>
                  <a:cubicBezTo>
                    <a:pt x="2073116" y="1453533"/>
                    <a:pt x="2073116" y="1483773"/>
                    <a:pt x="2092073" y="1502600"/>
                  </a:cubicBezTo>
                  <a:cubicBezTo>
                    <a:pt x="2110946" y="1521510"/>
                    <a:pt x="2141161" y="1521510"/>
                    <a:pt x="2160117" y="1502600"/>
                  </a:cubicBezTo>
                  <a:lnTo>
                    <a:pt x="2209205" y="1453533"/>
                  </a:lnTo>
                  <a:lnTo>
                    <a:pt x="2167650" y="1627392"/>
                  </a:lnTo>
                  <a:cubicBezTo>
                    <a:pt x="2160117" y="1653883"/>
                    <a:pt x="2141161" y="1672710"/>
                    <a:pt x="2114754" y="1680291"/>
                  </a:cubicBezTo>
                  <a:lnTo>
                    <a:pt x="1944643" y="1718111"/>
                  </a:lnTo>
                  <a:lnTo>
                    <a:pt x="1993731" y="1668961"/>
                  </a:lnTo>
                  <a:cubicBezTo>
                    <a:pt x="2012687" y="1650051"/>
                    <a:pt x="2012687" y="1619811"/>
                    <a:pt x="1993731" y="1600901"/>
                  </a:cubicBezTo>
                  <a:cubicBezTo>
                    <a:pt x="1974857" y="1581990"/>
                    <a:pt x="1944643" y="1581990"/>
                    <a:pt x="1925686" y="1600901"/>
                  </a:cubicBezTo>
                  <a:lnTo>
                    <a:pt x="1808554" y="1718111"/>
                  </a:lnTo>
                  <a:cubicBezTo>
                    <a:pt x="1709281" y="1618894"/>
                    <a:pt x="1586679" y="1555806"/>
                    <a:pt x="1456605" y="1528882"/>
                  </a:cubicBezTo>
                  <a:lnTo>
                    <a:pt x="1365072" y="1518570"/>
                  </a:lnTo>
                  <a:lnTo>
                    <a:pt x="1357500" y="1519871"/>
                  </a:lnTo>
                  <a:cubicBezTo>
                    <a:pt x="1331286" y="1523022"/>
                    <a:pt x="1304678" y="1524866"/>
                    <a:pt x="1277745" y="1525337"/>
                  </a:cubicBezTo>
                  <a:cubicBezTo>
                    <a:pt x="1209691" y="1525337"/>
                    <a:pt x="1143520" y="1516828"/>
                    <a:pt x="1080664" y="1500290"/>
                  </a:cubicBezTo>
                  <a:lnTo>
                    <a:pt x="1062285" y="1494118"/>
                  </a:lnTo>
                  <a:lnTo>
                    <a:pt x="1048723" y="1491271"/>
                  </a:lnTo>
                  <a:cubicBezTo>
                    <a:pt x="908826" y="1453533"/>
                    <a:pt x="772737" y="1370311"/>
                    <a:pt x="670670" y="1249352"/>
                  </a:cubicBezTo>
                  <a:lnTo>
                    <a:pt x="641872" y="1208430"/>
                  </a:lnTo>
                  <a:lnTo>
                    <a:pt x="589518" y="1165450"/>
                  </a:lnTo>
                  <a:cubicBezTo>
                    <a:pt x="479139" y="1091578"/>
                    <a:pt x="345850" y="1049051"/>
                    <a:pt x="204138" y="1049051"/>
                  </a:cubicBezTo>
                  <a:lnTo>
                    <a:pt x="204138" y="878872"/>
                  </a:lnTo>
                  <a:cubicBezTo>
                    <a:pt x="204138" y="852440"/>
                    <a:pt x="181438" y="829773"/>
                    <a:pt x="155017" y="829773"/>
                  </a:cubicBezTo>
                  <a:cubicBezTo>
                    <a:pt x="128501" y="829773"/>
                    <a:pt x="105801" y="852440"/>
                    <a:pt x="105801" y="878872"/>
                  </a:cubicBezTo>
                  <a:lnTo>
                    <a:pt x="105801" y="950710"/>
                  </a:lnTo>
                  <a:lnTo>
                    <a:pt x="11374" y="799503"/>
                  </a:lnTo>
                  <a:cubicBezTo>
                    <a:pt x="-3792" y="776836"/>
                    <a:pt x="-3792" y="746567"/>
                    <a:pt x="11374" y="723900"/>
                  </a:cubicBezTo>
                  <a:lnTo>
                    <a:pt x="105801" y="576459"/>
                  </a:lnTo>
                  <a:lnTo>
                    <a:pt x="105801" y="648297"/>
                  </a:lnTo>
                  <a:cubicBezTo>
                    <a:pt x="105801" y="674800"/>
                    <a:pt x="128501" y="697467"/>
                    <a:pt x="155017" y="697467"/>
                  </a:cubicBezTo>
                  <a:cubicBezTo>
                    <a:pt x="181438" y="697467"/>
                    <a:pt x="204138" y="674800"/>
                    <a:pt x="204138" y="648297"/>
                  </a:cubicBezTo>
                  <a:lnTo>
                    <a:pt x="204138" y="478189"/>
                  </a:lnTo>
                  <a:cubicBezTo>
                    <a:pt x="345850" y="478189"/>
                    <a:pt x="479139" y="433544"/>
                    <a:pt x="589518" y="360171"/>
                  </a:cubicBezTo>
                  <a:lnTo>
                    <a:pt x="627242" y="329773"/>
                  </a:lnTo>
                  <a:lnTo>
                    <a:pt x="689627" y="247605"/>
                  </a:lnTo>
                  <a:cubicBezTo>
                    <a:pt x="837057" y="86950"/>
                    <a:pt x="1035499" y="4728"/>
                    <a:pt x="1235835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20434" y="1429144"/>
              <a:ext cx="1300500" cy="1300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520434" y="4453332"/>
              <a:ext cx="1300500" cy="1300500"/>
            </a:xfrm>
            <a:prstGeom prst="ellipse">
              <a:avLst/>
            </a:prstGeom>
            <a:solidFill>
              <a:srgbClr val="EA9999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365701" y="4453329"/>
              <a:ext cx="1300500" cy="1300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47325" y="2631833"/>
              <a:ext cx="1721415" cy="1921315"/>
            </a:xfrm>
            <a:custGeom>
              <a:rect b="b" l="l" r="r" t="t"/>
              <a:pathLst>
                <a:path extrusionOk="0" h="1921315" w="1721415">
                  <a:moveTo>
                    <a:pt x="1313745" y="0"/>
                  </a:moveTo>
                  <a:lnTo>
                    <a:pt x="1434704" y="120941"/>
                  </a:lnTo>
                  <a:cubicBezTo>
                    <a:pt x="1453614" y="139897"/>
                    <a:pt x="1483854" y="139897"/>
                    <a:pt x="1502681" y="120941"/>
                  </a:cubicBezTo>
                  <a:cubicBezTo>
                    <a:pt x="1521591" y="102067"/>
                    <a:pt x="1521591" y="71853"/>
                    <a:pt x="1502681" y="52896"/>
                  </a:cubicBezTo>
                  <a:lnTo>
                    <a:pt x="1453614" y="3808"/>
                  </a:lnTo>
                  <a:lnTo>
                    <a:pt x="1627473" y="45363"/>
                  </a:lnTo>
                  <a:cubicBezTo>
                    <a:pt x="1653964" y="52896"/>
                    <a:pt x="1672791" y="71853"/>
                    <a:pt x="1680372" y="98259"/>
                  </a:cubicBezTo>
                  <a:lnTo>
                    <a:pt x="1718192" y="268371"/>
                  </a:lnTo>
                  <a:lnTo>
                    <a:pt x="1669042" y="219282"/>
                  </a:lnTo>
                  <a:cubicBezTo>
                    <a:pt x="1650132" y="200326"/>
                    <a:pt x="1619892" y="200326"/>
                    <a:pt x="1600982" y="219282"/>
                  </a:cubicBezTo>
                  <a:cubicBezTo>
                    <a:pt x="1582071" y="238156"/>
                    <a:pt x="1582071" y="268371"/>
                    <a:pt x="1600982" y="287327"/>
                  </a:cubicBezTo>
                  <a:lnTo>
                    <a:pt x="1718192" y="404460"/>
                  </a:lnTo>
                  <a:cubicBezTo>
                    <a:pt x="1618976" y="503733"/>
                    <a:pt x="1555887" y="626334"/>
                    <a:pt x="1528963" y="756409"/>
                  </a:cubicBezTo>
                  <a:lnTo>
                    <a:pt x="1515270" y="877955"/>
                  </a:lnTo>
                  <a:cubicBezTo>
                    <a:pt x="1515941" y="929619"/>
                    <a:pt x="1516611" y="981283"/>
                    <a:pt x="1517282" y="1032947"/>
                  </a:cubicBezTo>
                  <a:cubicBezTo>
                    <a:pt x="1521089" y="1206888"/>
                    <a:pt x="1585326" y="1380747"/>
                    <a:pt x="1721415" y="1516868"/>
                  </a:cubicBezTo>
                  <a:lnTo>
                    <a:pt x="1600475" y="1637827"/>
                  </a:lnTo>
                  <a:cubicBezTo>
                    <a:pt x="1581518" y="1656737"/>
                    <a:pt x="1581518" y="1686977"/>
                    <a:pt x="1600475" y="1705804"/>
                  </a:cubicBezTo>
                  <a:cubicBezTo>
                    <a:pt x="1619348" y="1724714"/>
                    <a:pt x="1649563" y="1724714"/>
                    <a:pt x="1668519" y="1705804"/>
                  </a:cubicBezTo>
                  <a:lnTo>
                    <a:pt x="1717607" y="1656737"/>
                  </a:lnTo>
                  <a:lnTo>
                    <a:pt x="1676052" y="1830596"/>
                  </a:lnTo>
                  <a:cubicBezTo>
                    <a:pt x="1668519" y="1857087"/>
                    <a:pt x="1649563" y="1875914"/>
                    <a:pt x="1623156" y="1883495"/>
                  </a:cubicBezTo>
                  <a:lnTo>
                    <a:pt x="1453045" y="1921315"/>
                  </a:lnTo>
                  <a:lnTo>
                    <a:pt x="1502133" y="1872165"/>
                  </a:lnTo>
                  <a:cubicBezTo>
                    <a:pt x="1521089" y="1853255"/>
                    <a:pt x="1521089" y="1823015"/>
                    <a:pt x="1502133" y="1804105"/>
                  </a:cubicBezTo>
                  <a:cubicBezTo>
                    <a:pt x="1483259" y="1785194"/>
                    <a:pt x="1453045" y="1785194"/>
                    <a:pt x="1434088" y="1804105"/>
                  </a:cubicBezTo>
                  <a:lnTo>
                    <a:pt x="1316956" y="1921315"/>
                  </a:lnTo>
                  <a:cubicBezTo>
                    <a:pt x="1184592" y="1789026"/>
                    <a:pt x="1010755" y="1720966"/>
                    <a:pt x="833028" y="1717217"/>
                  </a:cubicBezTo>
                  <a:cubicBezTo>
                    <a:pt x="806622" y="1720966"/>
                    <a:pt x="780132" y="1720966"/>
                    <a:pt x="753726" y="1720966"/>
                  </a:cubicBezTo>
                  <a:lnTo>
                    <a:pt x="752928" y="1720916"/>
                  </a:lnTo>
                  <a:lnTo>
                    <a:pt x="745716" y="1721416"/>
                  </a:lnTo>
                  <a:lnTo>
                    <a:pt x="724619" y="1719169"/>
                  </a:lnTo>
                  <a:lnTo>
                    <a:pt x="653997" y="1714811"/>
                  </a:lnTo>
                  <a:lnTo>
                    <a:pt x="623412" y="1708390"/>
                  </a:lnTo>
                  <a:lnTo>
                    <a:pt x="611819" y="1707156"/>
                  </a:lnTo>
                  <a:lnTo>
                    <a:pt x="596967" y="1702839"/>
                  </a:lnTo>
                  <a:lnTo>
                    <a:pt x="557125" y="1694475"/>
                  </a:lnTo>
                  <a:lnTo>
                    <a:pt x="506238" y="1676467"/>
                  </a:lnTo>
                  <a:lnTo>
                    <a:pt x="481819" y="1669369"/>
                  </a:lnTo>
                  <a:lnTo>
                    <a:pt x="471250" y="1664085"/>
                  </a:lnTo>
                  <a:lnTo>
                    <a:pt x="453388" y="1657764"/>
                  </a:lnTo>
                  <a:lnTo>
                    <a:pt x="374995" y="1615965"/>
                  </a:lnTo>
                  <a:lnTo>
                    <a:pt x="359261" y="1608099"/>
                  </a:lnTo>
                  <a:lnTo>
                    <a:pt x="356944" y="1606340"/>
                  </a:lnTo>
                  <a:lnTo>
                    <a:pt x="353912" y="1604723"/>
                  </a:lnTo>
                  <a:cubicBezTo>
                    <a:pt x="321779" y="1584402"/>
                    <a:pt x="290827" y="1561480"/>
                    <a:pt x="261529" y="1536078"/>
                  </a:cubicBezTo>
                  <a:lnTo>
                    <a:pt x="252936" y="1527374"/>
                  </a:lnTo>
                  <a:lnTo>
                    <a:pt x="247686" y="1523388"/>
                  </a:lnTo>
                  <a:lnTo>
                    <a:pt x="236139" y="1510359"/>
                  </a:lnTo>
                  <a:lnTo>
                    <a:pt x="179072" y="1452556"/>
                  </a:lnTo>
                  <a:lnTo>
                    <a:pt x="156585" y="1420601"/>
                  </a:lnTo>
                  <a:lnTo>
                    <a:pt x="141886" y="1404018"/>
                  </a:lnTo>
                  <a:lnTo>
                    <a:pt x="128843" y="1381181"/>
                  </a:lnTo>
                  <a:lnTo>
                    <a:pt x="98802" y="1338493"/>
                  </a:lnTo>
                  <a:lnTo>
                    <a:pt x="76630" y="1289766"/>
                  </a:lnTo>
                  <a:lnTo>
                    <a:pt x="65411" y="1270123"/>
                  </a:lnTo>
                  <a:lnTo>
                    <a:pt x="59488" y="1252093"/>
                  </a:lnTo>
                  <a:lnTo>
                    <a:pt x="42228" y="1214158"/>
                  </a:lnTo>
                  <a:lnTo>
                    <a:pt x="26631" y="1152062"/>
                  </a:lnTo>
                  <a:lnTo>
                    <a:pt x="18172" y="1126308"/>
                  </a:lnTo>
                  <a:lnTo>
                    <a:pt x="16312" y="1110978"/>
                  </a:lnTo>
                  <a:lnTo>
                    <a:pt x="9308" y="1083092"/>
                  </a:lnTo>
                  <a:lnTo>
                    <a:pt x="4478" y="1013419"/>
                  </a:lnTo>
                  <a:lnTo>
                    <a:pt x="81" y="977179"/>
                  </a:lnTo>
                  <a:cubicBezTo>
                    <a:pt x="404" y="972774"/>
                    <a:pt x="726" y="968369"/>
                    <a:pt x="1049" y="963964"/>
                  </a:cubicBezTo>
                  <a:cubicBezTo>
                    <a:pt x="699" y="958922"/>
                    <a:pt x="350" y="953881"/>
                    <a:pt x="0" y="948839"/>
                  </a:cubicBezTo>
                  <a:lnTo>
                    <a:pt x="6897" y="884083"/>
                  </a:lnTo>
                  <a:lnTo>
                    <a:pt x="11051" y="827339"/>
                  </a:lnTo>
                  <a:lnTo>
                    <a:pt x="14144" y="816039"/>
                  </a:lnTo>
                  <a:lnTo>
                    <a:pt x="14261" y="814942"/>
                  </a:lnTo>
                  <a:lnTo>
                    <a:pt x="17398" y="804147"/>
                  </a:lnTo>
                  <a:lnTo>
                    <a:pt x="50994" y="681394"/>
                  </a:lnTo>
                  <a:cubicBezTo>
                    <a:pt x="87260" y="586419"/>
                    <a:pt x="142783" y="497111"/>
                    <a:pt x="217446" y="419608"/>
                  </a:cubicBezTo>
                  <a:cubicBezTo>
                    <a:pt x="315746" y="325074"/>
                    <a:pt x="432873" y="260838"/>
                    <a:pt x="553916" y="226815"/>
                  </a:cubicBezTo>
                  <a:cubicBezTo>
                    <a:pt x="618145" y="211667"/>
                    <a:pt x="686205" y="200326"/>
                    <a:pt x="750434" y="200326"/>
                  </a:cubicBezTo>
                  <a:cubicBezTo>
                    <a:pt x="776925" y="204134"/>
                    <a:pt x="803416" y="204134"/>
                    <a:pt x="829824" y="204134"/>
                  </a:cubicBezTo>
                  <a:cubicBezTo>
                    <a:pt x="1003765" y="200326"/>
                    <a:pt x="1177624" y="136089"/>
                    <a:pt x="1313745" y="0"/>
                  </a:cubicBez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53604" y="2941235"/>
              <a:ext cx="1300500" cy="13005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365704" y="1429147"/>
              <a:ext cx="1300500" cy="13005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Google Shape;11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5325" y="297338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0800" y="1857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39551" y="3546088"/>
            <a:ext cx="748825" cy="7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1338" y="3491863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20238" y="1902013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91350" y="297238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25" y="76200"/>
            <a:ext cx="91440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Bulk-Loading Algorithm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935548" y="1547251"/>
            <a:ext cx="1134486" cy="3440124"/>
          </a:xfrm>
          <a:custGeom>
            <a:rect b="b" l="l" r="r" t="t"/>
            <a:pathLst>
              <a:path extrusionOk="0" h="21600" w="21600">
                <a:moveTo>
                  <a:pt x="21268" y="19203"/>
                </a:moveTo>
                <a:lnTo>
                  <a:pt x="18056" y="19203"/>
                </a:lnTo>
                <a:lnTo>
                  <a:pt x="16062" y="18462"/>
                </a:lnTo>
                <a:lnTo>
                  <a:pt x="18536" y="18462"/>
                </a:lnTo>
                <a:cubicBezTo>
                  <a:pt x="18720" y="18462"/>
                  <a:pt x="18868" y="18404"/>
                  <a:pt x="18868" y="18332"/>
                </a:cubicBezTo>
                <a:cubicBezTo>
                  <a:pt x="18868" y="18259"/>
                  <a:pt x="18720" y="18201"/>
                  <a:pt x="18536" y="18201"/>
                </a:cubicBezTo>
                <a:lnTo>
                  <a:pt x="11705" y="18201"/>
                </a:lnTo>
                <a:lnTo>
                  <a:pt x="11705" y="0"/>
                </a:lnTo>
                <a:lnTo>
                  <a:pt x="9526" y="0"/>
                </a:lnTo>
                <a:lnTo>
                  <a:pt x="9526" y="18215"/>
                </a:lnTo>
                <a:lnTo>
                  <a:pt x="2326" y="18215"/>
                </a:lnTo>
                <a:cubicBezTo>
                  <a:pt x="2142" y="18215"/>
                  <a:pt x="1994" y="18274"/>
                  <a:pt x="1994" y="18346"/>
                </a:cubicBezTo>
                <a:cubicBezTo>
                  <a:pt x="1994" y="18419"/>
                  <a:pt x="2142" y="18477"/>
                  <a:pt x="2326" y="18477"/>
                </a:cubicBezTo>
                <a:lnTo>
                  <a:pt x="5391" y="18477"/>
                </a:lnTo>
                <a:lnTo>
                  <a:pt x="3397" y="19218"/>
                </a:lnTo>
                <a:lnTo>
                  <a:pt x="185" y="19218"/>
                </a:lnTo>
                <a:cubicBezTo>
                  <a:pt x="74" y="19218"/>
                  <a:pt x="0" y="19247"/>
                  <a:pt x="0" y="19290"/>
                </a:cubicBezTo>
                <a:cubicBezTo>
                  <a:pt x="0" y="19334"/>
                  <a:pt x="74" y="19363"/>
                  <a:pt x="185" y="19363"/>
                </a:cubicBezTo>
                <a:lnTo>
                  <a:pt x="3286" y="19363"/>
                </a:lnTo>
                <a:lnTo>
                  <a:pt x="3286" y="20540"/>
                </a:lnTo>
                <a:cubicBezTo>
                  <a:pt x="3286" y="20583"/>
                  <a:pt x="3360" y="20612"/>
                  <a:pt x="3471" y="20612"/>
                </a:cubicBezTo>
                <a:cubicBezTo>
                  <a:pt x="3581" y="20612"/>
                  <a:pt x="3655" y="20583"/>
                  <a:pt x="3655" y="20540"/>
                </a:cubicBezTo>
                <a:lnTo>
                  <a:pt x="3655" y="19334"/>
                </a:lnTo>
                <a:lnTo>
                  <a:pt x="5908" y="18491"/>
                </a:lnTo>
                <a:lnTo>
                  <a:pt x="7052" y="18491"/>
                </a:lnTo>
                <a:lnTo>
                  <a:pt x="7052" y="20525"/>
                </a:lnTo>
                <a:lnTo>
                  <a:pt x="4615" y="21484"/>
                </a:lnTo>
                <a:cubicBezTo>
                  <a:pt x="4542" y="21513"/>
                  <a:pt x="4542" y="21556"/>
                  <a:pt x="4615" y="21585"/>
                </a:cubicBezTo>
                <a:cubicBezTo>
                  <a:pt x="4652" y="21600"/>
                  <a:pt x="4689" y="21600"/>
                  <a:pt x="4763" y="21600"/>
                </a:cubicBezTo>
                <a:cubicBezTo>
                  <a:pt x="4837" y="21600"/>
                  <a:pt x="4874" y="21600"/>
                  <a:pt x="4911" y="21585"/>
                </a:cubicBezTo>
                <a:lnTo>
                  <a:pt x="7274" y="20656"/>
                </a:lnTo>
                <a:lnTo>
                  <a:pt x="9526" y="21542"/>
                </a:lnTo>
                <a:cubicBezTo>
                  <a:pt x="9563" y="21556"/>
                  <a:pt x="9600" y="21556"/>
                  <a:pt x="9674" y="21556"/>
                </a:cubicBezTo>
                <a:cubicBezTo>
                  <a:pt x="9748" y="21556"/>
                  <a:pt x="9785" y="21556"/>
                  <a:pt x="9822" y="21542"/>
                </a:cubicBezTo>
                <a:cubicBezTo>
                  <a:pt x="9895" y="21513"/>
                  <a:pt x="9895" y="21469"/>
                  <a:pt x="9822" y="21440"/>
                </a:cubicBezTo>
                <a:lnTo>
                  <a:pt x="7495" y="20525"/>
                </a:lnTo>
                <a:lnTo>
                  <a:pt x="7495" y="18491"/>
                </a:lnTo>
                <a:lnTo>
                  <a:pt x="10228" y="18491"/>
                </a:lnTo>
                <a:lnTo>
                  <a:pt x="8049" y="19348"/>
                </a:lnTo>
                <a:cubicBezTo>
                  <a:pt x="7975" y="19378"/>
                  <a:pt x="7975" y="19421"/>
                  <a:pt x="8049" y="19450"/>
                </a:cubicBezTo>
                <a:cubicBezTo>
                  <a:pt x="8086" y="19465"/>
                  <a:pt x="8123" y="19465"/>
                  <a:pt x="8197" y="19465"/>
                </a:cubicBezTo>
                <a:cubicBezTo>
                  <a:pt x="8271" y="19465"/>
                  <a:pt x="8308" y="19465"/>
                  <a:pt x="8345" y="19450"/>
                </a:cubicBezTo>
                <a:lnTo>
                  <a:pt x="10708" y="18521"/>
                </a:lnTo>
                <a:lnTo>
                  <a:pt x="12960" y="19407"/>
                </a:lnTo>
                <a:cubicBezTo>
                  <a:pt x="12997" y="19421"/>
                  <a:pt x="13034" y="19421"/>
                  <a:pt x="13108" y="19421"/>
                </a:cubicBezTo>
                <a:cubicBezTo>
                  <a:pt x="13181" y="19421"/>
                  <a:pt x="13218" y="19421"/>
                  <a:pt x="13255" y="19407"/>
                </a:cubicBezTo>
                <a:cubicBezTo>
                  <a:pt x="13329" y="19378"/>
                  <a:pt x="13329" y="19334"/>
                  <a:pt x="13255" y="19305"/>
                </a:cubicBezTo>
                <a:lnTo>
                  <a:pt x="11188" y="18491"/>
                </a:lnTo>
                <a:lnTo>
                  <a:pt x="14105" y="18491"/>
                </a:lnTo>
                <a:lnTo>
                  <a:pt x="14105" y="20525"/>
                </a:lnTo>
                <a:lnTo>
                  <a:pt x="11778" y="21440"/>
                </a:lnTo>
                <a:cubicBezTo>
                  <a:pt x="11705" y="21469"/>
                  <a:pt x="11705" y="21513"/>
                  <a:pt x="11778" y="21542"/>
                </a:cubicBezTo>
                <a:cubicBezTo>
                  <a:pt x="11815" y="21556"/>
                  <a:pt x="11852" y="21556"/>
                  <a:pt x="11926" y="21556"/>
                </a:cubicBezTo>
                <a:cubicBezTo>
                  <a:pt x="12000" y="21556"/>
                  <a:pt x="12037" y="21556"/>
                  <a:pt x="12074" y="21542"/>
                </a:cubicBezTo>
                <a:lnTo>
                  <a:pt x="14326" y="20656"/>
                </a:lnTo>
                <a:lnTo>
                  <a:pt x="16689" y="21585"/>
                </a:lnTo>
                <a:cubicBezTo>
                  <a:pt x="16726" y="21600"/>
                  <a:pt x="16763" y="21600"/>
                  <a:pt x="16837" y="21600"/>
                </a:cubicBezTo>
                <a:cubicBezTo>
                  <a:pt x="16911" y="21600"/>
                  <a:pt x="16948" y="21600"/>
                  <a:pt x="16985" y="21585"/>
                </a:cubicBezTo>
                <a:cubicBezTo>
                  <a:pt x="17058" y="21556"/>
                  <a:pt x="17058" y="21513"/>
                  <a:pt x="16985" y="21484"/>
                </a:cubicBezTo>
                <a:lnTo>
                  <a:pt x="14548" y="20525"/>
                </a:lnTo>
                <a:lnTo>
                  <a:pt x="14548" y="18491"/>
                </a:lnTo>
                <a:lnTo>
                  <a:pt x="15692" y="18491"/>
                </a:lnTo>
                <a:lnTo>
                  <a:pt x="17945" y="19334"/>
                </a:lnTo>
                <a:lnTo>
                  <a:pt x="17945" y="20540"/>
                </a:lnTo>
                <a:cubicBezTo>
                  <a:pt x="17945" y="20583"/>
                  <a:pt x="18019" y="20612"/>
                  <a:pt x="18129" y="20612"/>
                </a:cubicBezTo>
                <a:cubicBezTo>
                  <a:pt x="18240" y="20612"/>
                  <a:pt x="18314" y="20583"/>
                  <a:pt x="18314" y="20540"/>
                </a:cubicBezTo>
                <a:lnTo>
                  <a:pt x="18314" y="19363"/>
                </a:lnTo>
                <a:lnTo>
                  <a:pt x="21415" y="19363"/>
                </a:lnTo>
                <a:cubicBezTo>
                  <a:pt x="21526" y="19363"/>
                  <a:pt x="21600" y="19334"/>
                  <a:pt x="21600" y="19290"/>
                </a:cubicBezTo>
                <a:cubicBezTo>
                  <a:pt x="21600" y="19247"/>
                  <a:pt x="21379" y="19203"/>
                  <a:pt x="21268" y="19203"/>
                </a:cubicBezTo>
                <a:close/>
              </a:path>
            </a:pathLst>
          </a:custGeom>
          <a:solidFill>
            <a:srgbClr val="063951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3480818" y="805214"/>
            <a:ext cx="1172867" cy="1032156"/>
            <a:chOff x="3913915" y="1328546"/>
            <a:chExt cx="2525553" cy="1866466"/>
          </a:xfrm>
        </p:grpSpPr>
        <p:sp>
          <p:nvSpPr>
            <p:cNvPr id="127" name="Google Shape;127;p16"/>
            <p:cNvSpPr/>
            <p:nvPr/>
          </p:nvSpPr>
          <p:spPr>
            <a:xfrm>
              <a:off x="3913915" y="1328546"/>
              <a:ext cx="2525553" cy="1866466"/>
            </a:xfrm>
            <a:custGeom>
              <a:rect b="b" l="l" r="r" t="t"/>
              <a:pathLst>
                <a:path extrusionOk="0" h="19892" w="20146">
                  <a:moveTo>
                    <a:pt x="9926" y="849"/>
                  </a:moveTo>
                  <a:cubicBezTo>
                    <a:pt x="12893" y="2675"/>
                    <a:pt x="14426" y="6862"/>
                    <a:pt x="13926" y="10914"/>
                  </a:cubicBezTo>
                  <a:cubicBezTo>
                    <a:pt x="13826" y="11760"/>
                    <a:pt x="14126" y="12607"/>
                    <a:pt x="14693" y="12963"/>
                  </a:cubicBezTo>
                  <a:lnTo>
                    <a:pt x="14760" y="13007"/>
                  </a:lnTo>
                  <a:cubicBezTo>
                    <a:pt x="15193" y="13275"/>
                    <a:pt x="15693" y="13275"/>
                    <a:pt x="16126" y="12963"/>
                  </a:cubicBezTo>
                  <a:cubicBezTo>
                    <a:pt x="16893" y="12428"/>
                    <a:pt x="17826" y="12384"/>
                    <a:pt x="18660" y="12963"/>
                  </a:cubicBezTo>
                  <a:cubicBezTo>
                    <a:pt x="19926" y="13854"/>
                    <a:pt x="20493" y="15947"/>
                    <a:pt x="19926" y="17684"/>
                  </a:cubicBezTo>
                  <a:cubicBezTo>
                    <a:pt x="19293" y="19599"/>
                    <a:pt x="17593" y="20445"/>
                    <a:pt x="16193" y="19510"/>
                  </a:cubicBezTo>
                  <a:cubicBezTo>
                    <a:pt x="15360" y="18975"/>
                    <a:pt x="14826" y="17906"/>
                    <a:pt x="14693" y="16793"/>
                  </a:cubicBezTo>
                  <a:cubicBezTo>
                    <a:pt x="14626" y="16170"/>
                    <a:pt x="14326" y="15680"/>
                    <a:pt x="13893" y="15412"/>
                  </a:cubicBezTo>
                  <a:lnTo>
                    <a:pt x="13860" y="15368"/>
                  </a:lnTo>
                  <a:cubicBezTo>
                    <a:pt x="13293" y="14967"/>
                    <a:pt x="12593" y="15190"/>
                    <a:pt x="12160" y="15813"/>
                  </a:cubicBezTo>
                  <a:cubicBezTo>
                    <a:pt x="10093" y="18753"/>
                    <a:pt x="6760" y="19688"/>
                    <a:pt x="3926" y="17817"/>
                  </a:cubicBezTo>
                  <a:cubicBezTo>
                    <a:pt x="293" y="15412"/>
                    <a:pt x="-1107" y="9400"/>
                    <a:pt x="960" y="4679"/>
                  </a:cubicBezTo>
                  <a:cubicBezTo>
                    <a:pt x="2760" y="493"/>
                    <a:pt x="6693" y="-1155"/>
                    <a:pt x="9926" y="849"/>
                  </a:cubicBez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894845" y="2651359"/>
              <a:ext cx="401100" cy="40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95250">
                <a:srgbClr val="000000">
                  <a:alpha val="4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4337094" y="1346919"/>
            <a:ext cx="1174635" cy="1025810"/>
            <a:chOff x="5752545" y="2289648"/>
            <a:chExt cx="2525553" cy="1866466"/>
          </a:xfrm>
        </p:grpSpPr>
        <p:sp>
          <p:nvSpPr>
            <p:cNvPr id="130" name="Google Shape;130;p16"/>
            <p:cNvSpPr/>
            <p:nvPr/>
          </p:nvSpPr>
          <p:spPr>
            <a:xfrm>
              <a:off x="5752545" y="2289648"/>
              <a:ext cx="2525553" cy="1866466"/>
            </a:xfrm>
            <a:custGeom>
              <a:rect b="b" l="l" r="r" t="t"/>
              <a:pathLst>
                <a:path extrusionOk="0" h="19892" w="20146">
                  <a:moveTo>
                    <a:pt x="10220" y="849"/>
                  </a:moveTo>
                  <a:cubicBezTo>
                    <a:pt x="7253" y="2675"/>
                    <a:pt x="5720" y="6862"/>
                    <a:pt x="6220" y="10914"/>
                  </a:cubicBezTo>
                  <a:cubicBezTo>
                    <a:pt x="6320" y="11760"/>
                    <a:pt x="6020" y="12607"/>
                    <a:pt x="5453" y="12963"/>
                  </a:cubicBezTo>
                  <a:lnTo>
                    <a:pt x="5386" y="13007"/>
                  </a:lnTo>
                  <a:cubicBezTo>
                    <a:pt x="4953" y="13275"/>
                    <a:pt x="4453" y="13275"/>
                    <a:pt x="4020" y="12963"/>
                  </a:cubicBezTo>
                  <a:cubicBezTo>
                    <a:pt x="3253" y="12428"/>
                    <a:pt x="2320" y="12384"/>
                    <a:pt x="1486" y="12963"/>
                  </a:cubicBezTo>
                  <a:cubicBezTo>
                    <a:pt x="220" y="13854"/>
                    <a:pt x="-347" y="15947"/>
                    <a:pt x="220" y="17684"/>
                  </a:cubicBezTo>
                  <a:cubicBezTo>
                    <a:pt x="853" y="19599"/>
                    <a:pt x="2553" y="20445"/>
                    <a:pt x="3953" y="19510"/>
                  </a:cubicBezTo>
                  <a:cubicBezTo>
                    <a:pt x="4786" y="18975"/>
                    <a:pt x="5320" y="17906"/>
                    <a:pt x="5453" y="16793"/>
                  </a:cubicBezTo>
                  <a:cubicBezTo>
                    <a:pt x="5520" y="16170"/>
                    <a:pt x="5820" y="15680"/>
                    <a:pt x="6253" y="15412"/>
                  </a:cubicBezTo>
                  <a:lnTo>
                    <a:pt x="6286" y="15368"/>
                  </a:lnTo>
                  <a:cubicBezTo>
                    <a:pt x="6853" y="14967"/>
                    <a:pt x="7553" y="15190"/>
                    <a:pt x="7986" y="15813"/>
                  </a:cubicBezTo>
                  <a:cubicBezTo>
                    <a:pt x="10053" y="18753"/>
                    <a:pt x="13386" y="19688"/>
                    <a:pt x="16220" y="17817"/>
                  </a:cubicBezTo>
                  <a:cubicBezTo>
                    <a:pt x="19853" y="15412"/>
                    <a:pt x="21253" y="9400"/>
                    <a:pt x="19186" y="4679"/>
                  </a:cubicBezTo>
                  <a:cubicBezTo>
                    <a:pt x="17420" y="493"/>
                    <a:pt x="13486" y="-1155"/>
                    <a:pt x="10220" y="849"/>
                  </a:cubicBezTo>
                  <a:close/>
                </a:path>
              </a:pathLst>
            </a:custGeom>
            <a:solidFill>
              <a:srgbClr val="F7931F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895991" y="3611490"/>
              <a:ext cx="401100" cy="40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95250">
                <a:srgbClr val="000000">
                  <a:alpha val="4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3480818" y="1882474"/>
            <a:ext cx="1172867" cy="1032156"/>
            <a:chOff x="3913915" y="1328546"/>
            <a:chExt cx="2525553" cy="1866466"/>
          </a:xfrm>
        </p:grpSpPr>
        <p:sp>
          <p:nvSpPr>
            <p:cNvPr id="133" name="Google Shape;133;p16"/>
            <p:cNvSpPr/>
            <p:nvPr/>
          </p:nvSpPr>
          <p:spPr>
            <a:xfrm>
              <a:off x="3913915" y="1328546"/>
              <a:ext cx="2525553" cy="1866466"/>
            </a:xfrm>
            <a:custGeom>
              <a:rect b="b" l="l" r="r" t="t"/>
              <a:pathLst>
                <a:path extrusionOk="0" h="19892" w="20146">
                  <a:moveTo>
                    <a:pt x="9926" y="849"/>
                  </a:moveTo>
                  <a:cubicBezTo>
                    <a:pt x="12893" y="2675"/>
                    <a:pt x="14426" y="6862"/>
                    <a:pt x="13926" y="10914"/>
                  </a:cubicBezTo>
                  <a:cubicBezTo>
                    <a:pt x="13826" y="11760"/>
                    <a:pt x="14126" y="12607"/>
                    <a:pt x="14693" y="12963"/>
                  </a:cubicBezTo>
                  <a:lnTo>
                    <a:pt x="14760" y="13007"/>
                  </a:lnTo>
                  <a:cubicBezTo>
                    <a:pt x="15193" y="13275"/>
                    <a:pt x="15693" y="13275"/>
                    <a:pt x="16126" y="12963"/>
                  </a:cubicBezTo>
                  <a:cubicBezTo>
                    <a:pt x="16893" y="12428"/>
                    <a:pt x="17826" y="12384"/>
                    <a:pt x="18660" y="12963"/>
                  </a:cubicBezTo>
                  <a:cubicBezTo>
                    <a:pt x="19926" y="13854"/>
                    <a:pt x="20493" y="15947"/>
                    <a:pt x="19926" y="17684"/>
                  </a:cubicBezTo>
                  <a:cubicBezTo>
                    <a:pt x="19293" y="19599"/>
                    <a:pt x="17593" y="20445"/>
                    <a:pt x="16193" y="19510"/>
                  </a:cubicBezTo>
                  <a:cubicBezTo>
                    <a:pt x="15360" y="18975"/>
                    <a:pt x="14826" y="17906"/>
                    <a:pt x="14693" y="16793"/>
                  </a:cubicBezTo>
                  <a:cubicBezTo>
                    <a:pt x="14626" y="16170"/>
                    <a:pt x="14326" y="15680"/>
                    <a:pt x="13893" y="15412"/>
                  </a:cubicBezTo>
                  <a:lnTo>
                    <a:pt x="13860" y="15368"/>
                  </a:lnTo>
                  <a:cubicBezTo>
                    <a:pt x="13293" y="14967"/>
                    <a:pt x="12593" y="15190"/>
                    <a:pt x="12160" y="15813"/>
                  </a:cubicBezTo>
                  <a:cubicBezTo>
                    <a:pt x="10093" y="18753"/>
                    <a:pt x="6760" y="19688"/>
                    <a:pt x="3926" y="17817"/>
                  </a:cubicBezTo>
                  <a:cubicBezTo>
                    <a:pt x="293" y="15412"/>
                    <a:pt x="-1107" y="9400"/>
                    <a:pt x="960" y="4679"/>
                  </a:cubicBezTo>
                  <a:cubicBezTo>
                    <a:pt x="2760" y="493"/>
                    <a:pt x="6693" y="-1155"/>
                    <a:pt x="9926" y="849"/>
                  </a:cubicBez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94845" y="2651359"/>
              <a:ext cx="401100" cy="40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95250">
                <a:srgbClr val="000000">
                  <a:alpha val="4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4337094" y="2424179"/>
            <a:ext cx="1174635" cy="1025810"/>
            <a:chOff x="5752545" y="2289648"/>
            <a:chExt cx="2525553" cy="1866466"/>
          </a:xfrm>
        </p:grpSpPr>
        <p:sp>
          <p:nvSpPr>
            <p:cNvPr id="136" name="Google Shape;136;p16"/>
            <p:cNvSpPr/>
            <p:nvPr/>
          </p:nvSpPr>
          <p:spPr>
            <a:xfrm>
              <a:off x="5752545" y="2289648"/>
              <a:ext cx="2525553" cy="1866466"/>
            </a:xfrm>
            <a:custGeom>
              <a:rect b="b" l="l" r="r" t="t"/>
              <a:pathLst>
                <a:path extrusionOk="0" h="19892" w="20146">
                  <a:moveTo>
                    <a:pt x="10220" y="849"/>
                  </a:moveTo>
                  <a:cubicBezTo>
                    <a:pt x="7253" y="2675"/>
                    <a:pt x="5720" y="6862"/>
                    <a:pt x="6220" y="10914"/>
                  </a:cubicBezTo>
                  <a:cubicBezTo>
                    <a:pt x="6320" y="11760"/>
                    <a:pt x="6020" y="12607"/>
                    <a:pt x="5453" y="12963"/>
                  </a:cubicBezTo>
                  <a:lnTo>
                    <a:pt x="5386" y="13007"/>
                  </a:lnTo>
                  <a:cubicBezTo>
                    <a:pt x="4953" y="13275"/>
                    <a:pt x="4453" y="13275"/>
                    <a:pt x="4020" y="12963"/>
                  </a:cubicBezTo>
                  <a:cubicBezTo>
                    <a:pt x="3253" y="12428"/>
                    <a:pt x="2320" y="12384"/>
                    <a:pt x="1486" y="12963"/>
                  </a:cubicBezTo>
                  <a:cubicBezTo>
                    <a:pt x="220" y="13854"/>
                    <a:pt x="-347" y="15947"/>
                    <a:pt x="220" y="17684"/>
                  </a:cubicBezTo>
                  <a:cubicBezTo>
                    <a:pt x="853" y="19599"/>
                    <a:pt x="2553" y="20445"/>
                    <a:pt x="3953" y="19510"/>
                  </a:cubicBezTo>
                  <a:cubicBezTo>
                    <a:pt x="4786" y="18975"/>
                    <a:pt x="5320" y="17906"/>
                    <a:pt x="5453" y="16793"/>
                  </a:cubicBezTo>
                  <a:cubicBezTo>
                    <a:pt x="5520" y="16170"/>
                    <a:pt x="5820" y="15680"/>
                    <a:pt x="6253" y="15412"/>
                  </a:cubicBezTo>
                  <a:lnTo>
                    <a:pt x="6286" y="15368"/>
                  </a:lnTo>
                  <a:cubicBezTo>
                    <a:pt x="6853" y="14967"/>
                    <a:pt x="7553" y="15190"/>
                    <a:pt x="7986" y="15813"/>
                  </a:cubicBezTo>
                  <a:cubicBezTo>
                    <a:pt x="10053" y="18753"/>
                    <a:pt x="13386" y="19688"/>
                    <a:pt x="16220" y="17817"/>
                  </a:cubicBezTo>
                  <a:cubicBezTo>
                    <a:pt x="19853" y="15412"/>
                    <a:pt x="21253" y="9400"/>
                    <a:pt x="19186" y="4679"/>
                  </a:cubicBezTo>
                  <a:cubicBezTo>
                    <a:pt x="17420" y="493"/>
                    <a:pt x="13486" y="-1155"/>
                    <a:pt x="10220" y="849"/>
                  </a:cubicBez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895991" y="3611490"/>
              <a:ext cx="401100" cy="40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95250">
                <a:srgbClr val="000000">
                  <a:alpha val="4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3480818" y="2959733"/>
            <a:ext cx="1172867" cy="1032156"/>
            <a:chOff x="3913915" y="1328546"/>
            <a:chExt cx="2525553" cy="1866466"/>
          </a:xfrm>
        </p:grpSpPr>
        <p:sp>
          <p:nvSpPr>
            <p:cNvPr id="139" name="Google Shape;139;p16"/>
            <p:cNvSpPr/>
            <p:nvPr/>
          </p:nvSpPr>
          <p:spPr>
            <a:xfrm>
              <a:off x="3913915" y="1328546"/>
              <a:ext cx="2525553" cy="1866466"/>
            </a:xfrm>
            <a:custGeom>
              <a:rect b="b" l="l" r="r" t="t"/>
              <a:pathLst>
                <a:path extrusionOk="0" h="19892" w="20146">
                  <a:moveTo>
                    <a:pt x="9926" y="849"/>
                  </a:moveTo>
                  <a:cubicBezTo>
                    <a:pt x="12893" y="2675"/>
                    <a:pt x="14426" y="6862"/>
                    <a:pt x="13926" y="10914"/>
                  </a:cubicBezTo>
                  <a:cubicBezTo>
                    <a:pt x="13826" y="11760"/>
                    <a:pt x="14126" y="12607"/>
                    <a:pt x="14693" y="12963"/>
                  </a:cubicBezTo>
                  <a:lnTo>
                    <a:pt x="14760" y="13007"/>
                  </a:lnTo>
                  <a:cubicBezTo>
                    <a:pt x="15193" y="13275"/>
                    <a:pt x="15693" y="13275"/>
                    <a:pt x="16126" y="12963"/>
                  </a:cubicBezTo>
                  <a:cubicBezTo>
                    <a:pt x="16893" y="12428"/>
                    <a:pt x="17826" y="12384"/>
                    <a:pt x="18660" y="12963"/>
                  </a:cubicBezTo>
                  <a:cubicBezTo>
                    <a:pt x="19926" y="13854"/>
                    <a:pt x="20493" y="15947"/>
                    <a:pt x="19926" y="17684"/>
                  </a:cubicBezTo>
                  <a:cubicBezTo>
                    <a:pt x="19293" y="19599"/>
                    <a:pt x="17593" y="20445"/>
                    <a:pt x="16193" y="19510"/>
                  </a:cubicBezTo>
                  <a:cubicBezTo>
                    <a:pt x="15360" y="18975"/>
                    <a:pt x="14826" y="17906"/>
                    <a:pt x="14693" y="16793"/>
                  </a:cubicBezTo>
                  <a:cubicBezTo>
                    <a:pt x="14626" y="16170"/>
                    <a:pt x="14326" y="15680"/>
                    <a:pt x="13893" y="15412"/>
                  </a:cubicBezTo>
                  <a:lnTo>
                    <a:pt x="13860" y="15368"/>
                  </a:lnTo>
                  <a:cubicBezTo>
                    <a:pt x="13293" y="14967"/>
                    <a:pt x="12593" y="15190"/>
                    <a:pt x="12160" y="15813"/>
                  </a:cubicBezTo>
                  <a:cubicBezTo>
                    <a:pt x="10093" y="18753"/>
                    <a:pt x="6760" y="19688"/>
                    <a:pt x="3926" y="17817"/>
                  </a:cubicBezTo>
                  <a:cubicBezTo>
                    <a:pt x="293" y="15412"/>
                    <a:pt x="-1107" y="9400"/>
                    <a:pt x="960" y="4679"/>
                  </a:cubicBezTo>
                  <a:cubicBezTo>
                    <a:pt x="2760" y="493"/>
                    <a:pt x="6693" y="-1155"/>
                    <a:pt x="9926" y="849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894845" y="2651359"/>
              <a:ext cx="401100" cy="40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95250">
                <a:srgbClr val="000000">
                  <a:alpha val="4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6100037" y="2600390"/>
            <a:ext cx="2021419" cy="1285731"/>
            <a:chOff x="8921977" y="1744186"/>
            <a:chExt cx="2926200" cy="1560543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8921977" y="1744186"/>
              <a:ext cx="29262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902411"/>
                  </a:solidFill>
                  <a:latin typeface="Calibri"/>
                  <a:ea typeface="Calibri"/>
                  <a:cs typeface="Calibri"/>
                  <a:sym typeface="Calibri"/>
                </a:rPr>
                <a:t>Partition Data</a:t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8921977" y="2295829"/>
              <a:ext cx="29262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Partition the sorted data objects into groups of maximum size M and create new</a:t>
              </a:r>
              <a:r>
                <a:rPr lang="en" sz="1200"/>
                <a:t> node</a:t>
              </a:r>
              <a:r>
                <a:rPr lang="en" sz="1200"/>
                <a:t> with its MBR</a:t>
              </a:r>
              <a:endParaRPr sz="1000"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873614" y="1905218"/>
            <a:ext cx="2021419" cy="1285731"/>
            <a:chOff x="332936" y="2257818"/>
            <a:chExt cx="2926200" cy="1560543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332936" y="2257818"/>
              <a:ext cx="29262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7D9445"/>
                  </a:solidFill>
                  <a:latin typeface="Calibri"/>
                  <a:ea typeface="Calibri"/>
                  <a:cs typeface="Calibri"/>
                  <a:sym typeface="Calibri"/>
                </a:rPr>
                <a:t>Merge-Group</a:t>
              </a:r>
              <a:endParaRPr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332936" y="2809461"/>
              <a:ext cx="29262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Recursively merge the nodes into groups of size M and create new node with its MBR until the root node is reached.</a:t>
              </a:r>
              <a:endParaRPr sz="1200"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873614" y="3371806"/>
            <a:ext cx="2021419" cy="1100848"/>
            <a:chOff x="332936" y="5207260"/>
            <a:chExt cx="2926200" cy="1336143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332936" y="5207260"/>
              <a:ext cx="29262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13A1D8"/>
                  </a:solidFill>
                  <a:latin typeface="Calibri"/>
                  <a:ea typeface="Calibri"/>
                  <a:cs typeface="Calibri"/>
                  <a:sym typeface="Calibri"/>
                </a:rPr>
                <a:t>Sort Data</a:t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2936" y="5758903"/>
              <a:ext cx="29262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Sort the data objects along a single dimension using an external sorting algorithm.</a:t>
              </a:r>
              <a:endParaRPr sz="1200"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6100037" y="1286222"/>
            <a:ext cx="2021419" cy="1209531"/>
            <a:chOff x="8921977" y="1466725"/>
            <a:chExt cx="2926200" cy="1468056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8921977" y="1466725"/>
              <a:ext cx="29262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C96F07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8921977" y="1925881"/>
              <a:ext cx="29262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Perform necessary post processing steps, such as splitting or merging nodes and optimizing storage.</a:t>
              </a:r>
              <a:endParaRPr sz="1200"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873614" y="667250"/>
            <a:ext cx="2021419" cy="1209531"/>
            <a:chOff x="332936" y="2535279"/>
            <a:chExt cx="2926200" cy="1468056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332936" y="2535279"/>
              <a:ext cx="29262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63951"/>
                  </a:solidFill>
                  <a:latin typeface="Calibri"/>
                  <a:ea typeface="Calibri"/>
                  <a:cs typeface="Calibri"/>
                  <a:sym typeface="Calibri"/>
                </a:rPr>
                <a:t>R-Tree</a:t>
              </a:r>
              <a:endParaRPr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332936" y="2994435"/>
              <a:ext cx="2926200" cy="10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Resulting R-Tree is a balanced tree that minimizes overlap maximizes empty space in each node</a:t>
              </a:r>
              <a:endParaRPr sz="1200"/>
            </a:p>
          </p:txBody>
        </p:sp>
      </p:grp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25" y="994013"/>
            <a:ext cx="65457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725" y="3155347"/>
            <a:ext cx="65457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597" y="2046125"/>
            <a:ext cx="65457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075" y="2576575"/>
            <a:ext cx="61437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9875" y="1445475"/>
            <a:ext cx="766775" cy="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0" y="1112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Comparison with other Algorithms</a:t>
            </a:r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2513852" y="1271900"/>
            <a:ext cx="4275896" cy="2732075"/>
            <a:chOff x="2946401" y="1949450"/>
            <a:chExt cx="6299198" cy="3556000"/>
          </a:xfrm>
        </p:grpSpPr>
        <p:sp>
          <p:nvSpPr>
            <p:cNvPr id="167" name="Google Shape;167;p17"/>
            <p:cNvSpPr/>
            <p:nvPr/>
          </p:nvSpPr>
          <p:spPr>
            <a:xfrm>
              <a:off x="5032652" y="1949450"/>
              <a:ext cx="4212947" cy="2841350"/>
            </a:xfrm>
            <a:custGeom>
              <a:rect b="b" l="l" r="r" t="t"/>
              <a:pathLst>
                <a:path extrusionOk="0" h="2841350" w="4212947">
                  <a:moveTo>
                    <a:pt x="1063347" y="0"/>
                  </a:moveTo>
                  <a:lnTo>
                    <a:pt x="1063349" y="0"/>
                  </a:lnTo>
                  <a:lnTo>
                    <a:pt x="3774797" y="0"/>
                  </a:lnTo>
                  <a:lnTo>
                    <a:pt x="4212947" y="438150"/>
                  </a:lnTo>
                  <a:lnTo>
                    <a:pt x="3774797" y="876300"/>
                  </a:lnTo>
                  <a:lnTo>
                    <a:pt x="2593827" y="876300"/>
                  </a:lnTo>
                  <a:lnTo>
                    <a:pt x="2626754" y="930500"/>
                  </a:lnTo>
                  <a:cubicBezTo>
                    <a:pt x="2763611" y="1182431"/>
                    <a:pt x="2841349" y="1471137"/>
                    <a:pt x="2841349" y="1778000"/>
                  </a:cubicBezTo>
                  <a:cubicBezTo>
                    <a:pt x="2841349" y="2146236"/>
                    <a:pt x="2729406" y="2488326"/>
                    <a:pt x="2537694" y="2772097"/>
                  </a:cubicBezTo>
                  <a:lnTo>
                    <a:pt x="2485908" y="2841350"/>
                  </a:lnTo>
                  <a:lnTo>
                    <a:pt x="1845460" y="2200902"/>
                  </a:lnTo>
                  <a:lnTo>
                    <a:pt x="1882487" y="2124039"/>
                  </a:lnTo>
                  <a:cubicBezTo>
                    <a:pt x="1927473" y="2017681"/>
                    <a:pt x="1952349" y="1900745"/>
                    <a:pt x="1952349" y="1778000"/>
                  </a:cubicBezTo>
                  <a:cubicBezTo>
                    <a:pt x="1952349" y="1287019"/>
                    <a:pt x="1554330" y="889000"/>
                    <a:pt x="1063349" y="889000"/>
                  </a:cubicBezTo>
                  <a:cubicBezTo>
                    <a:pt x="940604" y="889000"/>
                    <a:pt x="823669" y="913876"/>
                    <a:pt x="717310" y="958862"/>
                  </a:cubicBezTo>
                  <a:lnTo>
                    <a:pt x="640448" y="995889"/>
                  </a:lnTo>
                  <a:lnTo>
                    <a:pt x="0" y="355441"/>
                  </a:lnTo>
                  <a:lnTo>
                    <a:pt x="69252" y="303655"/>
                  </a:lnTo>
                  <a:cubicBezTo>
                    <a:pt x="317552" y="135907"/>
                    <a:pt x="610502" y="29232"/>
                    <a:pt x="926549" y="5185"/>
                  </a:cubicBezTo>
                  <a:lnTo>
                    <a:pt x="1063347" y="0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946401" y="2664102"/>
              <a:ext cx="4212949" cy="2841348"/>
            </a:xfrm>
            <a:custGeom>
              <a:rect b="b" l="l" r="r" t="t"/>
              <a:pathLst>
                <a:path extrusionOk="0" h="2841348" w="4212949">
                  <a:moveTo>
                    <a:pt x="1727041" y="0"/>
                  </a:moveTo>
                  <a:lnTo>
                    <a:pt x="2367489" y="640448"/>
                  </a:lnTo>
                  <a:lnTo>
                    <a:pt x="2330462" y="717309"/>
                  </a:lnTo>
                  <a:cubicBezTo>
                    <a:pt x="2285476" y="823668"/>
                    <a:pt x="2260600" y="940603"/>
                    <a:pt x="2260600" y="1063348"/>
                  </a:cubicBezTo>
                  <a:cubicBezTo>
                    <a:pt x="2260600" y="1554329"/>
                    <a:pt x="2658619" y="1952348"/>
                    <a:pt x="3149600" y="1952348"/>
                  </a:cubicBezTo>
                  <a:cubicBezTo>
                    <a:pt x="3272345" y="1952348"/>
                    <a:pt x="3389281" y="1927472"/>
                    <a:pt x="3495639" y="1882486"/>
                  </a:cubicBezTo>
                  <a:lnTo>
                    <a:pt x="3572501" y="1845460"/>
                  </a:lnTo>
                  <a:lnTo>
                    <a:pt x="4212949" y="2485908"/>
                  </a:lnTo>
                  <a:lnTo>
                    <a:pt x="4143697" y="2537693"/>
                  </a:lnTo>
                  <a:cubicBezTo>
                    <a:pt x="3859926" y="2729405"/>
                    <a:pt x="3517836" y="2841348"/>
                    <a:pt x="3149600" y="2841348"/>
                  </a:cubicBezTo>
                  <a:lnTo>
                    <a:pt x="438150" y="2841348"/>
                  </a:lnTo>
                  <a:lnTo>
                    <a:pt x="0" y="2403198"/>
                  </a:lnTo>
                  <a:lnTo>
                    <a:pt x="438150" y="1965048"/>
                  </a:lnTo>
                  <a:lnTo>
                    <a:pt x="1619122" y="1965048"/>
                  </a:lnTo>
                  <a:lnTo>
                    <a:pt x="1586195" y="1910849"/>
                  </a:lnTo>
                  <a:cubicBezTo>
                    <a:pt x="1449338" y="1658918"/>
                    <a:pt x="1371600" y="1370211"/>
                    <a:pt x="1371600" y="1063348"/>
                  </a:cubicBezTo>
                  <a:cubicBezTo>
                    <a:pt x="1371600" y="695112"/>
                    <a:pt x="1483543" y="353022"/>
                    <a:pt x="1675255" y="69251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548803" y="882750"/>
            <a:ext cx="2538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Char char="➢"/>
            </a:pPr>
            <a:r>
              <a:rPr lang="en" sz="1600">
                <a:solidFill>
                  <a:srgbClr val="0C343D"/>
                </a:solidFill>
              </a:rPr>
              <a:t>Performance depends on the application and dataset.</a:t>
            </a:r>
            <a:endParaRPr sz="1600">
              <a:solidFill>
                <a:srgbClr val="0C343D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6360427" y="3691325"/>
            <a:ext cx="23964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Char char="➢"/>
            </a:pPr>
            <a:r>
              <a:rPr lang="en" sz="1600">
                <a:solidFill>
                  <a:srgbClr val="0C343D"/>
                </a:solidFill>
              </a:rPr>
              <a:t>Evaluation of spatial indexing algorithms needed.</a:t>
            </a:r>
            <a:endParaRPr sz="1600">
              <a:solidFill>
                <a:srgbClr val="0C343D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83150" y="3330325"/>
            <a:ext cx="2396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high-dimensional data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updates and deletions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747625" y="1271900"/>
            <a:ext cx="2396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</a:rPr>
              <a:t>low-dimensional data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</a:rPr>
              <a:t>highly clustered data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</a:rPr>
              <a:t>skewed MBRs.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746625" y="3477725"/>
            <a:ext cx="1922700" cy="37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228150" y="1343075"/>
            <a:ext cx="2396400" cy="37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311700" y="140225"/>
            <a:ext cx="8520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Extraction of image features using color histograms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1146059" y="1450622"/>
            <a:ext cx="1754795" cy="2293366"/>
          </a:xfrm>
          <a:custGeom>
            <a:rect b="b" l="l" r="r" t="t"/>
            <a:pathLst>
              <a:path extrusionOk="0" h="2293366" w="1754795">
                <a:moveTo>
                  <a:pt x="24751" y="0"/>
                </a:moveTo>
                <a:lnTo>
                  <a:pt x="1754678" y="0"/>
                </a:lnTo>
                <a:lnTo>
                  <a:pt x="1754678" y="2170691"/>
                </a:lnTo>
                <a:cubicBezTo>
                  <a:pt x="1757771" y="2238096"/>
                  <a:pt x="1699504" y="2293366"/>
                  <a:pt x="1631960" y="2293366"/>
                </a:cubicBezTo>
                <a:lnTo>
                  <a:pt x="125811" y="2293366"/>
                </a:lnTo>
                <a:cubicBezTo>
                  <a:pt x="58267" y="2293366"/>
                  <a:pt x="0" y="2238096"/>
                  <a:pt x="0" y="2167567"/>
                </a:cubicBez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262686" y="2132058"/>
            <a:ext cx="154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Convert the image to a suitable color space such as HSV or LAB for better color histogram representation.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3446839" y="1450622"/>
            <a:ext cx="1754816" cy="2293366"/>
          </a:xfrm>
          <a:custGeom>
            <a:rect b="b" l="l" r="r" t="t"/>
            <a:pathLst>
              <a:path extrusionOk="0" h="2293366" w="1754816">
                <a:moveTo>
                  <a:pt x="24751" y="0"/>
                </a:moveTo>
                <a:lnTo>
                  <a:pt x="1754693" y="0"/>
                </a:lnTo>
                <a:lnTo>
                  <a:pt x="1754693" y="2170691"/>
                </a:lnTo>
                <a:cubicBezTo>
                  <a:pt x="1757786" y="2238096"/>
                  <a:pt x="1702530" y="2293366"/>
                  <a:pt x="1631974" y="2293366"/>
                </a:cubicBezTo>
                <a:lnTo>
                  <a:pt x="125812" y="2293366"/>
                </a:lnTo>
                <a:cubicBezTo>
                  <a:pt x="58268" y="2293366"/>
                  <a:pt x="0" y="2238096"/>
                  <a:pt x="0" y="2167567"/>
                </a:cubicBez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558414" y="2132058"/>
            <a:ext cx="154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Divide the color space into a set of bins and count the number of pixels that fall into each bin to represent the distribution of colors in the image.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5839649" y="1450622"/>
            <a:ext cx="1754809" cy="2293366"/>
          </a:xfrm>
          <a:custGeom>
            <a:rect b="b" l="l" r="r" t="t"/>
            <a:pathLst>
              <a:path extrusionOk="0" h="2293366" w="1754809">
                <a:moveTo>
                  <a:pt x="24751" y="0"/>
                </a:moveTo>
                <a:lnTo>
                  <a:pt x="1754686" y="0"/>
                </a:lnTo>
                <a:lnTo>
                  <a:pt x="1754686" y="2170691"/>
                </a:lnTo>
                <a:cubicBezTo>
                  <a:pt x="1757779" y="2238096"/>
                  <a:pt x="1702523" y="2293366"/>
                  <a:pt x="1632049" y="2293366"/>
                </a:cubicBezTo>
                <a:lnTo>
                  <a:pt x="125812" y="2293366"/>
                </a:lnTo>
                <a:cubicBezTo>
                  <a:pt x="58267" y="2293366"/>
                  <a:pt x="0" y="2238096"/>
                  <a:pt x="0" y="2167567"/>
                </a:cubicBez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951425" y="2132051"/>
            <a:ext cx="154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Normalize the histogram to make it invariant to changes in image size and brightness for accurate comparison and retrieval in image retrieval systems.</a:t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1146059" y="1450622"/>
            <a:ext cx="1754678" cy="611156"/>
          </a:xfrm>
          <a:custGeom>
            <a:rect b="b" l="l" r="r" t="t"/>
            <a:pathLst>
              <a:path extrusionOk="0" h="611156" w="1754678">
                <a:moveTo>
                  <a:pt x="24751" y="0"/>
                </a:moveTo>
                <a:lnTo>
                  <a:pt x="1754678" y="0"/>
                </a:lnTo>
                <a:lnTo>
                  <a:pt x="1754678" y="365140"/>
                </a:lnTo>
                <a:lnTo>
                  <a:pt x="960227" y="365140"/>
                </a:lnTo>
                <a:cubicBezTo>
                  <a:pt x="886125" y="365140"/>
                  <a:pt x="815498" y="398253"/>
                  <a:pt x="768380" y="454618"/>
                </a:cubicBezTo>
                <a:lnTo>
                  <a:pt x="758429" y="463992"/>
                </a:lnTo>
                <a:lnTo>
                  <a:pt x="746660" y="478040"/>
                </a:lnTo>
                <a:cubicBezTo>
                  <a:pt x="663156" y="560286"/>
                  <a:pt x="547797" y="611156"/>
                  <a:pt x="420375" y="611156"/>
                </a:cubicBezTo>
                <a:cubicBezTo>
                  <a:pt x="261097" y="611156"/>
                  <a:pt x="120668" y="531672"/>
                  <a:pt x="37744" y="410778"/>
                </a:cubicBezTo>
                <a:lnTo>
                  <a:pt x="0" y="342287"/>
                </a:ln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000000">
              <a:alpha val="6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446839" y="1450622"/>
            <a:ext cx="1754678" cy="611156"/>
          </a:xfrm>
          <a:custGeom>
            <a:rect b="b" l="l" r="r" t="t"/>
            <a:pathLst>
              <a:path extrusionOk="0" h="611156" w="1754678">
                <a:moveTo>
                  <a:pt x="24751" y="0"/>
                </a:moveTo>
                <a:lnTo>
                  <a:pt x="1754678" y="0"/>
                </a:lnTo>
                <a:lnTo>
                  <a:pt x="1754678" y="365140"/>
                </a:lnTo>
                <a:lnTo>
                  <a:pt x="960227" y="365140"/>
                </a:lnTo>
                <a:cubicBezTo>
                  <a:pt x="886125" y="365140"/>
                  <a:pt x="815498" y="398253"/>
                  <a:pt x="768380" y="454618"/>
                </a:cubicBezTo>
                <a:lnTo>
                  <a:pt x="758429" y="463992"/>
                </a:lnTo>
                <a:lnTo>
                  <a:pt x="746660" y="478040"/>
                </a:lnTo>
                <a:cubicBezTo>
                  <a:pt x="663156" y="560286"/>
                  <a:pt x="547797" y="611156"/>
                  <a:pt x="420375" y="611156"/>
                </a:cubicBezTo>
                <a:cubicBezTo>
                  <a:pt x="261097" y="611156"/>
                  <a:pt x="120668" y="531672"/>
                  <a:pt x="37744" y="410778"/>
                </a:cubicBezTo>
                <a:lnTo>
                  <a:pt x="0" y="342287"/>
                </a:ln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000000">
              <a:alpha val="6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5839649" y="1450622"/>
            <a:ext cx="1754678" cy="611156"/>
          </a:xfrm>
          <a:custGeom>
            <a:rect b="b" l="l" r="r" t="t"/>
            <a:pathLst>
              <a:path extrusionOk="0" h="611156" w="1754678">
                <a:moveTo>
                  <a:pt x="24751" y="0"/>
                </a:moveTo>
                <a:lnTo>
                  <a:pt x="1754678" y="0"/>
                </a:lnTo>
                <a:lnTo>
                  <a:pt x="1754678" y="365140"/>
                </a:lnTo>
                <a:lnTo>
                  <a:pt x="960227" y="365140"/>
                </a:lnTo>
                <a:cubicBezTo>
                  <a:pt x="886125" y="365140"/>
                  <a:pt x="815498" y="398253"/>
                  <a:pt x="768380" y="454618"/>
                </a:cubicBezTo>
                <a:lnTo>
                  <a:pt x="758429" y="463992"/>
                </a:lnTo>
                <a:lnTo>
                  <a:pt x="746660" y="478040"/>
                </a:lnTo>
                <a:cubicBezTo>
                  <a:pt x="663156" y="560286"/>
                  <a:pt x="547797" y="611156"/>
                  <a:pt x="420375" y="611156"/>
                </a:cubicBezTo>
                <a:cubicBezTo>
                  <a:pt x="261097" y="611156"/>
                  <a:pt x="120668" y="531672"/>
                  <a:pt x="37744" y="410778"/>
                </a:cubicBezTo>
                <a:lnTo>
                  <a:pt x="0" y="342287"/>
                </a:lnTo>
                <a:lnTo>
                  <a:pt x="0" y="139885"/>
                </a:lnTo>
                <a:cubicBezTo>
                  <a:pt x="0" y="109202"/>
                  <a:pt x="3116" y="79286"/>
                  <a:pt x="9041" y="50425"/>
                </a:cubicBezTo>
                <a:close/>
              </a:path>
            </a:pathLst>
          </a:custGeom>
          <a:solidFill>
            <a:srgbClr val="000000">
              <a:alpha val="6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446839" y="1148709"/>
            <a:ext cx="1995635" cy="841245"/>
          </a:xfrm>
          <a:custGeom>
            <a:rect b="b" l="l" r="r" t="t"/>
            <a:pathLst>
              <a:path extrusionOk="0" h="841245" w="1995635">
                <a:moveTo>
                  <a:pt x="420594" y="0"/>
                </a:moveTo>
                <a:lnTo>
                  <a:pt x="1872946" y="0"/>
                </a:lnTo>
                <a:lnTo>
                  <a:pt x="1920561" y="9682"/>
                </a:lnTo>
                <a:cubicBezTo>
                  <a:pt x="1964558" y="28379"/>
                  <a:pt x="1995635" y="72100"/>
                  <a:pt x="1995635" y="122702"/>
                </a:cubicBezTo>
                <a:lnTo>
                  <a:pt x="1995635" y="490854"/>
                </a:lnTo>
                <a:cubicBezTo>
                  <a:pt x="1995635" y="558323"/>
                  <a:pt x="1940386" y="613558"/>
                  <a:pt x="1872931" y="613558"/>
                </a:cubicBezTo>
                <a:lnTo>
                  <a:pt x="912728" y="613558"/>
                </a:lnTo>
                <a:cubicBezTo>
                  <a:pt x="845180" y="613558"/>
                  <a:pt x="780800" y="644204"/>
                  <a:pt x="737849" y="696370"/>
                </a:cubicBezTo>
                <a:lnTo>
                  <a:pt x="728778" y="705045"/>
                </a:lnTo>
                <a:lnTo>
                  <a:pt x="718050" y="718047"/>
                </a:lnTo>
                <a:cubicBezTo>
                  <a:pt x="641932" y="794165"/>
                  <a:pt x="536776" y="841245"/>
                  <a:pt x="420624" y="841245"/>
                </a:cubicBezTo>
                <a:cubicBezTo>
                  <a:pt x="188320" y="841245"/>
                  <a:pt x="0" y="652925"/>
                  <a:pt x="0" y="420621"/>
                </a:cubicBezTo>
                <a:cubicBezTo>
                  <a:pt x="0" y="217355"/>
                  <a:pt x="144183" y="47765"/>
                  <a:pt x="335854" y="8543"/>
                </a:cubicBezTo>
                <a:close/>
              </a:path>
            </a:pathLst>
          </a:custGeom>
          <a:solidFill>
            <a:srgbClr val="90241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538870" y="1240740"/>
            <a:ext cx="656400" cy="6564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279713" y="1296734"/>
            <a:ext cx="109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 counting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146059" y="1148709"/>
            <a:ext cx="1995635" cy="841245"/>
          </a:xfrm>
          <a:custGeom>
            <a:rect b="b" l="l" r="r" t="t"/>
            <a:pathLst>
              <a:path extrusionOk="0" h="841245" w="1995635">
                <a:moveTo>
                  <a:pt x="420594" y="0"/>
                </a:moveTo>
                <a:lnTo>
                  <a:pt x="1872946" y="0"/>
                </a:lnTo>
                <a:lnTo>
                  <a:pt x="1920561" y="9682"/>
                </a:lnTo>
                <a:cubicBezTo>
                  <a:pt x="1964558" y="28379"/>
                  <a:pt x="1995635" y="72100"/>
                  <a:pt x="1995635" y="122702"/>
                </a:cubicBezTo>
                <a:lnTo>
                  <a:pt x="1995635" y="490854"/>
                </a:lnTo>
                <a:cubicBezTo>
                  <a:pt x="1995635" y="558323"/>
                  <a:pt x="1940386" y="613558"/>
                  <a:pt x="1872931" y="613558"/>
                </a:cubicBezTo>
                <a:lnTo>
                  <a:pt x="912728" y="613558"/>
                </a:lnTo>
                <a:cubicBezTo>
                  <a:pt x="845180" y="613558"/>
                  <a:pt x="780800" y="644204"/>
                  <a:pt x="737849" y="696370"/>
                </a:cubicBezTo>
                <a:lnTo>
                  <a:pt x="728778" y="705045"/>
                </a:lnTo>
                <a:lnTo>
                  <a:pt x="718050" y="718047"/>
                </a:lnTo>
                <a:cubicBezTo>
                  <a:pt x="641932" y="794165"/>
                  <a:pt x="536776" y="841245"/>
                  <a:pt x="420624" y="841245"/>
                </a:cubicBezTo>
                <a:cubicBezTo>
                  <a:pt x="188320" y="841245"/>
                  <a:pt x="0" y="652925"/>
                  <a:pt x="0" y="420621"/>
                </a:cubicBezTo>
                <a:cubicBezTo>
                  <a:pt x="0" y="217355"/>
                  <a:pt x="144183" y="47765"/>
                  <a:pt x="335854" y="8543"/>
                </a:cubicBezTo>
                <a:close/>
              </a:path>
            </a:pathLst>
          </a:custGeom>
          <a:solidFill>
            <a:srgbClr val="F8B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238091" y="1240740"/>
            <a:ext cx="656400" cy="656400"/>
          </a:xfrm>
          <a:prstGeom prst="ellipse">
            <a:avLst/>
          </a:prstGeom>
          <a:solidFill>
            <a:srgbClr val="7F6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978933" y="1220534"/>
            <a:ext cx="109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Color space conversion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5839649" y="1148709"/>
            <a:ext cx="1995635" cy="841245"/>
          </a:xfrm>
          <a:custGeom>
            <a:rect b="b" l="l" r="r" t="t"/>
            <a:pathLst>
              <a:path extrusionOk="0" h="841245" w="1995635">
                <a:moveTo>
                  <a:pt x="420594" y="0"/>
                </a:moveTo>
                <a:lnTo>
                  <a:pt x="1872946" y="0"/>
                </a:lnTo>
                <a:lnTo>
                  <a:pt x="1920561" y="9682"/>
                </a:lnTo>
                <a:cubicBezTo>
                  <a:pt x="1964558" y="28379"/>
                  <a:pt x="1995635" y="72100"/>
                  <a:pt x="1995635" y="122702"/>
                </a:cubicBezTo>
                <a:lnTo>
                  <a:pt x="1995635" y="490854"/>
                </a:lnTo>
                <a:cubicBezTo>
                  <a:pt x="1995635" y="558323"/>
                  <a:pt x="1940386" y="613558"/>
                  <a:pt x="1872931" y="613558"/>
                </a:cubicBezTo>
                <a:lnTo>
                  <a:pt x="912728" y="613558"/>
                </a:lnTo>
                <a:cubicBezTo>
                  <a:pt x="845180" y="613558"/>
                  <a:pt x="780800" y="644204"/>
                  <a:pt x="737849" y="696370"/>
                </a:cubicBezTo>
                <a:lnTo>
                  <a:pt x="728778" y="705045"/>
                </a:lnTo>
                <a:lnTo>
                  <a:pt x="718050" y="718047"/>
                </a:lnTo>
                <a:cubicBezTo>
                  <a:pt x="641932" y="794165"/>
                  <a:pt x="536776" y="841245"/>
                  <a:pt x="420624" y="841245"/>
                </a:cubicBezTo>
                <a:cubicBezTo>
                  <a:pt x="188320" y="841245"/>
                  <a:pt x="0" y="652925"/>
                  <a:pt x="0" y="420621"/>
                </a:cubicBezTo>
                <a:cubicBezTo>
                  <a:pt x="0" y="217355"/>
                  <a:pt x="144183" y="47765"/>
                  <a:pt x="335854" y="8543"/>
                </a:cubicBezTo>
                <a:close/>
              </a:path>
            </a:pathLst>
          </a:custGeom>
          <a:solidFill>
            <a:srgbClr val="13A1D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931681" y="1240740"/>
            <a:ext cx="656400" cy="656400"/>
          </a:xfrm>
          <a:prstGeom prst="ellipse">
            <a:avLst/>
          </a:prstGeom>
          <a:solidFill>
            <a:srgbClr val="1C45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672523" y="1220534"/>
            <a:ext cx="109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Histogram normalization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125" y="1371775"/>
            <a:ext cx="394350" cy="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/>
          <p:nvPr/>
        </p:nvSpPr>
        <p:spPr>
          <a:xfrm>
            <a:off x="3646223" y="1439488"/>
            <a:ext cx="441698" cy="258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123</a:t>
            </a: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025" y="1348100"/>
            <a:ext cx="441688" cy="44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2117725" y="1152114"/>
            <a:ext cx="1992334" cy="796122"/>
          </a:xfrm>
          <a:custGeom>
            <a:rect b="b" l="l" r="r" t="t"/>
            <a:pathLst>
              <a:path extrusionOk="0" h="21600" w="21586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rgbClr val="C13018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117725" y="2959696"/>
            <a:ext cx="1992334" cy="796122"/>
          </a:xfrm>
          <a:custGeom>
            <a:rect b="b" l="l" r="r" t="t"/>
            <a:pathLst>
              <a:path extrusionOk="0" h="21600" w="21586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2117725" y="2055905"/>
            <a:ext cx="1992334" cy="796122"/>
          </a:xfrm>
          <a:custGeom>
            <a:rect b="b" l="l" r="r" t="t"/>
            <a:pathLst>
              <a:path extrusionOk="0" h="21600" w="21586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2117725" y="1152114"/>
            <a:ext cx="1386414" cy="794651"/>
          </a:xfrm>
          <a:custGeom>
            <a:rect b="b" l="l" r="r" t="t"/>
            <a:pathLst>
              <a:path extrusionOk="0" h="1022059" w="1771775">
                <a:moveTo>
                  <a:pt x="0" y="0"/>
                </a:moveTo>
                <a:lnTo>
                  <a:pt x="892922" y="0"/>
                </a:lnTo>
                <a:lnTo>
                  <a:pt x="894568" y="793"/>
                </a:lnTo>
                <a:cubicBezTo>
                  <a:pt x="1270856" y="205205"/>
                  <a:pt x="1570243" y="533238"/>
                  <a:pt x="1738222" y="930385"/>
                </a:cubicBezTo>
                <a:lnTo>
                  <a:pt x="1771775" y="1022059"/>
                </a:lnTo>
                <a:lnTo>
                  <a:pt x="0" y="1022059"/>
                </a:lnTo>
                <a:close/>
              </a:path>
            </a:pathLst>
          </a:custGeom>
          <a:solidFill>
            <a:srgbClr val="3F3F3F">
              <a:alpha val="24710"/>
            </a:srgbClr>
          </a:solidFill>
          <a:ln>
            <a:noFill/>
          </a:ln>
          <a:effectLst>
            <a:outerShdw blurRad="57150" rotWithShape="0" algn="bl" dir="5400000" dist="95250">
              <a:srgbClr val="000000">
                <a:alpha val="3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117725" y="2055906"/>
            <a:ext cx="1476804" cy="794651"/>
          </a:xfrm>
          <a:custGeom>
            <a:rect b="b" l="l" r="r" t="t"/>
            <a:pathLst>
              <a:path extrusionOk="0" h="1022059" w="1887289">
                <a:moveTo>
                  <a:pt x="0" y="0"/>
                </a:moveTo>
                <a:lnTo>
                  <a:pt x="1816307" y="0"/>
                </a:lnTo>
                <a:lnTo>
                  <a:pt x="1848751" y="126182"/>
                </a:lnTo>
                <a:cubicBezTo>
                  <a:pt x="1874019" y="249665"/>
                  <a:pt x="1887289" y="377519"/>
                  <a:pt x="1887289" y="508472"/>
                </a:cubicBezTo>
                <a:cubicBezTo>
                  <a:pt x="1887289" y="639425"/>
                  <a:pt x="1874019" y="767279"/>
                  <a:pt x="1848751" y="890763"/>
                </a:cubicBezTo>
                <a:lnTo>
                  <a:pt x="1814991" y="1022059"/>
                </a:lnTo>
                <a:lnTo>
                  <a:pt x="0" y="1022059"/>
                </a:lnTo>
                <a:close/>
              </a:path>
            </a:pathLst>
          </a:custGeom>
          <a:solidFill>
            <a:srgbClr val="3F3F3F">
              <a:alpha val="24710"/>
            </a:srgbClr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2117725" y="2959697"/>
            <a:ext cx="1384949" cy="794651"/>
          </a:xfrm>
          <a:custGeom>
            <a:rect b="b" l="l" r="r" t="t"/>
            <a:pathLst>
              <a:path extrusionOk="0" h="1022059" w="1769903">
                <a:moveTo>
                  <a:pt x="0" y="0"/>
                </a:moveTo>
                <a:lnTo>
                  <a:pt x="1769903" y="0"/>
                </a:lnTo>
                <a:lnTo>
                  <a:pt x="1738222" y="86560"/>
                </a:lnTo>
                <a:cubicBezTo>
                  <a:pt x="1570243" y="483707"/>
                  <a:pt x="1270856" y="811741"/>
                  <a:pt x="894568" y="1016152"/>
                </a:cubicBezTo>
                <a:lnTo>
                  <a:pt x="882306" y="1022059"/>
                </a:lnTo>
                <a:lnTo>
                  <a:pt x="0" y="1022059"/>
                </a:lnTo>
                <a:close/>
              </a:path>
            </a:pathLst>
          </a:custGeom>
          <a:solidFill>
            <a:srgbClr val="3F3F3F">
              <a:alpha val="24710"/>
            </a:srgbClr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984636" y="3624248"/>
            <a:ext cx="266100" cy="10713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984637" y="3624248"/>
            <a:ext cx="267033" cy="919604"/>
          </a:xfrm>
          <a:custGeom>
            <a:rect b="b" l="l" r="r" t="t"/>
            <a:pathLst>
              <a:path extrusionOk="0" h="1182770" w="341256">
                <a:moveTo>
                  <a:pt x="341256" y="0"/>
                </a:moveTo>
                <a:lnTo>
                  <a:pt x="341256" y="1182770"/>
                </a:lnTo>
                <a:lnTo>
                  <a:pt x="0" y="174062"/>
                </a:lnTo>
                <a:lnTo>
                  <a:pt x="0" y="1"/>
                </a:lnTo>
                <a:close/>
              </a:path>
            </a:pathLst>
          </a:custGeom>
          <a:solidFill>
            <a:srgbClr val="3F3F3F">
              <a:alpha val="15690"/>
            </a:srgbClr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1132861" y="3624248"/>
            <a:ext cx="1952478" cy="1072602"/>
          </a:xfrm>
          <a:custGeom>
            <a:rect b="b" l="l" r="r" t="t"/>
            <a:pathLst>
              <a:path extrusionOk="0" h="21600" w="21600">
                <a:moveTo>
                  <a:pt x="18655" y="21600"/>
                </a:moveTo>
                <a:lnTo>
                  <a:pt x="21600" y="21600"/>
                </a:lnTo>
                <a:lnTo>
                  <a:pt x="17139" y="0"/>
                </a:lnTo>
                <a:lnTo>
                  <a:pt x="14194" y="0"/>
                </a:lnTo>
                <a:lnTo>
                  <a:pt x="15872" y="8137"/>
                </a:lnTo>
                <a:lnTo>
                  <a:pt x="5728" y="8137"/>
                </a:lnTo>
                <a:lnTo>
                  <a:pt x="7406" y="0"/>
                </a:lnTo>
                <a:lnTo>
                  <a:pt x="4461" y="0"/>
                </a:lnTo>
                <a:lnTo>
                  <a:pt x="0" y="21600"/>
                </a:lnTo>
                <a:lnTo>
                  <a:pt x="2930" y="21600"/>
                </a:lnTo>
                <a:lnTo>
                  <a:pt x="4609" y="13463"/>
                </a:lnTo>
                <a:lnTo>
                  <a:pt x="16977" y="13463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73520" y="1112241"/>
            <a:ext cx="2682900" cy="2679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800136" y="1152113"/>
            <a:ext cx="2616570" cy="2613006"/>
          </a:xfrm>
          <a:custGeom>
            <a:rect b="b" l="l" r="r" t="t"/>
            <a:pathLst>
              <a:path extrusionOk="0" h="21600" w="2160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571"/>
                </a:moveTo>
                <a:cubicBezTo>
                  <a:pt x="6262" y="2571"/>
                  <a:pt x="2571" y="6262"/>
                  <a:pt x="2571" y="10800"/>
                </a:cubicBezTo>
                <a:cubicBezTo>
                  <a:pt x="2571" y="15338"/>
                  <a:pt x="6262" y="19029"/>
                  <a:pt x="10800" y="19029"/>
                </a:cubicBezTo>
                <a:cubicBezTo>
                  <a:pt x="15338" y="19029"/>
                  <a:pt x="19029" y="15338"/>
                  <a:pt x="19029" y="10800"/>
                </a:cubicBezTo>
                <a:cubicBezTo>
                  <a:pt x="19029" y="6262"/>
                  <a:pt x="15338" y="2571"/>
                  <a:pt x="10800" y="2571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372422" y="1710337"/>
            <a:ext cx="1485270" cy="1483272"/>
          </a:xfrm>
          <a:custGeom>
            <a:rect b="b" l="l" r="r" t="t"/>
            <a:pathLst>
              <a:path extrusionOk="0" h="21600" w="21600">
                <a:moveTo>
                  <a:pt x="10800" y="21600"/>
                </a:moveTo>
                <a:cubicBezTo>
                  <a:pt x="4858" y="21600"/>
                  <a:pt x="0" y="16761"/>
                  <a:pt x="0" y="10800"/>
                </a:cubicBezTo>
                <a:cubicBezTo>
                  <a:pt x="0" y="4839"/>
                  <a:pt x="4839" y="0"/>
                  <a:pt x="10800" y="0"/>
                </a:cubicBezTo>
                <a:cubicBezTo>
                  <a:pt x="16761" y="0"/>
                  <a:pt x="21600" y="4839"/>
                  <a:pt x="21600" y="10800"/>
                </a:cubicBezTo>
                <a:cubicBezTo>
                  <a:pt x="21600" y="16761"/>
                  <a:pt x="16761" y="21600"/>
                  <a:pt x="10800" y="21600"/>
                </a:cubicBezTo>
                <a:close/>
                <a:moveTo>
                  <a:pt x="10800" y="4529"/>
                </a:moveTo>
                <a:cubicBezTo>
                  <a:pt x="7335" y="4529"/>
                  <a:pt x="4529" y="7336"/>
                  <a:pt x="4529" y="10800"/>
                </a:cubicBezTo>
                <a:cubicBezTo>
                  <a:pt x="4529" y="14264"/>
                  <a:pt x="7335" y="17071"/>
                  <a:pt x="10800" y="17071"/>
                </a:cubicBezTo>
                <a:cubicBezTo>
                  <a:pt x="14265" y="17071"/>
                  <a:pt x="17071" y="14264"/>
                  <a:pt x="17071" y="10800"/>
                </a:cubicBezTo>
                <a:cubicBezTo>
                  <a:pt x="17071" y="7355"/>
                  <a:pt x="14265" y="4529"/>
                  <a:pt x="10800" y="4529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931400" y="2268562"/>
            <a:ext cx="372900" cy="372300"/>
          </a:xfrm>
          <a:prstGeom prst="ellipse">
            <a:avLst/>
          </a:prstGeom>
          <a:solidFill>
            <a:srgbClr val="C13018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773520" y="912875"/>
            <a:ext cx="284820" cy="501234"/>
          </a:xfrm>
          <a:custGeom>
            <a:rect b="b" l="l" r="r" t="t"/>
            <a:pathLst>
              <a:path extrusionOk="0" h="21268" w="21504">
                <a:moveTo>
                  <a:pt x="21002" y="15854"/>
                </a:moveTo>
                <a:lnTo>
                  <a:pt x="21504" y="21268"/>
                </a:lnTo>
                <a:lnTo>
                  <a:pt x="808" y="9650"/>
                </a:lnTo>
                <a:lnTo>
                  <a:pt x="4" y="965"/>
                </a:lnTo>
                <a:cubicBezTo>
                  <a:pt x="-96" y="119"/>
                  <a:pt x="1712" y="-332"/>
                  <a:pt x="2817" y="288"/>
                </a:cubicBezTo>
                <a:lnTo>
                  <a:pt x="13467" y="6267"/>
                </a:lnTo>
                <a:cubicBezTo>
                  <a:pt x="17887" y="8804"/>
                  <a:pt x="20600" y="12188"/>
                  <a:pt x="21002" y="15854"/>
                </a:cubicBezTo>
                <a:close/>
              </a:path>
            </a:pathLst>
          </a:custGeom>
          <a:solidFill>
            <a:srgbClr val="929497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60575" y="1125530"/>
            <a:ext cx="501925" cy="284485"/>
          </a:xfrm>
          <a:custGeom>
            <a:rect b="b" l="l" r="r" t="t"/>
            <a:pathLst>
              <a:path extrusionOk="0" h="21503" w="21268">
                <a:moveTo>
                  <a:pt x="15854" y="21001"/>
                </a:moveTo>
                <a:lnTo>
                  <a:pt x="21268" y="21503"/>
                </a:lnTo>
                <a:lnTo>
                  <a:pt x="9650" y="807"/>
                </a:lnTo>
                <a:lnTo>
                  <a:pt x="965" y="4"/>
                </a:lnTo>
                <a:cubicBezTo>
                  <a:pt x="119" y="-97"/>
                  <a:pt x="-332" y="1711"/>
                  <a:pt x="288" y="2817"/>
                </a:cubicBezTo>
                <a:lnTo>
                  <a:pt x="6266" y="13466"/>
                </a:lnTo>
                <a:cubicBezTo>
                  <a:pt x="8804" y="17886"/>
                  <a:pt x="12244" y="20599"/>
                  <a:pt x="15854" y="21001"/>
                </a:cubicBezTo>
                <a:close/>
              </a:path>
            </a:pathLst>
          </a:custGeom>
          <a:solidFill>
            <a:srgbClr val="929497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693666" y="1045785"/>
            <a:ext cx="1431107" cy="1427765"/>
          </a:xfrm>
          <a:custGeom>
            <a:rect b="b" l="l" r="r" t="t"/>
            <a:pathLst>
              <a:path extrusionOk="0" h="21565" w="21565">
                <a:moveTo>
                  <a:pt x="321" y="161"/>
                </a:moveTo>
                <a:lnTo>
                  <a:pt x="642" y="482"/>
                </a:lnTo>
                <a:lnTo>
                  <a:pt x="481" y="642"/>
                </a:lnTo>
                <a:lnTo>
                  <a:pt x="160" y="321"/>
                </a:lnTo>
                <a:lnTo>
                  <a:pt x="0" y="482"/>
                </a:lnTo>
                <a:lnTo>
                  <a:pt x="20958" y="21459"/>
                </a:lnTo>
                <a:cubicBezTo>
                  <a:pt x="21099" y="21600"/>
                  <a:pt x="21319" y="21600"/>
                  <a:pt x="21460" y="21459"/>
                </a:cubicBezTo>
                <a:lnTo>
                  <a:pt x="21460" y="21459"/>
                </a:lnTo>
                <a:cubicBezTo>
                  <a:pt x="21600" y="21319"/>
                  <a:pt x="21600" y="21098"/>
                  <a:pt x="21460" y="20958"/>
                </a:cubicBezTo>
                <a:lnTo>
                  <a:pt x="501" y="0"/>
                </a:lnTo>
                <a:lnTo>
                  <a:pt x="321" y="161"/>
                </a:lnTo>
                <a:close/>
              </a:path>
            </a:pathLst>
          </a:custGeom>
          <a:solidFill>
            <a:srgbClr val="C8CACB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973154" y="1790083"/>
            <a:ext cx="1161814" cy="690355"/>
          </a:xfrm>
          <a:custGeom>
            <a:rect b="b" l="l" r="r" t="t"/>
            <a:pathLst>
              <a:path extrusionOk="0" h="21493" w="21551">
                <a:moveTo>
                  <a:pt x="21353" y="20110"/>
                </a:moveTo>
                <a:lnTo>
                  <a:pt x="444" y="0"/>
                </a:lnTo>
                <a:cubicBezTo>
                  <a:pt x="296" y="414"/>
                  <a:pt x="148" y="869"/>
                  <a:pt x="0" y="1283"/>
                </a:cubicBezTo>
                <a:lnTo>
                  <a:pt x="20909" y="21393"/>
                </a:lnTo>
                <a:cubicBezTo>
                  <a:pt x="21131" y="21600"/>
                  <a:pt x="21403" y="21476"/>
                  <a:pt x="21501" y="21103"/>
                </a:cubicBezTo>
                <a:cubicBezTo>
                  <a:pt x="21600" y="20731"/>
                  <a:pt x="21551" y="20317"/>
                  <a:pt x="21353" y="20110"/>
                </a:cubicBezTo>
                <a:close/>
              </a:path>
            </a:pathLst>
          </a:custGeom>
          <a:solidFill>
            <a:srgbClr val="3F3F3F">
              <a:alpha val="15690"/>
            </a:srgbClr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452401" y="2124875"/>
            <a:ext cx="37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96F07"/>
              </a:buClr>
              <a:buSzPts val="1700"/>
              <a:buFont typeface="Calibri"/>
              <a:buChar char="➢"/>
            </a:pPr>
            <a:r>
              <a:rPr b="1" lang="en" sz="1700">
                <a:solidFill>
                  <a:srgbClr val="C96F07"/>
                </a:solidFill>
                <a:latin typeface="Calibri"/>
                <a:ea typeface="Calibri"/>
                <a:cs typeface="Calibri"/>
                <a:sym typeface="Calibri"/>
              </a:rPr>
              <a:t>Store image features in R-Tree As Feature Vector</a:t>
            </a:r>
            <a:endParaRPr sz="1700"/>
          </a:p>
        </p:txBody>
      </p:sp>
      <p:sp>
        <p:nvSpPr>
          <p:cNvPr id="223" name="Google Shape;223;p19"/>
          <p:cNvSpPr txBox="1"/>
          <p:nvPr/>
        </p:nvSpPr>
        <p:spPr>
          <a:xfrm>
            <a:off x="4452699" y="3148350"/>
            <a:ext cx="3640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3A1D8"/>
              </a:buClr>
              <a:buSzPts val="1700"/>
              <a:buFont typeface="Calibri"/>
              <a:buChar char="➢"/>
            </a:pPr>
            <a:r>
              <a:rPr b="1" lang="en" sz="1700">
                <a:solidFill>
                  <a:srgbClr val="13A1D8"/>
                </a:solidFill>
                <a:latin typeface="Calibri"/>
                <a:ea typeface="Calibri"/>
                <a:cs typeface="Calibri"/>
                <a:sym typeface="Calibri"/>
              </a:rPr>
              <a:t>R-Tree efficiently searches for images that match a given query specified by a set of feature vectors</a:t>
            </a:r>
            <a:endParaRPr sz="1700"/>
          </a:p>
        </p:txBody>
      </p:sp>
      <p:sp>
        <p:nvSpPr>
          <p:cNvPr id="224" name="Google Shape;224;p19"/>
          <p:cNvSpPr txBox="1"/>
          <p:nvPr/>
        </p:nvSpPr>
        <p:spPr>
          <a:xfrm>
            <a:off x="4452390" y="1177675"/>
            <a:ext cx="40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13018"/>
              </a:buClr>
              <a:buSzPts val="1700"/>
              <a:buFont typeface="Calibri"/>
              <a:buChar char="➢"/>
            </a:pPr>
            <a:r>
              <a:rPr b="1" lang="en" sz="1700">
                <a:solidFill>
                  <a:srgbClr val="C13018"/>
                </a:solidFill>
                <a:latin typeface="Calibri"/>
                <a:ea typeface="Calibri"/>
                <a:cs typeface="Calibri"/>
                <a:sym typeface="Calibri"/>
              </a:rPr>
              <a:t>Extract image features Using Color histograms, texture analysis, and SIFT </a:t>
            </a:r>
            <a:endParaRPr sz="700"/>
          </a:p>
        </p:txBody>
      </p:sp>
      <p:sp>
        <p:nvSpPr>
          <p:cNvPr id="225" name="Google Shape;225;p19"/>
          <p:cNvSpPr txBox="1"/>
          <p:nvPr/>
        </p:nvSpPr>
        <p:spPr>
          <a:xfrm>
            <a:off x="-100" y="674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Use of R tree to optimize image search</a:t>
            </a:r>
            <a:endParaRPr sz="31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625" y="1298838"/>
            <a:ext cx="501225" cy="5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550" y="2268550"/>
            <a:ext cx="396125" cy="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907" y="3138350"/>
            <a:ext cx="454575" cy="4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0" y="1112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Storing music in the R-Tree data structure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581391" y="1010349"/>
            <a:ext cx="7823876" cy="4044199"/>
            <a:chOff x="34620200" y="10223499"/>
            <a:chExt cx="6058914" cy="3690636"/>
          </a:xfrm>
        </p:grpSpPr>
        <p:sp>
          <p:nvSpPr>
            <p:cNvPr id="235" name="Google Shape;235;p20"/>
            <p:cNvSpPr/>
            <p:nvPr/>
          </p:nvSpPr>
          <p:spPr>
            <a:xfrm>
              <a:off x="37198300" y="10223499"/>
              <a:ext cx="3480814" cy="3613146"/>
            </a:xfrm>
            <a:custGeom>
              <a:rect b="b" l="l" r="r" t="t"/>
              <a:pathLst>
                <a:path extrusionOk="0" h="21487" w="21426">
                  <a:moveTo>
                    <a:pt x="10294" y="0"/>
                  </a:moveTo>
                  <a:cubicBezTo>
                    <a:pt x="7831" y="0"/>
                    <a:pt x="5502" y="763"/>
                    <a:pt x="3547" y="2198"/>
                  </a:cubicBezTo>
                  <a:lnTo>
                    <a:pt x="3547" y="2198"/>
                  </a:lnTo>
                  <a:lnTo>
                    <a:pt x="3500" y="2236"/>
                  </a:lnTo>
                  <a:lnTo>
                    <a:pt x="3469" y="2258"/>
                  </a:lnTo>
                  <a:lnTo>
                    <a:pt x="3469" y="2258"/>
                  </a:lnTo>
                  <a:cubicBezTo>
                    <a:pt x="2195" y="3217"/>
                    <a:pt x="1139" y="4448"/>
                    <a:pt x="397" y="5823"/>
                  </a:cubicBezTo>
                  <a:cubicBezTo>
                    <a:pt x="-174" y="6895"/>
                    <a:pt x="-127" y="8149"/>
                    <a:pt x="522" y="9176"/>
                  </a:cubicBezTo>
                  <a:cubicBezTo>
                    <a:pt x="1155" y="10181"/>
                    <a:pt x="2249" y="10792"/>
                    <a:pt x="3469" y="10815"/>
                  </a:cubicBezTo>
                  <a:lnTo>
                    <a:pt x="3625" y="10815"/>
                  </a:lnTo>
                  <a:cubicBezTo>
                    <a:pt x="4837" y="10792"/>
                    <a:pt x="5939" y="10181"/>
                    <a:pt x="6573" y="9176"/>
                  </a:cubicBezTo>
                  <a:cubicBezTo>
                    <a:pt x="7221" y="8149"/>
                    <a:pt x="7268" y="6895"/>
                    <a:pt x="6698" y="5823"/>
                  </a:cubicBezTo>
                  <a:cubicBezTo>
                    <a:pt x="6690" y="5808"/>
                    <a:pt x="6682" y="5793"/>
                    <a:pt x="6674" y="5785"/>
                  </a:cubicBezTo>
                  <a:cubicBezTo>
                    <a:pt x="5298" y="3240"/>
                    <a:pt x="7167" y="189"/>
                    <a:pt x="10137" y="151"/>
                  </a:cubicBezTo>
                  <a:cubicBezTo>
                    <a:pt x="10192" y="151"/>
                    <a:pt x="10239" y="151"/>
                    <a:pt x="10294" y="151"/>
                  </a:cubicBezTo>
                  <a:cubicBezTo>
                    <a:pt x="16352" y="151"/>
                    <a:pt x="21285" y="4924"/>
                    <a:pt x="21262" y="10785"/>
                  </a:cubicBezTo>
                  <a:cubicBezTo>
                    <a:pt x="21238" y="16804"/>
                    <a:pt x="16008" y="21600"/>
                    <a:pt x="9786" y="21328"/>
                  </a:cubicBezTo>
                  <a:cubicBezTo>
                    <a:pt x="7597" y="21230"/>
                    <a:pt x="5533" y="20520"/>
                    <a:pt x="3774" y="19259"/>
                  </a:cubicBezTo>
                  <a:cubicBezTo>
                    <a:pt x="3688" y="19198"/>
                    <a:pt x="3571" y="19183"/>
                    <a:pt x="3477" y="19229"/>
                  </a:cubicBezTo>
                  <a:lnTo>
                    <a:pt x="3477" y="19229"/>
                  </a:lnTo>
                  <a:lnTo>
                    <a:pt x="3508" y="19251"/>
                  </a:lnTo>
                  <a:cubicBezTo>
                    <a:pt x="5470" y="20716"/>
                    <a:pt x="7816" y="21487"/>
                    <a:pt x="10302" y="21487"/>
                  </a:cubicBezTo>
                  <a:cubicBezTo>
                    <a:pt x="16431" y="21487"/>
                    <a:pt x="21426" y="16668"/>
                    <a:pt x="21426" y="10740"/>
                  </a:cubicBezTo>
                  <a:cubicBezTo>
                    <a:pt x="21426" y="4811"/>
                    <a:pt x="16431" y="0"/>
                    <a:pt x="10294" y="0"/>
                  </a:cubicBezTo>
                  <a:close/>
                </a:path>
              </a:pathLst>
            </a:custGeom>
            <a:solidFill>
              <a:srgbClr val="F7931F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4620200" y="10299700"/>
              <a:ext cx="3479529" cy="3614436"/>
            </a:xfrm>
            <a:custGeom>
              <a:rect b="b" l="l" r="r" t="t"/>
              <a:pathLst>
                <a:path extrusionOk="0" h="21487" w="21426">
                  <a:moveTo>
                    <a:pt x="20904" y="12299"/>
                  </a:moveTo>
                  <a:cubicBezTo>
                    <a:pt x="20271" y="11295"/>
                    <a:pt x="19176" y="10683"/>
                    <a:pt x="17956" y="10661"/>
                  </a:cubicBezTo>
                  <a:lnTo>
                    <a:pt x="17799" y="10661"/>
                  </a:lnTo>
                  <a:cubicBezTo>
                    <a:pt x="16587" y="10683"/>
                    <a:pt x="15484" y="11295"/>
                    <a:pt x="14851" y="12299"/>
                  </a:cubicBezTo>
                  <a:cubicBezTo>
                    <a:pt x="14202" y="13333"/>
                    <a:pt x="14178" y="14632"/>
                    <a:pt x="14757" y="15704"/>
                  </a:cubicBezTo>
                  <a:cubicBezTo>
                    <a:pt x="14765" y="15726"/>
                    <a:pt x="14781" y="15742"/>
                    <a:pt x="14788" y="15764"/>
                  </a:cubicBezTo>
                  <a:cubicBezTo>
                    <a:pt x="16149" y="18233"/>
                    <a:pt x="14327" y="21245"/>
                    <a:pt x="11433" y="21321"/>
                  </a:cubicBezTo>
                  <a:cubicBezTo>
                    <a:pt x="11332" y="21321"/>
                    <a:pt x="11230" y="21328"/>
                    <a:pt x="11128" y="21328"/>
                  </a:cubicBezTo>
                  <a:cubicBezTo>
                    <a:pt x="5068" y="21328"/>
                    <a:pt x="141" y="16557"/>
                    <a:pt x="156" y="10698"/>
                  </a:cubicBezTo>
                  <a:cubicBezTo>
                    <a:pt x="180" y="4696"/>
                    <a:pt x="5427" y="-113"/>
                    <a:pt x="11637" y="159"/>
                  </a:cubicBezTo>
                  <a:cubicBezTo>
                    <a:pt x="13827" y="257"/>
                    <a:pt x="15891" y="967"/>
                    <a:pt x="17659" y="2227"/>
                  </a:cubicBezTo>
                  <a:cubicBezTo>
                    <a:pt x="17745" y="2288"/>
                    <a:pt x="17862" y="2303"/>
                    <a:pt x="17956" y="2258"/>
                  </a:cubicBezTo>
                  <a:lnTo>
                    <a:pt x="17956" y="2258"/>
                  </a:lnTo>
                  <a:lnTo>
                    <a:pt x="17924" y="2235"/>
                  </a:lnTo>
                  <a:cubicBezTo>
                    <a:pt x="15961" y="770"/>
                    <a:pt x="13615" y="0"/>
                    <a:pt x="11128" y="0"/>
                  </a:cubicBezTo>
                  <a:cubicBezTo>
                    <a:pt x="4997" y="0"/>
                    <a:pt x="0" y="4817"/>
                    <a:pt x="0" y="10744"/>
                  </a:cubicBezTo>
                  <a:cubicBezTo>
                    <a:pt x="0" y="16670"/>
                    <a:pt x="4989" y="21487"/>
                    <a:pt x="11128" y="21487"/>
                  </a:cubicBezTo>
                  <a:cubicBezTo>
                    <a:pt x="13592" y="21487"/>
                    <a:pt x="15922" y="20724"/>
                    <a:pt x="17878" y="19290"/>
                  </a:cubicBezTo>
                  <a:lnTo>
                    <a:pt x="17878" y="19290"/>
                  </a:lnTo>
                  <a:lnTo>
                    <a:pt x="17924" y="19252"/>
                  </a:lnTo>
                  <a:lnTo>
                    <a:pt x="17956" y="19230"/>
                  </a:lnTo>
                  <a:lnTo>
                    <a:pt x="17956" y="19230"/>
                  </a:lnTo>
                  <a:cubicBezTo>
                    <a:pt x="19230" y="18271"/>
                    <a:pt x="20286" y="17040"/>
                    <a:pt x="21029" y="15666"/>
                  </a:cubicBezTo>
                  <a:cubicBezTo>
                    <a:pt x="21600" y="14579"/>
                    <a:pt x="21553" y="13326"/>
                    <a:pt x="20904" y="12299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1117523" y="2229986"/>
            <a:ext cx="2355884" cy="2043351"/>
            <a:chOff x="332936" y="3008433"/>
            <a:chExt cx="2926200" cy="2551956"/>
          </a:xfrm>
        </p:grpSpPr>
        <p:sp>
          <p:nvSpPr>
            <p:cNvPr id="238" name="Google Shape;238;p20"/>
            <p:cNvSpPr txBox="1"/>
            <p:nvPr/>
          </p:nvSpPr>
          <p:spPr>
            <a:xfrm>
              <a:off x="332936" y="3008433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Calibri"/>
                  <a:ea typeface="Calibri"/>
                  <a:cs typeface="Calibri"/>
                  <a:sym typeface="Calibri"/>
                </a:rPr>
                <a:t>Storing music in R-Tree</a:t>
              </a:r>
              <a:endParaRPr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332936" y="3467589"/>
              <a:ext cx="2926200" cy="20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-304800" lvl="0" marL="457200" marR="0" rtl="0" algn="just">
                <a:spcBef>
                  <a:spcPts val="120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Representing each audio file with a MBR.</a:t>
              </a:r>
              <a:endParaRPr sz="1200"/>
            </a:p>
            <a:p>
              <a:pPr indent="-304800" lvl="0" marL="457200" marR="0" rtl="0" algn="just">
                <a:spcBef>
                  <a:spcPts val="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compute set of features that describe the audio content, such as MFCCs or chroma features.</a:t>
              </a:r>
              <a:endParaRPr sz="1200"/>
            </a:p>
            <a:p>
              <a:pPr indent="-304800" lvl="0" marL="457200" marR="0" rtl="0" algn="just">
                <a:spcBef>
                  <a:spcPts val="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Computing an MBR that represents the audio file using extracted features.</a:t>
              </a:r>
              <a:endParaRPr sz="1200"/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5652327" y="2229986"/>
            <a:ext cx="2355884" cy="2043351"/>
            <a:chOff x="332936" y="3008433"/>
            <a:chExt cx="2926200" cy="2551956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32936" y="3008433"/>
              <a:ext cx="292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Calibri"/>
                  <a:ea typeface="Calibri"/>
                  <a:cs typeface="Calibri"/>
                  <a:sym typeface="Calibri"/>
                </a:rPr>
                <a:t>Searching music in R-Tree</a:t>
              </a:r>
              <a:endParaRPr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332936" y="3467589"/>
              <a:ext cx="2926200" cy="20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-304800" lvl="0" marL="457200" marR="0" rtl="0" algn="just">
                <a:spcBef>
                  <a:spcPts val="120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compute a query MBR that represents the desired audio content.</a:t>
              </a:r>
              <a:endParaRPr sz="1200"/>
            </a:p>
            <a:p>
              <a:pPr indent="-304800" lvl="0" marL="457200" marR="0" rtl="0" algn="just">
                <a:spcBef>
                  <a:spcPts val="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Find all audio files that intersect the query MBR.</a:t>
              </a:r>
              <a:endParaRPr sz="1200"/>
            </a:p>
            <a:p>
              <a:pPr indent="-304800" lvl="0" marL="457200" marR="0" rtl="0" algn="just">
                <a:spcBef>
                  <a:spcPts val="0"/>
                </a:spcBef>
                <a:spcAft>
                  <a:spcPts val="0"/>
                </a:spcAft>
                <a:buSzPts val="1200"/>
                <a:buChar char="➢"/>
              </a:pPr>
              <a:r>
                <a:rPr lang="en" sz="1200"/>
                <a:t>Finding all music tracks that are similar to a given query track</a:t>
              </a:r>
              <a:endParaRPr sz="1200"/>
            </a:p>
            <a:p>
              <a:pPr indent="0" lvl="0" marL="0" marR="0" rtl="0" algn="just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00" y="330875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750" y="1870150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3587334" y="1081628"/>
            <a:ext cx="685908" cy="1397213"/>
          </a:xfrm>
          <a:custGeom>
            <a:rect b="b" l="l" r="r" t="t"/>
            <a:pathLst>
              <a:path extrusionOk="0" h="21537" w="21600">
                <a:moveTo>
                  <a:pt x="16850" y="1929"/>
                </a:moveTo>
                <a:lnTo>
                  <a:pt x="11648" y="4043"/>
                </a:lnTo>
                <a:cubicBezTo>
                  <a:pt x="10721" y="4419"/>
                  <a:pt x="11377" y="5062"/>
                  <a:pt x="12689" y="5062"/>
                </a:cubicBezTo>
                <a:lnTo>
                  <a:pt x="16850" y="5062"/>
                </a:lnTo>
                <a:lnTo>
                  <a:pt x="16850" y="15913"/>
                </a:lnTo>
                <a:cubicBezTo>
                  <a:pt x="16850" y="17273"/>
                  <a:pt x="14136" y="18366"/>
                  <a:pt x="10811" y="18366"/>
                </a:cubicBezTo>
                <a:lnTo>
                  <a:pt x="6107" y="18366"/>
                </a:lnTo>
                <a:lnTo>
                  <a:pt x="6107" y="17319"/>
                </a:lnTo>
                <a:cubicBezTo>
                  <a:pt x="6107" y="17144"/>
                  <a:pt x="5587" y="17061"/>
                  <a:pt x="5293" y="17181"/>
                </a:cubicBezTo>
                <a:lnTo>
                  <a:pt x="0" y="19331"/>
                </a:lnTo>
                <a:lnTo>
                  <a:pt x="5293" y="21481"/>
                </a:lnTo>
                <a:cubicBezTo>
                  <a:pt x="5587" y="21600"/>
                  <a:pt x="6107" y="21517"/>
                  <a:pt x="6107" y="21343"/>
                </a:cubicBezTo>
                <a:lnTo>
                  <a:pt x="6107" y="20295"/>
                </a:lnTo>
                <a:lnTo>
                  <a:pt x="10811" y="20295"/>
                </a:lnTo>
                <a:cubicBezTo>
                  <a:pt x="16782" y="20295"/>
                  <a:pt x="21600" y="18329"/>
                  <a:pt x="21600" y="15913"/>
                </a:cubicBezTo>
                <a:lnTo>
                  <a:pt x="21600" y="5062"/>
                </a:lnTo>
                <a:lnTo>
                  <a:pt x="21600" y="0"/>
                </a:lnTo>
                <a:lnTo>
                  <a:pt x="16850" y="1929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3838712" y="932615"/>
            <a:ext cx="614088" cy="1943816"/>
          </a:xfrm>
          <a:custGeom>
            <a:rect b="b" l="l" r="r" t="t"/>
            <a:pathLst>
              <a:path extrusionOk="0" h="21568" w="21600">
                <a:moveTo>
                  <a:pt x="16295" y="1382"/>
                </a:moveTo>
                <a:lnTo>
                  <a:pt x="16295" y="5317"/>
                </a:lnTo>
                <a:lnTo>
                  <a:pt x="16295" y="16825"/>
                </a:lnTo>
                <a:cubicBezTo>
                  <a:pt x="16295" y="17506"/>
                  <a:pt x="14855" y="18115"/>
                  <a:pt x="12531" y="18412"/>
                </a:cubicBezTo>
                <a:lnTo>
                  <a:pt x="4977" y="19384"/>
                </a:lnTo>
                <a:lnTo>
                  <a:pt x="3815" y="18743"/>
                </a:lnTo>
                <a:cubicBezTo>
                  <a:pt x="3613" y="18631"/>
                  <a:pt x="2981" y="18637"/>
                  <a:pt x="2829" y="18756"/>
                </a:cubicBezTo>
                <a:lnTo>
                  <a:pt x="0" y="20820"/>
                </a:lnTo>
                <a:lnTo>
                  <a:pt x="7882" y="21560"/>
                </a:lnTo>
                <a:cubicBezTo>
                  <a:pt x="8337" y="21600"/>
                  <a:pt x="8741" y="21481"/>
                  <a:pt x="8539" y="21369"/>
                </a:cubicBezTo>
                <a:lnTo>
                  <a:pt x="7225" y="20641"/>
                </a:lnTo>
                <a:lnTo>
                  <a:pt x="14855" y="19662"/>
                </a:lnTo>
                <a:cubicBezTo>
                  <a:pt x="19023" y="19127"/>
                  <a:pt x="21600" y="18042"/>
                  <a:pt x="21600" y="16832"/>
                </a:cubicBezTo>
                <a:lnTo>
                  <a:pt x="21600" y="5324"/>
                </a:lnTo>
                <a:lnTo>
                  <a:pt x="21600" y="0"/>
                </a:lnTo>
                <a:lnTo>
                  <a:pt x="16295" y="1382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858587" y="1081627"/>
            <a:ext cx="685908" cy="1395974"/>
          </a:xfrm>
          <a:custGeom>
            <a:rect b="b" l="l" r="r" t="t"/>
            <a:pathLst>
              <a:path extrusionOk="0" h="21537" w="21600">
                <a:moveTo>
                  <a:pt x="16307" y="17186"/>
                </a:moveTo>
                <a:cubicBezTo>
                  <a:pt x="16013" y="17067"/>
                  <a:pt x="15493" y="17149"/>
                  <a:pt x="15493" y="17324"/>
                </a:cubicBezTo>
                <a:lnTo>
                  <a:pt x="15493" y="18372"/>
                </a:lnTo>
                <a:lnTo>
                  <a:pt x="10789" y="18372"/>
                </a:lnTo>
                <a:cubicBezTo>
                  <a:pt x="7441" y="18372"/>
                  <a:pt x="4750" y="17269"/>
                  <a:pt x="4750" y="15917"/>
                </a:cubicBezTo>
                <a:lnTo>
                  <a:pt x="4750" y="5048"/>
                </a:lnTo>
                <a:lnTo>
                  <a:pt x="8866" y="5048"/>
                </a:lnTo>
                <a:cubicBezTo>
                  <a:pt x="10178" y="5048"/>
                  <a:pt x="10834" y="4405"/>
                  <a:pt x="9907" y="4028"/>
                </a:cubicBezTo>
                <a:lnTo>
                  <a:pt x="4750" y="1931"/>
                </a:lnTo>
                <a:lnTo>
                  <a:pt x="0" y="0"/>
                </a:lnTo>
                <a:lnTo>
                  <a:pt x="0" y="5048"/>
                </a:lnTo>
                <a:lnTo>
                  <a:pt x="0" y="15908"/>
                </a:lnTo>
                <a:cubicBezTo>
                  <a:pt x="0" y="18336"/>
                  <a:pt x="4840" y="20294"/>
                  <a:pt x="10789" y="20294"/>
                </a:cubicBezTo>
                <a:lnTo>
                  <a:pt x="15493" y="20294"/>
                </a:lnTo>
                <a:lnTo>
                  <a:pt x="15493" y="21343"/>
                </a:lnTo>
                <a:cubicBezTo>
                  <a:pt x="15493" y="21517"/>
                  <a:pt x="16013" y="21600"/>
                  <a:pt x="16307" y="21480"/>
                </a:cubicBezTo>
                <a:lnTo>
                  <a:pt x="21600" y="19329"/>
                </a:lnTo>
                <a:lnTo>
                  <a:pt x="16307" y="17186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671849" y="932615"/>
            <a:ext cx="614088" cy="1942630"/>
          </a:xfrm>
          <a:custGeom>
            <a:rect b="b" l="l" r="r" t="t"/>
            <a:pathLst>
              <a:path extrusionOk="0" h="21568" w="21600">
                <a:moveTo>
                  <a:pt x="18771" y="18761"/>
                </a:moveTo>
                <a:cubicBezTo>
                  <a:pt x="18619" y="18642"/>
                  <a:pt x="17987" y="18635"/>
                  <a:pt x="17785" y="18748"/>
                </a:cubicBezTo>
                <a:lnTo>
                  <a:pt x="16623" y="19390"/>
                </a:lnTo>
                <a:lnTo>
                  <a:pt x="9069" y="18417"/>
                </a:lnTo>
                <a:cubicBezTo>
                  <a:pt x="6745" y="18119"/>
                  <a:pt x="5305" y="17510"/>
                  <a:pt x="5305" y="16829"/>
                </a:cubicBezTo>
                <a:lnTo>
                  <a:pt x="5305" y="5314"/>
                </a:lnTo>
                <a:lnTo>
                  <a:pt x="5305" y="1390"/>
                </a:lnTo>
                <a:lnTo>
                  <a:pt x="0" y="0"/>
                </a:lnTo>
                <a:lnTo>
                  <a:pt x="0" y="5314"/>
                </a:lnTo>
                <a:lnTo>
                  <a:pt x="0" y="16829"/>
                </a:lnTo>
                <a:cubicBezTo>
                  <a:pt x="0" y="18040"/>
                  <a:pt x="2577" y="19132"/>
                  <a:pt x="6745" y="19661"/>
                </a:cubicBezTo>
                <a:lnTo>
                  <a:pt x="14375" y="20640"/>
                </a:lnTo>
                <a:lnTo>
                  <a:pt x="13061" y="21368"/>
                </a:lnTo>
                <a:cubicBezTo>
                  <a:pt x="12859" y="21481"/>
                  <a:pt x="13288" y="21600"/>
                  <a:pt x="13718" y="21560"/>
                </a:cubicBezTo>
                <a:lnTo>
                  <a:pt x="21600" y="20819"/>
                </a:lnTo>
                <a:lnTo>
                  <a:pt x="18771" y="18761"/>
                </a:lnTo>
                <a:close/>
              </a:path>
            </a:pathLst>
          </a:custGeom>
          <a:solidFill>
            <a:srgbClr val="B45F06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4391743" y="837248"/>
            <a:ext cx="345249" cy="2337120"/>
          </a:xfrm>
          <a:custGeom>
            <a:rect b="b" l="l" r="r" t="t"/>
            <a:pathLst>
              <a:path extrusionOk="0" h="21600" w="20975">
                <a:moveTo>
                  <a:pt x="20035" y="20113"/>
                </a:moveTo>
                <a:lnTo>
                  <a:pt x="15060" y="20113"/>
                </a:lnTo>
                <a:lnTo>
                  <a:pt x="15060" y="5288"/>
                </a:lnTo>
                <a:lnTo>
                  <a:pt x="15060" y="4980"/>
                </a:lnTo>
                <a:lnTo>
                  <a:pt x="15060" y="578"/>
                </a:lnTo>
                <a:lnTo>
                  <a:pt x="10478" y="0"/>
                </a:lnTo>
                <a:lnTo>
                  <a:pt x="5896" y="578"/>
                </a:lnTo>
                <a:lnTo>
                  <a:pt x="5896" y="4980"/>
                </a:lnTo>
                <a:lnTo>
                  <a:pt x="5896" y="5288"/>
                </a:lnTo>
                <a:lnTo>
                  <a:pt x="5896" y="20113"/>
                </a:lnTo>
                <a:lnTo>
                  <a:pt x="922" y="20113"/>
                </a:lnTo>
                <a:cubicBezTo>
                  <a:pt x="93" y="20113"/>
                  <a:pt x="-300" y="20239"/>
                  <a:pt x="267" y="20311"/>
                </a:cubicBezTo>
                <a:lnTo>
                  <a:pt x="10478" y="21600"/>
                </a:lnTo>
                <a:lnTo>
                  <a:pt x="20689" y="20311"/>
                </a:lnTo>
                <a:cubicBezTo>
                  <a:pt x="21300" y="20239"/>
                  <a:pt x="20864" y="20113"/>
                  <a:pt x="20035" y="20113"/>
                </a:cubicBezTo>
                <a:close/>
              </a:path>
            </a:pathLst>
          </a:custGeom>
          <a:solidFill>
            <a:srgbClr val="7F6000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5433163" y="2118754"/>
            <a:ext cx="809852" cy="432702"/>
          </a:xfrm>
          <a:custGeom>
            <a:rect b="b" l="l" r="r" t="t"/>
            <a:pathLst>
              <a:path extrusionOk="0" h="21600" w="21347">
                <a:moveTo>
                  <a:pt x="14475" y="0"/>
                </a:moveTo>
                <a:lnTo>
                  <a:pt x="769" y="0"/>
                </a:lnTo>
                <a:cubicBezTo>
                  <a:pt x="88" y="0"/>
                  <a:pt x="-253" y="1279"/>
                  <a:pt x="220" y="2053"/>
                </a:cubicBezTo>
                <a:lnTo>
                  <a:pt x="4783" y="9372"/>
                </a:lnTo>
                <a:cubicBezTo>
                  <a:pt x="5275" y="10175"/>
                  <a:pt x="5275" y="11425"/>
                  <a:pt x="4783" y="12228"/>
                </a:cubicBezTo>
                <a:lnTo>
                  <a:pt x="220" y="19547"/>
                </a:lnTo>
                <a:cubicBezTo>
                  <a:pt x="-253" y="20321"/>
                  <a:pt x="88" y="21600"/>
                  <a:pt x="769" y="21600"/>
                </a:cubicBezTo>
                <a:lnTo>
                  <a:pt x="14475" y="21600"/>
                </a:lnTo>
                <a:cubicBezTo>
                  <a:pt x="18261" y="21600"/>
                  <a:pt x="21347" y="16780"/>
                  <a:pt x="21347" y="10800"/>
                </a:cubicBezTo>
                <a:cubicBezTo>
                  <a:pt x="21347" y="4820"/>
                  <a:pt x="18261" y="0"/>
                  <a:pt x="14475" y="0"/>
                </a:cubicBezTo>
              </a:path>
            </a:pathLst>
          </a:custGeom>
          <a:solidFill>
            <a:srgbClr val="CC0000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4305556" y="3054551"/>
            <a:ext cx="521424" cy="672354"/>
          </a:xfrm>
          <a:custGeom>
            <a:rect b="b" l="l" r="r" t="t"/>
            <a:pathLst>
              <a:path extrusionOk="0" h="21600" w="21600">
                <a:moveTo>
                  <a:pt x="20380" y="0"/>
                </a:moveTo>
                <a:cubicBezTo>
                  <a:pt x="20083" y="0"/>
                  <a:pt x="19785" y="77"/>
                  <a:pt x="19547" y="230"/>
                </a:cubicBezTo>
                <a:lnTo>
                  <a:pt x="12228" y="4845"/>
                </a:lnTo>
                <a:cubicBezTo>
                  <a:pt x="11841" y="5094"/>
                  <a:pt x="11306" y="5228"/>
                  <a:pt x="10800" y="5228"/>
                </a:cubicBezTo>
                <a:cubicBezTo>
                  <a:pt x="10294" y="5228"/>
                  <a:pt x="9759" y="5094"/>
                  <a:pt x="9372" y="4845"/>
                </a:cubicBezTo>
                <a:lnTo>
                  <a:pt x="2053" y="230"/>
                </a:lnTo>
                <a:cubicBezTo>
                  <a:pt x="1815" y="77"/>
                  <a:pt x="1517" y="0"/>
                  <a:pt x="1220" y="0"/>
                </a:cubicBezTo>
                <a:cubicBezTo>
                  <a:pt x="595" y="0"/>
                  <a:pt x="0" y="306"/>
                  <a:pt x="0" y="785"/>
                </a:cubicBezTo>
                <a:lnTo>
                  <a:pt x="0" y="14649"/>
                </a:lnTo>
                <a:cubicBezTo>
                  <a:pt x="0" y="18479"/>
                  <a:pt x="4820" y="21600"/>
                  <a:pt x="10800" y="21600"/>
                </a:cubicBezTo>
                <a:cubicBezTo>
                  <a:pt x="16750" y="21600"/>
                  <a:pt x="21600" y="18498"/>
                  <a:pt x="21600" y="14649"/>
                </a:cubicBezTo>
                <a:lnTo>
                  <a:pt x="21600" y="785"/>
                </a:lnTo>
                <a:cubicBezTo>
                  <a:pt x="21600" y="306"/>
                  <a:pt x="21005" y="0"/>
                  <a:pt x="20380" y="0"/>
                </a:cubicBezTo>
              </a:path>
            </a:pathLst>
          </a:custGeom>
          <a:solidFill>
            <a:srgbClr val="F1C232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2912207" y="2118754"/>
            <a:ext cx="809852" cy="432702"/>
          </a:xfrm>
          <a:custGeom>
            <a:rect b="b" l="l" r="r" t="t"/>
            <a:pathLst>
              <a:path extrusionOk="0" h="21600" w="21347">
                <a:moveTo>
                  <a:pt x="20578" y="0"/>
                </a:moveTo>
                <a:lnTo>
                  <a:pt x="6872" y="0"/>
                </a:lnTo>
                <a:cubicBezTo>
                  <a:pt x="3086" y="0"/>
                  <a:pt x="0" y="4820"/>
                  <a:pt x="0" y="10800"/>
                </a:cubicBezTo>
                <a:cubicBezTo>
                  <a:pt x="0" y="16750"/>
                  <a:pt x="3067" y="21600"/>
                  <a:pt x="6872" y="21600"/>
                </a:cubicBezTo>
                <a:lnTo>
                  <a:pt x="20578" y="21600"/>
                </a:lnTo>
                <a:cubicBezTo>
                  <a:pt x="21259" y="21600"/>
                  <a:pt x="21600" y="20321"/>
                  <a:pt x="21127" y="19547"/>
                </a:cubicBezTo>
                <a:lnTo>
                  <a:pt x="16564" y="12228"/>
                </a:lnTo>
                <a:cubicBezTo>
                  <a:pt x="16072" y="11425"/>
                  <a:pt x="16072" y="10175"/>
                  <a:pt x="16564" y="9372"/>
                </a:cubicBezTo>
                <a:lnTo>
                  <a:pt x="21127" y="2053"/>
                </a:lnTo>
                <a:cubicBezTo>
                  <a:pt x="21600" y="1279"/>
                  <a:pt x="21259" y="0"/>
                  <a:pt x="20578" y="0"/>
                </a:cubicBezTo>
              </a:path>
            </a:pathLst>
          </a:custGeom>
          <a:solidFill>
            <a:srgbClr val="3D85C6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3199495" y="2565790"/>
            <a:ext cx="859765" cy="593082"/>
          </a:xfrm>
          <a:custGeom>
            <a:rect b="b" l="l" r="r" t="t"/>
            <a:pathLst>
              <a:path extrusionOk="0" h="21600" w="20587">
                <a:moveTo>
                  <a:pt x="15340" y="0"/>
                </a:moveTo>
                <a:cubicBezTo>
                  <a:pt x="15254" y="0"/>
                  <a:pt x="15151" y="22"/>
                  <a:pt x="15048" y="87"/>
                </a:cubicBezTo>
                <a:lnTo>
                  <a:pt x="3680" y="6534"/>
                </a:lnTo>
                <a:cubicBezTo>
                  <a:pt x="533" y="8314"/>
                  <a:pt x="-860" y="12982"/>
                  <a:pt x="550" y="16954"/>
                </a:cubicBezTo>
                <a:cubicBezTo>
                  <a:pt x="1582" y="19863"/>
                  <a:pt x="3869" y="21600"/>
                  <a:pt x="6243" y="21600"/>
                </a:cubicBezTo>
                <a:cubicBezTo>
                  <a:pt x="7102" y="21600"/>
                  <a:pt x="7962" y="21383"/>
                  <a:pt x="8805" y="20905"/>
                </a:cubicBezTo>
                <a:lnTo>
                  <a:pt x="20172" y="14458"/>
                </a:lnTo>
                <a:cubicBezTo>
                  <a:pt x="20740" y="14132"/>
                  <a:pt x="20723" y="13112"/>
                  <a:pt x="20138" y="12830"/>
                </a:cubicBezTo>
                <a:lnTo>
                  <a:pt x="14618" y="10116"/>
                </a:lnTo>
                <a:cubicBezTo>
                  <a:pt x="14016" y="9812"/>
                  <a:pt x="13723" y="8987"/>
                  <a:pt x="13947" y="8228"/>
                </a:cubicBezTo>
                <a:lnTo>
                  <a:pt x="15994" y="1216"/>
                </a:lnTo>
                <a:cubicBezTo>
                  <a:pt x="16165" y="586"/>
                  <a:pt x="15787" y="0"/>
                  <a:pt x="15340" y="0"/>
                </a:cubicBezTo>
              </a:path>
            </a:pathLst>
          </a:custGeom>
          <a:solidFill>
            <a:srgbClr val="6AA84F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5059688" y="2565790"/>
            <a:ext cx="859514" cy="592488"/>
          </a:xfrm>
          <a:custGeom>
            <a:rect b="b" l="l" r="r" t="t"/>
            <a:pathLst>
              <a:path extrusionOk="0" h="21600" w="20581">
                <a:moveTo>
                  <a:pt x="5241" y="0"/>
                </a:moveTo>
                <a:cubicBezTo>
                  <a:pt x="4794" y="0"/>
                  <a:pt x="4416" y="587"/>
                  <a:pt x="4587" y="1195"/>
                </a:cubicBezTo>
                <a:lnTo>
                  <a:pt x="6634" y="8214"/>
                </a:lnTo>
                <a:cubicBezTo>
                  <a:pt x="6858" y="8975"/>
                  <a:pt x="6548" y="9822"/>
                  <a:pt x="5963" y="10105"/>
                </a:cubicBezTo>
                <a:lnTo>
                  <a:pt x="443" y="12821"/>
                </a:lnTo>
                <a:cubicBezTo>
                  <a:pt x="-125" y="13103"/>
                  <a:pt x="-159" y="14125"/>
                  <a:pt x="409" y="14451"/>
                </a:cubicBezTo>
                <a:lnTo>
                  <a:pt x="11776" y="20905"/>
                </a:lnTo>
                <a:cubicBezTo>
                  <a:pt x="12602" y="21383"/>
                  <a:pt x="13479" y="21600"/>
                  <a:pt x="14338" y="21600"/>
                </a:cubicBezTo>
                <a:cubicBezTo>
                  <a:pt x="16712" y="21600"/>
                  <a:pt x="18999" y="19862"/>
                  <a:pt x="20031" y="16950"/>
                </a:cubicBezTo>
                <a:lnTo>
                  <a:pt x="20031" y="16950"/>
                </a:lnTo>
                <a:cubicBezTo>
                  <a:pt x="21441" y="12973"/>
                  <a:pt x="20048" y="8323"/>
                  <a:pt x="16901" y="6519"/>
                </a:cubicBezTo>
                <a:lnTo>
                  <a:pt x="5533" y="65"/>
                </a:lnTo>
                <a:cubicBezTo>
                  <a:pt x="5430" y="22"/>
                  <a:pt x="5344" y="0"/>
                  <a:pt x="5241" y="0"/>
                </a:cubicBezTo>
              </a:path>
            </a:pathLst>
          </a:custGeom>
          <a:solidFill>
            <a:srgbClr val="E69138"/>
          </a:solidFill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6131025" y="2951775"/>
            <a:ext cx="3014899" cy="1261704"/>
            <a:chOff x="8609217" y="1414242"/>
            <a:chExt cx="4602900" cy="2321442"/>
          </a:xfrm>
        </p:grpSpPr>
        <p:sp>
          <p:nvSpPr>
            <p:cNvPr id="260" name="Google Shape;260;p21"/>
            <p:cNvSpPr txBox="1"/>
            <p:nvPr/>
          </p:nvSpPr>
          <p:spPr>
            <a:xfrm>
              <a:off x="8609217" y="1414242"/>
              <a:ext cx="46029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C96F07"/>
                  </a:solidFill>
                  <a:latin typeface="Calibri"/>
                  <a:ea typeface="Calibri"/>
                  <a:cs typeface="Calibri"/>
                  <a:sym typeface="Calibri"/>
                </a:rPr>
                <a:t>Histogram Equalization</a:t>
              </a:r>
              <a:endParaRPr b="1" sz="1100"/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8609562" y="2206285"/>
              <a:ext cx="4293000" cy="15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redistributes the pixel values in the image to span the entire range of possible pixel values, making the histogram invariant to changes in brightness.</a:t>
              </a:r>
              <a:endParaRPr sz="1200"/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3321169" y="3813878"/>
            <a:ext cx="2598337" cy="1208215"/>
            <a:chOff x="7966851" y="4119338"/>
            <a:chExt cx="4602900" cy="2223027"/>
          </a:xfrm>
        </p:grpSpPr>
        <p:sp>
          <p:nvSpPr>
            <p:cNvPr id="263" name="Google Shape;263;p21"/>
            <p:cNvSpPr txBox="1"/>
            <p:nvPr/>
          </p:nvSpPr>
          <p:spPr>
            <a:xfrm>
              <a:off x="8771710" y="4119338"/>
              <a:ext cx="29262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8B100"/>
                  </a:solidFill>
                  <a:latin typeface="Calibri"/>
                  <a:ea typeface="Calibri"/>
                  <a:cs typeface="Calibri"/>
                  <a:sym typeface="Calibri"/>
                </a:rPr>
                <a:t>Invariance</a:t>
              </a:r>
              <a:endParaRPr b="1" sz="1100"/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7966851" y="4812965"/>
              <a:ext cx="4602900" cy="15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Normalization and applying  histogram equalization makes color histogram invariant to changes in image size and brightness.</a:t>
              </a:r>
              <a:endParaRPr sz="1200"/>
            </a:p>
          </p:txBody>
        </p:sp>
      </p:grpSp>
      <p:grpSp>
        <p:nvGrpSpPr>
          <p:cNvPr id="265" name="Google Shape;265;p21"/>
          <p:cNvGrpSpPr/>
          <p:nvPr/>
        </p:nvGrpSpPr>
        <p:grpSpPr>
          <a:xfrm>
            <a:off x="429501" y="1867725"/>
            <a:ext cx="2294016" cy="1193304"/>
            <a:chOff x="-243073" y="2347339"/>
            <a:chExt cx="3502315" cy="2195591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-243073" y="2347339"/>
              <a:ext cx="35022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13A1D8"/>
                  </a:solidFill>
                  <a:latin typeface="Calibri"/>
                  <a:ea typeface="Calibri"/>
                  <a:cs typeface="Calibri"/>
                  <a:sym typeface="Calibri"/>
                </a:rPr>
                <a:t>Size Changes</a:t>
              </a:r>
              <a:endParaRPr b="1" sz="1000"/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-242958" y="3013530"/>
              <a:ext cx="3502200" cy="15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Changes in image size can cause the color histogram to shift, resulting in loss of finer details and less detailed histogram</a:t>
              </a:r>
              <a:endParaRPr sz="1200"/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429438" y="3099359"/>
            <a:ext cx="2726048" cy="1048445"/>
            <a:chOff x="332936" y="4932743"/>
            <a:chExt cx="2926200" cy="1929061"/>
          </a:xfrm>
        </p:grpSpPr>
        <p:sp>
          <p:nvSpPr>
            <p:cNvPr id="269" name="Google Shape;269;p21"/>
            <p:cNvSpPr txBox="1"/>
            <p:nvPr/>
          </p:nvSpPr>
          <p:spPr>
            <a:xfrm>
              <a:off x="332936" y="4932743"/>
              <a:ext cx="29262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7D9445"/>
                  </a:solidFill>
                  <a:latin typeface="Calibri"/>
                  <a:ea typeface="Calibri"/>
                  <a:cs typeface="Calibri"/>
                  <a:sym typeface="Calibri"/>
                </a:rPr>
                <a:t>Brightness Changes</a:t>
              </a:r>
              <a:endParaRPr b="1" sz="1000"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332936" y="5672304"/>
              <a:ext cx="2926200" cy="11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Changes in image brightness can cause the color histogram to become skewed towards the left or right</a:t>
              </a:r>
              <a:endParaRPr sz="1200"/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6349698" y="1643921"/>
            <a:ext cx="2653971" cy="1660799"/>
            <a:chOff x="8748972" y="1186320"/>
            <a:chExt cx="3012795" cy="3055747"/>
          </a:xfrm>
        </p:grpSpPr>
        <p:sp>
          <p:nvSpPr>
            <p:cNvPr id="272" name="Google Shape;272;p21"/>
            <p:cNvSpPr txBox="1"/>
            <p:nvPr/>
          </p:nvSpPr>
          <p:spPr>
            <a:xfrm>
              <a:off x="8748972" y="1186320"/>
              <a:ext cx="29262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C13018"/>
                  </a:solidFill>
                  <a:latin typeface="Calibri"/>
                  <a:ea typeface="Calibri"/>
                  <a:cs typeface="Calibri"/>
                  <a:sym typeface="Calibri"/>
                </a:rPr>
                <a:t>Normalization</a:t>
              </a:r>
              <a:endParaRPr b="1" sz="1100"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8773467" y="1919768"/>
              <a:ext cx="2988300" cy="23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/>
                <a:t>Normalizing the histogram by dividing it by the total number of pixels in the image makes it invariant to changes in image size</a:t>
              </a:r>
              <a:endParaRPr sz="1200"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1"/>
          <p:cNvSpPr txBox="1"/>
          <p:nvPr/>
        </p:nvSpPr>
        <p:spPr>
          <a:xfrm>
            <a:off x="0" y="171450"/>
            <a:ext cx="9144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35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Image size and brightness changes affect color histogram in retrieval</a:t>
            </a:r>
            <a:endParaRPr sz="3135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56278" y="978225"/>
            <a:ext cx="235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Effect of Changes</a:t>
            </a:r>
            <a:endParaRPr b="1" sz="25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6216975" y="978225"/>
            <a:ext cx="217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Solution</a:t>
            </a:r>
            <a:endParaRPr b="1" sz="25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650" y="2130775"/>
            <a:ext cx="345250" cy="34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278" name="Google Shape;2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950" y="2689725"/>
            <a:ext cx="382800" cy="38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5">
            <a:alphaModFix/>
          </a:blip>
          <a:srcRect b="-69405" l="-69429" r="-69405" t="-69429"/>
          <a:stretch/>
        </p:blipFill>
        <p:spPr>
          <a:xfrm>
            <a:off x="2888500" y="1887688"/>
            <a:ext cx="857250" cy="8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1901" y="2708510"/>
            <a:ext cx="345250" cy="3452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281" name="Google Shape;28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5650" y="3213850"/>
            <a:ext cx="432700" cy="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