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76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9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able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81" y="436402"/>
            <a:ext cx="280987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78794" y="5499280"/>
            <a:ext cx="6426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 short Briefing on Report Analytics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4" y="2900965"/>
            <a:ext cx="3128423" cy="18499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50" y="2172302"/>
            <a:ext cx="52387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8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Report Analytics &amp; Dashboard</a:t>
            </a:r>
            <a:br>
              <a:rPr lang="en-US" sz="3200" dirty="0">
                <a:solidFill>
                  <a:srgbClr val="800000"/>
                </a:solidFill>
              </a:rPr>
            </a:br>
            <a:r>
              <a:rPr lang="en-US" sz="1800" dirty="0">
                <a:solidFill>
                  <a:srgbClr val="800000"/>
                </a:solidFill>
              </a:rPr>
              <a:t>Analytics for Stake-Holders </a:t>
            </a:r>
          </a:p>
        </p:txBody>
      </p:sp>
      <p:pic>
        <p:nvPicPr>
          <p:cNvPr id="39" name="Picture 38" descr="Image result for analytics icon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3" t="4445" r="8445" b="4889"/>
          <a:stretch/>
        </p:blipFill>
        <p:spPr bwMode="auto">
          <a:xfrm>
            <a:off x="4342937" y="2802657"/>
            <a:ext cx="2003847" cy="20506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8" name="TextBox 86"/>
          <p:cNvSpPr txBox="1"/>
          <p:nvPr/>
        </p:nvSpPr>
        <p:spPr>
          <a:xfrm>
            <a:off x="7793981" y="1161050"/>
            <a:ext cx="2959877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Opportunity</a:t>
            </a:r>
            <a:endParaRPr lang="en-US" sz="2400" b="1" dirty="0">
              <a:solidFill>
                <a:srgbClr val="393950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402069" y="1057680"/>
            <a:ext cx="5783527" cy="5342597"/>
            <a:chOff x="2051824" y="1367698"/>
            <a:chExt cx="5783527" cy="4812418"/>
          </a:xfrm>
        </p:grpSpPr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2051824" y="2556546"/>
              <a:ext cx="1782412" cy="2759354"/>
            </a:xfrm>
            <a:custGeom>
              <a:avLst/>
              <a:gdLst>
                <a:gd name="T0" fmla="*/ 799 w 1341"/>
                <a:gd name="T1" fmla="*/ 2514 h 2514"/>
                <a:gd name="T2" fmla="*/ 778 w 1341"/>
                <a:gd name="T3" fmla="*/ 2506 h 2514"/>
                <a:gd name="T4" fmla="*/ 634 w 1341"/>
                <a:gd name="T5" fmla="*/ 2442 h 2514"/>
                <a:gd name="T6" fmla="*/ 506 w 1341"/>
                <a:gd name="T7" fmla="*/ 2364 h 2514"/>
                <a:gd name="T8" fmla="*/ 402 w 1341"/>
                <a:gd name="T9" fmla="*/ 2283 h 2514"/>
                <a:gd name="T10" fmla="*/ 331 w 1341"/>
                <a:gd name="T11" fmla="*/ 2220 h 2514"/>
                <a:gd name="T12" fmla="*/ 263 w 1341"/>
                <a:gd name="T13" fmla="*/ 2146 h 2514"/>
                <a:gd name="T14" fmla="*/ 199 w 1341"/>
                <a:gd name="T15" fmla="*/ 2064 h 2514"/>
                <a:gd name="T16" fmla="*/ 139 w 1341"/>
                <a:gd name="T17" fmla="*/ 1971 h 2514"/>
                <a:gd name="T18" fmla="*/ 88 w 1341"/>
                <a:gd name="T19" fmla="*/ 1867 h 2514"/>
                <a:gd name="T20" fmla="*/ 47 w 1341"/>
                <a:gd name="T21" fmla="*/ 1753 h 2514"/>
                <a:gd name="T22" fmla="*/ 16 w 1341"/>
                <a:gd name="T23" fmla="*/ 1628 h 2514"/>
                <a:gd name="T24" fmla="*/ 7 w 1341"/>
                <a:gd name="T25" fmla="*/ 1560 h 2514"/>
                <a:gd name="T26" fmla="*/ 2 w 1341"/>
                <a:gd name="T27" fmla="*/ 1519 h 2514"/>
                <a:gd name="T28" fmla="*/ 0 w 1341"/>
                <a:gd name="T29" fmla="*/ 1436 h 2514"/>
                <a:gd name="T30" fmla="*/ 7 w 1341"/>
                <a:gd name="T31" fmla="*/ 1355 h 2514"/>
                <a:gd name="T32" fmla="*/ 22 w 1341"/>
                <a:gd name="T33" fmla="*/ 1275 h 2514"/>
                <a:gd name="T34" fmla="*/ 43 w 1341"/>
                <a:gd name="T35" fmla="*/ 1197 h 2514"/>
                <a:gd name="T36" fmla="*/ 72 w 1341"/>
                <a:gd name="T37" fmla="*/ 1122 h 2514"/>
                <a:gd name="T38" fmla="*/ 125 w 1341"/>
                <a:gd name="T39" fmla="*/ 1011 h 2514"/>
                <a:gd name="T40" fmla="*/ 215 w 1341"/>
                <a:gd name="T41" fmla="*/ 869 h 2514"/>
                <a:gd name="T42" fmla="*/ 322 w 1341"/>
                <a:gd name="T43" fmla="*/ 736 h 2514"/>
                <a:gd name="T44" fmla="*/ 441 w 1341"/>
                <a:gd name="T45" fmla="*/ 613 h 2514"/>
                <a:gd name="T46" fmla="*/ 567 w 1341"/>
                <a:gd name="T47" fmla="*/ 497 h 2514"/>
                <a:gd name="T48" fmla="*/ 698 w 1341"/>
                <a:gd name="T49" fmla="*/ 394 h 2514"/>
                <a:gd name="T50" fmla="*/ 827 w 1341"/>
                <a:gd name="T51" fmla="*/ 299 h 2514"/>
                <a:gd name="T52" fmla="*/ 1011 w 1341"/>
                <a:gd name="T53" fmla="*/ 179 h 2514"/>
                <a:gd name="T54" fmla="*/ 1295 w 1341"/>
                <a:gd name="T55" fmla="*/ 20 h 2514"/>
                <a:gd name="T56" fmla="*/ 1341 w 1341"/>
                <a:gd name="T57" fmla="*/ 0 h 2514"/>
                <a:gd name="T58" fmla="*/ 1322 w 1341"/>
                <a:gd name="T59" fmla="*/ 22 h 2514"/>
                <a:gd name="T60" fmla="*/ 1202 w 1341"/>
                <a:gd name="T61" fmla="*/ 188 h 2514"/>
                <a:gd name="T62" fmla="*/ 1094 w 1341"/>
                <a:gd name="T63" fmla="*/ 350 h 2514"/>
                <a:gd name="T64" fmla="*/ 976 w 1341"/>
                <a:gd name="T65" fmla="*/ 545 h 2514"/>
                <a:gd name="T66" fmla="*/ 861 w 1341"/>
                <a:gd name="T67" fmla="*/ 766 h 2514"/>
                <a:gd name="T68" fmla="*/ 784 w 1341"/>
                <a:gd name="T69" fmla="*/ 939 h 2514"/>
                <a:gd name="T70" fmla="*/ 740 w 1341"/>
                <a:gd name="T71" fmla="*/ 1057 h 2514"/>
                <a:gd name="T72" fmla="*/ 704 w 1341"/>
                <a:gd name="T73" fmla="*/ 1177 h 2514"/>
                <a:gd name="T74" fmla="*/ 678 w 1341"/>
                <a:gd name="T75" fmla="*/ 1294 h 2514"/>
                <a:gd name="T76" fmla="*/ 669 w 1341"/>
                <a:gd name="T77" fmla="*/ 1352 h 2514"/>
                <a:gd name="T78" fmla="*/ 661 w 1341"/>
                <a:gd name="T79" fmla="*/ 1415 h 2514"/>
                <a:gd name="T80" fmla="*/ 651 w 1341"/>
                <a:gd name="T81" fmla="*/ 1537 h 2514"/>
                <a:gd name="T82" fmla="*/ 647 w 1341"/>
                <a:gd name="T83" fmla="*/ 1712 h 2514"/>
                <a:gd name="T84" fmla="*/ 659 w 1341"/>
                <a:gd name="T85" fmla="*/ 1922 h 2514"/>
                <a:gd name="T86" fmla="*/ 685 w 1341"/>
                <a:gd name="T87" fmla="*/ 2107 h 2514"/>
                <a:gd name="T88" fmla="*/ 717 w 1341"/>
                <a:gd name="T89" fmla="*/ 2261 h 2514"/>
                <a:gd name="T90" fmla="*/ 751 w 1341"/>
                <a:gd name="T91" fmla="*/ 2382 h 2514"/>
                <a:gd name="T92" fmla="*/ 792 w 1341"/>
                <a:gd name="T93" fmla="*/ 2499 h 2514"/>
                <a:gd name="T94" fmla="*/ 799 w 1341"/>
                <a:gd name="T95" fmla="*/ 2514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799" y="2514"/>
                  </a:moveTo>
                  <a:lnTo>
                    <a:pt x="778" y="2506"/>
                  </a:lnTo>
                  <a:lnTo>
                    <a:pt x="634" y="2442"/>
                  </a:lnTo>
                  <a:lnTo>
                    <a:pt x="506" y="2364"/>
                  </a:lnTo>
                  <a:lnTo>
                    <a:pt x="402" y="2283"/>
                  </a:lnTo>
                  <a:lnTo>
                    <a:pt x="331" y="2220"/>
                  </a:lnTo>
                  <a:lnTo>
                    <a:pt x="263" y="2146"/>
                  </a:lnTo>
                  <a:lnTo>
                    <a:pt x="199" y="2064"/>
                  </a:lnTo>
                  <a:lnTo>
                    <a:pt x="139" y="1971"/>
                  </a:lnTo>
                  <a:lnTo>
                    <a:pt x="88" y="1867"/>
                  </a:lnTo>
                  <a:lnTo>
                    <a:pt x="47" y="1753"/>
                  </a:lnTo>
                  <a:lnTo>
                    <a:pt x="16" y="1628"/>
                  </a:lnTo>
                  <a:lnTo>
                    <a:pt x="7" y="1560"/>
                  </a:lnTo>
                  <a:lnTo>
                    <a:pt x="2" y="1519"/>
                  </a:lnTo>
                  <a:lnTo>
                    <a:pt x="0" y="1436"/>
                  </a:lnTo>
                  <a:lnTo>
                    <a:pt x="7" y="1355"/>
                  </a:lnTo>
                  <a:lnTo>
                    <a:pt x="22" y="1275"/>
                  </a:lnTo>
                  <a:lnTo>
                    <a:pt x="43" y="1197"/>
                  </a:lnTo>
                  <a:lnTo>
                    <a:pt x="72" y="1122"/>
                  </a:lnTo>
                  <a:lnTo>
                    <a:pt x="125" y="1011"/>
                  </a:lnTo>
                  <a:lnTo>
                    <a:pt x="215" y="869"/>
                  </a:lnTo>
                  <a:lnTo>
                    <a:pt x="322" y="736"/>
                  </a:lnTo>
                  <a:lnTo>
                    <a:pt x="441" y="613"/>
                  </a:lnTo>
                  <a:lnTo>
                    <a:pt x="567" y="497"/>
                  </a:lnTo>
                  <a:lnTo>
                    <a:pt x="698" y="394"/>
                  </a:lnTo>
                  <a:lnTo>
                    <a:pt x="827" y="299"/>
                  </a:lnTo>
                  <a:lnTo>
                    <a:pt x="1011" y="179"/>
                  </a:lnTo>
                  <a:lnTo>
                    <a:pt x="1295" y="20"/>
                  </a:lnTo>
                  <a:lnTo>
                    <a:pt x="1341" y="0"/>
                  </a:lnTo>
                  <a:lnTo>
                    <a:pt x="1322" y="22"/>
                  </a:lnTo>
                  <a:lnTo>
                    <a:pt x="1202" y="188"/>
                  </a:lnTo>
                  <a:lnTo>
                    <a:pt x="1094" y="350"/>
                  </a:lnTo>
                  <a:lnTo>
                    <a:pt x="976" y="545"/>
                  </a:lnTo>
                  <a:lnTo>
                    <a:pt x="861" y="766"/>
                  </a:lnTo>
                  <a:lnTo>
                    <a:pt x="784" y="939"/>
                  </a:lnTo>
                  <a:lnTo>
                    <a:pt x="740" y="1057"/>
                  </a:lnTo>
                  <a:lnTo>
                    <a:pt x="704" y="1177"/>
                  </a:lnTo>
                  <a:lnTo>
                    <a:pt x="678" y="1294"/>
                  </a:lnTo>
                  <a:lnTo>
                    <a:pt x="669" y="1352"/>
                  </a:lnTo>
                  <a:lnTo>
                    <a:pt x="661" y="1415"/>
                  </a:lnTo>
                  <a:lnTo>
                    <a:pt x="651" y="1537"/>
                  </a:lnTo>
                  <a:lnTo>
                    <a:pt x="647" y="1712"/>
                  </a:lnTo>
                  <a:lnTo>
                    <a:pt x="659" y="1922"/>
                  </a:lnTo>
                  <a:lnTo>
                    <a:pt x="685" y="2107"/>
                  </a:lnTo>
                  <a:lnTo>
                    <a:pt x="717" y="2261"/>
                  </a:lnTo>
                  <a:lnTo>
                    <a:pt x="751" y="2382"/>
                  </a:lnTo>
                  <a:lnTo>
                    <a:pt x="792" y="2499"/>
                  </a:lnTo>
                  <a:lnTo>
                    <a:pt x="799" y="2514"/>
                  </a:lnTo>
                  <a:close/>
                </a:path>
              </a:pathLst>
            </a:custGeom>
            <a:solidFill>
              <a:srgbClr val="E576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36576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/>
                <a:t>05</a:t>
              </a: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2387025" y="1771291"/>
              <a:ext cx="3282831" cy="1465221"/>
            </a:xfrm>
            <a:custGeom>
              <a:avLst/>
              <a:gdLst>
                <a:gd name="T0" fmla="*/ 20 w 2468"/>
                <a:gd name="T1" fmla="*/ 1336 h 1336"/>
                <a:gd name="T2" fmla="*/ 16 w 2468"/>
                <a:gd name="T3" fmla="*/ 1313 h 1336"/>
                <a:gd name="T4" fmla="*/ 0 w 2468"/>
                <a:gd name="T5" fmla="*/ 1158 h 1336"/>
                <a:gd name="T6" fmla="*/ 4 w 2468"/>
                <a:gd name="T7" fmla="*/ 1007 h 1336"/>
                <a:gd name="T8" fmla="*/ 21 w 2468"/>
                <a:gd name="T9" fmla="*/ 876 h 1336"/>
                <a:gd name="T10" fmla="*/ 42 w 2468"/>
                <a:gd name="T11" fmla="*/ 783 h 1336"/>
                <a:gd name="T12" fmla="*/ 70 w 2468"/>
                <a:gd name="T13" fmla="*/ 688 h 1336"/>
                <a:gd name="T14" fmla="*/ 109 w 2468"/>
                <a:gd name="T15" fmla="*/ 591 h 1336"/>
                <a:gd name="T16" fmla="*/ 161 w 2468"/>
                <a:gd name="T17" fmla="*/ 493 h 1336"/>
                <a:gd name="T18" fmla="*/ 224 w 2468"/>
                <a:gd name="T19" fmla="*/ 397 h 1336"/>
                <a:gd name="T20" fmla="*/ 302 w 2468"/>
                <a:gd name="T21" fmla="*/ 303 h 1336"/>
                <a:gd name="T22" fmla="*/ 396 w 2468"/>
                <a:gd name="T23" fmla="*/ 215 h 1336"/>
                <a:gd name="T24" fmla="*/ 450 w 2468"/>
                <a:gd name="T25" fmla="*/ 173 h 1336"/>
                <a:gd name="T26" fmla="*/ 484 w 2468"/>
                <a:gd name="T27" fmla="*/ 148 h 1336"/>
                <a:gd name="T28" fmla="*/ 554 w 2468"/>
                <a:gd name="T29" fmla="*/ 105 h 1336"/>
                <a:gd name="T30" fmla="*/ 628 w 2468"/>
                <a:gd name="T31" fmla="*/ 71 h 1336"/>
                <a:gd name="T32" fmla="*/ 704 w 2468"/>
                <a:gd name="T33" fmla="*/ 44 h 1336"/>
                <a:gd name="T34" fmla="*/ 782 w 2468"/>
                <a:gd name="T35" fmla="*/ 24 h 1336"/>
                <a:gd name="T36" fmla="*/ 862 w 2468"/>
                <a:gd name="T37" fmla="*/ 11 h 1336"/>
                <a:gd name="T38" fmla="*/ 985 w 2468"/>
                <a:gd name="T39" fmla="*/ 0 h 1336"/>
                <a:gd name="T40" fmla="*/ 1152 w 2468"/>
                <a:gd name="T41" fmla="*/ 8 h 1336"/>
                <a:gd name="T42" fmla="*/ 1321 w 2468"/>
                <a:gd name="T43" fmla="*/ 34 h 1336"/>
                <a:gd name="T44" fmla="*/ 1488 w 2468"/>
                <a:gd name="T45" fmla="*/ 74 h 1336"/>
                <a:gd name="T46" fmla="*/ 1650 w 2468"/>
                <a:gd name="T47" fmla="*/ 127 h 1336"/>
                <a:gd name="T48" fmla="*/ 1806 w 2468"/>
                <a:gd name="T49" fmla="*/ 188 h 1336"/>
                <a:gd name="T50" fmla="*/ 1952 w 2468"/>
                <a:gd name="T51" fmla="*/ 253 h 1336"/>
                <a:gd name="T52" fmla="*/ 2148 w 2468"/>
                <a:gd name="T53" fmla="*/ 353 h 1336"/>
                <a:gd name="T54" fmla="*/ 2428 w 2468"/>
                <a:gd name="T55" fmla="*/ 519 h 1336"/>
                <a:gd name="T56" fmla="*/ 2468 w 2468"/>
                <a:gd name="T57" fmla="*/ 547 h 1336"/>
                <a:gd name="T58" fmla="*/ 2439 w 2468"/>
                <a:gd name="T59" fmla="*/ 543 h 1336"/>
                <a:gd name="T60" fmla="*/ 2236 w 2468"/>
                <a:gd name="T61" fmla="*/ 523 h 1336"/>
                <a:gd name="T62" fmla="*/ 2042 w 2468"/>
                <a:gd name="T63" fmla="*/ 510 h 1336"/>
                <a:gd name="T64" fmla="*/ 1813 w 2468"/>
                <a:gd name="T65" fmla="*/ 504 h 1336"/>
                <a:gd name="T66" fmla="*/ 1565 w 2468"/>
                <a:gd name="T67" fmla="*/ 515 h 1336"/>
                <a:gd name="T68" fmla="*/ 1375 w 2468"/>
                <a:gd name="T69" fmla="*/ 535 h 1336"/>
                <a:gd name="T70" fmla="*/ 1251 w 2468"/>
                <a:gd name="T71" fmla="*/ 556 h 1336"/>
                <a:gd name="T72" fmla="*/ 1130 w 2468"/>
                <a:gd name="T73" fmla="*/ 585 h 1336"/>
                <a:gd name="T74" fmla="*/ 1016 w 2468"/>
                <a:gd name="T75" fmla="*/ 621 h 1336"/>
                <a:gd name="T76" fmla="*/ 962 w 2468"/>
                <a:gd name="T77" fmla="*/ 642 h 1336"/>
                <a:gd name="T78" fmla="*/ 902 w 2468"/>
                <a:gd name="T79" fmla="*/ 666 h 1336"/>
                <a:gd name="T80" fmla="*/ 792 w 2468"/>
                <a:gd name="T81" fmla="*/ 720 h 1336"/>
                <a:gd name="T82" fmla="*/ 639 w 2468"/>
                <a:gd name="T83" fmla="*/ 802 h 1336"/>
                <a:gd name="T84" fmla="*/ 462 w 2468"/>
                <a:gd name="T85" fmla="*/ 918 h 1336"/>
                <a:gd name="T86" fmla="*/ 315 w 2468"/>
                <a:gd name="T87" fmla="*/ 1033 h 1336"/>
                <a:gd name="T88" fmla="*/ 197 w 2468"/>
                <a:gd name="T89" fmla="*/ 1138 h 1336"/>
                <a:gd name="T90" fmla="*/ 110 w 2468"/>
                <a:gd name="T91" fmla="*/ 1229 h 1336"/>
                <a:gd name="T92" fmla="*/ 30 w 2468"/>
                <a:gd name="T93" fmla="*/ 1322 h 1336"/>
                <a:gd name="T94" fmla="*/ 20 w 2468"/>
                <a:gd name="T95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0" y="1336"/>
                  </a:moveTo>
                  <a:lnTo>
                    <a:pt x="16" y="1313"/>
                  </a:lnTo>
                  <a:lnTo>
                    <a:pt x="0" y="1158"/>
                  </a:lnTo>
                  <a:lnTo>
                    <a:pt x="4" y="1007"/>
                  </a:lnTo>
                  <a:lnTo>
                    <a:pt x="21" y="876"/>
                  </a:lnTo>
                  <a:lnTo>
                    <a:pt x="42" y="783"/>
                  </a:lnTo>
                  <a:lnTo>
                    <a:pt x="70" y="688"/>
                  </a:lnTo>
                  <a:lnTo>
                    <a:pt x="109" y="591"/>
                  </a:lnTo>
                  <a:lnTo>
                    <a:pt x="161" y="493"/>
                  </a:lnTo>
                  <a:lnTo>
                    <a:pt x="224" y="397"/>
                  </a:lnTo>
                  <a:lnTo>
                    <a:pt x="302" y="303"/>
                  </a:lnTo>
                  <a:lnTo>
                    <a:pt x="396" y="215"/>
                  </a:lnTo>
                  <a:lnTo>
                    <a:pt x="450" y="173"/>
                  </a:lnTo>
                  <a:lnTo>
                    <a:pt x="484" y="148"/>
                  </a:lnTo>
                  <a:lnTo>
                    <a:pt x="554" y="105"/>
                  </a:lnTo>
                  <a:lnTo>
                    <a:pt x="628" y="71"/>
                  </a:lnTo>
                  <a:lnTo>
                    <a:pt x="704" y="44"/>
                  </a:lnTo>
                  <a:lnTo>
                    <a:pt x="782" y="24"/>
                  </a:lnTo>
                  <a:lnTo>
                    <a:pt x="862" y="11"/>
                  </a:lnTo>
                  <a:lnTo>
                    <a:pt x="985" y="0"/>
                  </a:lnTo>
                  <a:lnTo>
                    <a:pt x="1152" y="8"/>
                  </a:lnTo>
                  <a:lnTo>
                    <a:pt x="1321" y="34"/>
                  </a:lnTo>
                  <a:lnTo>
                    <a:pt x="1488" y="74"/>
                  </a:lnTo>
                  <a:lnTo>
                    <a:pt x="1650" y="127"/>
                  </a:lnTo>
                  <a:lnTo>
                    <a:pt x="1806" y="188"/>
                  </a:lnTo>
                  <a:lnTo>
                    <a:pt x="1952" y="253"/>
                  </a:lnTo>
                  <a:lnTo>
                    <a:pt x="2148" y="353"/>
                  </a:lnTo>
                  <a:lnTo>
                    <a:pt x="2428" y="519"/>
                  </a:lnTo>
                  <a:lnTo>
                    <a:pt x="2468" y="547"/>
                  </a:lnTo>
                  <a:lnTo>
                    <a:pt x="2439" y="543"/>
                  </a:lnTo>
                  <a:lnTo>
                    <a:pt x="2236" y="523"/>
                  </a:lnTo>
                  <a:lnTo>
                    <a:pt x="2042" y="510"/>
                  </a:lnTo>
                  <a:lnTo>
                    <a:pt x="1813" y="504"/>
                  </a:lnTo>
                  <a:lnTo>
                    <a:pt x="1565" y="515"/>
                  </a:lnTo>
                  <a:lnTo>
                    <a:pt x="1375" y="535"/>
                  </a:lnTo>
                  <a:lnTo>
                    <a:pt x="1251" y="556"/>
                  </a:lnTo>
                  <a:lnTo>
                    <a:pt x="1130" y="585"/>
                  </a:lnTo>
                  <a:lnTo>
                    <a:pt x="1016" y="621"/>
                  </a:lnTo>
                  <a:lnTo>
                    <a:pt x="962" y="642"/>
                  </a:lnTo>
                  <a:lnTo>
                    <a:pt x="902" y="666"/>
                  </a:lnTo>
                  <a:lnTo>
                    <a:pt x="792" y="720"/>
                  </a:lnTo>
                  <a:lnTo>
                    <a:pt x="639" y="802"/>
                  </a:lnTo>
                  <a:lnTo>
                    <a:pt x="462" y="918"/>
                  </a:lnTo>
                  <a:lnTo>
                    <a:pt x="315" y="1033"/>
                  </a:lnTo>
                  <a:lnTo>
                    <a:pt x="197" y="1138"/>
                  </a:lnTo>
                  <a:lnTo>
                    <a:pt x="110" y="1229"/>
                  </a:lnTo>
                  <a:lnTo>
                    <a:pt x="30" y="1322"/>
                  </a:lnTo>
                  <a:lnTo>
                    <a:pt x="20" y="133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0" tIns="1828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/>
                <a:t>06</a:t>
              </a: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6052939" y="2231916"/>
              <a:ext cx="1782412" cy="2754966"/>
            </a:xfrm>
            <a:custGeom>
              <a:avLst/>
              <a:gdLst>
                <a:gd name="T0" fmla="*/ 542 w 1341"/>
                <a:gd name="T1" fmla="*/ 0 h 2514"/>
                <a:gd name="T2" fmla="*/ 564 w 1341"/>
                <a:gd name="T3" fmla="*/ 7 h 2514"/>
                <a:gd name="T4" fmla="*/ 707 w 1341"/>
                <a:gd name="T5" fmla="*/ 72 h 2514"/>
                <a:gd name="T6" fmla="*/ 835 w 1341"/>
                <a:gd name="T7" fmla="*/ 150 h 2514"/>
                <a:gd name="T8" fmla="*/ 940 w 1341"/>
                <a:gd name="T9" fmla="*/ 230 h 2514"/>
                <a:gd name="T10" fmla="*/ 1010 w 1341"/>
                <a:gd name="T11" fmla="*/ 294 h 2514"/>
                <a:gd name="T12" fmla="*/ 1079 w 1341"/>
                <a:gd name="T13" fmla="*/ 368 h 2514"/>
                <a:gd name="T14" fmla="*/ 1144 w 1341"/>
                <a:gd name="T15" fmla="*/ 449 h 2514"/>
                <a:gd name="T16" fmla="*/ 1202 w 1341"/>
                <a:gd name="T17" fmla="*/ 543 h 2514"/>
                <a:gd name="T18" fmla="*/ 1254 w 1341"/>
                <a:gd name="T19" fmla="*/ 646 h 2514"/>
                <a:gd name="T20" fmla="*/ 1295 w 1341"/>
                <a:gd name="T21" fmla="*/ 760 h 2514"/>
                <a:gd name="T22" fmla="*/ 1325 w 1341"/>
                <a:gd name="T23" fmla="*/ 886 h 2514"/>
                <a:gd name="T24" fmla="*/ 1335 w 1341"/>
                <a:gd name="T25" fmla="*/ 953 h 2514"/>
                <a:gd name="T26" fmla="*/ 1339 w 1341"/>
                <a:gd name="T27" fmla="*/ 995 h 2514"/>
                <a:gd name="T28" fmla="*/ 1341 w 1341"/>
                <a:gd name="T29" fmla="*/ 1078 h 2514"/>
                <a:gd name="T30" fmla="*/ 1334 w 1341"/>
                <a:gd name="T31" fmla="*/ 1158 h 2514"/>
                <a:gd name="T32" fmla="*/ 1320 w 1341"/>
                <a:gd name="T33" fmla="*/ 1239 h 2514"/>
                <a:gd name="T34" fmla="*/ 1298 w 1341"/>
                <a:gd name="T35" fmla="*/ 1316 h 2514"/>
                <a:gd name="T36" fmla="*/ 1269 w 1341"/>
                <a:gd name="T37" fmla="*/ 1392 h 2514"/>
                <a:gd name="T38" fmla="*/ 1216 w 1341"/>
                <a:gd name="T39" fmla="*/ 1503 h 2514"/>
                <a:gd name="T40" fmla="*/ 1127 w 1341"/>
                <a:gd name="T41" fmla="*/ 1644 h 2514"/>
                <a:gd name="T42" fmla="*/ 1020 w 1341"/>
                <a:gd name="T43" fmla="*/ 1778 h 2514"/>
                <a:gd name="T44" fmla="*/ 901 w 1341"/>
                <a:gd name="T45" fmla="*/ 1901 h 2514"/>
                <a:gd name="T46" fmla="*/ 774 w 1341"/>
                <a:gd name="T47" fmla="*/ 2016 h 2514"/>
                <a:gd name="T48" fmla="*/ 645 w 1341"/>
                <a:gd name="T49" fmla="*/ 2120 h 2514"/>
                <a:gd name="T50" fmla="*/ 515 w 1341"/>
                <a:gd name="T51" fmla="*/ 2215 h 2514"/>
                <a:gd name="T52" fmla="*/ 331 w 1341"/>
                <a:gd name="T53" fmla="*/ 2335 h 2514"/>
                <a:gd name="T54" fmla="*/ 46 w 1341"/>
                <a:gd name="T55" fmla="*/ 2493 h 2514"/>
                <a:gd name="T56" fmla="*/ 0 w 1341"/>
                <a:gd name="T57" fmla="*/ 2514 h 2514"/>
                <a:gd name="T58" fmla="*/ 20 w 1341"/>
                <a:gd name="T59" fmla="*/ 2492 h 2514"/>
                <a:gd name="T60" fmla="*/ 139 w 1341"/>
                <a:gd name="T61" fmla="*/ 2326 h 2514"/>
                <a:gd name="T62" fmla="*/ 247 w 1341"/>
                <a:gd name="T63" fmla="*/ 2164 h 2514"/>
                <a:gd name="T64" fmla="*/ 366 w 1341"/>
                <a:gd name="T65" fmla="*/ 1968 h 2514"/>
                <a:gd name="T66" fmla="*/ 481 w 1341"/>
                <a:gd name="T67" fmla="*/ 1748 h 2514"/>
                <a:gd name="T68" fmla="*/ 558 w 1341"/>
                <a:gd name="T69" fmla="*/ 1574 h 2514"/>
                <a:gd name="T70" fmla="*/ 602 w 1341"/>
                <a:gd name="T71" fmla="*/ 1456 h 2514"/>
                <a:gd name="T72" fmla="*/ 638 w 1341"/>
                <a:gd name="T73" fmla="*/ 1337 h 2514"/>
                <a:gd name="T74" fmla="*/ 664 w 1341"/>
                <a:gd name="T75" fmla="*/ 1219 h 2514"/>
                <a:gd name="T76" fmla="*/ 673 w 1341"/>
                <a:gd name="T77" fmla="*/ 1162 h 2514"/>
                <a:gd name="T78" fmla="*/ 681 w 1341"/>
                <a:gd name="T79" fmla="*/ 1099 h 2514"/>
                <a:gd name="T80" fmla="*/ 690 w 1341"/>
                <a:gd name="T81" fmla="*/ 977 h 2514"/>
                <a:gd name="T82" fmla="*/ 695 w 1341"/>
                <a:gd name="T83" fmla="*/ 802 h 2514"/>
                <a:gd name="T84" fmla="*/ 683 w 1341"/>
                <a:gd name="T85" fmla="*/ 592 h 2514"/>
                <a:gd name="T86" fmla="*/ 657 w 1341"/>
                <a:gd name="T87" fmla="*/ 407 h 2514"/>
                <a:gd name="T88" fmla="*/ 625 w 1341"/>
                <a:gd name="T89" fmla="*/ 252 h 2514"/>
                <a:gd name="T90" fmla="*/ 590 w 1341"/>
                <a:gd name="T91" fmla="*/ 132 h 2514"/>
                <a:gd name="T92" fmla="*/ 549 w 1341"/>
                <a:gd name="T93" fmla="*/ 15 h 2514"/>
                <a:gd name="T94" fmla="*/ 542 w 1341"/>
                <a:gd name="T95" fmla="*/ 0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542" y="0"/>
                  </a:moveTo>
                  <a:lnTo>
                    <a:pt x="564" y="7"/>
                  </a:lnTo>
                  <a:lnTo>
                    <a:pt x="707" y="72"/>
                  </a:lnTo>
                  <a:lnTo>
                    <a:pt x="835" y="150"/>
                  </a:lnTo>
                  <a:lnTo>
                    <a:pt x="940" y="230"/>
                  </a:lnTo>
                  <a:lnTo>
                    <a:pt x="1010" y="294"/>
                  </a:lnTo>
                  <a:lnTo>
                    <a:pt x="1079" y="368"/>
                  </a:lnTo>
                  <a:lnTo>
                    <a:pt x="1144" y="449"/>
                  </a:lnTo>
                  <a:lnTo>
                    <a:pt x="1202" y="543"/>
                  </a:lnTo>
                  <a:lnTo>
                    <a:pt x="1254" y="646"/>
                  </a:lnTo>
                  <a:lnTo>
                    <a:pt x="1295" y="760"/>
                  </a:lnTo>
                  <a:lnTo>
                    <a:pt x="1325" y="886"/>
                  </a:lnTo>
                  <a:lnTo>
                    <a:pt x="1335" y="953"/>
                  </a:lnTo>
                  <a:lnTo>
                    <a:pt x="1339" y="995"/>
                  </a:lnTo>
                  <a:lnTo>
                    <a:pt x="1341" y="1078"/>
                  </a:lnTo>
                  <a:lnTo>
                    <a:pt x="1334" y="1158"/>
                  </a:lnTo>
                  <a:lnTo>
                    <a:pt x="1320" y="1239"/>
                  </a:lnTo>
                  <a:lnTo>
                    <a:pt x="1298" y="1316"/>
                  </a:lnTo>
                  <a:lnTo>
                    <a:pt x="1269" y="1392"/>
                  </a:lnTo>
                  <a:lnTo>
                    <a:pt x="1216" y="1503"/>
                  </a:lnTo>
                  <a:lnTo>
                    <a:pt x="1127" y="1644"/>
                  </a:lnTo>
                  <a:lnTo>
                    <a:pt x="1020" y="1778"/>
                  </a:lnTo>
                  <a:lnTo>
                    <a:pt x="901" y="1901"/>
                  </a:lnTo>
                  <a:lnTo>
                    <a:pt x="774" y="2016"/>
                  </a:lnTo>
                  <a:lnTo>
                    <a:pt x="645" y="2120"/>
                  </a:lnTo>
                  <a:lnTo>
                    <a:pt x="515" y="2215"/>
                  </a:lnTo>
                  <a:lnTo>
                    <a:pt x="331" y="2335"/>
                  </a:lnTo>
                  <a:lnTo>
                    <a:pt x="46" y="2493"/>
                  </a:lnTo>
                  <a:lnTo>
                    <a:pt x="0" y="2514"/>
                  </a:lnTo>
                  <a:lnTo>
                    <a:pt x="20" y="2492"/>
                  </a:lnTo>
                  <a:lnTo>
                    <a:pt x="139" y="2326"/>
                  </a:lnTo>
                  <a:lnTo>
                    <a:pt x="247" y="2164"/>
                  </a:lnTo>
                  <a:lnTo>
                    <a:pt x="366" y="1968"/>
                  </a:lnTo>
                  <a:lnTo>
                    <a:pt x="481" y="1748"/>
                  </a:lnTo>
                  <a:lnTo>
                    <a:pt x="558" y="1574"/>
                  </a:lnTo>
                  <a:lnTo>
                    <a:pt x="602" y="1456"/>
                  </a:lnTo>
                  <a:lnTo>
                    <a:pt x="638" y="1337"/>
                  </a:lnTo>
                  <a:lnTo>
                    <a:pt x="664" y="1219"/>
                  </a:lnTo>
                  <a:lnTo>
                    <a:pt x="673" y="1162"/>
                  </a:lnTo>
                  <a:lnTo>
                    <a:pt x="681" y="1099"/>
                  </a:lnTo>
                  <a:lnTo>
                    <a:pt x="690" y="977"/>
                  </a:lnTo>
                  <a:lnTo>
                    <a:pt x="695" y="802"/>
                  </a:lnTo>
                  <a:lnTo>
                    <a:pt x="683" y="592"/>
                  </a:lnTo>
                  <a:lnTo>
                    <a:pt x="657" y="407"/>
                  </a:lnTo>
                  <a:lnTo>
                    <a:pt x="625" y="252"/>
                  </a:lnTo>
                  <a:lnTo>
                    <a:pt x="590" y="132"/>
                  </a:lnTo>
                  <a:lnTo>
                    <a:pt x="549" y="15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en-US" sz="2400" b="1" dirty="0">
                <a:solidFill>
                  <a:schemeClr val="bg1"/>
                </a:solidFill>
              </a:endParaRPr>
            </a:p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4222641" y="4306913"/>
              <a:ext cx="3282831" cy="1465221"/>
            </a:xfrm>
            <a:custGeom>
              <a:avLst/>
              <a:gdLst>
                <a:gd name="T0" fmla="*/ 2448 w 2468"/>
                <a:gd name="T1" fmla="*/ 0 h 1336"/>
                <a:gd name="T2" fmla="*/ 2453 w 2468"/>
                <a:gd name="T3" fmla="*/ 24 h 1336"/>
                <a:gd name="T4" fmla="*/ 2468 w 2468"/>
                <a:gd name="T5" fmla="*/ 179 h 1336"/>
                <a:gd name="T6" fmla="*/ 2465 w 2468"/>
                <a:gd name="T7" fmla="*/ 329 h 1336"/>
                <a:gd name="T8" fmla="*/ 2448 w 2468"/>
                <a:gd name="T9" fmla="*/ 460 h 1336"/>
                <a:gd name="T10" fmla="*/ 2428 w 2468"/>
                <a:gd name="T11" fmla="*/ 554 h 1336"/>
                <a:gd name="T12" fmla="*/ 2399 w 2468"/>
                <a:gd name="T13" fmla="*/ 648 h 1336"/>
                <a:gd name="T14" fmla="*/ 2359 w 2468"/>
                <a:gd name="T15" fmla="*/ 745 h 1336"/>
                <a:gd name="T16" fmla="*/ 2308 w 2468"/>
                <a:gd name="T17" fmla="*/ 844 h 1336"/>
                <a:gd name="T18" fmla="*/ 2245 w 2468"/>
                <a:gd name="T19" fmla="*/ 940 h 1336"/>
                <a:gd name="T20" fmla="*/ 2167 w 2468"/>
                <a:gd name="T21" fmla="*/ 1033 h 1336"/>
                <a:gd name="T22" fmla="*/ 2072 w 2468"/>
                <a:gd name="T23" fmla="*/ 1121 h 1336"/>
                <a:gd name="T24" fmla="*/ 2019 w 2468"/>
                <a:gd name="T25" fmla="*/ 1164 h 1336"/>
                <a:gd name="T26" fmla="*/ 1986 w 2468"/>
                <a:gd name="T27" fmla="*/ 1189 h 1336"/>
                <a:gd name="T28" fmla="*/ 1914 w 2468"/>
                <a:gd name="T29" fmla="*/ 1232 h 1336"/>
                <a:gd name="T30" fmla="*/ 1840 w 2468"/>
                <a:gd name="T31" fmla="*/ 1265 h 1336"/>
                <a:gd name="T32" fmla="*/ 1765 w 2468"/>
                <a:gd name="T33" fmla="*/ 1292 h 1336"/>
                <a:gd name="T34" fmla="*/ 1686 w 2468"/>
                <a:gd name="T35" fmla="*/ 1313 h 1336"/>
                <a:gd name="T36" fmla="*/ 1606 w 2468"/>
                <a:gd name="T37" fmla="*/ 1326 h 1336"/>
                <a:gd name="T38" fmla="*/ 1484 w 2468"/>
                <a:gd name="T39" fmla="*/ 1336 h 1336"/>
                <a:gd name="T40" fmla="*/ 1317 w 2468"/>
                <a:gd name="T41" fmla="*/ 1329 h 1336"/>
                <a:gd name="T42" fmla="*/ 1148 w 2468"/>
                <a:gd name="T43" fmla="*/ 1303 h 1336"/>
                <a:gd name="T44" fmla="*/ 981 w 2468"/>
                <a:gd name="T45" fmla="*/ 1263 h 1336"/>
                <a:gd name="T46" fmla="*/ 818 w 2468"/>
                <a:gd name="T47" fmla="*/ 1209 h 1336"/>
                <a:gd name="T48" fmla="*/ 662 w 2468"/>
                <a:gd name="T49" fmla="*/ 1149 h 1336"/>
                <a:gd name="T50" fmla="*/ 517 w 2468"/>
                <a:gd name="T51" fmla="*/ 1084 h 1336"/>
                <a:gd name="T52" fmla="*/ 320 w 2468"/>
                <a:gd name="T53" fmla="*/ 984 h 1336"/>
                <a:gd name="T54" fmla="*/ 40 w 2468"/>
                <a:gd name="T55" fmla="*/ 818 h 1336"/>
                <a:gd name="T56" fmla="*/ 0 w 2468"/>
                <a:gd name="T57" fmla="*/ 790 h 1336"/>
                <a:gd name="T58" fmla="*/ 30 w 2468"/>
                <a:gd name="T59" fmla="*/ 793 h 1336"/>
                <a:gd name="T60" fmla="*/ 232 w 2468"/>
                <a:gd name="T61" fmla="*/ 814 h 1336"/>
                <a:gd name="T62" fmla="*/ 426 w 2468"/>
                <a:gd name="T63" fmla="*/ 827 h 1336"/>
                <a:gd name="T64" fmla="*/ 656 w 2468"/>
                <a:gd name="T65" fmla="*/ 832 h 1336"/>
                <a:gd name="T66" fmla="*/ 903 w 2468"/>
                <a:gd name="T67" fmla="*/ 822 h 1336"/>
                <a:gd name="T68" fmla="*/ 1092 w 2468"/>
                <a:gd name="T69" fmla="*/ 801 h 1336"/>
                <a:gd name="T70" fmla="*/ 1217 w 2468"/>
                <a:gd name="T71" fmla="*/ 780 h 1336"/>
                <a:gd name="T72" fmla="*/ 1337 w 2468"/>
                <a:gd name="T73" fmla="*/ 752 h 1336"/>
                <a:gd name="T74" fmla="*/ 1453 w 2468"/>
                <a:gd name="T75" fmla="*/ 716 h 1336"/>
                <a:gd name="T76" fmla="*/ 1507 w 2468"/>
                <a:gd name="T77" fmla="*/ 695 h 1336"/>
                <a:gd name="T78" fmla="*/ 1566 w 2468"/>
                <a:gd name="T79" fmla="*/ 670 h 1336"/>
                <a:gd name="T80" fmla="*/ 1677 w 2468"/>
                <a:gd name="T81" fmla="*/ 617 h 1336"/>
                <a:gd name="T82" fmla="*/ 1830 w 2468"/>
                <a:gd name="T83" fmla="*/ 534 h 1336"/>
                <a:gd name="T84" fmla="*/ 2006 w 2468"/>
                <a:gd name="T85" fmla="*/ 419 h 1336"/>
                <a:gd name="T86" fmla="*/ 2154 w 2468"/>
                <a:gd name="T87" fmla="*/ 303 h 1336"/>
                <a:gd name="T88" fmla="*/ 2271 w 2468"/>
                <a:gd name="T89" fmla="*/ 198 h 1336"/>
                <a:gd name="T90" fmla="*/ 2359 w 2468"/>
                <a:gd name="T91" fmla="*/ 108 h 1336"/>
                <a:gd name="T92" fmla="*/ 2439 w 2468"/>
                <a:gd name="T93" fmla="*/ 14 h 1336"/>
                <a:gd name="T94" fmla="*/ 2448 w 2468"/>
                <a:gd name="T95" fmla="*/ 0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448" y="0"/>
                  </a:moveTo>
                  <a:lnTo>
                    <a:pt x="2453" y="24"/>
                  </a:lnTo>
                  <a:lnTo>
                    <a:pt x="2468" y="179"/>
                  </a:lnTo>
                  <a:lnTo>
                    <a:pt x="2465" y="329"/>
                  </a:lnTo>
                  <a:lnTo>
                    <a:pt x="2448" y="460"/>
                  </a:lnTo>
                  <a:lnTo>
                    <a:pt x="2428" y="554"/>
                  </a:lnTo>
                  <a:lnTo>
                    <a:pt x="2399" y="648"/>
                  </a:lnTo>
                  <a:lnTo>
                    <a:pt x="2359" y="745"/>
                  </a:lnTo>
                  <a:lnTo>
                    <a:pt x="2308" y="844"/>
                  </a:lnTo>
                  <a:lnTo>
                    <a:pt x="2245" y="940"/>
                  </a:lnTo>
                  <a:lnTo>
                    <a:pt x="2167" y="1033"/>
                  </a:lnTo>
                  <a:lnTo>
                    <a:pt x="2072" y="1121"/>
                  </a:lnTo>
                  <a:lnTo>
                    <a:pt x="2019" y="1164"/>
                  </a:lnTo>
                  <a:lnTo>
                    <a:pt x="1986" y="1189"/>
                  </a:lnTo>
                  <a:lnTo>
                    <a:pt x="1914" y="1232"/>
                  </a:lnTo>
                  <a:lnTo>
                    <a:pt x="1840" y="1265"/>
                  </a:lnTo>
                  <a:lnTo>
                    <a:pt x="1765" y="1292"/>
                  </a:lnTo>
                  <a:lnTo>
                    <a:pt x="1686" y="1313"/>
                  </a:lnTo>
                  <a:lnTo>
                    <a:pt x="1606" y="1326"/>
                  </a:lnTo>
                  <a:lnTo>
                    <a:pt x="1484" y="1336"/>
                  </a:lnTo>
                  <a:lnTo>
                    <a:pt x="1317" y="1329"/>
                  </a:lnTo>
                  <a:lnTo>
                    <a:pt x="1148" y="1303"/>
                  </a:lnTo>
                  <a:lnTo>
                    <a:pt x="981" y="1263"/>
                  </a:lnTo>
                  <a:lnTo>
                    <a:pt x="818" y="1209"/>
                  </a:lnTo>
                  <a:lnTo>
                    <a:pt x="662" y="1149"/>
                  </a:lnTo>
                  <a:lnTo>
                    <a:pt x="517" y="1084"/>
                  </a:lnTo>
                  <a:lnTo>
                    <a:pt x="320" y="984"/>
                  </a:lnTo>
                  <a:lnTo>
                    <a:pt x="40" y="818"/>
                  </a:lnTo>
                  <a:lnTo>
                    <a:pt x="0" y="790"/>
                  </a:lnTo>
                  <a:lnTo>
                    <a:pt x="30" y="793"/>
                  </a:lnTo>
                  <a:lnTo>
                    <a:pt x="232" y="814"/>
                  </a:lnTo>
                  <a:lnTo>
                    <a:pt x="426" y="827"/>
                  </a:lnTo>
                  <a:lnTo>
                    <a:pt x="656" y="832"/>
                  </a:lnTo>
                  <a:lnTo>
                    <a:pt x="903" y="822"/>
                  </a:lnTo>
                  <a:lnTo>
                    <a:pt x="1092" y="801"/>
                  </a:lnTo>
                  <a:lnTo>
                    <a:pt x="1217" y="780"/>
                  </a:lnTo>
                  <a:lnTo>
                    <a:pt x="1337" y="752"/>
                  </a:lnTo>
                  <a:lnTo>
                    <a:pt x="1453" y="716"/>
                  </a:lnTo>
                  <a:lnTo>
                    <a:pt x="1507" y="695"/>
                  </a:lnTo>
                  <a:lnTo>
                    <a:pt x="1566" y="670"/>
                  </a:lnTo>
                  <a:lnTo>
                    <a:pt x="1677" y="617"/>
                  </a:lnTo>
                  <a:lnTo>
                    <a:pt x="1830" y="534"/>
                  </a:lnTo>
                  <a:lnTo>
                    <a:pt x="2006" y="419"/>
                  </a:lnTo>
                  <a:lnTo>
                    <a:pt x="2154" y="303"/>
                  </a:lnTo>
                  <a:lnTo>
                    <a:pt x="2271" y="198"/>
                  </a:lnTo>
                  <a:lnTo>
                    <a:pt x="2359" y="108"/>
                  </a:lnTo>
                  <a:lnTo>
                    <a:pt x="2439" y="14"/>
                  </a:lnTo>
                  <a:lnTo>
                    <a:pt x="2448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457200" bIns="18288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3099990" y="3955962"/>
              <a:ext cx="2548583" cy="2224154"/>
            </a:xfrm>
            <a:custGeom>
              <a:avLst/>
              <a:gdLst>
                <a:gd name="T0" fmla="*/ 1916 w 1916"/>
                <a:gd name="T1" fmla="*/ 1726 h 2027"/>
                <a:gd name="T2" fmla="*/ 1899 w 1916"/>
                <a:gd name="T3" fmla="*/ 1742 h 2027"/>
                <a:gd name="T4" fmla="*/ 1771 w 1916"/>
                <a:gd name="T5" fmla="*/ 1833 h 2027"/>
                <a:gd name="T6" fmla="*/ 1640 w 1916"/>
                <a:gd name="T7" fmla="*/ 1905 h 2027"/>
                <a:gd name="T8" fmla="*/ 1518 w 1916"/>
                <a:gd name="T9" fmla="*/ 1956 h 2027"/>
                <a:gd name="T10" fmla="*/ 1427 w 1916"/>
                <a:gd name="T11" fmla="*/ 1984 h 2027"/>
                <a:gd name="T12" fmla="*/ 1330 w 1916"/>
                <a:gd name="T13" fmla="*/ 2008 h 2027"/>
                <a:gd name="T14" fmla="*/ 1227 w 1916"/>
                <a:gd name="T15" fmla="*/ 2022 h 2027"/>
                <a:gd name="T16" fmla="*/ 1116 w 1916"/>
                <a:gd name="T17" fmla="*/ 2027 h 2027"/>
                <a:gd name="T18" fmla="*/ 1001 w 1916"/>
                <a:gd name="T19" fmla="*/ 2019 h 2027"/>
                <a:gd name="T20" fmla="*/ 882 w 1916"/>
                <a:gd name="T21" fmla="*/ 1999 h 2027"/>
                <a:gd name="T22" fmla="*/ 757 w 1916"/>
                <a:gd name="T23" fmla="*/ 1962 h 2027"/>
                <a:gd name="T24" fmla="*/ 694 w 1916"/>
                <a:gd name="T25" fmla="*/ 1936 h 2027"/>
                <a:gd name="T26" fmla="*/ 656 w 1916"/>
                <a:gd name="T27" fmla="*/ 1920 h 2027"/>
                <a:gd name="T28" fmla="*/ 584 w 1916"/>
                <a:gd name="T29" fmla="*/ 1879 h 2027"/>
                <a:gd name="T30" fmla="*/ 518 w 1916"/>
                <a:gd name="T31" fmla="*/ 1833 h 2027"/>
                <a:gd name="T32" fmla="*/ 455 w 1916"/>
                <a:gd name="T33" fmla="*/ 1781 h 2027"/>
                <a:gd name="T34" fmla="*/ 398 w 1916"/>
                <a:gd name="T35" fmla="*/ 1723 h 2027"/>
                <a:gd name="T36" fmla="*/ 346 w 1916"/>
                <a:gd name="T37" fmla="*/ 1660 h 2027"/>
                <a:gd name="T38" fmla="*/ 278 w 1916"/>
                <a:gd name="T39" fmla="*/ 1559 h 2027"/>
                <a:gd name="T40" fmla="*/ 200 w 1916"/>
                <a:gd name="T41" fmla="*/ 1410 h 2027"/>
                <a:gd name="T42" fmla="*/ 138 w 1916"/>
                <a:gd name="T43" fmla="*/ 1251 h 2027"/>
                <a:gd name="T44" fmla="*/ 90 w 1916"/>
                <a:gd name="T45" fmla="*/ 1086 h 2027"/>
                <a:gd name="T46" fmla="*/ 55 w 1916"/>
                <a:gd name="T47" fmla="*/ 919 h 2027"/>
                <a:gd name="T48" fmla="*/ 29 w 1916"/>
                <a:gd name="T49" fmla="*/ 754 h 2027"/>
                <a:gd name="T50" fmla="*/ 12 w 1916"/>
                <a:gd name="T51" fmla="*/ 595 h 2027"/>
                <a:gd name="T52" fmla="*/ 0 w 1916"/>
                <a:gd name="T53" fmla="*/ 376 h 2027"/>
                <a:gd name="T54" fmla="*/ 4 w 1916"/>
                <a:gd name="T55" fmla="*/ 49 h 2027"/>
                <a:gd name="T56" fmla="*/ 9 w 1916"/>
                <a:gd name="T57" fmla="*/ 0 h 2027"/>
                <a:gd name="T58" fmla="*/ 20 w 1916"/>
                <a:gd name="T59" fmla="*/ 27 h 2027"/>
                <a:gd name="T60" fmla="*/ 103 w 1916"/>
                <a:gd name="T61" fmla="*/ 214 h 2027"/>
                <a:gd name="T62" fmla="*/ 190 w 1916"/>
                <a:gd name="T63" fmla="*/ 389 h 2027"/>
                <a:gd name="T64" fmla="*/ 300 w 1916"/>
                <a:gd name="T65" fmla="*/ 590 h 2027"/>
                <a:gd name="T66" fmla="*/ 432 w 1916"/>
                <a:gd name="T67" fmla="*/ 800 h 2027"/>
                <a:gd name="T68" fmla="*/ 546 w 1916"/>
                <a:gd name="T69" fmla="*/ 953 h 2027"/>
                <a:gd name="T70" fmla="*/ 626 w 1916"/>
                <a:gd name="T71" fmla="*/ 1050 h 2027"/>
                <a:gd name="T72" fmla="*/ 711 w 1916"/>
                <a:gd name="T73" fmla="*/ 1141 h 2027"/>
                <a:gd name="T74" fmla="*/ 799 w 1916"/>
                <a:gd name="T75" fmla="*/ 1222 h 2027"/>
                <a:gd name="T76" fmla="*/ 845 w 1916"/>
                <a:gd name="T77" fmla="*/ 1259 h 2027"/>
                <a:gd name="T78" fmla="*/ 896 w 1916"/>
                <a:gd name="T79" fmla="*/ 1297 h 2027"/>
                <a:gd name="T80" fmla="*/ 996 w 1916"/>
                <a:gd name="T81" fmla="*/ 1366 h 2027"/>
                <a:gd name="T82" fmla="*/ 1145 w 1916"/>
                <a:gd name="T83" fmla="*/ 1458 h 2027"/>
                <a:gd name="T84" fmla="*/ 1334 w 1916"/>
                <a:gd name="T85" fmla="*/ 1553 h 2027"/>
                <a:gd name="T86" fmla="*/ 1506 w 1916"/>
                <a:gd name="T87" fmla="*/ 1623 h 2027"/>
                <a:gd name="T88" fmla="*/ 1657 w 1916"/>
                <a:gd name="T89" fmla="*/ 1672 h 2027"/>
                <a:gd name="T90" fmla="*/ 1779 w 1916"/>
                <a:gd name="T91" fmla="*/ 1702 h 2027"/>
                <a:gd name="T92" fmla="*/ 1899 w 1916"/>
                <a:gd name="T93" fmla="*/ 1725 h 2027"/>
                <a:gd name="T94" fmla="*/ 1916 w 1916"/>
                <a:gd name="T95" fmla="*/ 1726 h 2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6" h="2027">
                  <a:moveTo>
                    <a:pt x="1916" y="1726"/>
                  </a:moveTo>
                  <a:lnTo>
                    <a:pt x="1899" y="1742"/>
                  </a:lnTo>
                  <a:lnTo>
                    <a:pt x="1771" y="1833"/>
                  </a:lnTo>
                  <a:lnTo>
                    <a:pt x="1640" y="1905"/>
                  </a:lnTo>
                  <a:lnTo>
                    <a:pt x="1518" y="1956"/>
                  </a:lnTo>
                  <a:lnTo>
                    <a:pt x="1427" y="1984"/>
                  </a:lnTo>
                  <a:lnTo>
                    <a:pt x="1330" y="2008"/>
                  </a:lnTo>
                  <a:lnTo>
                    <a:pt x="1227" y="2022"/>
                  </a:lnTo>
                  <a:lnTo>
                    <a:pt x="1116" y="2027"/>
                  </a:lnTo>
                  <a:lnTo>
                    <a:pt x="1001" y="2019"/>
                  </a:lnTo>
                  <a:lnTo>
                    <a:pt x="882" y="1999"/>
                  </a:lnTo>
                  <a:lnTo>
                    <a:pt x="757" y="1962"/>
                  </a:lnTo>
                  <a:lnTo>
                    <a:pt x="694" y="1936"/>
                  </a:lnTo>
                  <a:lnTo>
                    <a:pt x="656" y="1920"/>
                  </a:lnTo>
                  <a:lnTo>
                    <a:pt x="584" y="1879"/>
                  </a:lnTo>
                  <a:lnTo>
                    <a:pt x="518" y="1833"/>
                  </a:lnTo>
                  <a:lnTo>
                    <a:pt x="455" y="1781"/>
                  </a:lnTo>
                  <a:lnTo>
                    <a:pt x="398" y="1723"/>
                  </a:lnTo>
                  <a:lnTo>
                    <a:pt x="346" y="1660"/>
                  </a:lnTo>
                  <a:lnTo>
                    <a:pt x="278" y="1559"/>
                  </a:lnTo>
                  <a:lnTo>
                    <a:pt x="200" y="1410"/>
                  </a:lnTo>
                  <a:lnTo>
                    <a:pt x="138" y="1251"/>
                  </a:lnTo>
                  <a:lnTo>
                    <a:pt x="90" y="1086"/>
                  </a:lnTo>
                  <a:lnTo>
                    <a:pt x="55" y="919"/>
                  </a:lnTo>
                  <a:lnTo>
                    <a:pt x="29" y="754"/>
                  </a:lnTo>
                  <a:lnTo>
                    <a:pt x="12" y="595"/>
                  </a:lnTo>
                  <a:lnTo>
                    <a:pt x="0" y="376"/>
                  </a:lnTo>
                  <a:lnTo>
                    <a:pt x="4" y="49"/>
                  </a:lnTo>
                  <a:lnTo>
                    <a:pt x="9" y="0"/>
                  </a:lnTo>
                  <a:lnTo>
                    <a:pt x="20" y="27"/>
                  </a:lnTo>
                  <a:lnTo>
                    <a:pt x="103" y="214"/>
                  </a:lnTo>
                  <a:lnTo>
                    <a:pt x="190" y="389"/>
                  </a:lnTo>
                  <a:lnTo>
                    <a:pt x="300" y="590"/>
                  </a:lnTo>
                  <a:lnTo>
                    <a:pt x="432" y="800"/>
                  </a:lnTo>
                  <a:lnTo>
                    <a:pt x="546" y="953"/>
                  </a:lnTo>
                  <a:lnTo>
                    <a:pt x="626" y="1050"/>
                  </a:lnTo>
                  <a:lnTo>
                    <a:pt x="711" y="1141"/>
                  </a:lnTo>
                  <a:lnTo>
                    <a:pt x="799" y="1222"/>
                  </a:lnTo>
                  <a:lnTo>
                    <a:pt x="845" y="1259"/>
                  </a:lnTo>
                  <a:lnTo>
                    <a:pt x="896" y="1297"/>
                  </a:lnTo>
                  <a:lnTo>
                    <a:pt x="996" y="1366"/>
                  </a:lnTo>
                  <a:lnTo>
                    <a:pt x="1145" y="1458"/>
                  </a:lnTo>
                  <a:lnTo>
                    <a:pt x="1334" y="1553"/>
                  </a:lnTo>
                  <a:lnTo>
                    <a:pt x="1506" y="1623"/>
                  </a:lnTo>
                  <a:lnTo>
                    <a:pt x="1657" y="1672"/>
                  </a:lnTo>
                  <a:lnTo>
                    <a:pt x="1779" y="1702"/>
                  </a:lnTo>
                  <a:lnTo>
                    <a:pt x="1899" y="1725"/>
                  </a:lnTo>
                  <a:lnTo>
                    <a:pt x="1916" y="17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914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4238605" y="1367698"/>
              <a:ext cx="2548583" cy="2219766"/>
            </a:xfrm>
            <a:custGeom>
              <a:avLst/>
              <a:gdLst>
                <a:gd name="T0" fmla="*/ 0 w 1917"/>
                <a:gd name="T1" fmla="*/ 301 h 2028"/>
                <a:gd name="T2" fmla="*/ 17 w 1917"/>
                <a:gd name="T3" fmla="*/ 286 h 2028"/>
                <a:gd name="T4" fmla="*/ 145 w 1917"/>
                <a:gd name="T5" fmla="*/ 195 h 2028"/>
                <a:gd name="T6" fmla="*/ 276 w 1917"/>
                <a:gd name="T7" fmla="*/ 122 h 2028"/>
                <a:gd name="T8" fmla="*/ 399 w 1917"/>
                <a:gd name="T9" fmla="*/ 72 h 2028"/>
                <a:gd name="T10" fmla="*/ 488 w 1917"/>
                <a:gd name="T11" fmla="*/ 43 h 2028"/>
                <a:gd name="T12" fmla="*/ 587 w 1917"/>
                <a:gd name="T13" fmla="*/ 20 h 2028"/>
                <a:gd name="T14" fmla="*/ 691 w 1917"/>
                <a:gd name="T15" fmla="*/ 6 h 2028"/>
                <a:gd name="T16" fmla="*/ 800 w 1917"/>
                <a:gd name="T17" fmla="*/ 0 h 2028"/>
                <a:gd name="T18" fmla="*/ 915 w 1917"/>
                <a:gd name="T19" fmla="*/ 8 h 2028"/>
                <a:gd name="T20" fmla="*/ 1035 w 1917"/>
                <a:gd name="T21" fmla="*/ 29 h 2028"/>
                <a:gd name="T22" fmla="*/ 1159 w 1917"/>
                <a:gd name="T23" fmla="*/ 65 h 2028"/>
                <a:gd name="T24" fmla="*/ 1222 w 1917"/>
                <a:gd name="T25" fmla="*/ 91 h 2028"/>
                <a:gd name="T26" fmla="*/ 1261 w 1917"/>
                <a:gd name="T27" fmla="*/ 108 h 2028"/>
                <a:gd name="T28" fmla="*/ 1332 w 1917"/>
                <a:gd name="T29" fmla="*/ 148 h 2028"/>
                <a:gd name="T30" fmla="*/ 1400 w 1917"/>
                <a:gd name="T31" fmla="*/ 195 h 2028"/>
                <a:gd name="T32" fmla="*/ 1461 w 1917"/>
                <a:gd name="T33" fmla="*/ 247 h 2028"/>
                <a:gd name="T34" fmla="*/ 1518 w 1917"/>
                <a:gd name="T35" fmla="*/ 305 h 2028"/>
                <a:gd name="T36" fmla="*/ 1569 w 1917"/>
                <a:gd name="T37" fmla="*/ 367 h 2028"/>
                <a:gd name="T38" fmla="*/ 1639 w 1917"/>
                <a:gd name="T39" fmla="*/ 468 h 2028"/>
                <a:gd name="T40" fmla="*/ 1716 w 1917"/>
                <a:gd name="T41" fmla="*/ 617 h 2028"/>
                <a:gd name="T42" fmla="*/ 1778 w 1917"/>
                <a:gd name="T43" fmla="*/ 777 h 2028"/>
                <a:gd name="T44" fmla="*/ 1826 w 1917"/>
                <a:gd name="T45" fmla="*/ 941 h 2028"/>
                <a:gd name="T46" fmla="*/ 1862 w 1917"/>
                <a:gd name="T47" fmla="*/ 1109 h 2028"/>
                <a:gd name="T48" fmla="*/ 1887 w 1917"/>
                <a:gd name="T49" fmla="*/ 1273 h 2028"/>
                <a:gd name="T50" fmla="*/ 1904 w 1917"/>
                <a:gd name="T51" fmla="*/ 1433 h 2028"/>
                <a:gd name="T52" fmla="*/ 1917 w 1917"/>
                <a:gd name="T53" fmla="*/ 1652 h 2028"/>
                <a:gd name="T54" fmla="*/ 1912 w 1917"/>
                <a:gd name="T55" fmla="*/ 1978 h 2028"/>
                <a:gd name="T56" fmla="*/ 1908 w 1917"/>
                <a:gd name="T57" fmla="*/ 2028 h 2028"/>
                <a:gd name="T58" fmla="*/ 1896 w 1917"/>
                <a:gd name="T59" fmla="*/ 2000 h 2028"/>
                <a:gd name="T60" fmla="*/ 1813 w 1917"/>
                <a:gd name="T61" fmla="*/ 1814 h 2028"/>
                <a:gd name="T62" fmla="*/ 1728 w 1917"/>
                <a:gd name="T63" fmla="*/ 1639 h 2028"/>
                <a:gd name="T64" fmla="*/ 1616 w 1917"/>
                <a:gd name="T65" fmla="*/ 1438 h 2028"/>
                <a:gd name="T66" fmla="*/ 1484 w 1917"/>
                <a:gd name="T67" fmla="*/ 1228 h 2028"/>
                <a:gd name="T68" fmla="*/ 1371 w 1917"/>
                <a:gd name="T69" fmla="*/ 1075 h 2028"/>
                <a:gd name="T70" fmla="*/ 1291 w 1917"/>
                <a:gd name="T71" fmla="*/ 978 h 2028"/>
                <a:gd name="T72" fmla="*/ 1207 w 1917"/>
                <a:gd name="T73" fmla="*/ 887 h 2028"/>
                <a:gd name="T74" fmla="*/ 1117 w 1917"/>
                <a:gd name="T75" fmla="*/ 805 h 2028"/>
                <a:gd name="T76" fmla="*/ 1072 w 1917"/>
                <a:gd name="T77" fmla="*/ 769 h 2028"/>
                <a:gd name="T78" fmla="*/ 1021 w 1917"/>
                <a:gd name="T79" fmla="*/ 730 h 2028"/>
                <a:gd name="T80" fmla="*/ 920 w 1917"/>
                <a:gd name="T81" fmla="*/ 662 h 2028"/>
                <a:gd name="T82" fmla="*/ 771 w 1917"/>
                <a:gd name="T83" fmla="*/ 569 h 2028"/>
                <a:gd name="T84" fmla="*/ 583 w 1917"/>
                <a:gd name="T85" fmla="*/ 475 h 2028"/>
                <a:gd name="T86" fmla="*/ 411 w 1917"/>
                <a:gd name="T87" fmla="*/ 405 h 2028"/>
                <a:gd name="T88" fmla="*/ 260 w 1917"/>
                <a:gd name="T89" fmla="*/ 356 h 2028"/>
                <a:gd name="T90" fmla="*/ 139 w 1917"/>
                <a:gd name="T91" fmla="*/ 326 h 2028"/>
                <a:gd name="T92" fmla="*/ 17 w 1917"/>
                <a:gd name="T93" fmla="*/ 302 h 2028"/>
                <a:gd name="T94" fmla="*/ 0 w 1917"/>
                <a:gd name="T95" fmla="*/ 301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7" h="2028">
                  <a:moveTo>
                    <a:pt x="0" y="301"/>
                  </a:moveTo>
                  <a:lnTo>
                    <a:pt x="17" y="286"/>
                  </a:lnTo>
                  <a:lnTo>
                    <a:pt x="145" y="195"/>
                  </a:lnTo>
                  <a:lnTo>
                    <a:pt x="276" y="122"/>
                  </a:lnTo>
                  <a:lnTo>
                    <a:pt x="399" y="72"/>
                  </a:lnTo>
                  <a:lnTo>
                    <a:pt x="488" y="43"/>
                  </a:lnTo>
                  <a:lnTo>
                    <a:pt x="587" y="20"/>
                  </a:lnTo>
                  <a:lnTo>
                    <a:pt x="691" y="6"/>
                  </a:lnTo>
                  <a:lnTo>
                    <a:pt x="800" y="0"/>
                  </a:lnTo>
                  <a:lnTo>
                    <a:pt x="915" y="8"/>
                  </a:lnTo>
                  <a:lnTo>
                    <a:pt x="1035" y="29"/>
                  </a:lnTo>
                  <a:lnTo>
                    <a:pt x="1159" y="65"/>
                  </a:lnTo>
                  <a:lnTo>
                    <a:pt x="1222" y="91"/>
                  </a:lnTo>
                  <a:lnTo>
                    <a:pt x="1261" y="108"/>
                  </a:lnTo>
                  <a:lnTo>
                    <a:pt x="1332" y="148"/>
                  </a:lnTo>
                  <a:lnTo>
                    <a:pt x="1400" y="195"/>
                  </a:lnTo>
                  <a:lnTo>
                    <a:pt x="1461" y="247"/>
                  </a:lnTo>
                  <a:lnTo>
                    <a:pt x="1518" y="305"/>
                  </a:lnTo>
                  <a:lnTo>
                    <a:pt x="1569" y="367"/>
                  </a:lnTo>
                  <a:lnTo>
                    <a:pt x="1639" y="468"/>
                  </a:lnTo>
                  <a:lnTo>
                    <a:pt x="1716" y="617"/>
                  </a:lnTo>
                  <a:lnTo>
                    <a:pt x="1778" y="777"/>
                  </a:lnTo>
                  <a:lnTo>
                    <a:pt x="1826" y="941"/>
                  </a:lnTo>
                  <a:lnTo>
                    <a:pt x="1862" y="1109"/>
                  </a:lnTo>
                  <a:lnTo>
                    <a:pt x="1887" y="1273"/>
                  </a:lnTo>
                  <a:lnTo>
                    <a:pt x="1904" y="1433"/>
                  </a:lnTo>
                  <a:lnTo>
                    <a:pt x="1917" y="1652"/>
                  </a:lnTo>
                  <a:lnTo>
                    <a:pt x="1912" y="1978"/>
                  </a:lnTo>
                  <a:lnTo>
                    <a:pt x="1908" y="2028"/>
                  </a:lnTo>
                  <a:lnTo>
                    <a:pt x="1896" y="2000"/>
                  </a:lnTo>
                  <a:lnTo>
                    <a:pt x="1813" y="1814"/>
                  </a:lnTo>
                  <a:lnTo>
                    <a:pt x="1728" y="1639"/>
                  </a:lnTo>
                  <a:lnTo>
                    <a:pt x="1616" y="1438"/>
                  </a:lnTo>
                  <a:lnTo>
                    <a:pt x="1484" y="1228"/>
                  </a:lnTo>
                  <a:lnTo>
                    <a:pt x="1371" y="1075"/>
                  </a:lnTo>
                  <a:lnTo>
                    <a:pt x="1291" y="978"/>
                  </a:lnTo>
                  <a:lnTo>
                    <a:pt x="1207" y="887"/>
                  </a:lnTo>
                  <a:lnTo>
                    <a:pt x="1117" y="805"/>
                  </a:lnTo>
                  <a:lnTo>
                    <a:pt x="1072" y="769"/>
                  </a:lnTo>
                  <a:lnTo>
                    <a:pt x="1021" y="730"/>
                  </a:lnTo>
                  <a:lnTo>
                    <a:pt x="920" y="662"/>
                  </a:lnTo>
                  <a:lnTo>
                    <a:pt x="771" y="569"/>
                  </a:lnTo>
                  <a:lnTo>
                    <a:pt x="583" y="475"/>
                  </a:lnTo>
                  <a:lnTo>
                    <a:pt x="411" y="405"/>
                  </a:lnTo>
                  <a:lnTo>
                    <a:pt x="260" y="356"/>
                  </a:lnTo>
                  <a:lnTo>
                    <a:pt x="139" y="326"/>
                  </a:lnTo>
                  <a:lnTo>
                    <a:pt x="17" y="302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3939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470" y="1145347"/>
            <a:ext cx="826512" cy="551008"/>
          </a:xfrm>
          <a:prstGeom prst="rect">
            <a:avLst/>
          </a:prstGeom>
        </p:spPr>
      </p:pic>
      <p:sp>
        <p:nvSpPr>
          <p:cNvPr id="27" name="TextBox 86"/>
          <p:cNvSpPr txBox="1"/>
          <p:nvPr/>
        </p:nvSpPr>
        <p:spPr>
          <a:xfrm>
            <a:off x="8984086" y="2887284"/>
            <a:ext cx="2959877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393950"/>
                </a:solidFill>
              </a:rPr>
              <a:t> Lead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596" y="2816919"/>
            <a:ext cx="914401" cy="63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5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Report Analytics &amp; Dashboard</a:t>
            </a:r>
            <a:br>
              <a:rPr lang="en-US" sz="3200" dirty="0">
                <a:solidFill>
                  <a:srgbClr val="800000"/>
                </a:solidFill>
              </a:rPr>
            </a:br>
            <a:r>
              <a:rPr lang="en-US" sz="1800" dirty="0">
                <a:solidFill>
                  <a:srgbClr val="800000"/>
                </a:solidFill>
              </a:rPr>
              <a:t>Analytics for Stake-Holders </a:t>
            </a:r>
          </a:p>
        </p:txBody>
      </p:sp>
      <p:sp>
        <p:nvSpPr>
          <p:cNvPr id="56" name="TextBox 86"/>
          <p:cNvSpPr txBox="1"/>
          <p:nvPr/>
        </p:nvSpPr>
        <p:spPr>
          <a:xfrm>
            <a:off x="1319079" y="1166942"/>
            <a:ext cx="4412020" cy="707886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Opportunity</a:t>
            </a:r>
            <a:endParaRPr lang="en-US" sz="4000" b="1" dirty="0">
              <a:solidFill>
                <a:srgbClr val="393950"/>
              </a:solidFill>
            </a:endParaRPr>
          </a:p>
        </p:txBody>
      </p:sp>
      <p:sp>
        <p:nvSpPr>
          <p:cNvPr id="10" name="TextBox 87"/>
          <p:cNvSpPr txBox="1"/>
          <p:nvPr/>
        </p:nvSpPr>
        <p:spPr>
          <a:xfrm>
            <a:off x="398274" y="2040393"/>
            <a:ext cx="10317816" cy="4031873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Expected Amount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Active Opportunities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Conversion Rate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Win Rate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Loss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Trend Analysis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Running Total Expected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Vs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Commit Forecast Amount over Time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Running Total Active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Vs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Total Opportunities over Time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Closed Won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Vs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Total Opportunities over Time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Closed Won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vs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Total Closed over Time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Expected Amount by Opportunity Type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Opportunities by Industry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57" y="1166942"/>
            <a:ext cx="1144322" cy="76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2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Report Analytics &amp; Dashboard</a:t>
            </a:r>
            <a:br>
              <a:rPr lang="en-US" sz="3200" dirty="0">
                <a:solidFill>
                  <a:srgbClr val="800000"/>
                </a:solidFill>
              </a:rPr>
            </a:br>
            <a:r>
              <a:rPr lang="en-US" sz="1800" dirty="0">
                <a:solidFill>
                  <a:srgbClr val="800000"/>
                </a:solidFill>
              </a:rPr>
              <a:t>Analytics for Stake-Holders </a:t>
            </a:r>
          </a:p>
        </p:txBody>
      </p:sp>
      <p:sp>
        <p:nvSpPr>
          <p:cNvPr id="2" name="Rectangle 1"/>
          <p:cNvSpPr/>
          <p:nvPr/>
        </p:nvSpPr>
        <p:spPr>
          <a:xfrm>
            <a:off x="841421" y="1859360"/>
            <a:ext cx="6096000" cy="29238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Total Lead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Expected Amount from Converted Leads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Conversion Rate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Converted Accounts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Converted Opportunities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Lead By Source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Lead By industry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50898" y="1114724"/>
            <a:ext cx="3090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Lead</a:t>
            </a:r>
            <a:endParaRPr lang="en-US" sz="2800" b="1" dirty="0">
              <a:solidFill>
                <a:srgbClr val="3939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76" y="1096479"/>
            <a:ext cx="1144322" cy="76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62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B84DE8-130A-427A-AFDF-7DF5100B00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2643904"/>
              </p:ext>
            </p:extLst>
          </p:nvPr>
        </p:nvGraphicFramePr>
        <p:xfrm>
          <a:off x="812724" y="1609858"/>
          <a:ext cx="9159690" cy="2605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228">
                  <a:extLst>
                    <a:ext uri="{9D8B030D-6E8A-4147-A177-3AD203B41FA5}">
                      <a16:colId xmlns:a16="http://schemas.microsoft.com/office/drawing/2014/main" val="955707283"/>
                    </a:ext>
                  </a:extLst>
                </a:gridCol>
                <a:gridCol w="1682203">
                  <a:extLst>
                    <a:ext uri="{9D8B030D-6E8A-4147-A177-3AD203B41FA5}">
                      <a16:colId xmlns:a16="http://schemas.microsoft.com/office/drawing/2014/main" val="1809435339"/>
                    </a:ext>
                  </a:extLst>
                </a:gridCol>
                <a:gridCol w="5522259">
                  <a:extLst>
                    <a:ext uri="{9D8B030D-6E8A-4147-A177-3AD203B41FA5}">
                      <a16:colId xmlns:a16="http://schemas.microsoft.com/office/drawing/2014/main" val="915409932"/>
                    </a:ext>
                  </a:extLst>
                </a:gridCol>
              </a:tblGrid>
              <a:tr h="38592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Task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5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11-06-2022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9 PM – 10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Project Kick-off Meeting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09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18-06-2022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9 PM – 10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Understand the Dataset and KPI’s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75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25-06-2022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9 PM – 10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Excel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198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02-07-2022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9 PM – 10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Tableau - Part 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51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09-07-2022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9 PM – 10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Power</a:t>
                      </a:r>
                      <a:r>
                        <a:rPr lang="en-IN" baseline="0" dirty="0">
                          <a:solidFill>
                            <a:schemeClr val="tx1"/>
                          </a:solidFill>
                          <a:latin typeface="+mj-lt"/>
                        </a:rPr>
                        <a:t> BI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 – Part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14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16-07-2022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9 PM – 10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Final Presentation of the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454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94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51FD8-9E8B-C9D8-4BCC-0CE870D0C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BA73D-18D3-B854-A06D-59C0CB95A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Leads = data related to potential customers(camera example)companies</a:t>
            </a:r>
          </a:p>
          <a:p>
            <a:r>
              <a:rPr lang="en-US" dirty="0"/>
              <a:t>Account = customers</a:t>
            </a:r>
          </a:p>
          <a:p>
            <a:r>
              <a:rPr lang="en-US" dirty="0"/>
              <a:t>Contacts = contact person</a:t>
            </a:r>
          </a:p>
          <a:p>
            <a:r>
              <a:rPr lang="en-US" dirty="0" err="1"/>
              <a:t>Opportnities</a:t>
            </a:r>
            <a:r>
              <a:rPr lang="en-US" dirty="0"/>
              <a:t> = deals</a:t>
            </a:r>
          </a:p>
          <a:p>
            <a:r>
              <a:rPr lang="en-US" dirty="0"/>
              <a:t>Products </a:t>
            </a:r>
            <a:r>
              <a:rPr lang="en-US"/>
              <a:t>= products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91709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1100</TotalTime>
  <Words>225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Wingdings</vt:lpstr>
      <vt:lpstr>Wingdings 3</vt:lpstr>
      <vt:lpstr>Facet</vt:lpstr>
      <vt:lpstr>PowerPoint Presentation</vt:lpstr>
      <vt:lpstr>Report Analytics &amp; Dashboard Analytics for Stake-Holders </vt:lpstr>
      <vt:lpstr>Report Analytics &amp; Dashboard Analytics for Stake-Holders </vt:lpstr>
      <vt:lpstr>Report Analytics &amp; Dashboard Analytics for Stake-Holders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raghvendra.pandey</dc:creator>
  <cp:lastModifiedBy>Akash Dhond</cp:lastModifiedBy>
  <cp:revision>238</cp:revision>
  <dcterms:created xsi:type="dcterms:W3CDTF">2019-01-11T06:57:28Z</dcterms:created>
  <dcterms:modified xsi:type="dcterms:W3CDTF">2022-06-19T09:53:52Z</dcterms:modified>
</cp:coreProperties>
</file>