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4" r:id="rId3"/>
    <p:sldId id="266" r:id="rId4"/>
    <p:sldId id="259" r:id="rId5"/>
    <p:sldId id="260" r:id="rId6"/>
    <p:sldId id="261" r:id="rId7"/>
    <p:sldId id="262" r:id="rId8"/>
    <p:sldId id="268" r:id="rId9"/>
    <p:sldId id="267"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4869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3712125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883370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266566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729707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0758" y="0"/>
            <a:ext cx="14630400" cy="8229600"/>
          </a:xfrm>
          <a:prstGeom prst="rect">
            <a:avLst/>
          </a:prstGeom>
          <a:solidFill>
            <a:srgbClr val="FAFAFA">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52610" y="2491740"/>
            <a:ext cx="4869180" cy="3246120"/>
          </a:xfrm>
          <a:prstGeom prst="rect">
            <a:avLst/>
          </a:prstGeom>
        </p:spPr>
      </p:pic>
      <p:sp>
        <p:nvSpPr>
          <p:cNvPr id="6" name="Text 1"/>
          <p:cNvSpPr/>
          <p:nvPr/>
        </p:nvSpPr>
        <p:spPr>
          <a:xfrm>
            <a:off x="864037" y="963171"/>
            <a:ext cx="7415927" cy="2129314"/>
          </a:xfrm>
          <a:prstGeom prst="rect">
            <a:avLst/>
          </a:prstGeom>
          <a:noFill/>
          <a:ln/>
        </p:spPr>
        <p:txBody>
          <a:bodyPr wrap="square" rtlCol="0" anchor="t"/>
          <a:lstStyle/>
          <a:p>
            <a:r>
              <a:rPr lang="en-US" sz="7200" b="1" i="0" u="none" strike="noStrike" baseline="0" dirty="0">
                <a:solidFill>
                  <a:srgbClr val="000000"/>
                </a:solidFill>
                <a:latin typeface="Calibri" panose="020F0502020204030204" pitchFamily="34" charset="0"/>
              </a:rPr>
              <a:t>Sales Forecasting for Furniture Store </a:t>
            </a:r>
            <a:endParaRPr lang="en-US" sz="6707" dirty="0"/>
          </a:p>
        </p:txBody>
      </p:sp>
      <p:sp>
        <p:nvSpPr>
          <p:cNvPr id="7" name="Text 2"/>
          <p:cNvSpPr/>
          <p:nvPr/>
        </p:nvSpPr>
        <p:spPr>
          <a:xfrm>
            <a:off x="864037" y="3462769"/>
            <a:ext cx="7415927" cy="1975247"/>
          </a:xfrm>
          <a:prstGeom prst="rect">
            <a:avLst/>
          </a:prstGeom>
          <a:noFill/>
          <a:ln/>
        </p:spPr>
        <p:txBody>
          <a:bodyPr wrap="square" rtlCol="0" anchor="t"/>
          <a:lstStyle/>
          <a:p>
            <a:pPr marL="0" indent="0">
              <a:lnSpc>
                <a:spcPts val="3110"/>
              </a:lnSpc>
              <a:buNone/>
            </a:pPr>
            <a:r>
              <a:rPr lang="en-US" sz="2000" dirty="0">
                <a:solidFill>
                  <a:srgbClr val="2A2742"/>
                </a:solidFill>
                <a:latin typeface="Arimo" pitchFamily="34" charset="0"/>
                <a:ea typeface="Arimo" pitchFamily="34" charset="-122"/>
                <a:cs typeface="Arimo" pitchFamily="34" charset="-120"/>
              </a:rPr>
              <a:t>This presentation outlines a comprehensive approach to furniture sales using machine learning. We'll explore data cleaning, EDA, Model selection, Model Building and prediction results. This information can empower informed business decisions and drive future growth.</a:t>
            </a:r>
            <a:endParaRPr lang="en-US" sz="2000" dirty="0"/>
          </a:p>
        </p:txBody>
      </p:sp>
      <p:sp>
        <p:nvSpPr>
          <p:cNvPr id="8" name="Shape 3"/>
          <p:cNvSpPr/>
          <p:nvPr/>
        </p:nvSpPr>
        <p:spPr>
          <a:xfrm>
            <a:off x="864037" y="6293525"/>
            <a:ext cx="394930" cy="394930"/>
          </a:xfrm>
          <a:prstGeom prst="roundRect">
            <a:avLst>
              <a:gd name="adj" fmla="val 23151155"/>
            </a:avLst>
          </a:prstGeom>
          <a:solidFill>
            <a:srgbClr val="AF6C5B"/>
          </a:solidFill>
          <a:ln w="7620">
            <a:solidFill>
              <a:srgbClr val="FFFFFF"/>
            </a:solidFill>
            <a:prstDash val="solid"/>
          </a:ln>
        </p:spPr>
      </p:sp>
      <p:sp>
        <p:nvSpPr>
          <p:cNvPr id="9" name="Text 4"/>
          <p:cNvSpPr/>
          <p:nvPr/>
        </p:nvSpPr>
        <p:spPr>
          <a:xfrm>
            <a:off x="990124" y="6442234"/>
            <a:ext cx="142756" cy="97512"/>
          </a:xfrm>
          <a:prstGeom prst="rect">
            <a:avLst/>
          </a:prstGeom>
          <a:noFill/>
          <a:ln/>
        </p:spPr>
        <p:txBody>
          <a:bodyPr wrap="none" rtlCol="0" anchor="t"/>
          <a:lstStyle/>
          <a:p>
            <a:pPr marL="0" indent="0" algn="ctr">
              <a:lnSpc>
                <a:spcPts val="768"/>
              </a:lnSpc>
              <a:buNone/>
            </a:pPr>
            <a:r>
              <a:rPr lang="en-US" sz="768" dirty="0">
                <a:solidFill>
                  <a:srgbClr val="FFFFFF"/>
                </a:solidFill>
                <a:latin typeface="Arimo" pitchFamily="34" charset="0"/>
                <a:ea typeface="Arimo" pitchFamily="34" charset="-122"/>
                <a:cs typeface="Arimo" pitchFamily="34" charset="-120"/>
              </a:rPr>
              <a:t>AG</a:t>
            </a:r>
            <a:endParaRPr lang="en-US" sz="768" dirty="0"/>
          </a:p>
        </p:txBody>
      </p:sp>
      <p:sp>
        <p:nvSpPr>
          <p:cNvPr id="10" name="Text 5"/>
          <p:cNvSpPr/>
          <p:nvPr/>
        </p:nvSpPr>
        <p:spPr>
          <a:xfrm>
            <a:off x="1382316" y="6275070"/>
            <a:ext cx="2218373" cy="431959"/>
          </a:xfrm>
          <a:prstGeom prst="rect">
            <a:avLst/>
          </a:prstGeom>
          <a:noFill/>
          <a:ln/>
        </p:spPr>
        <p:txBody>
          <a:bodyPr wrap="none" rtlCol="0" anchor="t"/>
          <a:lstStyle/>
          <a:p>
            <a:pPr marL="0" indent="0" algn="l">
              <a:lnSpc>
                <a:spcPts val="3402"/>
              </a:lnSpc>
              <a:buNone/>
            </a:pPr>
            <a:r>
              <a:rPr lang="en-US" sz="2430" b="1" dirty="0">
                <a:solidFill>
                  <a:srgbClr val="2A2742"/>
                </a:solidFill>
                <a:latin typeface="Arimo" pitchFamily="34" charset="0"/>
                <a:ea typeface="Arimo" pitchFamily="34" charset="-122"/>
                <a:cs typeface="Arimo" pitchFamily="34" charset="-120"/>
              </a:rPr>
              <a:t>by Akash Gade</a:t>
            </a:r>
            <a:endParaRPr lang="en-US" sz="243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txBody>
          <a:bodyPr/>
          <a:lstStyle/>
          <a:p>
            <a:endParaRPr lang="en-IN" dirty="0"/>
          </a:p>
        </p:txBody>
      </p:sp>
      <p:sp>
        <p:nvSpPr>
          <p:cNvPr id="4" name="Text 1"/>
          <p:cNvSpPr/>
          <p:nvPr/>
        </p:nvSpPr>
        <p:spPr>
          <a:xfrm>
            <a:off x="864037" y="1610439"/>
            <a:ext cx="6172200" cy="771525"/>
          </a:xfrm>
          <a:prstGeom prst="rect">
            <a:avLst/>
          </a:prstGeom>
          <a:noFill/>
          <a:ln/>
        </p:spPr>
        <p:txBody>
          <a:bodyPr wrap="none" rtlCol="0" anchor="t"/>
          <a:lstStyle/>
          <a:p>
            <a:pPr marL="0" indent="0">
              <a:lnSpc>
                <a:spcPts val="6075"/>
              </a:lnSpc>
              <a:buNone/>
            </a:pPr>
            <a:r>
              <a:rPr lang="en-US" sz="4800" b="1" dirty="0">
                <a:solidFill>
                  <a:srgbClr val="231971"/>
                </a:solidFill>
                <a:latin typeface="Outfit" pitchFamily="34" charset="0"/>
                <a:ea typeface="Outfit" pitchFamily="34" charset="-122"/>
                <a:cs typeface="Outfit" pitchFamily="34" charset="-120"/>
              </a:rPr>
              <a:t>Objective</a:t>
            </a:r>
            <a:endParaRPr lang="en-US" sz="4800" dirty="0"/>
          </a:p>
        </p:txBody>
      </p:sp>
      <p:sp>
        <p:nvSpPr>
          <p:cNvPr id="6" name="Text 3"/>
          <p:cNvSpPr/>
          <p:nvPr/>
        </p:nvSpPr>
        <p:spPr>
          <a:xfrm>
            <a:off x="864037" y="2848211"/>
            <a:ext cx="12324838" cy="2691979"/>
          </a:xfrm>
          <a:prstGeom prst="rect">
            <a:avLst/>
          </a:prstGeom>
          <a:noFill/>
          <a:ln/>
        </p:spPr>
        <p:txBody>
          <a:bodyPr wrap="square" rtlCol="0" anchor="t"/>
          <a:lstStyle/>
          <a:p>
            <a:pPr marL="457200" indent="-457200">
              <a:lnSpc>
                <a:spcPts val="3110"/>
              </a:lnSpc>
              <a:buAutoNum type="arabicParenR"/>
            </a:pPr>
            <a:r>
              <a:rPr lang="en-US" sz="2400" dirty="0"/>
              <a:t>To develop a Machine Learning Model that accurately forecasts future sales for a furniture store based on historical data.</a:t>
            </a:r>
          </a:p>
          <a:p>
            <a:pPr marL="457200" indent="-457200">
              <a:lnSpc>
                <a:spcPts val="3110"/>
              </a:lnSpc>
              <a:buAutoNum type="arabicParenR"/>
            </a:pPr>
            <a:endParaRPr lang="en-US" sz="2400" dirty="0"/>
          </a:p>
          <a:p>
            <a:pPr marL="457200" indent="-457200">
              <a:lnSpc>
                <a:spcPts val="3110"/>
              </a:lnSpc>
              <a:buAutoNum type="arabicParenR"/>
            </a:pPr>
            <a:r>
              <a:rPr lang="en-US" sz="2400" dirty="0"/>
              <a:t>Developed Machine Learning Model can help the store in inventory management, marketing strategies and financial planning.</a:t>
            </a:r>
          </a:p>
        </p:txBody>
      </p:sp>
    </p:spTree>
    <p:extLst>
      <p:ext uri="{BB962C8B-B14F-4D97-AF65-F5344CB8AC3E}">
        <p14:creationId xmlns:p14="http://schemas.microsoft.com/office/powerpoint/2010/main" val="256448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52712"/>
            <a:ext cx="14635353" cy="8282312"/>
          </a:xfrm>
          <a:prstGeom prst="rect">
            <a:avLst/>
          </a:prstGeom>
          <a:solidFill>
            <a:srgbClr val="FAFAFA">
              <a:alpha val="75000"/>
            </a:srgbClr>
          </a:solidFill>
          <a:ln/>
        </p:spPr>
        <p:txBody>
          <a:bodyPr/>
          <a:lstStyle/>
          <a:p>
            <a:endParaRPr lang="en-IN" dirty="0"/>
          </a:p>
        </p:txBody>
      </p:sp>
      <p:sp>
        <p:nvSpPr>
          <p:cNvPr id="4" name="Text 1"/>
          <p:cNvSpPr/>
          <p:nvPr/>
        </p:nvSpPr>
        <p:spPr>
          <a:xfrm>
            <a:off x="864037" y="609975"/>
            <a:ext cx="6172200" cy="771525"/>
          </a:xfrm>
          <a:prstGeom prst="rect">
            <a:avLst/>
          </a:prstGeom>
          <a:noFill/>
          <a:ln/>
        </p:spPr>
        <p:txBody>
          <a:bodyPr wrap="none" rtlCol="0" anchor="t"/>
          <a:lstStyle/>
          <a:p>
            <a:pPr marL="0" indent="0">
              <a:lnSpc>
                <a:spcPts val="6075"/>
              </a:lnSpc>
              <a:buNone/>
            </a:pPr>
            <a:r>
              <a:rPr lang="en-US" sz="4800" b="1" dirty="0">
                <a:solidFill>
                  <a:srgbClr val="231971"/>
                </a:solidFill>
                <a:latin typeface="Outfit" pitchFamily="34" charset="0"/>
                <a:ea typeface="Outfit" pitchFamily="34" charset="-122"/>
                <a:cs typeface="Outfit" pitchFamily="34" charset="-120"/>
              </a:rPr>
              <a:t>Data Overview</a:t>
            </a:r>
            <a:endParaRPr lang="en-US" sz="4800" dirty="0"/>
          </a:p>
        </p:txBody>
      </p:sp>
      <p:sp>
        <p:nvSpPr>
          <p:cNvPr id="10" name="Text 7"/>
          <p:cNvSpPr/>
          <p:nvPr/>
        </p:nvSpPr>
        <p:spPr>
          <a:xfrm>
            <a:off x="1038568" y="1752419"/>
            <a:ext cx="12107277" cy="1162902"/>
          </a:xfrm>
          <a:prstGeom prst="rect">
            <a:avLst/>
          </a:prstGeom>
          <a:noFill/>
          <a:ln/>
        </p:spPr>
        <p:txBody>
          <a:bodyPr wrap="square" rtlCol="0" anchor="t"/>
          <a:lstStyle/>
          <a:p>
            <a:pPr marL="0" indent="0">
              <a:lnSpc>
                <a:spcPts val="3110"/>
              </a:lnSpc>
              <a:buNone/>
            </a:pPr>
            <a:r>
              <a:rPr lang="en-US" sz="2400" dirty="0">
                <a:solidFill>
                  <a:srgbClr val="2A2742"/>
                </a:solidFill>
                <a:latin typeface="Arimo" pitchFamily="34" charset="0"/>
                <a:ea typeface="Arimo" pitchFamily="34" charset="-122"/>
                <a:cs typeface="Arimo" pitchFamily="34" charset="-120"/>
              </a:rPr>
              <a:t>Data is imported using Pandas library. The dataset comprises 2,121 rows and 21 columns, encompassing order details, customer information and sales data.</a:t>
            </a:r>
          </a:p>
          <a:p>
            <a:pPr marL="0" indent="0">
              <a:lnSpc>
                <a:spcPts val="3110"/>
              </a:lnSpc>
              <a:buNone/>
            </a:pPr>
            <a:endParaRPr lang="en-US" sz="2400" dirty="0"/>
          </a:p>
        </p:txBody>
      </p:sp>
      <p:sp>
        <p:nvSpPr>
          <p:cNvPr id="6" name="Text 1">
            <a:extLst>
              <a:ext uri="{FF2B5EF4-FFF2-40B4-BE49-F238E27FC236}">
                <a16:creationId xmlns:a16="http://schemas.microsoft.com/office/drawing/2014/main" id="{2249652E-F2A6-4480-81F3-C3DF1003DB2D}"/>
              </a:ext>
            </a:extLst>
          </p:cNvPr>
          <p:cNvSpPr/>
          <p:nvPr/>
        </p:nvSpPr>
        <p:spPr>
          <a:xfrm>
            <a:off x="864037" y="3094998"/>
            <a:ext cx="6172200" cy="771525"/>
          </a:xfrm>
          <a:prstGeom prst="rect">
            <a:avLst/>
          </a:prstGeom>
          <a:noFill/>
          <a:ln/>
        </p:spPr>
        <p:txBody>
          <a:bodyPr wrap="none" rtlCol="0" anchor="t"/>
          <a:lstStyle/>
          <a:p>
            <a:pPr marL="0" indent="0">
              <a:lnSpc>
                <a:spcPts val="6075"/>
              </a:lnSpc>
              <a:buNone/>
            </a:pPr>
            <a:r>
              <a:rPr lang="en-US" sz="4400" b="1" dirty="0">
                <a:solidFill>
                  <a:srgbClr val="231971"/>
                </a:solidFill>
                <a:latin typeface="Outfit" pitchFamily="34" charset="0"/>
                <a:ea typeface="Outfit" pitchFamily="34" charset="-122"/>
                <a:cs typeface="Outfit" pitchFamily="34" charset="-120"/>
              </a:rPr>
              <a:t>Data Cleaning and EDA</a:t>
            </a:r>
            <a:endParaRPr lang="en-US" sz="4400" dirty="0"/>
          </a:p>
        </p:txBody>
      </p:sp>
      <p:sp>
        <p:nvSpPr>
          <p:cNvPr id="7" name="Text 7">
            <a:extLst>
              <a:ext uri="{FF2B5EF4-FFF2-40B4-BE49-F238E27FC236}">
                <a16:creationId xmlns:a16="http://schemas.microsoft.com/office/drawing/2014/main" id="{7EF24C9D-78FF-400D-8DC0-5C5E1470EF73}"/>
              </a:ext>
            </a:extLst>
          </p:cNvPr>
          <p:cNvSpPr/>
          <p:nvPr/>
        </p:nvSpPr>
        <p:spPr>
          <a:xfrm>
            <a:off x="1038568" y="4237441"/>
            <a:ext cx="12107277" cy="1496389"/>
          </a:xfrm>
          <a:prstGeom prst="rect">
            <a:avLst/>
          </a:prstGeom>
          <a:noFill/>
          <a:ln/>
        </p:spPr>
        <p:txBody>
          <a:bodyPr wrap="square" rtlCol="0" anchor="t"/>
          <a:lstStyle/>
          <a:p>
            <a:pPr marL="0" indent="0">
              <a:lnSpc>
                <a:spcPts val="3110"/>
              </a:lnSpc>
              <a:buNone/>
            </a:pPr>
            <a:r>
              <a:rPr lang="en-US" sz="2400" dirty="0">
                <a:solidFill>
                  <a:srgbClr val="2A2742"/>
                </a:solidFill>
                <a:latin typeface="Arimo" pitchFamily="34" charset="0"/>
                <a:ea typeface="Arimo" pitchFamily="34" charset="-122"/>
                <a:cs typeface="Arimo" pitchFamily="34" charset="-120"/>
              </a:rPr>
              <a:t>Data cleaning involved removing duplicates and handling missing values. Feature extraction generated new features like Order Year, Order Month, Shipping Year and Shipping Month to enhance analysis and model training.</a:t>
            </a:r>
            <a:endParaRPr lang="en-US" sz="2400" dirty="0"/>
          </a:p>
        </p:txBody>
      </p:sp>
    </p:spTree>
    <p:extLst>
      <p:ext uri="{BB962C8B-B14F-4D97-AF65-F5344CB8AC3E}">
        <p14:creationId xmlns:p14="http://schemas.microsoft.com/office/powerpoint/2010/main" val="1628384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81144" y="4651"/>
            <a:ext cx="14566302" cy="8220298"/>
          </a:xfrm>
          <a:prstGeom prst="rect">
            <a:avLst/>
          </a:prstGeom>
          <a:solidFill>
            <a:srgbClr val="FAFAFA">
              <a:alpha val="75000"/>
            </a:srgbClr>
          </a:solidFill>
          <a:ln/>
        </p:spPr>
        <p:txBody>
          <a:bodyPr/>
          <a:lstStyle/>
          <a:p>
            <a:r>
              <a:rPr lang="en-US" dirty="0"/>
              <a:t>=n ss</a:t>
            </a:r>
            <a:endParaRPr lang="en-IN" dirty="0"/>
          </a:p>
        </p:txBody>
      </p:sp>
      <p:pic>
        <p:nvPicPr>
          <p:cNvPr id="4" name="Image 1" descr="preencoded.png"/>
          <p:cNvPicPr>
            <a:picLocks noChangeAspect="1"/>
          </p:cNvPicPr>
          <p:nvPr/>
        </p:nvPicPr>
        <p:blipFill>
          <a:blip r:embed="rId4"/>
          <a:stretch>
            <a:fillRect/>
          </a:stretch>
        </p:blipFill>
        <p:spPr>
          <a:xfrm>
            <a:off x="0" y="4651"/>
            <a:ext cx="5486400" cy="8229600"/>
          </a:xfrm>
          <a:prstGeom prst="rect">
            <a:avLst/>
          </a:prstGeom>
        </p:spPr>
      </p:pic>
      <p:sp>
        <p:nvSpPr>
          <p:cNvPr id="6" name="Text 1"/>
          <p:cNvSpPr/>
          <p:nvPr/>
        </p:nvSpPr>
        <p:spPr>
          <a:xfrm>
            <a:off x="6098262" y="996666"/>
            <a:ext cx="5114806" cy="546259"/>
          </a:xfrm>
          <a:prstGeom prst="rect">
            <a:avLst/>
          </a:prstGeom>
          <a:noFill/>
          <a:ln/>
        </p:spPr>
        <p:txBody>
          <a:bodyPr wrap="none" rtlCol="0" anchor="t"/>
          <a:lstStyle/>
          <a:p>
            <a:pPr marL="0" indent="0">
              <a:lnSpc>
                <a:spcPts val="4302"/>
              </a:lnSpc>
              <a:buNone/>
            </a:pPr>
            <a:r>
              <a:rPr lang="en-US" sz="3442" b="1" dirty="0">
                <a:solidFill>
                  <a:srgbClr val="231971"/>
                </a:solidFill>
                <a:latin typeface="Outfit" pitchFamily="34" charset="0"/>
                <a:ea typeface="Outfit" pitchFamily="34" charset="-122"/>
                <a:cs typeface="Outfit" pitchFamily="34" charset="-120"/>
              </a:rPr>
              <a:t>Correlations and Insights</a:t>
            </a:r>
            <a:endParaRPr lang="en-US" sz="3442" dirty="0"/>
          </a:p>
        </p:txBody>
      </p:sp>
      <p:sp>
        <p:nvSpPr>
          <p:cNvPr id="7" name="Shape 2"/>
          <p:cNvSpPr/>
          <p:nvPr/>
        </p:nvSpPr>
        <p:spPr>
          <a:xfrm>
            <a:off x="6098262" y="1932764"/>
            <a:ext cx="393383" cy="393383"/>
          </a:xfrm>
          <a:prstGeom prst="roundRect">
            <a:avLst>
              <a:gd name="adj" fmla="val 18668"/>
            </a:avLst>
          </a:prstGeom>
          <a:solidFill>
            <a:srgbClr val="E9E6FA"/>
          </a:solidFill>
          <a:ln w="7620">
            <a:solidFill>
              <a:srgbClr val="BDB8DF"/>
            </a:solidFill>
            <a:prstDash val="solid"/>
          </a:ln>
        </p:spPr>
      </p:sp>
      <p:sp>
        <p:nvSpPr>
          <p:cNvPr id="8" name="Text 3"/>
          <p:cNvSpPr/>
          <p:nvPr/>
        </p:nvSpPr>
        <p:spPr>
          <a:xfrm>
            <a:off x="6243757" y="2013489"/>
            <a:ext cx="102275" cy="262295"/>
          </a:xfrm>
          <a:prstGeom prst="rect">
            <a:avLst/>
          </a:prstGeom>
          <a:noFill/>
          <a:ln/>
        </p:spPr>
        <p:txBody>
          <a:bodyPr wrap="none" rtlCol="0" anchor="t"/>
          <a:lstStyle/>
          <a:p>
            <a:pPr marL="0" indent="0" algn="ctr">
              <a:lnSpc>
                <a:spcPts val="2065"/>
              </a:lnSpc>
              <a:buNone/>
            </a:pPr>
            <a:r>
              <a:rPr lang="en-US" sz="2065" b="1" dirty="0">
                <a:solidFill>
                  <a:srgbClr val="2A2742"/>
                </a:solidFill>
                <a:latin typeface="Outfit" pitchFamily="34" charset="0"/>
                <a:ea typeface="Outfit" pitchFamily="34" charset="-122"/>
                <a:cs typeface="Outfit" pitchFamily="34" charset="-120"/>
              </a:rPr>
              <a:t>1</a:t>
            </a:r>
            <a:endParaRPr lang="en-US" sz="2065" dirty="0"/>
          </a:p>
        </p:txBody>
      </p:sp>
      <p:sp>
        <p:nvSpPr>
          <p:cNvPr id="9" name="Text 4"/>
          <p:cNvSpPr/>
          <p:nvPr/>
        </p:nvSpPr>
        <p:spPr>
          <a:xfrm>
            <a:off x="6666428" y="1948005"/>
            <a:ext cx="2185511" cy="273248"/>
          </a:xfrm>
          <a:prstGeom prst="rect">
            <a:avLst/>
          </a:prstGeom>
          <a:noFill/>
          <a:ln/>
        </p:spPr>
        <p:txBody>
          <a:bodyPr wrap="none" rtlCol="0" anchor="t"/>
          <a:lstStyle/>
          <a:p>
            <a:pPr marL="0" indent="0">
              <a:lnSpc>
                <a:spcPts val="2151"/>
              </a:lnSpc>
              <a:buNone/>
            </a:pPr>
            <a:r>
              <a:rPr lang="en-US" sz="2000" b="1" dirty="0">
                <a:solidFill>
                  <a:srgbClr val="2A2742"/>
                </a:solidFill>
                <a:latin typeface="Outfit" pitchFamily="34" charset="0"/>
                <a:ea typeface="Outfit" pitchFamily="34" charset="-122"/>
                <a:cs typeface="Outfit" pitchFamily="34" charset="-120"/>
              </a:rPr>
              <a:t>Sales and Quantity</a:t>
            </a:r>
            <a:endParaRPr lang="en-US" sz="2000" dirty="0"/>
          </a:p>
        </p:txBody>
      </p:sp>
      <p:sp>
        <p:nvSpPr>
          <p:cNvPr id="11" name="Shape 6"/>
          <p:cNvSpPr/>
          <p:nvPr/>
        </p:nvSpPr>
        <p:spPr>
          <a:xfrm>
            <a:off x="6098262" y="3493889"/>
            <a:ext cx="393383" cy="393383"/>
          </a:xfrm>
          <a:prstGeom prst="roundRect">
            <a:avLst>
              <a:gd name="adj" fmla="val 18668"/>
            </a:avLst>
          </a:prstGeom>
          <a:solidFill>
            <a:srgbClr val="E9E6FA"/>
          </a:solidFill>
          <a:ln w="7620">
            <a:solidFill>
              <a:srgbClr val="BDB8DF"/>
            </a:solidFill>
            <a:prstDash val="solid"/>
          </a:ln>
        </p:spPr>
      </p:sp>
      <p:sp>
        <p:nvSpPr>
          <p:cNvPr id="12" name="Text 7"/>
          <p:cNvSpPr/>
          <p:nvPr/>
        </p:nvSpPr>
        <p:spPr>
          <a:xfrm>
            <a:off x="6219349" y="3559373"/>
            <a:ext cx="151090" cy="262295"/>
          </a:xfrm>
          <a:prstGeom prst="rect">
            <a:avLst/>
          </a:prstGeom>
          <a:noFill/>
          <a:ln/>
        </p:spPr>
        <p:txBody>
          <a:bodyPr wrap="none" rtlCol="0" anchor="t"/>
          <a:lstStyle/>
          <a:p>
            <a:pPr marL="0" indent="0" algn="ctr">
              <a:lnSpc>
                <a:spcPts val="2065"/>
              </a:lnSpc>
              <a:buNone/>
            </a:pPr>
            <a:r>
              <a:rPr lang="en-US" sz="2065" b="1" dirty="0">
                <a:solidFill>
                  <a:srgbClr val="2A2742"/>
                </a:solidFill>
                <a:latin typeface="Outfit" pitchFamily="34" charset="0"/>
                <a:ea typeface="Outfit" pitchFamily="34" charset="-122"/>
                <a:cs typeface="Outfit" pitchFamily="34" charset="-120"/>
              </a:rPr>
              <a:t>2</a:t>
            </a:r>
            <a:endParaRPr lang="en-US" sz="2065" dirty="0"/>
          </a:p>
        </p:txBody>
      </p:sp>
      <p:sp>
        <p:nvSpPr>
          <p:cNvPr id="13" name="Text 8"/>
          <p:cNvSpPr/>
          <p:nvPr/>
        </p:nvSpPr>
        <p:spPr>
          <a:xfrm>
            <a:off x="6666428" y="3493889"/>
            <a:ext cx="2185511" cy="273248"/>
          </a:xfrm>
          <a:prstGeom prst="rect">
            <a:avLst/>
          </a:prstGeom>
          <a:noFill/>
          <a:ln/>
        </p:spPr>
        <p:txBody>
          <a:bodyPr wrap="none" rtlCol="0" anchor="t"/>
          <a:lstStyle/>
          <a:p>
            <a:pPr marL="0" indent="0">
              <a:lnSpc>
                <a:spcPts val="2151"/>
              </a:lnSpc>
              <a:buNone/>
            </a:pPr>
            <a:r>
              <a:rPr lang="en-US" sz="2000" b="1" dirty="0">
                <a:solidFill>
                  <a:srgbClr val="2A2742"/>
                </a:solidFill>
                <a:latin typeface="Outfit" pitchFamily="34" charset="0"/>
                <a:ea typeface="Outfit" pitchFamily="34" charset="-122"/>
                <a:cs typeface="Outfit" pitchFamily="34" charset="-120"/>
              </a:rPr>
              <a:t>Discount and Profit</a:t>
            </a:r>
            <a:endParaRPr lang="en-US" sz="2000" dirty="0"/>
          </a:p>
        </p:txBody>
      </p:sp>
      <p:sp>
        <p:nvSpPr>
          <p:cNvPr id="14" name="Text 9"/>
          <p:cNvSpPr/>
          <p:nvPr/>
        </p:nvSpPr>
        <p:spPr>
          <a:xfrm>
            <a:off x="6666428" y="3872032"/>
            <a:ext cx="7329271" cy="601006"/>
          </a:xfrm>
          <a:prstGeom prst="rect">
            <a:avLst/>
          </a:prstGeom>
          <a:noFill/>
          <a:ln/>
        </p:spPr>
        <p:txBody>
          <a:bodyPr wrap="square" rtlCol="0" anchor="t"/>
          <a:lstStyle/>
          <a:p>
            <a:pPr>
              <a:lnSpc>
                <a:spcPts val="2744"/>
              </a:lnSpc>
            </a:pPr>
            <a:r>
              <a:rPr lang="en-US" dirty="0">
                <a:solidFill>
                  <a:srgbClr val="2A2742"/>
                </a:solidFill>
                <a:latin typeface="Arimo" pitchFamily="34" charset="0"/>
                <a:ea typeface="Arimo" pitchFamily="34" charset="-122"/>
              </a:rPr>
              <a:t>A negative correlation exists between Discount and Profit. Higher discounts lead to lower profits, despite higher sales quantities.</a:t>
            </a:r>
          </a:p>
        </p:txBody>
      </p:sp>
      <p:sp>
        <p:nvSpPr>
          <p:cNvPr id="15" name="Shape 10"/>
          <p:cNvSpPr/>
          <p:nvPr/>
        </p:nvSpPr>
        <p:spPr>
          <a:xfrm>
            <a:off x="6098262" y="4803100"/>
            <a:ext cx="393383" cy="393383"/>
          </a:xfrm>
          <a:prstGeom prst="roundRect">
            <a:avLst>
              <a:gd name="adj" fmla="val 18668"/>
            </a:avLst>
          </a:prstGeom>
          <a:solidFill>
            <a:srgbClr val="E9E6FA"/>
          </a:solidFill>
          <a:ln w="7620">
            <a:solidFill>
              <a:srgbClr val="BDB8DF"/>
            </a:solidFill>
            <a:prstDash val="solid"/>
          </a:ln>
        </p:spPr>
      </p:sp>
      <p:sp>
        <p:nvSpPr>
          <p:cNvPr id="16" name="Text 11"/>
          <p:cNvSpPr/>
          <p:nvPr/>
        </p:nvSpPr>
        <p:spPr>
          <a:xfrm>
            <a:off x="6220301" y="4868585"/>
            <a:ext cx="149185" cy="262295"/>
          </a:xfrm>
          <a:prstGeom prst="rect">
            <a:avLst/>
          </a:prstGeom>
          <a:noFill/>
          <a:ln/>
        </p:spPr>
        <p:txBody>
          <a:bodyPr wrap="none" rtlCol="0" anchor="t"/>
          <a:lstStyle/>
          <a:p>
            <a:pPr marL="0" indent="0" algn="ctr">
              <a:lnSpc>
                <a:spcPts val="2065"/>
              </a:lnSpc>
              <a:buNone/>
            </a:pPr>
            <a:r>
              <a:rPr lang="en-US" sz="2065" b="1" dirty="0">
                <a:solidFill>
                  <a:srgbClr val="2A2742"/>
                </a:solidFill>
                <a:latin typeface="Outfit" pitchFamily="34" charset="0"/>
                <a:ea typeface="Outfit" pitchFamily="34" charset="-122"/>
                <a:cs typeface="Outfit" pitchFamily="34" charset="-120"/>
              </a:rPr>
              <a:t>3</a:t>
            </a:r>
            <a:endParaRPr lang="en-US" sz="2065" dirty="0"/>
          </a:p>
        </p:txBody>
      </p:sp>
      <p:sp>
        <p:nvSpPr>
          <p:cNvPr id="17" name="Text 12"/>
          <p:cNvSpPr/>
          <p:nvPr/>
        </p:nvSpPr>
        <p:spPr>
          <a:xfrm>
            <a:off x="6666428" y="4803100"/>
            <a:ext cx="2967633" cy="273248"/>
          </a:xfrm>
          <a:prstGeom prst="rect">
            <a:avLst/>
          </a:prstGeom>
          <a:noFill/>
          <a:ln/>
        </p:spPr>
        <p:txBody>
          <a:bodyPr wrap="none" rtlCol="0" anchor="t"/>
          <a:lstStyle/>
          <a:p>
            <a:pPr marL="0" indent="0">
              <a:lnSpc>
                <a:spcPts val="2151"/>
              </a:lnSpc>
              <a:buNone/>
            </a:pPr>
            <a:r>
              <a:rPr lang="en-US" sz="2000" b="1" dirty="0">
                <a:solidFill>
                  <a:srgbClr val="2A2742"/>
                </a:solidFill>
                <a:latin typeface="Outfit" pitchFamily="34" charset="0"/>
                <a:ea typeface="Outfit" pitchFamily="34" charset="-122"/>
                <a:cs typeface="Outfit" pitchFamily="34" charset="-120"/>
              </a:rPr>
              <a:t>Sub-category and Region</a:t>
            </a:r>
            <a:endParaRPr lang="en-US" sz="2000" dirty="0"/>
          </a:p>
        </p:txBody>
      </p:sp>
      <p:pic>
        <p:nvPicPr>
          <p:cNvPr id="29" name="Picture 28">
            <a:extLst>
              <a:ext uri="{FF2B5EF4-FFF2-40B4-BE49-F238E27FC236}">
                <a16:creationId xmlns:a16="http://schemas.microsoft.com/office/drawing/2014/main" id="{C2E3DDE5-21F1-4036-BBAD-F83FA2E24402}"/>
              </a:ext>
            </a:extLst>
          </p:cNvPr>
          <p:cNvPicPr>
            <a:picLocks noChangeAspect="1"/>
          </p:cNvPicPr>
          <p:nvPr/>
        </p:nvPicPr>
        <p:blipFill>
          <a:blip r:embed="rId5"/>
          <a:stretch>
            <a:fillRect/>
          </a:stretch>
        </p:blipFill>
        <p:spPr>
          <a:xfrm>
            <a:off x="270228" y="433246"/>
            <a:ext cx="4821404" cy="3361240"/>
          </a:xfrm>
          <a:prstGeom prst="rect">
            <a:avLst/>
          </a:prstGeom>
        </p:spPr>
      </p:pic>
      <p:sp>
        <p:nvSpPr>
          <p:cNvPr id="30" name="Text 4">
            <a:extLst>
              <a:ext uri="{FF2B5EF4-FFF2-40B4-BE49-F238E27FC236}">
                <a16:creationId xmlns:a16="http://schemas.microsoft.com/office/drawing/2014/main" id="{B59BFF20-931D-47F6-8611-550B35C6B80D}"/>
              </a:ext>
            </a:extLst>
          </p:cNvPr>
          <p:cNvSpPr/>
          <p:nvPr/>
        </p:nvSpPr>
        <p:spPr>
          <a:xfrm>
            <a:off x="1650444" y="102672"/>
            <a:ext cx="2641857" cy="301911"/>
          </a:xfrm>
          <a:prstGeom prst="rect">
            <a:avLst/>
          </a:prstGeom>
          <a:noFill/>
          <a:ln/>
        </p:spPr>
        <p:txBody>
          <a:bodyPr wrap="none" rtlCol="0" anchor="t"/>
          <a:lstStyle/>
          <a:p>
            <a:pPr marL="0" indent="0">
              <a:lnSpc>
                <a:spcPts val="2151"/>
              </a:lnSpc>
              <a:buNone/>
            </a:pPr>
            <a:r>
              <a:rPr lang="en-US" sz="1800" b="1" dirty="0">
                <a:solidFill>
                  <a:srgbClr val="231971"/>
                </a:solidFill>
                <a:latin typeface="Outfit" pitchFamily="34" charset="0"/>
                <a:ea typeface="Outfit" pitchFamily="34" charset="-122"/>
                <a:cs typeface="Outfit" pitchFamily="34" charset="-120"/>
              </a:rPr>
              <a:t>Correlations by Heatmap</a:t>
            </a:r>
            <a:endParaRPr lang="en-US" sz="1721" dirty="0"/>
          </a:p>
        </p:txBody>
      </p:sp>
      <p:pic>
        <p:nvPicPr>
          <p:cNvPr id="32" name="Picture 31">
            <a:extLst>
              <a:ext uri="{FF2B5EF4-FFF2-40B4-BE49-F238E27FC236}">
                <a16:creationId xmlns:a16="http://schemas.microsoft.com/office/drawing/2014/main" id="{072C8D33-6722-42F5-95ED-B6B33144AA97}"/>
              </a:ext>
            </a:extLst>
          </p:cNvPr>
          <p:cNvPicPr>
            <a:picLocks noChangeAspect="1"/>
          </p:cNvPicPr>
          <p:nvPr/>
        </p:nvPicPr>
        <p:blipFill>
          <a:blip r:embed="rId6"/>
          <a:stretch>
            <a:fillRect/>
          </a:stretch>
        </p:blipFill>
        <p:spPr>
          <a:xfrm>
            <a:off x="17046" y="5814539"/>
            <a:ext cx="2661608" cy="2443723"/>
          </a:xfrm>
          <a:prstGeom prst="rect">
            <a:avLst/>
          </a:prstGeom>
        </p:spPr>
      </p:pic>
      <p:pic>
        <p:nvPicPr>
          <p:cNvPr id="34" name="Picture 33">
            <a:extLst>
              <a:ext uri="{FF2B5EF4-FFF2-40B4-BE49-F238E27FC236}">
                <a16:creationId xmlns:a16="http://schemas.microsoft.com/office/drawing/2014/main" id="{99797599-43F0-4308-A306-79A6FEC4A11D}"/>
              </a:ext>
            </a:extLst>
          </p:cNvPr>
          <p:cNvPicPr>
            <a:picLocks noChangeAspect="1"/>
          </p:cNvPicPr>
          <p:nvPr/>
        </p:nvPicPr>
        <p:blipFill>
          <a:blip r:embed="rId7"/>
          <a:stretch>
            <a:fillRect/>
          </a:stretch>
        </p:blipFill>
        <p:spPr>
          <a:xfrm>
            <a:off x="2853437" y="4114800"/>
            <a:ext cx="2471057" cy="2445756"/>
          </a:xfrm>
          <a:prstGeom prst="rect">
            <a:avLst/>
          </a:prstGeom>
        </p:spPr>
      </p:pic>
      <p:sp>
        <p:nvSpPr>
          <p:cNvPr id="35" name="Text 4">
            <a:extLst>
              <a:ext uri="{FF2B5EF4-FFF2-40B4-BE49-F238E27FC236}">
                <a16:creationId xmlns:a16="http://schemas.microsoft.com/office/drawing/2014/main" id="{0372DB9C-A1BA-4789-AC2C-956FB17F76AC}"/>
              </a:ext>
            </a:extLst>
          </p:cNvPr>
          <p:cNvSpPr/>
          <p:nvPr/>
        </p:nvSpPr>
        <p:spPr>
          <a:xfrm>
            <a:off x="493143" y="5393968"/>
            <a:ext cx="2185511" cy="273248"/>
          </a:xfrm>
          <a:prstGeom prst="rect">
            <a:avLst/>
          </a:prstGeom>
          <a:noFill/>
          <a:ln/>
        </p:spPr>
        <p:txBody>
          <a:bodyPr wrap="none" rtlCol="0" anchor="t"/>
          <a:lstStyle/>
          <a:p>
            <a:pPr marL="0" indent="0">
              <a:lnSpc>
                <a:spcPts val="2151"/>
              </a:lnSpc>
              <a:buNone/>
            </a:pPr>
            <a:r>
              <a:rPr lang="en-US" b="1" dirty="0">
                <a:solidFill>
                  <a:srgbClr val="231971"/>
                </a:solidFill>
                <a:latin typeface="Outfit" pitchFamily="34" charset="0"/>
                <a:ea typeface="Outfit" pitchFamily="34" charset="-122"/>
              </a:rPr>
              <a:t>Sub-category</a:t>
            </a:r>
            <a:endParaRPr lang="en-US" sz="1721" dirty="0"/>
          </a:p>
        </p:txBody>
      </p:sp>
      <p:sp>
        <p:nvSpPr>
          <p:cNvPr id="36" name="Text 4">
            <a:extLst>
              <a:ext uri="{FF2B5EF4-FFF2-40B4-BE49-F238E27FC236}">
                <a16:creationId xmlns:a16="http://schemas.microsoft.com/office/drawing/2014/main" id="{7059663E-53D9-4335-BCFE-6CF3D6E0DD19}"/>
              </a:ext>
            </a:extLst>
          </p:cNvPr>
          <p:cNvSpPr/>
          <p:nvPr/>
        </p:nvSpPr>
        <p:spPr>
          <a:xfrm>
            <a:off x="3835956" y="6588179"/>
            <a:ext cx="886652" cy="273248"/>
          </a:xfrm>
          <a:prstGeom prst="rect">
            <a:avLst/>
          </a:prstGeom>
          <a:noFill/>
          <a:ln/>
        </p:spPr>
        <p:txBody>
          <a:bodyPr wrap="none" rtlCol="0" anchor="t"/>
          <a:lstStyle/>
          <a:p>
            <a:pPr marL="0" indent="0">
              <a:lnSpc>
                <a:spcPts val="2151"/>
              </a:lnSpc>
              <a:buNone/>
            </a:pPr>
            <a:r>
              <a:rPr lang="en-US" sz="1800" b="1" dirty="0">
                <a:solidFill>
                  <a:srgbClr val="231971"/>
                </a:solidFill>
                <a:latin typeface="Outfit" pitchFamily="34" charset="0"/>
                <a:ea typeface="Outfit" pitchFamily="34" charset="-122"/>
                <a:cs typeface="Outfit" pitchFamily="34" charset="-120"/>
              </a:rPr>
              <a:t>Region</a:t>
            </a:r>
            <a:endParaRPr lang="en-US" sz="1721" dirty="0"/>
          </a:p>
        </p:txBody>
      </p:sp>
      <p:sp>
        <p:nvSpPr>
          <p:cNvPr id="39" name="Text 4">
            <a:extLst>
              <a:ext uri="{FF2B5EF4-FFF2-40B4-BE49-F238E27FC236}">
                <a16:creationId xmlns:a16="http://schemas.microsoft.com/office/drawing/2014/main" id="{89051E7E-DB00-4BDC-AF92-BBBC3B23760E}"/>
              </a:ext>
            </a:extLst>
          </p:cNvPr>
          <p:cNvSpPr/>
          <p:nvPr/>
        </p:nvSpPr>
        <p:spPr>
          <a:xfrm>
            <a:off x="6666428" y="5198368"/>
            <a:ext cx="7168515" cy="697230"/>
          </a:xfrm>
          <a:prstGeom prst="rect">
            <a:avLst/>
          </a:prstGeom>
          <a:noFill/>
          <a:ln/>
        </p:spPr>
        <p:txBody>
          <a:bodyPr wrap="square" rtlCol="0" anchor="t"/>
          <a:lstStyle/>
          <a:p>
            <a:pPr>
              <a:lnSpc>
                <a:spcPts val="2744"/>
              </a:lnSpc>
            </a:pPr>
            <a:r>
              <a:rPr lang="en-US" dirty="0">
                <a:solidFill>
                  <a:srgbClr val="2A2742"/>
                </a:solidFill>
                <a:latin typeface="Arimo" pitchFamily="34" charset="0"/>
                <a:ea typeface="Arimo" pitchFamily="34" charset="-122"/>
              </a:rPr>
              <a:t>The sub-category ‘ Furnishings ’ holds the highest share in sales, accounting for 45.1% of the total. Highest sale found to be in  ‘ West ’ region holding 33.3% share of the total sales distribution across all regions.</a:t>
            </a:r>
          </a:p>
          <a:p>
            <a:pPr marL="0" indent="0">
              <a:lnSpc>
                <a:spcPts val="2744"/>
              </a:lnSpc>
              <a:buNone/>
            </a:pPr>
            <a:endParaRPr lang="en-US" dirty="0"/>
          </a:p>
        </p:txBody>
      </p:sp>
      <p:sp>
        <p:nvSpPr>
          <p:cNvPr id="24" name="Text 4">
            <a:extLst>
              <a:ext uri="{FF2B5EF4-FFF2-40B4-BE49-F238E27FC236}">
                <a16:creationId xmlns:a16="http://schemas.microsoft.com/office/drawing/2014/main" id="{6B0B45D4-C074-42DF-8F38-D7BC998B86C6}"/>
              </a:ext>
            </a:extLst>
          </p:cNvPr>
          <p:cNvSpPr/>
          <p:nvPr/>
        </p:nvSpPr>
        <p:spPr>
          <a:xfrm>
            <a:off x="6666428" y="2256436"/>
            <a:ext cx="7168515" cy="697230"/>
          </a:xfrm>
          <a:prstGeom prst="rect">
            <a:avLst/>
          </a:prstGeom>
          <a:noFill/>
          <a:ln/>
        </p:spPr>
        <p:txBody>
          <a:bodyPr wrap="square" rtlCol="0" anchor="t"/>
          <a:lstStyle/>
          <a:p>
            <a:pPr>
              <a:lnSpc>
                <a:spcPts val="2744"/>
              </a:lnSpc>
            </a:pPr>
            <a:r>
              <a:rPr lang="en-US" dirty="0">
                <a:solidFill>
                  <a:srgbClr val="2A2742"/>
                </a:solidFill>
                <a:latin typeface="Arimo" pitchFamily="34" charset="0"/>
                <a:ea typeface="Arimo" pitchFamily="34" charset="-122"/>
              </a:rPr>
              <a:t>A strong positive correlation exists between Sales and Quantity, indicating that higher sales volumes are driven by larger quantities sold.</a:t>
            </a:r>
          </a:p>
          <a:p>
            <a:pPr>
              <a:lnSpc>
                <a:spcPts val="2744"/>
              </a:lnSpc>
            </a:pPr>
            <a:endParaRPr lang="en-US" dirty="0">
              <a:solidFill>
                <a:srgbClr val="2A2742"/>
              </a:solidFill>
              <a:latin typeface="Arimo" pitchFamily="34" charset="0"/>
              <a:ea typeface="Arimo" pitchFamily="34" charset="-122"/>
            </a:endParaRPr>
          </a:p>
          <a:p>
            <a:pPr>
              <a:lnSpc>
                <a:spcPts val="2744"/>
              </a:lnSpc>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6" name="Text 1"/>
          <p:cNvSpPr/>
          <p:nvPr/>
        </p:nvSpPr>
        <p:spPr>
          <a:xfrm>
            <a:off x="682109" y="1005126"/>
            <a:ext cx="4872752" cy="609124"/>
          </a:xfrm>
          <a:prstGeom prst="rect">
            <a:avLst/>
          </a:prstGeom>
          <a:noFill/>
          <a:ln/>
        </p:spPr>
        <p:txBody>
          <a:bodyPr wrap="none" rtlCol="0" anchor="t"/>
          <a:lstStyle/>
          <a:p>
            <a:pPr marL="0" indent="0">
              <a:lnSpc>
                <a:spcPts val="4796"/>
              </a:lnSpc>
              <a:buNone/>
            </a:pPr>
            <a:r>
              <a:rPr lang="en-US" sz="3837" b="1" dirty="0">
                <a:solidFill>
                  <a:srgbClr val="231971"/>
                </a:solidFill>
                <a:latin typeface="Outfit" pitchFamily="34" charset="0"/>
                <a:ea typeface="Outfit" pitchFamily="34" charset="-122"/>
                <a:cs typeface="Outfit" pitchFamily="34" charset="-120"/>
              </a:rPr>
              <a:t>Time Series Analysis</a:t>
            </a:r>
            <a:endParaRPr lang="en-US" sz="3837" dirty="0"/>
          </a:p>
        </p:txBody>
      </p:sp>
      <p:sp>
        <p:nvSpPr>
          <p:cNvPr id="7" name="Shape 2"/>
          <p:cNvSpPr/>
          <p:nvPr/>
        </p:nvSpPr>
        <p:spPr>
          <a:xfrm>
            <a:off x="962978" y="1906548"/>
            <a:ext cx="22860" cy="5317927"/>
          </a:xfrm>
          <a:prstGeom prst="roundRect">
            <a:avLst>
              <a:gd name="adj" fmla="val 358105"/>
            </a:avLst>
          </a:prstGeom>
          <a:solidFill>
            <a:srgbClr val="BDB8DF"/>
          </a:solidFill>
          <a:ln/>
        </p:spPr>
      </p:sp>
      <p:sp>
        <p:nvSpPr>
          <p:cNvPr id="8" name="Shape 3"/>
          <p:cNvSpPr/>
          <p:nvPr/>
        </p:nvSpPr>
        <p:spPr>
          <a:xfrm>
            <a:off x="1170801" y="2333506"/>
            <a:ext cx="682109" cy="22860"/>
          </a:xfrm>
          <a:prstGeom prst="roundRect">
            <a:avLst>
              <a:gd name="adj" fmla="val 358105"/>
            </a:avLst>
          </a:prstGeom>
          <a:solidFill>
            <a:srgbClr val="BDB8DF"/>
          </a:solidFill>
          <a:ln/>
        </p:spPr>
      </p:sp>
      <p:sp>
        <p:nvSpPr>
          <p:cNvPr id="9" name="Shape 4"/>
          <p:cNvSpPr/>
          <p:nvPr/>
        </p:nvSpPr>
        <p:spPr>
          <a:xfrm>
            <a:off x="755154" y="2125742"/>
            <a:ext cx="438507" cy="438507"/>
          </a:xfrm>
          <a:prstGeom prst="roundRect">
            <a:avLst>
              <a:gd name="adj" fmla="val 18669"/>
            </a:avLst>
          </a:prstGeom>
          <a:solidFill>
            <a:srgbClr val="E9E6FA"/>
          </a:solidFill>
          <a:ln w="7620">
            <a:solidFill>
              <a:srgbClr val="BDB8DF"/>
            </a:solidFill>
            <a:prstDash val="solid"/>
          </a:ln>
        </p:spPr>
      </p:sp>
      <p:sp>
        <p:nvSpPr>
          <p:cNvPr id="10" name="Text 5"/>
          <p:cNvSpPr/>
          <p:nvPr/>
        </p:nvSpPr>
        <p:spPr>
          <a:xfrm>
            <a:off x="917317" y="2198727"/>
            <a:ext cx="114062" cy="292418"/>
          </a:xfrm>
          <a:prstGeom prst="rect">
            <a:avLst/>
          </a:prstGeom>
          <a:noFill/>
          <a:ln/>
        </p:spPr>
        <p:txBody>
          <a:bodyPr wrap="none" rtlCol="0" anchor="t"/>
          <a:lstStyle/>
          <a:p>
            <a:pPr marL="0" indent="0" algn="ctr">
              <a:lnSpc>
                <a:spcPts val="2302"/>
              </a:lnSpc>
              <a:buNone/>
            </a:pPr>
            <a:r>
              <a:rPr lang="en-US" sz="2302" b="1" dirty="0">
                <a:solidFill>
                  <a:srgbClr val="2A2742"/>
                </a:solidFill>
                <a:latin typeface="Outfit" pitchFamily="34" charset="0"/>
                <a:ea typeface="Outfit" pitchFamily="34" charset="-122"/>
                <a:cs typeface="Outfit" pitchFamily="34" charset="-120"/>
              </a:rPr>
              <a:t>1</a:t>
            </a:r>
            <a:endParaRPr lang="en-US" sz="2302" dirty="0"/>
          </a:p>
        </p:txBody>
      </p:sp>
      <p:sp>
        <p:nvSpPr>
          <p:cNvPr id="11" name="Text 6"/>
          <p:cNvSpPr/>
          <p:nvPr/>
        </p:nvSpPr>
        <p:spPr>
          <a:xfrm>
            <a:off x="2046327" y="2101453"/>
            <a:ext cx="2436376" cy="304443"/>
          </a:xfrm>
          <a:prstGeom prst="rect">
            <a:avLst/>
          </a:prstGeom>
          <a:noFill/>
          <a:ln/>
        </p:spPr>
        <p:txBody>
          <a:bodyPr wrap="none" rtlCol="0" anchor="t"/>
          <a:lstStyle/>
          <a:p>
            <a:pPr marL="0" indent="0" algn="l">
              <a:lnSpc>
                <a:spcPts val="2398"/>
              </a:lnSpc>
              <a:buNone/>
            </a:pPr>
            <a:r>
              <a:rPr lang="en-US" sz="2400" b="1" dirty="0">
                <a:solidFill>
                  <a:srgbClr val="2A2742"/>
                </a:solidFill>
                <a:latin typeface="Outfit" pitchFamily="34" charset="0"/>
                <a:ea typeface="Outfit" pitchFamily="34" charset="-122"/>
                <a:cs typeface="Outfit" pitchFamily="34" charset="-120"/>
              </a:rPr>
              <a:t>Yearly Trend</a:t>
            </a:r>
            <a:endParaRPr lang="en-US" sz="2400" dirty="0"/>
          </a:p>
        </p:txBody>
      </p:sp>
      <p:sp>
        <p:nvSpPr>
          <p:cNvPr id="12" name="Text 7"/>
          <p:cNvSpPr/>
          <p:nvPr/>
        </p:nvSpPr>
        <p:spPr>
          <a:xfrm>
            <a:off x="2046327" y="2522815"/>
            <a:ext cx="6415564" cy="623649"/>
          </a:xfrm>
          <a:prstGeom prst="rect">
            <a:avLst/>
          </a:prstGeom>
          <a:noFill/>
          <a:ln/>
        </p:spPr>
        <p:txBody>
          <a:bodyPr wrap="square" rtlCol="0" anchor="t"/>
          <a:lstStyle/>
          <a:p>
            <a:pPr marL="0" indent="0" algn="l">
              <a:lnSpc>
                <a:spcPts val="2456"/>
              </a:lnSpc>
              <a:buNone/>
            </a:pPr>
            <a:r>
              <a:rPr lang="en-US" dirty="0">
                <a:solidFill>
                  <a:srgbClr val="2A2742"/>
                </a:solidFill>
                <a:latin typeface="Arimo" pitchFamily="34" charset="0"/>
                <a:ea typeface="Arimo" pitchFamily="34" charset="-122"/>
                <a:cs typeface="Arimo" pitchFamily="34" charset="-120"/>
              </a:rPr>
              <a:t>Sales have exhibited an upward trend over year, suggesting growth in the furniture market and increasing customer demand.</a:t>
            </a:r>
            <a:endParaRPr lang="en-US" dirty="0"/>
          </a:p>
        </p:txBody>
      </p:sp>
      <p:sp>
        <p:nvSpPr>
          <p:cNvPr id="13" name="Shape 8"/>
          <p:cNvSpPr/>
          <p:nvPr/>
        </p:nvSpPr>
        <p:spPr>
          <a:xfrm>
            <a:off x="1170801" y="3963233"/>
            <a:ext cx="682109" cy="22860"/>
          </a:xfrm>
          <a:prstGeom prst="roundRect">
            <a:avLst>
              <a:gd name="adj" fmla="val 358105"/>
            </a:avLst>
          </a:prstGeom>
          <a:solidFill>
            <a:srgbClr val="BDB8DF"/>
          </a:solidFill>
          <a:ln/>
        </p:spPr>
      </p:sp>
      <p:sp>
        <p:nvSpPr>
          <p:cNvPr id="14" name="Shape 9"/>
          <p:cNvSpPr/>
          <p:nvPr/>
        </p:nvSpPr>
        <p:spPr>
          <a:xfrm>
            <a:off x="755154" y="3755469"/>
            <a:ext cx="438507" cy="438507"/>
          </a:xfrm>
          <a:prstGeom prst="roundRect">
            <a:avLst>
              <a:gd name="adj" fmla="val 18669"/>
            </a:avLst>
          </a:prstGeom>
          <a:solidFill>
            <a:srgbClr val="E9E6FA"/>
          </a:solidFill>
          <a:ln w="7620">
            <a:solidFill>
              <a:srgbClr val="BDB8DF"/>
            </a:solidFill>
            <a:prstDash val="solid"/>
          </a:ln>
        </p:spPr>
      </p:sp>
      <p:sp>
        <p:nvSpPr>
          <p:cNvPr id="15" name="Text 10"/>
          <p:cNvSpPr/>
          <p:nvPr/>
        </p:nvSpPr>
        <p:spPr>
          <a:xfrm>
            <a:off x="890171" y="3828455"/>
            <a:ext cx="168473" cy="292418"/>
          </a:xfrm>
          <a:prstGeom prst="rect">
            <a:avLst/>
          </a:prstGeom>
          <a:noFill/>
          <a:ln/>
        </p:spPr>
        <p:txBody>
          <a:bodyPr wrap="none" rtlCol="0" anchor="t"/>
          <a:lstStyle/>
          <a:p>
            <a:pPr marL="0" indent="0" algn="ctr">
              <a:lnSpc>
                <a:spcPts val="2302"/>
              </a:lnSpc>
              <a:buNone/>
            </a:pPr>
            <a:r>
              <a:rPr lang="en-US" sz="2302" b="1" dirty="0">
                <a:solidFill>
                  <a:srgbClr val="2A2742"/>
                </a:solidFill>
                <a:latin typeface="Outfit" pitchFamily="34" charset="0"/>
                <a:ea typeface="Outfit" pitchFamily="34" charset="-122"/>
                <a:cs typeface="Outfit" pitchFamily="34" charset="-120"/>
              </a:rPr>
              <a:t>2</a:t>
            </a:r>
            <a:endParaRPr lang="en-US" sz="2302" dirty="0"/>
          </a:p>
        </p:txBody>
      </p:sp>
      <p:sp>
        <p:nvSpPr>
          <p:cNvPr id="16" name="Text 11"/>
          <p:cNvSpPr/>
          <p:nvPr/>
        </p:nvSpPr>
        <p:spPr>
          <a:xfrm>
            <a:off x="2046327" y="3731181"/>
            <a:ext cx="2436376" cy="304443"/>
          </a:xfrm>
          <a:prstGeom prst="rect">
            <a:avLst/>
          </a:prstGeom>
          <a:noFill/>
          <a:ln/>
        </p:spPr>
        <p:txBody>
          <a:bodyPr wrap="none" rtlCol="0" anchor="t"/>
          <a:lstStyle/>
          <a:p>
            <a:pPr marL="0" indent="0" algn="l">
              <a:lnSpc>
                <a:spcPts val="2398"/>
              </a:lnSpc>
              <a:buNone/>
            </a:pPr>
            <a:r>
              <a:rPr lang="en-US" sz="2400" b="1" dirty="0">
                <a:solidFill>
                  <a:srgbClr val="2A2742"/>
                </a:solidFill>
                <a:latin typeface="Outfit" pitchFamily="34" charset="0"/>
                <a:ea typeface="Outfit" pitchFamily="34" charset="-122"/>
                <a:cs typeface="Outfit" pitchFamily="34" charset="-120"/>
              </a:rPr>
              <a:t>Monthly Trend</a:t>
            </a:r>
            <a:endParaRPr lang="en-US" sz="2400" dirty="0"/>
          </a:p>
        </p:txBody>
      </p:sp>
      <p:sp>
        <p:nvSpPr>
          <p:cNvPr id="17" name="Text 12"/>
          <p:cNvSpPr/>
          <p:nvPr/>
        </p:nvSpPr>
        <p:spPr>
          <a:xfrm>
            <a:off x="2046327" y="4152543"/>
            <a:ext cx="6415564" cy="935474"/>
          </a:xfrm>
          <a:prstGeom prst="rect">
            <a:avLst/>
          </a:prstGeom>
          <a:noFill/>
          <a:ln/>
        </p:spPr>
        <p:txBody>
          <a:bodyPr wrap="square" rtlCol="0" anchor="t"/>
          <a:lstStyle/>
          <a:p>
            <a:pPr marL="0" indent="0" algn="l">
              <a:lnSpc>
                <a:spcPts val="2456"/>
              </a:lnSpc>
              <a:buNone/>
            </a:pPr>
            <a:r>
              <a:rPr lang="en-US" dirty="0">
                <a:solidFill>
                  <a:srgbClr val="2A2742"/>
                </a:solidFill>
                <a:latin typeface="Arimo" pitchFamily="34" charset="0"/>
                <a:ea typeface="Arimo" pitchFamily="34" charset="-122"/>
                <a:cs typeface="Arimo" pitchFamily="34" charset="-120"/>
              </a:rPr>
              <a:t>The data reveals seasonal peaks, with higher sales during specific months. Understanding these patterns enables forecasting future demand and optimizing inventory levels.</a:t>
            </a:r>
            <a:endParaRPr lang="en-US" dirty="0"/>
          </a:p>
        </p:txBody>
      </p:sp>
      <p:sp>
        <p:nvSpPr>
          <p:cNvPr id="18" name="Shape 13"/>
          <p:cNvSpPr/>
          <p:nvPr/>
        </p:nvSpPr>
        <p:spPr>
          <a:xfrm>
            <a:off x="1170801" y="5904786"/>
            <a:ext cx="682109" cy="22860"/>
          </a:xfrm>
          <a:prstGeom prst="roundRect">
            <a:avLst>
              <a:gd name="adj" fmla="val 358105"/>
            </a:avLst>
          </a:prstGeom>
          <a:solidFill>
            <a:srgbClr val="BDB8DF"/>
          </a:solidFill>
          <a:ln/>
        </p:spPr>
      </p:sp>
      <p:sp>
        <p:nvSpPr>
          <p:cNvPr id="19" name="Shape 14"/>
          <p:cNvSpPr/>
          <p:nvPr/>
        </p:nvSpPr>
        <p:spPr>
          <a:xfrm>
            <a:off x="755154" y="5697022"/>
            <a:ext cx="438507" cy="438507"/>
          </a:xfrm>
          <a:prstGeom prst="roundRect">
            <a:avLst>
              <a:gd name="adj" fmla="val 18669"/>
            </a:avLst>
          </a:prstGeom>
          <a:solidFill>
            <a:srgbClr val="E9E6FA"/>
          </a:solidFill>
          <a:ln w="7620">
            <a:solidFill>
              <a:srgbClr val="BDB8DF"/>
            </a:solidFill>
            <a:prstDash val="solid"/>
          </a:ln>
        </p:spPr>
      </p:sp>
      <p:sp>
        <p:nvSpPr>
          <p:cNvPr id="20" name="Text 15"/>
          <p:cNvSpPr/>
          <p:nvPr/>
        </p:nvSpPr>
        <p:spPr>
          <a:xfrm>
            <a:off x="891242" y="5770007"/>
            <a:ext cx="166330" cy="292418"/>
          </a:xfrm>
          <a:prstGeom prst="rect">
            <a:avLst/>
          </a:prstGeom>
          <a:noFill/>
          <a:ln/>
        </p:spPr>
        <p:txBody>
          <a:bodyPr wrap="none" rtlCol="0" anchor="t"/>
          <a:lstStyle/>
          <a:p>
            <a:pPr marL="0" indent="0" algn="ctr">
              <a:lnSpc>
                <a:spcPts val="2302"/>
              </a:lnSpc>
              <a:buNone/>
            </a:pPr>
            <a:r>
              <a:rPr lang="en-US" sz="2302" b="1" dirty="0">
                <a:solidFill>
                  <a:srgbClr val="2A2742"/>
                </a:solidFill>
                <a:latin typeface="Outfit" pitchFamily="34" charset="0"/>
                <a:ea typeface="Outfit" pitchFamily="34" charset="-122"/>
                <a:cs typeface="Outfit" pitchFamily="34" charset="-120"/>
              </a:rPr>
              <a:t>3</a:t>
            </a:r>
            <a:endParaRPr lang="en-US" sz="2302" dirty="0"/>
          </a:p>
        </p:txBody>
      </p:sp>
      <p:sp>
        <p:nvSpPr>
          <p:cNvPr id="21" name="Text 16"/>
          <p:cNvSpPr/>
          <p:nvPr/>
        </p:nvSpPr>
        <p:spPr>
          <a:xfrm>
            <a:off x="2046327" y="5672733"/>
            <a:ext cx="2856071" cy="304443"/>
          </a:xfrm>
          <a:prstGeom prst="rect">
            <a:avLst/>
          </a:prstGeom>
          <a:noFill/>
          <a:ln/>
        </p:spPr>
        <p:txBody>
          <a:bodyPr wrap="none" rtlCol="0" anchor="t"/>
          <a:lstStyle/>
          <a:p>
            <a:pPr marL="0" indent="0" algn="l">
              <a:lnSpc>
                <a:spcPts val="2398"/>
              </a:lnSpc>
              <a:buNone/>
            </a:pPr>
            <a:r>
              <a:rPr lang="en-US" sz="2400" b="1" dirty="0">
                <a:solidFill>
                  <a:srgbClr val="2A2742"/>
                </a:solidFill>
                <a:latin typeface="Outfit" pitchFamily="34" charset="0"/>
                <a:ea typeface="Outfit" pitchFamily="34" charset="-122"/>
                <a:cs typeface="Outfit" pitchFamily="34" charset="-120"/>
              </a:rPr>
              <a:t>Seasonality and Holidays</a:t>
            </a:r>
            <a:endParaRPr lang="en-US" sz="2400" dirty="0"/>
          </a:p>
        </p:txBody>
      </p:sp>
      <p:sp>
        <p:nvSpPr>
          <p:cNvPr id="22" name="Text 17"/>
          <p:cNvSpPr/>
          <p:nvPr/>
        </p:nvSpPr>
        <p:spPr>
          <a:xfrm>
            <a:off x="2046327" y="6094095"/>
            <a:ext cx="6415564" cy="935474"/>
          </a:xfrm>
          <a:prstGeom prst="rect">
            <a:avLst/>
          </a:prstGeom>
          <a:noFill/>
          <a:ln/>
        </p:spPr>
        <p:txBody>
          <a:bodyPr wrap="square" rtlCol="0" anchor="t"/>
          <a:lstStyle/>
          <a:p>
            <a:pPr marL="0" indent="0" algn="l">
              <a:lnSpc>
                <a:spcPts val="2456"/>
              </a:lnSpc>
              <a:buNone/>
            </a:pPr>
            <a:r>
              <a:rPr lang="en-US" dirty="0">
                <a:solidFill>
                  <a:srgbClr val="2A2742"/>
                </a:solidFill>
                <a:latin typeface="Arimo" pitchFamily="34" charset="0"/>
                <a:ea typeface="Arimo" pitchFamily="34" charset="-122"/>
                <a:cs typeface="Arimo" pitchFamily="34" charset="-120"/>
              </a:rPr>
              <a:t>Sales often spike around major holidays, such as Christmas and Thanksgiving. These trends can be incorporated into forecasting models to improve accuracy.</a:t>
            </a:r>
            <a:endParaRPr lang="en-US" dirty="0"/>
          </a:p>
        </p:txBody>
      </p:sp>
      <p:pic>
        <p:nvPicPr>
          <p:cNvPr id="24" name="Picture 23">
            <a:extLst>
              <a:ext uri="{FF2B5EF4-FFF2-40B4-BE49-F238E27FC236}">
                <a16:creationId xmlns:a16="http://schemas.microsoft.com/office/drawing/2014/main" id="{10ED25EE-F490-4B07-9F6D-0165C338DED9}"/>
              </a:ext>
            </a:extLst>
          </p:cNvPr>
          <p:cNvPicPr>
            <a:picLocks noChangeAspect="1"/>
          </p:cNvPicPr>
          <p:nvPr/>
        </p:nvPicPr>
        <p:blipFill>
          <a:blip r:embed="rId5"/>
          <a:stretch>
            <a:fillRect/>
          </a:stretch>
        </p:blipFill>
        <p:spPr>
          <a:xfrm>
            <a:off x="9351822" y="4013296"/>
            <a:ext cx="4893769" cy="4000936"/>
          </a:xfrm>
          <a:prstGeom prst="rect">
            <a:avLst/>
          </a:prstGeom>
        </p:spPr>
      </p:pic>
      <p:pic>
        <p:nvPicPr>
          <p:cNvPr id="26" name="Picture 25">
            <a:extLst>
              <a:ext uri="{FF2B5EF4-FFF2-40B4-BE49-F238E27FC236}">
                <a16:creationId xmlns:a16="http://schemas.microsoft.com/office/drawing/2014/main" id="{42B433A6-F03F-4102-9A84-04043214046B}"/>
              </a:ext>
            </a:extLst>
          </p:cNvPr>
          <p:cNvPicPr>
            <a:picLocks noChangeAspect="1"/>
          </p:cNvPicPr>
          <p:nvPr/>
        </p:nvPicPr>
        <p:blipFill>
          <a:blip r:embed="rId6"/>
          <a:stretch>
            <a:fillRect/>
          </a:stretch>
        </p:blipFill>
        <p:spPr>
          <a:xfrm>
            <a:off x="9334784" y="405336"/>
            <a:ext cx="4910807" cy="336819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72415" y="2348151"/>
            <a:ext cx="4941570" cy="3533299"/>
          </a:xfrm>
          <a:prstGeom prst="rect">
            <a:avLst/>
          </a:prstGeom>
        </p:spPr>
      </p:pic>
      <p:sp>
        <p:nvSpPr>
          <p:cNvPr id="6" name="Text 1"/>
          <p:cNvSpPr/>
          <p:nvPr/>
        </p:nvSpPr>
        <p:spPr>
          <a:xfrm>
            <a:off x="6248757" y="790694"/>
            <a:ext cx="5446038" cy="680680"/>
          </a:xfrm>
          <a:prstGeom prst="rect">
            <a:avLst/>
          </a:prstGeom>
          <a:noFill/>
          <a:ln/>
        </p:spPr>
        <p:txBody>
          <a:bodyPr wrap="none" rtlCol="0" anchor="t"/>
          <a:lstStyle/>
          <a:p>
            <a:pPr marL="0" indent="0">
              <a:lnSpc>
                <a:spcPts val="5360"/>
              </a:lnSpc>
              <a:buNone/>
            </a:pPr>
            <a:r>
              <a:rPr lang="en-US" sz="4288" b="1" dirty="0">
                <a:solidFill>
                  <a:srgbClr val="231971"/>
                </a:solidFill>
                <a:latin typeface="Outfit" pitchFamily="34" charset="0"/>
                <a:ea typeface="Outfit" pitchFamily="34" charset="-122"/>
                <a:cs typeface="Outfit" pitchFamily="34" charset="-120"/>
              </a:rPr>
              <a:t>Model Selection</a:t>
            </a:r>
            <a:endParaRPr lang="en-US" sz="4288" dirty="0"/>
          </a:p>
        </p:txBody>
      </p:sp>
      <p:sp>
        <p:nvSpPr>
          <p:cNvPr id="7" name="Shape 2"/>
          <p:cNvSpPr/>
          <p:nvPr/>
        </p:nvSpPr>
        <p:spPr>
          <a:xfrm>
            <a:off x="6248757" y="1798082"/>
            <a:ext cx="7619286" cy="1618893"/>
          </a:xfrm>
          <a:prstGeom prst="roundRect">
            <a:avLst>
              <a:gd name="adj" fmla="val 5652"/>
            </a:avLst>
          </a:prstGeom>
          <a:solidFill>
            <a:srgbClr val="E9E6FA"/>
          </a:solidFill>
          <a:ln w="7620">
            <a:solidFill>
              <a:srgbClr val="BDB8DF"/>
            </a:solidFill>
            <a:prstDash val="solid"/>
          </a:ln>
        </p:spPr>
      </p:sp>
      <p:sp>
        <p:nvSpPr>
          <p:cNvPr id="8" name="Text 3"/>
          <p:cNvSpPr/>
          <p:nvPr/>
        </p:nvSpPr>
        <p:spPr>
          <a:xfrm>
            <a:off x="6474143" y="2023467"/>
            <a:ext cx="2722959" cy="340281"/>
          </a:xfrm>
          <a:prstGeom prst="rect">
            <a:avLst/>
          </a:prstGeom>
          <a:noFill/>
          <a:ln/>
        </p:spPr>
        <p:txBody>
          <a:bodyPr wrap="none" rtlCol="0" anchor="t"/>
          <a:lstStyle/>
          <a:p>
            <a:pPr marL="0" indent="0">
              <a:lnSpc>
                <a:spcPts val="2680"/>
              </a:lnSpc>
              <a:buNone/>
            </a:pPr>
            <a:r>
              <a:rPr lang="en-US" sz="2144" b="1" dirty="0">
                <a:solidFill>
                  <a:srgbClr val="2A2742"/>
                </a:solidFill>
                <a:latin typeface="Outfit" pitchFamily="34" charset="0"/>
                <a:ea typeface="Outfit" pitchFamily="34" charset="-122"/>
                <a:cs typeface="Outfit" pitchFamily="34" charset="-120"/>
              </a:rPr>
              <a:t>Linear Regression</a:t>
            </a:r>
            <a:endParaRPr lang="en-US" sz="2144" dirty="0"/>
          </a:p>
        </p:txBody>
      </p:sp>
      <p:sp>
        <p:nvSpPr>
          <p:cNvPr id="9" name="Text 4"/>
          <p:cNvSpPr/>
          <p:nvPr/>
        </p:nvSpPr>
        <p:spPr>
          <a:xfrm>
            <a:off x="6474143" y="2494359"/>
            <a:ext cx="7168515" cy="697230"/>
          </a:xfrm>
          <a:prstGeom prst="rect">
            <a:avLst/>
          </a:prstGeom>
          <a:noFill/>
          <a:ln/>
        </p:spPr>
        <p:txBody>
          <a:bodyPr wrap="square" rtlCol="0" anchor="t"/>
          <a:lstStyle/>
          <a:p>
            <a:pPr marL="0" indent="0">
              <a:lnSpc>
                <a:spcPts val="2744"/>
              </a:lnSpc>
              <a:buNone/>
            </a:pPr>
            <a:r>
              <a:rPr lang="en-US" sz="1715" dirty="0">
                <a:solidFill>
                  <a:srgbClr val="2A2742"/>
                </a:solidFill>
                <a:latin typeface="Arimo" pitchFamily="34" charset="0"/>
                <a:ea typeface="Arimo" pitchFamily="34" charset="-122"/>
                <a:cs typeface="Arimo" pitchFamily="34" charset="-120"/>
              </a:rPr>
              <a:t>This model assumes a linear relationship between features and the target variable, providing a simple baseline prediction.</a:t>
            </a:r>
            <a:endParaRPr lang="en-US" sz="1715" dirty="0"/>
          </a:p>
        </p:txBody>
      </p:sp>
      <p:sp>
        <p:nvSpPr>
          <p:cNvPr id="10" name="Shape 5"/>
          <p:cNvSpPr/>
          <p:nvPr/>
        </p:nvSpPr>
        <p:spPr>
          <a:xfrm>
            <a:off x="6248757" y="3634740"/>
            <a:ext cx="7619286" cy="1618893"/>
          </a:xfrm>
          <a:prstGeom prst="roundRect">
            <a:avLst>
              <a:gd name="adj" fmla="val 5652"/>
            </a:avLst>
          </a:prstGeom>
          <a:solidFill>
            <a:srgbClr val="E9E6FA"/>
          </a:solidFill>
          <a:ln w="7620">
            <a:solidFill>
              <a:srgbClr val="BDB8DF"/>
            </a:solidFill>
            <a:prstDash val="solid"/>
          </a:ln>
        </p:spPr>
      </p:sp>
      <p:sp>
        <p:nvSpPr>
          <p:cNvPr id="11" name="Text 6"/>
          <p:cNvSpPr/>
          <p:nvPr/>
        </p:nvSpPr>
        <p:spPr>
          <a:xfrm>
            <a:off x="6474143" y="3860125"/>
            <a:ext cx="3041928" cy="340281"/>
          </a:xfrm>
          <a:prstGeom prst="rect">
            <a:avLst/>
          </a:prstGeom>
          <a:noFill/>
          <a:ln/>
        </p:spPr>
        <p:txBody>
          <a:bodyPr wrap="none" rtlCol="0" anchor="t"/>
          <a:lstStyle/>
          <a:p>
            <a:pPr marL="0" indent="0">
              <a:lnSpc>
                <a:spcPts val="2680"/>
              </a:lnSpc>
              <a:buNone/>
            </a:pPr>
            <a:r>
              <a:rPr lang="en-US" sz="2144" b="1" dirty="0">
                <a:solidFill>
                  <a:srgbClr val="2A2742"/>
                </a:solidFill>
                <a:latin typeface="Outfit" pitchFamily="34" charset="0"/>
                <a:ea typeface="Outfit" pitchFamily="34" charset="-122"/>
                <a:cs typeface="Outfit" pitchFamily="34" charset="-120"/>
              </a:rPr>
              <a:t>Decision Tree Regressor</a:t>
            </a:r>
            <a:endParaRPr lang="en-US" sz="2144" dirty="0"/>
          </a:p>
        </p:txBody>
      </p:sp>
      <p:sp>
        <p:nvSpPr>
          <p:cNvPr id="12" name="Text 7"/>
          <p:cNvSpPr/>
          <p:nvPr/>
        </p:nvSpPr>
        <p:spPr>
          <a:xfrm>
            <a:off x="6474143" y="4331018"/>
            <a:ext cx="7168515" cy="697230"/>
          </a:xfrm>
          <a:prstGeom prst="rect">
            <a:avLst/>
          </a:prstGeom>
          <a:noFill/>
          <a:ln/>
        </p:spPr>
        <p:txBody>
          <a:bodyPr wrap="square" rtlCol="0" anchor="t"/>
          <a:lstStyle/>
          <a:p>
            <a:pPr marL="0" indent="0">
              <a:lnSpc>
                <a:spcPts val="2744"/>
              </a:lnSpc>
              <a:buNone/>
            </a:pPr>
            <a:r>
              <a:rPr lang="en-US" sz="1715" dirty="0">
                <a:solidFill>
                  <a:srgbClr val="2A2742"/>
                </a:solidFill>
                <a:latin typeface="Arimo" pitchFamily="34" charset="0"/>
                <a:ea typeface="Arimo" pitchFamily="34" charset="-122"/>
                <a:cs typeface="Arimo" pitchFamily="34" charset="-120"/>
              </a:rPr>
              <a:t>This model can capture non-linear patterns in the data, potentially leading to more accurate predictions than linear regression.</a:t>
            </a:r>
            <a:endParaRPr lang="en-US" sz="1715" dirty="0"/>
          </a:p>
        </p:txBody>
      </p:sp>
      <p:sp>
        <p:nvSpPr>
          <p:cNvPr id="13" name="Shape 8"/>
          <p:cNvSpPr/>
          <p:nvPr/>
        </p:nvSpPr>
        <p:spPr>
          <a:xfrm>
            <a:off x="6248757" y="5471398"/>
            <a:ext cx="7619286" cy="1967508"/>
          </a:xfrm>
          <a:prstGeom prst="roundRect">
            <a:avLst>
              <a:gd name="adj" fmla="val 4650"/>
            </a:avLst>
          </a:prstGeom>
          <a:solidFill>
            <a:srgbClr val="E9E6FA"/>
          </a:solidFill>
          <a:ln w="7620">
            <a:solidFill>
              <a:srgbClr val="BDB8DF"/>
            </a:solidFill>
            <a:prstDash val="solid"/>
          </a:ln>
        </p:spPr>
      </p:sp>
      <p:sp>
        <p:nvSpPr>
          <p:cNvPr id="14" name="Text 9"/>
          <p:cNvSpPr/>
          <p:nvPr/>
        </p:nvSpPr>
        <p:spPr>
          <a:xfrm>
            <a:off x="6474143" y="5696783"/>
            <a:ext cx="3271838" cy="340281"/>
          </a:xfrm>
          <a:prstGeom prst="rect">
            <a:avLst/>
          </a:prstGeom>
          <a:noFill/>
          <a:ln/>
        </p:spPr>
        <p:txBody>
          <a:bodyPr wrap="none" rtlCol="0" anchor="t"/>
          <a:lstStyle/>
          <a:p>
            <a:pPr marL="0" indent="0">
              <a:lnSpc>
                <a:spcPts val="2680"/>
              </a:lnSpc>
              <a:buNone/>
            </a:pPr>
            <a:r>
              <a:rPr lang="en-US" sz="2144" b="1" dirty="0">
                <a:solidFill>
                  <a:srgbClr val="2A2742"/>
                </a:solidFill>
                <a:latin typeface="Outfit" pitchFamily="34" charset="0"/>
                <a:ea typeface="Outfit" pitchFamily="34" charset="-122"/>
                <a:cs typeface="Outfit" pitchFamily="34" charset="-120"/>
              </a:rPr>
              <a:t>Random Forest Regressor</a:t>
            </a:r>
            <a:endParaRPr lang="en-US" sz="2144" dirty="0"/>
          </a:p>
        </p:txBody>
      </p:sp>
      <p:sp>
        <p:nvSpPr>
          <p:cNvPr id="15" name="Text 10"/>
          <p:cNvSpPr/>
          <p:nvPr/>
        </p:nvSpPr>
        <p:spPr>
          <a:xfrm>
            <a:off x="6474143" y="6167676"/>
            <a:ext cx="7168515" cy="1045845"/>
          </a:xfrm>
          <a:prstGeom prst="rect">
            <a:avLst/>
          </a:prstGeom>
          <a:noFill/>
          <a:ln/>
        </p:spPr>
        <p:txBody>
          <a:bodyPr wrap="square" rtlCol="0" anchor="t"/>
          <a:lstStyle/>
          <a:p>
            <a:pPr marL="0" indent="0">
              <a:lnSpc>
                <a:spcPts val="2744"/>
              </a:lnSpc>
              <a:buNone/>
            </a:pPr>
            <a:r>
              <a:rPr lang="en-US" sz="1715" dirty="0">
                <a:solidFill>
                  <a:srgbClr val="2A2742"/>
                </a:solidFill>
                <a:latin typeface="Arimo" pitchFamily="34" charset="0"/>
                <a:ea typeface="Arimo" pitchFamily="34" charset="-122"/>
                <a:cs typeface="Arimo" pitchFamily="34" charset="-120"/>
              </a:rPr>
              <a:t>This ensemble model combines multiple decision trees to improve prediction accuracy and reduce overfitting, often achieving superior performance.</a:t>
            </a:r>
            <a:endParaRPr lang="en-US" sz="171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0758" y="0"/>
            <a:ext cx="14630400" cy="8229600"/>
          </a:xfrm>
          <a:prstGeom prst="rect">
            <a:avLst/>
          </a:prstGeom>
          <a:solidFill>
            <a:srgbClr val="FAFAFA">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55746" y="1685330"/>
            <a:ext cx="4974788" cy="4858822"/>
          </a:xfrm>
          <a:prstGeom prst="rect">
            <a:avLst/>
          </a:prstGeom>
        </p:spPr>
      </p:pic>
      <p:sp>
        <p:nvSpPr>
          <p:cNvPr id="6" name="Text 1"/>
          <p:cNvSpPr/>
          <p:nvPr/>
        </p:nvSpPr>
        <p:spPr>
          <a:xfrm>
            <a:off x="6202561" y="989290"/>
            <a:ext cx="6867980" cy="639485"/>
          </a:xfrm>
          <a:prstGeom prst="rect">
            <a:avLst/>
          </a:prstGeom>
          <a:noFill/>
          <a:ln/>
        </p:spPr>
        <p:txBody>
          <a:bodyPr wrap="none" rtlCol="0" anchor="t"/>
          <a:lstStyle/>
          <a:p>
            <a:pPr marL="0" indent="0">
              <a:lnSpc>
                <a:spcPts val="5035"/>
              </a:lnSpc>
              <a:buNone/>
            </a:pPr>
            <a:r>
              <a:rPr lang="en-US" sz="4028" b="1" dirty="0">
                <a:solidFill>
                  <a:srgbClr val="231971"/>
                </a:solidFill>
                <a:latin typeface="Outfit" pitchFamily="34" charset="0"/>
                <a:ea typeface="Outfit" pitchFamily="34" charset="-122"/>
                <a:cs typeface="Outfit" pitchFamily="34" charset="-120"/>
              </a:rPr>
              <a:t>Model Performance &amp; Accuracy </a:t>
            </a:r>
          </a:p>
          <a:p>
            <a:pPr marL="0" indent="0">
              <a:lnSpc>
                <a:spcPts val="5035"/>
              </a:lnSpc>
              <a:buNone/>
            </a:pPr>
            <a:endParaRPr lang="en-US" sz="4028" dirty="0"/>
          </a:p>
        </p:txBody>
      </p:sp>
      <p:pic>
        <p:nvPicPr>
          <p:cNvPr id="7" name="Image 3" descr="preencoded.png"/>
          <p:cNvPicPr>
            <a:picLocks noChangeAspect="1"/>
          </p:cNvPicPr>
          <p:nvPr/>
        </p:nvPicPr>
        <p:blipFill>
          <a:blip r:embed="rId6"/>
          <a:stretch>
            <a:fillRect/>
          </a:stretch>
        </p:blipFill>
        <p:spPr>
          <a:xfrm>
            <a:off x="6202561" y="1935718"/>
            <a:ext cx="1023104" cy="1833801"/>
          </a:xfrm>
          <a:prstGeom prst="rect">
            <a:avLst/>
          </a:prstGeom>
        </p:spPr>
      </p:pic>
      <p:sp>
        <p:nvSpPr>
          <p:cNvPr id="8" name="Text 2"/>
          <p:cNvSpPr/>
          <p:nvPr/>
        </p:nvSpPr>
        <p:spPr>
          <a:xfrm>
            <a:off x="7532608" y="2140267"/>
            <a:ext cx="2557820" cy="319683"/>
          </a:xfrm>
          <a:prstGeom prst="rect">
            <a:avLst/>
          </a:prstGeom>
          <a:noFill/>
          <a:ln/>
        </p:spPr>
        <p:txBody>
          <a:bodyPr wrap="none" rtlCol="0" anchor="t"/>
          <a:lstStyle/>
          <a:p>
            <a:pPr marL="0" indent="0" algn="l">
              <a:lnSpc>
                <a:spcPts val="2518"/>
              </a:lnSpc>
              <a:buNone/>
            </a:pPr>
            <a:r>
              <a:rPr lang="en-US" sz="2014" b="1" dirty="0">
                <a:solidFill>
                  <a:srgbClr val="2A2742"/>
                </a:solidFill>
                <a:latin typeface="Outfit" pitchFamily="34" charset="0"/>
                <a:ea typeface="Outfit" pitchFamily="34" charset="-122"/>
                <a:cs typeface="Outfit" pitchFamily="34" charset="-120"/>
              </a:rPr>
              <a:t>Model Performance</a:t>
            </a:r>
            <a:endParaRPr lang="en-US" sz="2014" dirty="0"/>
          </a:p>
        </p:txBody>
      </p:sp>
      <p:sp>
        <p:nvSpPr>
          <p:cNvPr id="9" name="Text 3"/>
          <p:cNvSpPr/>
          <p:nvPr/>
        </p:nvSpPr>
        <p:spPr>
          <a:xfrm>
            <a:off x="7532608" y="2582704"/>
            <a:ext cx="6381631" cy="982266"/>
          </a:xfrm>
          <a:prstGeom prst="rect">
            <a:avLst/>
          </a:prstGeom>
          <a:noFill/>
          <a:ln/>
        </p:spPr>
        <p:txBody>
          <a:bodyPr wrap="square" rtlCol="0" anchor="t"/>
          <a:lstStyle/>
          <a:p>
            <a:pPr marL="0" indent="0" algn="l">
              <a:lnSpc>
                <a:spcPts val="2578"/>
              </a:lnSpc>
              <a:buNone/>
            </a:pPr>
            <a:r>
              <a:rPr lang="en-US" sz="1611" dirty="0">
                <a:solidFill>
                  <a:srgbClr val="2A2742"/>
                </a:solidFill>
                <a:latin typeface="Arimo" pitchFamily="34" charset="0"/>
                <a:ea typeface="Arimo" pitchFamily="34" charset="-122"/>
                <a:cs typeface="Arimo" pitchFamily="34" charset="-120"/>
              </a:rPr>
              <a:t>Among the tested models, the Random Forest Regressor demonstrated the highest accuracy based on the Mean Squared Error (MSE) and R-squared (R²) metrics.</a:t>
            </a:r>
            <a:endParaRPr lang="en-US" sz="1611" dirty="0"/>
          </a:p>
        </p:txBody>
      </p:sp>
      <p:pic>
        <p:nvPicPr>
          <p:cNvPr id="10" name="Image 4" descr="preencoded.png"/>
          <p:cNvPicPr>
            <a:picLocks noChangeAspect="1"/>
          </p:cNvPicPr>
          <p:nvPr/>
        </p:nvPicPr>
        <p:blipFill>
          <a:blip r:embed="rId7"/>
          <a:stretch>
            <a:fillRect/>
          </a:stretch>
        </p:blipFill>
        <p:spPr>
          <a:xfrm>
            <a:off x="6202561" y="3769519"/>
            <a:ext cx="1023104" cy="1636990"/>
          </a:xfrm>
          <a:prstGeom prst="rect">
            <a:avLst/>
          </a:prstGeom>
        </p:spPr>
      </p:pic>
      <p:sp>
        <p:nvSpPr>
          <p:cNvPr id="11" name="Text 4"/>
          <p:cNvSpPr/>
          <p:nvPr/>
        </p:nvSpPr>
        <p:spPr>
          <a:xfrm>
            <a:off x="7532608" y="3974068"/>
            <a:ext cx="2557820" cy="319683"/>
          </a:xfrm>
          <a:prstGeom prst="rect">
            <a:avLst/>
          </a:prstGeom>
          <a:noFill/>
          <a:ln/>
        </p:spPr>
        <p:txBody>
          <a:bodyPr wrap="none" rtlCol="0" anchor="t"/>
          <a:lstStyle/>
          <a:p>
            <a:pPr marL="0" indent="0" algn="l">
              <a:lnSpc>
                <a:spcPts val="2518"/>
              </a:lnSpc>
              <a:buNone/>
            </a:pPr>
            <a:r>
              <a:rPr lang="en-US" sz="2014" b="1" dirty="0">
                <a:solidFill>
                  <a:srgbClr val="2A2742"/>
                </a:solidFill>
                <a:latin typeface="Outfit" pitchFamily="34" charset="0"/>
                <a:ea typeface="Outfit" pitchFamily="34" charset="-122"/>
                <a:cs typeface="Outfit" pitchFamily="34" charset="-120"/>
              </a:rPr>
              <a:t>Prediction Accuracy</a:t>
            </a:r>
            <a:endParaRPr lang="en-US" sz="2014" dirty="0"/>
          </a:p>
        </p:txBody>
      </p:sp>
      <p:sp>
        <p:nvSpPr>
          <p:cNvPr id="12" name="Text 5"/>
          <p:cNvSpPr/>
          <p:nvPr/>
        </p:nvSpPr>
        <p:spPr>
          <a:xfrm>
            <a:off x="7532608" y="4416504"/>
            <a:ext cx="6381631" cy="654844"/>
          </a:xfrm>
          <a:prstGeom prst="rect">
            <a:avLst/>
          </a:prstGeom>
          <a:noFill/>
          <a:ln/>
        </p:spPr>
        <p:txBody>
          <a:bodyPr wrap="square" rtlCol="0" anchor="t"/>
          <a:lstStyle/>
          <a:p>
            <a:pPr marL="0" indent="0" algn="l">
              <a:lnSpc>
                <a:spcPts val="2578"/>
              </a:lnSpc>
              <a:buNone/>
            </a:pPr>
            <a:r>
              <a:rPr lang="en-US" sz="1611" dirty="0">
                <a:solidFill>
                  <a:srgbClr val="2A2742"/>
                </a:solidFill>
                <a:latin typeface="Arimo" pitchFamily="34" charset="0"/>
                <a:ea typeface="Arimo" pitchFamily="34" charset="-122"/>
                <a:cs typeface="Arimo" pitchFamily="34" charset="-120"/>
              </a:rPr>
              <a:t>Random Forest Model accurately predicted future sales trends, providing valuable insights into future demand and market dynamics.</a:t>
            </a:r>
            <a:endParaRPr lang="en-US" sz="1611" dirty="0"/>
          </a:p>
        </p:txBody>
      </p:sp>
      <p:pic>
        <p:nvPicPr>
          <p:cNvPr id="13" name="Image 5" descr="preencoded.png"/>
          <p:cNvPicPr>
            <a:picLocks noChangeAspect="1"/>
          </p:cNvPicPr>
          <p:nvPr/>
        </p:nvPicPr>
        <p:blipFill>
          <a:blip r:embed="rId8"/>
          <a:stretch>
            <a:fillRect/>
          </a:stretch>
        </p:blipFill>
        <p:spPr>
          <a:xfrm>
            <a:off x="6202561" y="5406509"/>
            <a:ext cx="1023104" cy="1833801"/>
          </a:xfrm>
          <a:prstGeom prst="rect">
            <a:avLst/>
          </a:prstGeom>
        </p:spPr>
      </p:pic>
      <p:sp>
        <p:nvSpPr>
          <p:cNvPr id="14" name="Text 6"/>
          <p:cNvSpPr/>
          <p:nvPr/>
        </p:nvSpPr>
        <p:spPr>
          <a:xfrm>
            <a:off x="7532608" y="5611058"/>
            <a:ext cx="2580084" cy="319683"/>
          </a:xfrm>
          <a:prstGeom prst="rect">
            <a:avLst/>
          </a:prstGeom>
          <a:noFill/>
          <a:ln/>
        </p:spPr>
        <p:txBody>
          <a:bodyPr wrap="none" rtlCol="0" anchor="t"/>
          <a:lstStyle/>
          <a:p>
            <a:pPr marL="0" indent="0" algn="l">
              <a:lnSpc>
                <a:spcPts val="2518"/>
              </a:lnSpc>
              <a:buNone/>
            </a:pPr>
            <a:r>
              <a:rPr lang="en-US" sz="2014" b="1" dirty="0">
                <a:solidFill>
                  <a:srgbClr val="2A2742"/>
                </a:solidFill>
                <a:latin typeface="Outfit" pitchFamily="34" charset="0"/>
                <a:ea typeface="Outfit" pitchFamily="34" charset="-122"/>
                <a:cs typeface="Outfit" pitchFamily="34" charset="-120"/>
              </a:rPr>
              <a:t>Model Optimization</a:t>
            </a:r>
          </a:p>
          <a:p>
            <a:pPr marL="0" indent="0" algn="l">
              <a:lnSpc>
                <a:spcPts val="2518"/>
              </a:lnSpc>
              <a:buNone/>
            </a:pPr>
            <a:endParaRPr lang="en-US" sz="2014" dirty="0"/>
          </a:p>
        </p:txBody>
      </p:sp>
      <p:sp>
        <p:nvSpPr>
          <p:cNvPr id="15" name="Text 7"/>
          <p:cNvSpPr/>
          <p:nvPr/>
        </p:nvSpPr>
        <p:spPr>
          <a:xfrm>
            <a:off x="7532608" y="6053495"/>
            <a:ext cx="6381631" cy="982266"/>
          </a:xfrm>
          <a:prstGeom prst="rect">
            <a:avLst/>
          </a:prstGeom>
          <a:noFill/>
          <a:ln/>
        </p:spPr>
        <p:txBody>
          <a:bodyPr wrap="square" rtlCol="0" anchor="t"/>
          <a:lstStyle/>
          <a:p>
            <a:pPr marL="0" indent="0" algn="l">
              <a:lnSpc>
                <a:spcPts val="2578"/>
              </a:lnSpc>
              <a:buNone/>
            </a:pPr>
            <a:r>
              <a:rPr lang="en-US" sz="1611" dirty="0">
                <a:solidFill>
                  <a:srgbClr val="2A2742"/>
                </a:solidFill>
                <a:latin typeface="Arimo" pitchFamily="34" charset="0"/>
                <a:ea typeface="Arimo" pitchFamily="34" charset="-122"/>
                <a:cs typeface="Arimo" pitchFamily="34" charset="-120"/>
              </a:rPr>
              <a:t>Grid Search CV is applied to optimize Random Forest Model parameters for better performance.</a:t>
            </a:r>
            <a:endParaRPr lang="en-US" sz="161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7145"/>
            <a:ext cx="14630400" cy="8229600"/>
          </a:xfrm>
          <a:prstGeom prst="rect">
            <a:avLst/>
          </a:prstGeom>
          <a:solidFill>
            <a:srgbClr val="FAFAFA">
              <a:alpha val="75000"/>
            </a:srgbClr>
          </a:solidFill>
          <a:ln/>
        </p:spPr>
        <p:txBody>
          <a:bodyPr/>
          <a:lstStyle/>
          <a:p>
            <a:endParaRPr lang="en-IN" dirty="0"/>
          </a:p>
        </p:txBody>
      </p:sp>
      <p:sp>
        <p:nvSpPr>
          <p:cNvPr id="5" name="Text 1">
            <a:extLst>
              <a:ext uri="{FF2B5EF4-FFF2-40B4-BE49-F238E27FC236}">
                <a16:creationId xmlns:a16="http://schemas.microsoft.com/office/drawing/2014/main" id="{D6DCD598-1B28-4BC8-964F-5A73BEDEAC7A}"/>
              </a:ext>
            </a:extLst>
          </p:cNvPr>
          <p:cNvSpPr/>
          <p:nvPr/>
        </p:nvSpPr>
        <p:spPr>
          <a:xfrm>
            <a:off x="673131" y="763375"/>
            <a:ext cx="5424487" cy="639485"/>
          </a:xfrm>
          <a:prstGeom prst="rect">
            <a:avLst/>
          </a:prstGeom>
          <a:noFill/>
          <a:ln/>
        </p:spPr>
        <p:txBody>
          <a:bodyPr wrap="none" rtlCol="0" anchor="t"/>
          <a:lstStyle/>
          <a:p>
            <a:pPr marL="0" indent="0">
              <a:lnSpc>
                <a:spcPts val="5035"/>
              </a:lnSpc>
              <a:buNone/>
            </a:pPr>
            <a:r>
              <a:rPr lang="en-US" sz="4000" b="1" dirty="0">
                <a:solidFill>
                  <a:srgbClr val="231971"/>
                </a:solidFill>
                <a:latin typeface="Outfit" pitchFamily="34" charset="0"/>
                <a:ea typeface="Outfit" pitchFamily="34" charset="-122"/>
                <a:cs typeface="Outfit" pitchFamily="34" charset="-120"/>
              </a:rPr>
              <a:t>Conclusion</a:t>
            </a:r>
            <a:endParaRPr lang="en-US" sz="4000" dirty="0"/>
          </a:p>
        </p:txBody>
      </p:sp>
      <p:sp>
        <p:nvSpPr>
          <p:cNvPr id="6" name="Text 3">
            <a:extLst>
              <a:ext uri="{FF2B5EF4-FFF2-40B4-BE49-F238E27FC236}">
                <a16:creationId xmlns:a16="http://schemas.microsoft.com/office/drawing/2014/main" id="{576E4D49-9172-4F74-BAE6-605573DC8EE2}"/>
              </a:ext>
            </a:extLst>
          </p:cNvPr>
          <p:cNvSpPr/>
          <p:nvPr/>
        </p:nvSpPr>
        <p:spPr>
          <a:xfrm>
            <a:off x="673131" y="1600320"/>
            <a:ext cx="12324838" cy="2971676"/>
          </a:xfrm>
          <a:prstGeom prst="rect">
            <a:avLst/>
          </a:prstGeom>
          <a:noFill/>
          <a:ln/>
        </p:spPr>
        <p:txBody>
          <a:bodyPr wrap="square" rtlCol="0" anchor="t"/>
          <a:lstStyle/>
          <a:p>
            <a:pPr marL="342900" indent="-342900">
              <a:lnSpc>
                <a:spcPts val="3110"/>
              </a:lnSpc>
              <a:buFont typeface="Wingdings" panose="05000000000000000000" pitchFamily="2" charset="2"/>
              <a:buChar char="q"/>
            </a:pPr>
            <a:r>
              <a:rPr lang="en-US" sz="2400" dirty="0"/>
              <a:t>The sales trend shows consistent growth over the years, with certain months indicating seasonal peaks. </a:t>
            </a:r>
          </a:p>
          <a:p>
            <a:pPr marL="342900" indent="-342900">
              <a:lnSpc>
                <a:spcPts val="3110"/>
              </a:lnSpc>
              <a:buFont typeface="Wingdings" panose="05000000000000000000" pitchFamily="2" charset="2"/>
              <a:buChar char="q"/>
            </a:pPr>
            <a:r>
              <a:rPr lang="en-US" sz="2400" dirty="0"/>
              <a:t>Key factors like quantity sold and discounts influence sales, though discounts may reduce profit margins. </a:t>
            </a:r>
          </a:p>
          <a:p>
            <a:pPr marL="342900" indent="-342900">
              <a:lnSpc>
                <a:spcPts val="3110"/>
              </a:lnSpc>
              <a:buFont typeface="Wingdings" panose="05000000000000000000" pitchFamily="2" charset="2"/>
              <a:buChar char="q"/>
            </a:pPr>
            <a:r>
              <a:rPr lang="en-US" sz="2400" dirty="0"/>
              <a:t>Random Forest Regressor effectively captures non-linear relationships, outperforming simpler models like Linear Regression. </a:t>
            </a:r>
          </a:p>
          <a:p>
            <a:pPr marL="342900" indent="-342900">
              <a:lnSpc>
                <a:spcPts val="3110"/>
              </a:lnSpc>
              <a:buFont typeface="Wingdings" panose="05000000000000000000" pitchFamily="2" charset="2"/>
              <a:buChar char="q"/>
            </a:pPr>
            <a:r>
              <a:rPr lang="en-US" sz="2400" dirty="0"/>
              <a:t>This analysis helps in improving inventory management and sales strategies.</a:t>
            </a:r>
          </a:p>
        </p:txBody>
      </p:sp>
      <p:sp>
        <p:nvSpPr>
          <p:cNvPr id="7" name="Text 1">
            <a:extLst>
              <a:ext uri="{FF2B5EF4-FFF2-40B4-BE49-F238E27FC236}">
                <a16:creationId xmlns:a16="http://schemas.microsoft.com/office/drawing/2014/main" id="{4CC29DF2-4FEB-45A6-8E63-DFA828568A40}"/>
              </a:ext>
            </a:extLst>
          </p:cNvPr>
          <p:cNvSpPr/>
          <p:nvPr/>
        </p:nvSpPr>
        <p:spPr>
          <a:xfrm>
            <a:off x="673131" y="4780754"/>
            <a:ext cx="4436752" cy="639485"/>
          </a:xfrm>
          <a:prstGeom prst="rect">
            <a:avLst/>
          </a:prstGeom>
          <a:noFill/>
          <a:ln/>
        </p:spPr>
        <p:txBody>
          <a:bodyPr wrap="none" rtlCol="0" anchor="t"/>
          <a:lstStyle/>
          <a:p>
            <a:pPr marL="0" indent="0">
              <a:lnSpc>
                <a:spcPts val="5035"/>
              </a:lnSpc>
              <a:buNone/>
            </a:pPr>
            <a:r>
              <a:rPr lang="en-US" sz="3800" b="1" dirty="0">
                <a:solidFill>
                  <a:srgbClr val="231971"/>
                </a:solidFill>
                <a:latin typeface="Outfit" pitchFamily="34" charset="0"/>
                <a:ea typeface="Outfit" pitchFamily="34" charset="-122"/>
                <a:cs typeface="Outfit" pitchFamily="34" charset="-120"/>
              </a:rPr>
              <a:t>Business Recommendations:</a:t>
            </a:r>
            <a:endParaRPr lang="en-US" sz="3800" dirty="0"/>
          </a:p>
        </p:txBody>
      </p:sp>
      <p:sp>
        <p:nvSpPr>
          <p:cNvPr id="8" name="Text 3">
            <a:extLst>
              <a:ext uri="{FF2B5EF4-FFF2-40B4-BE49-F238E27FC236}">
                <a16:creationId xmlns:a16="http://schemas.microsoft.com/office/drawing/2014/main" id="{A5135CEF-2FBD-487E-B8A5-FE5B9F093DC3}"/>
              </a:ext>
            </a:extLst>
          </p:cNvPr>
          <p:cNvSpPr/>
          <p:nvPr/>
        </p:nvSpPr>
        <p:spPr>
          <a:xfrm>
            <a:off x="673130" y="5617699"/>
            <a:ext cx="12324838" cy="1568409"/>
          </a:xfrm>
          <a:prstGeom prst="rect">
            <a:avLst/>
          </a:prstGeom>
          <a:noFill/>
          <a:ln/>
        </p:spPr>
        <p:txBody>
          <a:bodyPr wrap="square" rtlCol="0" anchor="t"/>
          <a:lstStyle/>
          <a:p>
            <a:pPr marL="342900" indent="-342900">
              <a:lnSpc>
                <a:spcPts val="3110"/>
              </a:lnSpc>
              <a:buFont typeface="Wingdings" panose="05000000000000000000" pitchFamily="2" charset="2"/>
              <a:buChar char="q"/>
            </a:pPr>
            <a:r>
              <a:rPr lang="en-US" sz="2400" dirty="0"/>
              <a:t>Adjust inventory to align with peak demand and optimize discount strategies to boost sales while maintaining profits. </a:t>
            </a:r>
          </a:p>
          <a:p>
            <a:pPr marL="342900" indent="-342900">
              <a:lnSpc>
                <a:spcPts val="3110"/>
              </a:lnSpc>
              <a:buFont typeface="Wingdings" panose="05000000000000000000" pitchFamily="2" charset="2"/>
              <a:buChar char="q"/>
            </a:pPr>
            <a:r>
              <a:rPr lang="en-US" sz="2400" dirty="0"/>
              <a:t>Continuously update the model to enhance accuracy and adapt to changing market conditions.</a:t>
            </a:r>
          </a:p>
        </p:txBody>
      </p:sp>
    </p:spTree>
    <p:extLst>
      <p:ext uri="{BB962C8B-B14F-4D97-AF65-F5344CB8AC3E}">
        <p14:creationId xmlns:p14="http://schemas.microsoft.com/office/powerpoint/2010/main" val="2962777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txBody>
          <a:bodyPr/>
          <a:lstStyle/>
          <a:p>
            <a:endParaRPr lang="en-IN" dirty="0"/>
          </a:p>
        </p:txBody>
      </p:sp>
      <p:sp>
        <p:nvSpPr>
          <p:cNvPr id="4" name="Text 1"/>
          <p:cNvSpPr/>
          <p:nvPr/>
        </p:nvSpPr>
        <p:spPr>
          <a:xfrm>
            <a:off x="3826849" y="3456878"/>
            <a:ext cx="8548904" cy="1817649"/>
          </a:xfrm>
          <a:prstGeom prst="rect">
            <a:avLst/>
          </a:prstGeom>
          <a:noFill/>
          <a:ln/>
        </p:spPr>
        <p:txBody>
          <a:bodyPr wrap="none" rtlCol="0" anchor="t"/>
          <a:lstStyle/>
          <a:p>
            <a:pPr marL="0" indent="0">
              <a:lnSpc>
                <a:spcPts val="6075"/>
              </a:lnSpc>
              <a:buNone/>
            </a:pPr>
            <a:r>
              <a:rPr lang="en-US" sz="11500" b="1" dirty="0">
                <a:solidFill>
                  <a:srgbClr val="231971"/>
                </a:solidFill>
                <a:latin typeface="Outfit" pitchFamily="34" charset="0"/>
                <a:ea typeface="Outfit" pitchFamily="34" charset="-122"/>
                <a:cs typeface="Outfit" pitchFamily="34" charset="-120"/>
              </a:rPr>
              <a:t>THANK YOU</a:t>
            </a:r>
            <a:endParaRPr lang="en-US" sz="11500" dirty="0"/>
          </a:p>
        </p:txBody>
      </p:sp>
    </p:spTree>
    <p:extLst>
      <p:ext uri="{BB962C8B-B14F-4D97-AF65-F5344CB8AC3E}">
        <p14:creationId xmlns:p14="http://schemas.microsoft.com/office/powerpoint/2010/main" val="1789494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596</Words>
  <Application>Microsoft Office PowerPoint</Application>
  <PresentationFormat>Custom</PresentationFormat>
  <Paragraphs>68</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Arimo</vt:lpstr>
      <vt:lpstr>Calibri</vt:lpstr>
      <vt:lpstr>Outfit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Akash Gade</cp:lastModifiedBy>
  <cp:revision>66</cp:revision>
  <dcterms:created xsi:type="dcterms:W3CDTF">2024-08-24T12:18:44Z</dcterms:created>
  <dcterms:modified xsi:type="dcterms:W3CDTF">2024-08-25T07:19:03Z</dcterms:modified>
</cp:coreProperties>
</file>