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F3"/>
    <a:srgbClr val="FBC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529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375297"/>
            <a:ext cx="7415927" cy="2004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kern="0" spc="-12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Predicting Customer Purchase Behavior</a:t>
            </a:r>
            <a:endParaRPr lang="en-US" sz="6300" dirty="0"/>
          </a:p>
        </p:txBody>
      </p:sp>
      <p:sp>
        <p:nvSpPr>
          <p:cNvPr id="5" name="Text 1"/>
          <p:cNvSpPr/>
          <p:nvPr/>
        </p:nvSpPr>
        <p:spPr>
          <a:xfrm>
            <a:off x="6350437" y="474964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customer purchase patterns using machine learning.</a:t>
            </a:r>
            <a:endParaRPr lang="en-US" sz="1900" dirty="0"/>
          </a:p>
        </p:txBody>
      </p:sp>
      <p:sp>
        <p:nvSpPr>
          <p:cNvPr id="6" name="Shape 2"/>
          <p:cNvSpPr/>
          <p:nvPr/>
        </p:nvSpPr>
        <p:spPr>
          <a:xfrm>
            <a:off x="6350437" y="5440799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AF6C5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496645" y="5589508"/>
            <a:ext cx="10239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9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</a:t>
            </a: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6868716" y="5422344"/>
            <a:ext cx="1909167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Akash Gade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C4515-267F-4AEB-9AF8-E1E570ECE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1326" y="7731538"/>
            <a:ext cx="1913014" cy="498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601278"/>
            <a:ext cx="4868942" cy="302692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355970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Project Overview</a:t>
            </a:r>
            <a:endParaRPr lang="en-US" sz="4550" dirty="0"/>
          </a:p>
        </p:txBody>
      </p:sp>
      <p:sp>
        <p:nvSpPr>
          <p:cNvPr id="6" name="Shape 2"/>
          <p:cNvSpPr/>
          <p:nvPr/>
        </p:nvSpPr>
        <p:spPr>
          <a:xfrm>
            <a:off x="864037" y="180620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15240">
            <a:solidFill>
              <a:srgbClr val="D6BAD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54537" y="1909673"/>
            <a:ext cx="17430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5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Text 4"/>
          <p:cNvSpPr/>
          <p:nvPr/>
        </p:nvSpPr>
        <p:spPr>
          <a:xfrm>
            <a:off x="1666280" y="180620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</a:t>
            </a:r>
            <a:endParaRPr lang="en-US" sz="2250" b="1" dirty="0"/>
          </a:p>
        </p:txBody>
      </p:sp>
      <p:sp>
        <p:nvSpPr>
          <p:cNvPr id="9" name="Text 5"/>
          <p:cNvSpPr/>
          <p:nvPr/>
        </p:nvSpPr>
        <p:spPr>
          <a:xfrm>
            <a:off x="1666280" y="2284009"/>
            <a:ext cx="6613684" cy="167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To develop a Machine Learning Model that can predict whether </a:t>
            </a:r>
          </a:p>
          <a:p>
            <a:pPr>
              <a:lnSpc>
                <a:spcPts val="3100"/>
              </a:lnSpc>
            </a:pPr>
            <a:r>
              <a:rPr lang="en-US" sz="20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        a customer will make a purchase or not.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To use this model to enhance marketing strategies, improve </a:t>
            </a:r>
          </a:p>
          <a:p>
            <a:pPr>
              <a:lnSpc>
                <a:spcPts val="3100"/>
              </a:lnSpc>
            </a:pPr>
            <a:r>
              <a:rPr lang="en-US" sz="2000" dirty="0"/>
              <a:t>      customer targeting and boost sales.</a:t>
            </a:r>
            <a:endParaRPr lang="en-US" sz="2000" dirty="0">
              <a:latin typeface="Arimo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864037" y="420713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15240">
            <a:solidFill>
              <a:srgbClr val="D6BADD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54537" y="4310602"/>
            <a:ext cx="17430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5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700" dirty="0"/>
          </a:p>
        </p:txBody>
      </p:sp>
      <p:sp>
        <p:nvSpPr>
          <p:cNvPr id="12" name="Text 8"/>
          <p:cNvSpPr/>
          <p:nvPr/>
        </p:nvSpPr>
        <p:spPr>
          <a:xfrm>
            <a:off x="1666280" y="4207137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Dataset</a:t>
            </a:r>
            <a:endParaRPr lang="en-US" sz="2250" b="1" dirty="0"/>
          </a:p>
        </p:txBody>
      </p:sp>
      <p:sp>
        <p:nvSpPr>
          <p:cNvPr id="13" name="Text 9"/>
          <p:cNvSpPr/>
          <p:nvPr/>
        </p:nvSpPr>
        <p:spPr>
          <a:xfrm>
            <a:off x="1666279" y="4718391"/>
            <a:ext cx="73216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Data is imported using Pandas library. It has 1,500 records with 9 features.</a:t>
            </a:r>
            <a:endParaRPr lang="en-US" sz="2000" dirty="0">
              <a:latin typeface="Arimo"/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1371F1C6-6433-45D2-AAAA-095D2A4696FE}"/>
              </a:ext>
            </a:extLst>
          </p:cNvPr>
          <p:cNvSpPr/>
          <p:nvPr/>
        </p:nvSpPr>
        <p:spPr>
          <a:xfrm>
            <a:off x="871474" y="538545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15240">
            <a:solidFill>
              <a:srgbClr val="D6BADD"/>
            </a:solidFill>
            <a:prstDash val="solid"/>
          </a:ln>
        </p:spPr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4ACEE208-21CC-4D7D-A272-FEC08009AB5A}"/>
              </a:ext>
            </a:extLst>
          </p:cNvPr>
          <p:cNvSpPr/>
          <p:nvPr/>
        </p:nvSpPr>
        <p:spPr>
          <a:xfrm>
            <a:off x="1061974" y="5488916"/>
            <a:ext cx="17430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/>
              <a:t>3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54634F3-AAC4-4F71-AEDE-BD138978340B}"/>
              </a:ext>
            </a:extLst>
          </p:cNvPr>
          <p:cNvSpPr/>
          <p:nvPr/>
        </p:nvSpPr>
        <p:spPr>
          <a:xfrm>
            <a:off x="1673717" y="538545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Cleaning</a:t>
            </a:r>
            <a:endParaRPr lang="en-US" sz="2250" b="1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669D0E05-14D6-4700-A4A1-20D69CD1A3CE}"/>
              </a:ext>
            </a:extLst>
          </p:cNvPr>
          <p:cNvSpPr/>
          <p:nvPr/>
        </p:nvSpPr>
        <p:spPr>
          <a:xfrm>
            <a:off x="1673716" y="5854390"/>
            <a:ext cx="6778907" cy="167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Removed duplicates, checked for missing values.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Feature engineering to create "Time Spending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132403"/>
            <a:ext cx="6520458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Exploratory Data Analysis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2352199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key insights from data.</a:t>
            </a:r>
            <a:endParaRPr lang="en-US" sz="1900" b="1" dirty="0"/>
          </a:p>
        </p:txBody>
      </p:sp>
      <p:sp>
        <p:nvSpPr>
          <p:cNvPr id="5" name="Text 2"/>
          <p:cNvSpPr/>
          <p:nvPr/>
        </p:nvSpPr>
        <p:spPr>
          <a:xfrm>
            <a:off x="968692" y="5576125"/>
            <a:ext cx="3345123" cy="730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Number Of Purchases On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Time Spending Efficiency</a:t>
            </a:r>
            <a:endParaRPr lang="en-US" sz="2250" b="1" dirty="0"/>
          </a:p>
        </p:txBody>
      </p:sp>
      <p:sp>
        <p:nvSpPr>
          <p:cNvPr id="6" name="Text 3"/>
          <p:cNvSpPr/>
          <p:nvPr/>
        </p:nvSpPr>
        <p:spPr>
          <a:xfrm>
            <a:off x="968693" y="6307098"/>
            <a:ext cx="398406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Number of purchases increases with time spending efficiency.</a:t>
            </a:r>
            <a:endParaRPr lang="en-US" sz="1900" dirty="0">
              <a:latin typeface="Arimo"/>
            </a:endParaRPr>
          </a:p>
        </p:txBody>
      </p:sp>
      <p:sp>
        <p:nvSpPr>
          <p:cNvPr id="8" name="Text 4"/>
          <p:cNvSpPr/>
          <p:nvPr/>
        </p:nvSpPr>
        <p:spPr>
          <a:xfrm>
            <a:off x="5323046" y="5795843"/>
            <a:ext cx="3248382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/>
              <a:t>Avg Age by Purchase Status</a:t>
            </a:r>
          </a:p>
        </p:txBody>
      </p:sp>
      <p:sp>
        <p:nvSpPr>
          <p:cNvPr id="9" name="Text 5"/>
          <p:cNvSpPr/>
          <p:nvPr/>
        </p:nvSpPr>
        <p:spPr>
          <a:xfrm>
            <a:off x="5323046" y="6307098"/>
            <a:ext cx="398406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/>
              <a:t>On an average young people purchase more as compared with old people.</a:t>
            </a:r>
          </a:p>
        </p:txBody>
      </p:sp>
      <p:sp>
        <p:nvSpPr>
          <p:cNvPr id="11" name="Text 6"/>
          <p:cNvSpPr/>
          <p:nvPr/>
        </p:nvSpPr>
        <p:spPr>
          <a:xfrm>
            <a:off x="9677400" y="5795843"/>
            <a:ext cx="3248382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Time Spending Efficiency</a:t>
            </a:r>
            <a:endParaRPr lang="en-US" sz="2250" b="1" dirty="0"/>
          </a:p>
        </p:txBody>
      </p:sp>
      <p:sp>
        <p:nvSpPr>
          <p:cNvPr id="12" name="Text 7"/>
          <p:cNvSpPr/>
          <p:nvPr/>
        </p:nvSpPr>
        <p:spPr>
          <a:xfrm>
            <a:off x="9677400" y="6307098"/>
            <a:ext cx="3984188" cy="12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The data is skewed towards left. The majority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of observations have low time-spending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Arimo"/>
                <a:ea typeface="Source Sans Pro" pitchFamily="34" charset="-122"/>
                <a:cs typeface="Source Sans Pro" pitchFamily="34" charset="-120"/>
              </a:rPr>
              <a:t>efficiency.</a:t>
            </a:r>
            <a:endParaRPr lang="en-US" sz="1900" dirty="0">
              <a:latin typeface="Arim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3B1A26-B384-4365-9DF6-EA69EDC9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115" y="3024901"/>
            <a:ext cx="4004170" cy="24574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5B7C22-7692-4BCF-B477-DFAD99C3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872" y="3022593"/>
            <a:ext cx="4239550" cy="24646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332992-9237-4F64-834F-C2308F44E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95" y="3017710"/>
            <a:ext cx="4177922" cy="246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CB2D5A-4CF7-4830-8168-B892640AC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1326" y="7731538"/>
            <a:ext cx="1913014" cy="498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775097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Correlation Analysis</a:t>
            </a:r>
            <a:endParaRPr lang="en-US" sz="4550" dirty="0"/>
          </a:p>
        </p:txBody>
      </p:sp>
      <p:sp>
        <p:nvSpPr>
          <p:cNvPr id="4" name="Text 2"/>
          <p:cNvSpPr/>
          <p:nvPr/>
        </p:nvSpPr>
        <p:spPr>
          <a:xfrm>
            <a:off x="968693" y="2914412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kern="0" spc="-4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Key Findings</a:t>
            </a:r>
            <a:endParaRPr lang="en-US" sz="2250" b="1" dirty="0"/>
          </a:p>
        </p:txBody>
      </p:sp>
      <p:sp>
        <p:nvSpPr>
          <p:cNvPr id="5" name="Text 3"/>
          <p:cNvSpPr/>
          <p:nvPr/>
        </p:nvSpPr>
        <p:spPr>
          <a:xfrm>
            <a:off x="968693" y="3524368"/>
            <a:ext cx="5701047" cy="2553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significant correlations between features like Time </a:t>
            </a:r>
          </a:p>
          <a:p>
            <a:pPr>
              <a:lnSpc>
                <a:spcPts val="3100"/>
              </a:lnSpc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Spent on Website and Purchase Status.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Weak correlation between Age and Purchase Status.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More discount leads to significant  Purchase Status.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Loyal customers have a higher likelihood of </a:t>
            </a:r>
          </a:p>
          <a:p>
            <a:pPr>
              <a:lnSpc>
                <a:spcPts val="3100"/>
              </a:lnSpc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making a purchase.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§"/>
            </a:pP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7623810" y="6227326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Heatmap Visualization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7623810" y="6837283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Displays correlation coefficients among features.</a:t>
            </a: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CBDA04-DB46-41DA-A91C-5B3465EF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57" y="814989"/>
            <a:ext cx="7064244" cy="5165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DF0625-499F-435D-8DF7-BA1E3381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1326" y="7731538"/>
            <a:ext cx="1913014" cy="498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30" y="2723436"/>
            <a:ext cx="4925139" cy="27827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71855" y="617458"/>
            <a:ext cx="5281017" cy="660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kern="0" spc="-83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Model Selection</a:t>
            </a:r>
            <a:endParaRPr lang="en-US" sz="41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73" y="1504988"/>
            <a:ext cx="960946" cy="143184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30609" y="1729420"/>
            <a:ext cx="264044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Logistic Regression</a:t>
            </a:r>
            <a:endParaRPr lang="en-US" sz="2050" dirty="0"/>
          </a:p>
        </p:txBody>
      </p:sp>
      <p:sp>
        <p:nvSpPr>
          <p:cNvPr id="8" name="Text 3"/>
          <p:cNvSpPr/>
          <p:nvPr/>
        </p:nvSpPr>
        <p:spPr>
          <a:xfrm>
            <a:off x="7730609" y="2194121"/>
            <a:ext cx="611433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simple and interpretable model.</a:t>
            </a: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7730609" y="3363517"/>
            <a:ext cx="2882146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Support Vector Classifier</a:t>
            </a:r>
            <a:endParaRPr lang="en-US" sz="2050" dirty="0"/>
          </a:p>
        </p:txBody>
      </p:sp>
      <p:sp>
        <p:nvSpPr>
          <p:cNvPr id="11" name="Text 5"/>
          <p:cNvSpPr/>
          <p:nvPr/>
        </p:nvSpPr>
        <p:spPr>
          <a:xfrm>
            <a:off x="7730609" y="3857268"/>
            <a:ext cx="611433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Classifies data by finding an optimal line or hyperplane .</a:t>
            </a: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7730609" y="4976096"/>
            <a:ext cx="264044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K-Nearest Neighbors</a:t>
            </a:r>
            <a:endParaRPr lang="en-US" sz="2050" dirty="0"/>
          </a:p>
        </p:txBody>
      </p:sp>
      <p:sp>
        <p:nvSpPr>
          <p:cNvPr id="14" name="Text 7"/>
          <p:cNvSpPr/>
          <p:nvPr/>
        </p:nvSpPr>
        <p:spPr>
          <a:xfrm>
            <a:off x="7730609" y="5440797"/>
            <a:ext cx="611433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Based on similarity to past data points.</a:t>
            </a:r>
            <a:endParaRPr lang="en-US" sz="17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1BFDBB79-BE74-46D1-A141-6837CBFEC320}"/>
              </a:ext>
            </a:extLst>
          </p:cNvPr>
          <p:cNvSpPr/>
          <p:nvPr/>
        </p:nvSpPr>
        <p:spPr>
          <a:xfrm>
            <a:off x="7743155" y="6559267"/>
            <a:ext cx="264044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Random Forest Classifier</a:t>
            </a:r>
            <a:endParaRPr lang="en-US" sz="205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746E273C-AD17-4231-AC65-D549D4B31A83}"/>
              </a:ext>
            </a:extLst>
          </p:cNvPr>
          <p:cNvSpPr/>
          <p:nvPr/>
        </p:nvSpPr>
        <p:spPr>
          <a:xfrm>
            <a:off x="7743155" y="7023968"/>
            <a:ext cx="611433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Ensemble learning for improved accuracy.</a:t>
            </a:r>
            <a:endParaRPr lang="en-US" sz="1750" dirty="0"/>
          </a:p>
        </p:txBody>
      </p:sp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0379DBDB-D5F4-40D6-BE01-52FEEDA62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73" y="4740873"/>
            <a:ext cx="960946" cy="1431847"/>
          </a:xfrm>
          <a:prstGeom prst="rect">
            <a:avLst/>
          </a:prstGeom>
        </p:spPr>
      </p:pic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25B0497-82EA-465B-A6A4-70FA2BB8A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19" y="3112511"/>
            <a:ext cx="960946" cy="1431848"/>
          </a:xfrm>
          <a:prstGeom prst="rect">
            <a:avLst/>
          </a:prstGeom>
        </p:spPr>
      </p:pic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3BCA2357-DA9A-44B4-A68F-3841DA430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19" y="6379210"/>
            <a:ext cx="960946" cy="1342200"/>
          </a:xfrm>
          <a:prstGeom prst="rect">
            <a:avLst/>
          </a:prstGeom>
        </p:spPr>
      </p:pic>
      <p:sp>
        <p:nvSpPr>
          <p:cNvPr id="23" name="Text 3">
            <a:extLst>
              <a:ext uri="{FF2B5EF4-FFF2-40B4-BE49-F238E27FC236}">
                <a16:creationId xmlns:a16="http://schemas.microsoft.com/office/drawing/2014/main" id="{CF132352-4167-4E64-8BF0-F7C35EB96DA0}"/>
              </a:ext>
            </a:extLst>
          </p:cNvPr>
          <p:cNvSpPr/>
          <p:nvPr/>
        </p:nvSpPr>
        <p:spPr>
          <a:xfrm>
            <a:off x="6812638" y="3693558"/>
            <a:ext cx="174308" cy="348496"/>
          </a:xfrm>
          <a:prstGeom prst="rect">
            <a:avLst/>
          </a:prstGeom>
          <a:solidFill>
            <a:srgbClr val="F0D5F3"/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00" b="1" dirty="0"/>
              <a:t>2</a:t>
            </a: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CDD1E244-4584-4FBB-9076-0697F1C11FA7}"/>
              </a:ext>
            </a:extLst>
          </p:cNvPr>
          <p:cNvSpPr/>
          <p:nvPr/>
        </p:nvSpPr>
        <p:spPr>
          <a:xfrm>
            <a:off x="6826392" y="5282548"/>
            <a:ext cx="174308" cy="348496"/>
          </a:xfrm>
          <a:prstGeom prst="rect">
            <a:avLst/>
          </a:prstGeom>
          <a:solidFill>
            <a:srgbClr val="F0D5F3"/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00" b="1" dirty="0"/>
              <a:t>3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359C31CC-0AFF-4B55-B333-3ECAA85F9DE7}"/>
              </a:ext>
            </a:extLst>
          </p:cNvPr>
          <p:cNvSpPr/>
          <p:nvPr/>
        </p:nvSpPr>
        <p:spPr>
          <a:xfrm>
            <a:off x="6826392" y="6889308"/>
            <a:ext cx="174308" cy="348496"/>
          </a:xfrm>
          <a:prstGeom prst="rect">
            <a:avLst/>
          </a:prstGeom>
          <a:solidFill>
            <a:srgbClr val="F0D5F3"/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00" b="1" dirty="0"/>
              <a:t>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C24274-685B-4712-A786-D2CB1944F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1326" y="7731538"/>
            <a:ext cx="1913014" cy="498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876" y="0"/>
            <a:ext cx="5925524" cy="82335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5927" y="586026"/>
            <a:ext cx="5015032" cy="626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kern="0" spc="-79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Model Evaluation</a:t>
            </a:r>
            <a:endParaRPr lang="en-US" sz="3900" dirty="0"/>
          </a:p>
        </p:txBody>
      </p:sp>
      <p:sp>
        <p:nvSpPr>
          <p:cNvPr id="5" name="Text 1"/>
          <p:cNvSpPr/>
          <p:nvPr/>
        </p:nvSpPr>
        <p:spPr>
          <a:xfrm>
            <a:off x="745927" y="1532573"/>
            <a:ext cx="7652147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Evaluate performance using various metrics.</a:t>
            </a:r>
            <a:endParaRPr lang="en-US" sz="1650" dirty="0"/>
          </a:p>
        </p:txBody>
      </p:sp>
      <p:sp>
        <p:nvSpPr>
          <p:cNvPr id="6" name="Shape 2"/>
          <p:cNvSpPr/>
          <p:nvPr/>
        </p:nvSpPr>
        <p:spPr>
          <a:xfrm>
            <a:off x="745927" y="2113240"/>
            <a:ext cx="7652147" cy="1223724"/>
          </a:xfrm>
          <a:prstGeom prst="roundRect">
            <a:avLst>
              <a:gd name="adj" fmla="val 7315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66668" y="2333982"/>
            <a:ext cx="250745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Accuracy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966668" y="2775228"/>
            <a:ext cx="7210663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Overall model correctness.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45927" y="3550087"/>
            <a:ext cx="7652147" cy="1223724"/>
          </a:xfrm>
          <a:prstGeom prst="roundRect">
            <a:avLst>
              <a:gd name="adj" fmla="val 7315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66668" y="3770828"/>
            <a:ext cx="250745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Classification Report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966668" y="4212074"/>
            <a:ext cx="7210663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insights into the model's performance across different classes.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45926" y="4979313"/>
            <a:ext cx="7652147" cy="1223724"/>
          </a:xfrm>
          <a:prstGeom prst="roundRect">
            <a:avLst>
              <a:gd name="adj" fmla="val 7315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66668" y="5207675"/>
            <a:ext cx="250745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IN" sz="2000" dirty="0"/>
              <a:t>Cross Validation</a:t>
            </a:r>
            <a:endParaRPr lang="en-US" sz="1950" dirty="0"/>
          </a:p>
        </p:txBody>
      </p:sp>
      <p:sp>
        <p:nvSpPr>
          <p:cNvPr id="14" name="Text 10"/>
          <p:cNvSpPr/>
          <p:nvPr/>
        </p:nvSpPr>
        <p:spPr>
          <a:xfrm>
            <a:off x="966668" y="5648920"/>
            <a:ext cx="7210663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Dividing the data into multiple subsets or folds , then averaging the results</a:t>
            </a:r>
            <a:endParaRPr lang="en-US" sz="1650" dirty="0"/>
          </a:p>
        </p:txBody>
      </p:sp>
      <p:sp>
        <p:nvSpPr>
          <p:cNvPr id="15" name="Shape 11"/>
          <p:cNvSpPr/>
          <p:nvPr/>
        </p:nvSpPr>
        <p:spPr>
          <a:xfrm>
            <a:off x="745927" y="6423779"/>
            <a:ext cx="7652147" cy="1223724"/>
          </a:xfrm>
          <a:prstGeom prst="roundRect">
            <a:avLst>
              <a:gd name="adj" fmla="val 7315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66668" y="6644521"/>
            <a:ext cx="250745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ROC-AUC</a:t>
            </a:r>
            <a:endParaRPr lang="en-US" sz="1950" dirty="0"/>
          </a:p>
        </p:txBody>
      </p:sp>
      <p:sp>
        <p:nvSpPr>
          <p:cNvPr id="17" name="Text 13"/>
          <p:cNvSpPr/>
          <p:nvPr/>
        </p:nvSpPr>
        <p:spPr>
          <a:xfrm>
            <a:off x="966668" y="7085767"/>
            <a:ext cx="7210663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Measures model's ability to distinguish between classes.</a:t>
            </a:r>
            <a:endParaRPr lang="en-US" sz="16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52F07A-2082-415E-BB61-84A87B10D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059" y="4902935"/>
            <a:ext cx="1994951" cy="1940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44733-2588-421E-BE50-E0B656627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979" y="4893641"/>
            <a:ext cx="3185818" cy="3099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AC0644-5E04-47A5-9B25-D82664AF7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361" y="2050909"/>
            <a:ext cx="5336649" cy="25868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7C1651-5CE9-4D82-AF96-B3887D39B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361" y="406635"/>
            <a:ext cx="5336649" cy="1379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64037" y="670083"/>
            <a:ext cx="2997958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00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Conclusion</a:t>
            </a:r>
            <a:endParaRPr lang="en-US" sz="45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3FB39773-D8C4-4D4B-9D11-5D05C81BFB4D}"/>
              </a:ext>
            </a:extLst>
          </p:cNvPr>
          <p:cNvSpPr/>
          <p:nvPr/>
        </p:nvSpPr>
        <p:spPr>
          <a:xfrm>
            <a:off x="864038" y="1578473"/>
            <a:ext cx="10861798" cy="21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Found that age groups 18-39 generally spend more time on the website and make more purchases </a:t>
            </a:r>
          </a:p>
          <a:p>
            <a:pPr>
              <a:lnSpc>
                <a:spcPts val="3100"/>
              </a:lnSpc>
            </a:pPr>
            <a:r>
              <a:rPr lang="en-US" sz="2400" dirty="0">
                <a:latin typeface="Arimo"/>
              </a:rPr>
              <a:t>      compared to older age groups.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Identified significant correlations between features like Time Spent on Website and Purchase Status.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Time Spent on Website is a strong predictor of purchase behavior.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Loyal customers and those availing discounts have a higher likelihood of making a purchase.  </a:t>
            </a: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E283DE10-2A27-4F8C-8D8E-FC1846E613DF}"/>
              </a:ext>
            </a:extLst>
          </p:cNvPr>
          <p:cNvSpPr/>
          <p:nvPr/>
        </p:nvSpPr>
        <p:spPr>
          <a:xfrm>
            <a:off x="865826" y="3963716"/>
            <a:ext cx="7234681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400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Business Recommendations:</a:t>
            </a:r>
          </a:p>
          <a:p>
            <a:pPr marL="0" indent="0">
              <a:lnSpc>
                <a:spcPts val="5700"/>
              </a:lnSpc>
              <a:buNone/>
            </a:pPr>
            <a:endParaRPr lang="en-US" sz="44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DA534CEA-D8E3-419D-85D8-A36F04B87861}"/>
              </a:ext>
            </a:extLst>
          </p:cNvPr>
          <p:cNvSpPr/>
          <p:nvPr/>
        </p:nvSpPr>
        <p:spPr>
          <a:xfrm>
            <a:off x="865828" y="4872106"/>
            <a:ext cx="10861798" cy="186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Target marketing efforts towards the 18-39 age group.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Make new strategies to target age group above 40.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Enhance website engagement strategies to increase time spent on the site.</a:t>
            </a: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mo"/>
              </a:rPr>
              <a:t>Offer more discounts and loyalty incentives to boost purchase rates.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0C94B-906E-4DF0-931F-CDCE5167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326" y="7731538"/>
            <a:ext cx="1913014" cy="498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FBB6C-9529-4365-AAD9-7B4FEBFFEC49}"/>
              </a:ext>
            </a:extLst>
          </p:cNvPr>
          <p:cNvSpPr txBox="1"/>
          <p:nvPr/>
        </p:nvSpPr>
        <p:spPr>
          <a:xfrm>
            <a:off x="3135854" y="3183776"/>
            <a:ext cx="83586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Arimo"/>
              </a:rPr>
              <a:t>THANK YOU</a:t>
            </a:r>
            <a:endParaRPr lang="en-IN" sz="11500" b="1" dirty="0">
              <a:latin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D987F-5197-4CC3-BE3E-5895ACAA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326" y="7731538"/>
            <a:ext cx="1913014" cy="4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425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Arimo</vt:lpstr>
      <vt:lpstr>Calibri</vt:lpstr>
      <vt:lpstr>Source Sans Pro</vt:lpstr>
      <vt:lpstr>Source Serif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Akash Gade</cp:lastModifiedBy>
  <cp:revision>18</cp:revision>
  <dcterms:created xsi:type="dcterms:W3CDTF">2024-08-31T14:55:13Z</dcterms:created>
  <dcterms:modified xsi:type="dcterms:W3CDTF">2024-09-01T12:58:06Z</dcterms:modified>
</cp:coreProperties>
</file>