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926281-003D-4887-8CF2-CFB7451E13A9}">
  <a:tblStyle styleId="{31926281-003D-4887-8CF2-CFB7451E13A9}"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rgbClr val="FFFFFF"/>
      </a:tcTxStyle>
      <a:tcStyle>
        <a:fill>
          <a:solidFill>
            <a:srgbClr val="4472C4"/>
          </a:solidFill>
        </a:fill>
      </a:tcStyle>
    </a:lastCol>
    <a:firstCol>
      <a:tcTxStyle b="on" i="off">
        <a:font>
          <a:latin typeface="Calibri"/>
          <a:ea typeface="Calibri"/>
          <a:cs typeface="Calibri"/>
        </a:font>
        <a:srgbClr val="FFFFFF"/>
      </a:tcTxStyle>
      <a:tcStyle>
        <a:fill>
          <a:solidFill>
            <a:srgbClr val="4472C4"/>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472C4"/>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472C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2c91f927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2c91f92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26b09065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26b09065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26b090659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26b090659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26b090659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26b090659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26b090659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26b090659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2c91f92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2c91f92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2c91f92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2c91f92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674EA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7.png"/><Relationship Id="rId13" Type="http://schemas.openxmlformats.org/officeDocument/2006/relationships/image" Target="../media/image4.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6.png"/><Relationship Id="rId9"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 Id="rId9" Type="http://schemas.openxmlformats.org/officeDocument/2006/relationships/image" Target="../media/image15.jpg"/><Relationship Id="rId14" Type="http://schemas.openxmlformats.org/officeDocument/2006/relationships/image" Target="../media/image16.png"/><Relationship Id="rId5" Type="http://schemas.openxmlformats.org/officeDocument/2006/relationships/image" Target="../media/image6.jp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14.png"/></Relationships>
</file>

<file path=ppt/slides/_rels/slide7.xml.rels><?xml version="1.0" encoding="UTF-8" standalone="yes"?><Relationships xmlns="http://schemas.openxmlformats.org/package/2006/relationships"><Relationship Id="rId20" Type="http://schemas.openxmlformats.org/officeDocument/2006/relationships/image" Target="../media/image4.png"/><Relationship Id="rId11" Type="http://schemas.openxmlformats.org/officeDocument/2006/relationships/image" Target="../media/image20.png"/><Relationship Id="rId10" Type="http://schemas.openxmlformats.org/officeDocument/2006/relationships/image" Target="../media/image15.jpg"/><Relationship Id="rId21" Type="http://schemas.openxmlformats.org/officeDocument/2006/relationships/image" Target="../media/image18.png"/><Relationship Id="rId13" Type="http://schemas.openxmlformats.org/officeDocument/2006/relationships/image" Target="../media/image9.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 Id="rId9" Type="http://schemas.openxmlformats.org/officeDocument/2006/relationships/image" Target="../media/image14.png"/><Relationship Id="rId15" Type="http://schemas.openxmlformats.org/officeDocument/2006/relationships/image" Target="../media/image17.png"/><Relationship Id="rId14" Type="http://schemas.openxmlformats.org/officeDocument/2006/relationships/image" Target="../media/image8.png"/><Relationship Id="rId17" Type="http://schemas.openxmlformats.org/officeDocument/2006/relationships/image" Target="../media/image7.png"/><Relationship Id="rId16" Type="http://schemas.openxmlformats.org/officeDocument/2006/relationships/image" Target="../media/image19.png"/><Relationship Id="rId5" Type="http://schemas.openxmlformats.org/officeDocument/2006/relationships/image" Target="../media/image6.jpg"/><Relationship Id="rId19" Type="http://schemas.openxmlformats.org/officeDocument/2006/relationships/image" Target="../media/image2.png"/><Relationship Id="rId6" Type="http://schemas.openxmlformats.org/officeDocument/2006/relationships/image" Target="../media/image11.png"/><Relationship Id="rId18" Type="http://schemas.openxmlformats.org/officeDocument/2006/relationships/image" Target="../media/image3.png"/><Relationship Id="rId7" Type="http://schemas.openxmlformats.org/officeDocument/2006/relationships/image" Target="../media/image10.png"/><Relationship Id="rId8"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66" name="Shape 66"/>
        <p:cNvGrpSpPr/>
        <p:nvPr/>
      </p:nvGrpSpPr>
      <p:grpSpPr>
        <a:xfrm>
          <a:off x="0" y="0"/>
          <a:ext cx="0" cy="0"/>
          <a:chOff x="0" y="0"/>
          <a:chExt cx="0" cy="0"/>
        </a:xfrm>
      </p:grpSpPr>
      <p:sp>
        <p:nvSpPr>
          <p:cNvPr id="67" name="Google Shape;67;p13"/>
          <p:cNvSpPr/>
          <p:nvPr/>
        </p:nvSpPr>
        <p:spPr>
          <a:xfrm>
            <a:off x="-976325" y="0"/>
            <a:ext cx="7636800" cy="5143500"/>
          </a:xfrm>
          <a:prstGeom prst="roundRect">
            <a:avLst>
              <a:gd fmla="val 16667" name="adj"/>
            </a:avLst>
          </a:prstGeom>
          <a:solidFill>
            <a:srgbClr val="EFEFEF"/>
          </a:solidFill>
          <a:ln cap="flat" cmpd="sng" w="9525">
            <a:solidFill>
              <a:srgbClr val="D9D9D9"/>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434343"/>
                </a:solidFill>
                <a:latin typeface="Arial"/>
                <a:ea typeface="Arial"/>
                <a:cs typeface="Arial"/>
                <a:sym typeface="Arial"/>
              </a:rPr>
              <a:t>	</a:t>
            </a:r>
            <a:endParaRPr b="0" i="0" sz="1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Impact"/>
              <a:ea typeface="Impact"/>
              <a:cs typeface="Impact"/>
              <a:sym typeface="Impact"/>
            </a:endParaRPr>
          </a:p>
          <a:p>
            <a:pPr indent="0" lvl="0" marL="0" rtl="0" algn="l">
              <a:lnSpc>
                <a:spcPct val="115000"/>
              </a:lnSpc>
              <a:spcBef>
                <a:spcPts val="1400"/>
              </a:spcBef>
              <a:spcAft>
                <a:spcPts val="0"/>
              </a:spcAft>
              <a:buNone/>
            </a:pPr>
            <a:r>
              <a:rPr b="1" lang="en" sz="1300">
                <a:highlight>
                  <a:srgbClr val="EFEFEF"/>
                </a:highlight>
                <a:latin typeface="Nunito"/>
                <a:ea typeface="Nunito"/>
                <a:cs typeface="Nunito"/>
                <a:sym typeface="Nunito"/>
              </a:rPr>
              <a:t>                                        </a:t>
            </a:r>
            <a:r>
              <a:rPr b="1" lang="en" sz="1300">
                <a:highlight>
                  <a:srgbClr val="EFEFEF"/>
                </a:highlight>
                <a:latin typeface="Nunito"/>
                <a:ea typeface="Nunito"/>
                <a:cs typeface="Nunito"/>
                <a:sym typeface="Nunito"/>
              </a:rPr>
              <a:t>A</a:t>
            </a:r>
            <a:r>
              <a:rPr b="1" lang="en" sz="1300">
                <a:highlight>
                  <a:srgbClr val="EFEFEF"/>
                </a:highlight>
                <a:latin typeface="Nunito"/>
                <a:ea typeface="Nunito"/>
                <a:cs typeface="Nunito"/>
                <a:sym typeface="Nunito"/>
              </a:rPr>
              <a:t>I POWERED REAL TIME </a:t>
            </a:r>
            <a:r>
              <a:rPr b="1" lang="en" sz="1300">
                <a:highlight>
                  <a:srgbClr val="EFEFEF"/>
                </a:highlight>
                <a:latin typeface="Nunito"/>
                <a:ea typeface="Nunito"/>
                <a:cs typeface="Nunito"/>
                <a:sym typeface="Nunito"/>
              </a:rPr>
              <a:t>SURVEILLANCE</a:t>
            </a:r>
            <a:endParaRPr b="1" sz="1300">
              <a:highlight>
                <a:srgbClr val="EFEFEF"/>
              </a:highlight>
              <a:latin typeface="Nunito"/>
              <a:ea typeface="Nunito"/>
              <a:cs typeface="Nunito"/>
              <a:sym typeface="Nunito"/>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434343"/>
              </a:solidFill>
              <a:latin typeface="Impact"/>
              <a:ea typeface="Impact"/>
              <a:cs typeface="Impact"/>
              <a:sym typeface="Impact"/>
            </a:endParaRPr>
          </a:p>
          <a:p>
            <a:pPr indent="0" lvl="0" marL="457200" marR="0" rtl="0" algn="l">
              <a:lnSpc>
                <a:spcPct val="100000"/>
              </a:lnSpc>
              <a:spcBef>
                <a:spcPts val="0"/>
              </a:spcBef>
              <a:spcAft>
                <a:spcPts val="0"/>
              </a:spcAft>
              <a:buClr>
                <a:srgbClr val="000000"/>
              </a:buClr>
              <a:buSzPts val="1400"/>
              <a:buFont typeface="Arial"/>
              <a:buNone/>
            </a:pPr>
            <a:r>
              <a:rPr lang="en">
                <a:solidFill>
                  <a:srgbClr val="434343"/>
                </a:solidFill>
                <a:latin typeface="Impact"/>
                <a:ea typeface="Impact"/>
                <a:cs typeface="Impact"/>
                <a:sym typeface="Impact"/>
              </a:rPr>
              <a:t>              </a:t>
            </a:r>
            <a:endParaRPr>
              <a:solidFill>
                <a:srgbClr val="434343"/>
              </a:solidFill>
              <a:latin typeface="Impact"/>
              <a:ea typeface="Impact"/>
              <a:cs typeface="Impact"/>
              <a:sym typeface="Impact"/>
            </a:endParaRPr>
          </a:p>
          <a:p>
            <a:pPr indent="45720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434343"/>
                </a:solidFill>
                <a:latin typeface="Impact"/>
                <a:ea typeface="Impact"/>
                <a:cs typeface="Impact"/>
                <a:sym typeface="Impact"/>
              </a:rPr>
              <a:t>Project Name       :   AI P</a:t>
            </a:r>
            <a:r>
              <a:rPr lang="en">
                <a:solidFill>
                  <a:srgbClr val="434343"/>
                </a:solidFill>
                <a:latin typeface="Impact"/>
                <a:ea typeface="Impact"/>
                <a:cs typeface="Impact"/>
                <a:sym typeface="Impact"/>
              </a:rPr>
              <a:t>OWERED REAL TIME </a:t>
            </a:r>
            <a:r>
              <a:rPr lang="en">
                <a:solidFill>
                  <a:srgbClr val="434343"/>
                </a:solidFill>
                <a:latin typeface="Impact"/>
                <a:ea typeface="Impact"/>
                <a:cs typeface="Impact"/>
                <a:sym typeface="Impact"/>
              </a:rPr>
              <a:t>SURVEILLANCE</a:t>
            </a:r>
            <a:endParaRPr>
              <a:solidFill>
                <a:srgbClr val="434343"/>
              </a:solidFill>
              <a:latin typeface="Impact"/>
              <a:ea typeface="Impact"/>
              <a:cs typeface="Impact"/>
              <a:sym typeface="Impact"/>
            </a:endParaRPr>
          </a:p>
          <a:p>
            <a:pPr indent="457200" lvl="0" marL="457200" marR="0" rtl="0" algn="l">
              <a:lnSpc>
                <a:spcPct val="100000"/>
              </a:lnSpc>
              <a:spcBef>
                <a:spcPts val="0"/>
              </a:spcBef>
              <a:spcAft>
                <a:spcPts val="0"/>
              </a:spcAft>
              <a:buClr>
                <a:srgbClr val="000000"/>
              </a:buClr>
              <a:buSzPts val="1400"/>
              <a:buFont typeface="Arial"/>
              <a:buNone/>
            </a:pPr>
            <a:r>
              <a:t/>
            </a:r>
            <a:endParaRPr>
              <a:solidFill>
                <a:srgbClr val="434343"/>
              </a:solidFill>
              <a:latin typeface="Impact"/>
              <a:ea typeface="Impact"/>
              <a:cs typeface="Impact"/>
              <a:sym typeface="Impact"/>
            </a:endParaRPr>
          </a:p>
          <a:p>
            <a:pPr indent="457200" lvl="0" marL="457200" rtl="0" algn="l">
              <a:spcBef>
                <a:spcPts val="0"/>
              </a:spcBef>
              <a:spcAft>
                <a:spcPts val="0"/>
              </a:spcAft>
              <a:buClr>
                <a:srgbClr val="000000"/>
              </a:buClr>
              <a:buSzPts val="1400"/>
              <a:buFont typeface="Arial"/>
              <a:buNone/>
            </a:pPr>
            <a:r>
              <a:rPr lang="en">
                <a:solidFill>
                  <a:srgbClr val="434343"/>
                </a:solidFill>
                <a:latin typeface="Impact"/>
                <a:ea typeface="Impact"/>
                <a:cs typeface="Impact"/>
                <a:sym typeface="Impact"/>
              </a:rPr>
              <a:t>COLLEGE                   :   BANNARI AMMAN INSTITUTE OF TECHNOLOGY</a:t>
            </a:r>
            <a:endParaRPr>
              <a:solidFill>
                <a:srgbClr val="434343"/>
              </a:solidFill>
              <a:latin typeface="Impact"/>
              <a:ea typeface="Impact"/>
              <a:cs typeface="Impact"/>
              <a:sym typeface="Impact"/>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Impact"/>
                <a:ea typeface="Impact"/>
                <a:cs typeface="Impact"/>
                <a:sym typeface="Impact"/>
              </a:rPr>
              <a:t>			</a:t>
            </a:r>
            <a:endParaRPr b="0" i="0" sz="1400" u="none" cap="none" strike="noStrike">
              <a:solidFill>
                <a:srgbClr val="000000"/>
              </a:solidFill>
              <a:latin typeface="Impact"/>
              <a:ea typeface="Impact"/>
              <a:cs typeface="Impact"/>
              <a:sym typeface="Impact"/>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434343"/>
                </a:solidFill>
                <a:latin typeface="Impact"/>
                <a:ea typeface="Impact"/>
                <a:cs typeface="Impact"/>
                <a:sym typeface="Impact"/>
              </a:rPr>
              <a:t>	Team Members   :  AKASHPRABU A C</a:t>
            </a:r>
            <a:endParaRPr b="0" i="0" sz="1400" u="none" cap="none" strike="noStrike">
              <a:solidFill>
                <a:srgbClr val="434343"/>
              </a:solidFill>
              <a:latin typeface="Impact"/>
              <a:ea typeface="Impact"/>
              <a:cs typeface="Impact"/>
              <a:sym typeface="Impact"/>
            </a:endParaRPr>
          </a:p>
          <a:p>
            <a:pPr indent="457200" lvl="0" marL="1371600" marR="0" rtl="0" algn="l">
              <a:lnSpc>
                <a:spcPct val="100000"/>
              </a:lnSpc>
              <a:spcBef>
                <a:spcPts val="0"/>
              </a:spcBef>
              <a:spcAft>
                <a:spcPts val="0"/>
              </a:spcAft>
              <a:buClr>
                <a:srgbClr val="000000"/>
              </a:buClr>
              <a:buSzPts val="1400"/>
              <a:buFont typeface="Arial"/>
              <a:buNone/>
            </a:pPr>
            <a:r>
              <a:rPr lang="en">
                <a:solidFill>
                  <a:srgbClr val="434343"/>
                </a:solidFill>
                <a:latin typeface="Impact"/>
                <a:ea typeface="Impact"/>
                <a:cs typeface="Impact"/>
                <a:sym typeface="Impact"/>
              </a:rPr>
              <a:t>            GOKUL E</a:t>
            </a:r>
            <a:endParaRPr>
              <a:solidFill>
                <a:srgbClr val="434343"/>
              </a:solidFill>
              <a:latin typeface="Impact"/>
              <a:ea typeface="Impact"/>
              <a:cs typeface="Impact"/>
              <a:sym typeface="Impact"/>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434343"/>
                </a:solidFill>
                <a:latin typeface="Impact"/>
                <a:ea typeface="Impact"/>
                <a:cs typeface="Impact"/>
                <a:sym typeface="Impact"/>
              </a:rPr>
              <a:t>			            </a:t>
            </a:r>
            <a:r>
              <a:rPr lang="en">
                <a:solidFill>
                  <a:srgbClr val="434343"/>
                </a:solidFill>
                <a:latin typeface="Impact"/>
                <a:ea typeface="Impact"/>
                <a:cs typeface="Impact"/>
                <a:sym typeface="Impact"/>
              </a:rPr>
              <a:t>YESWANTH S</a:t>
            </a:r>
            <a:endParaRPr b="0" i="0" sz="1400" u="none" cap="none" strike="noStrike">
              <a:solidFill>
                <a:srgbClr val="434343"/>
              </a:solidFill>
              <a:latin typeface="Impact"/>
              <a:ea typeface="Impact"/>
              <a:cs typeface="Impact"/>
              <a:sym typeface="Impact"/>
            </a:endParaRPr>
          </a:p>
          <a:p>
            <a:pPr indent="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434343"/>
                </a:solidFill>
                <a:latin typeface="Impact"/>
                <a:ea typeface="Impact"/>
                <a:cs typeface="Impact"/>
                <a:sym typeface="Impact"/>
              </a:rPr>
              <a:t>			            </a:t>
            </a:r>
            <a:r>
              <a:rPr lang="en">
                <a:solidFill>
                  <a:srgbClr val="434343"/>
                </a:solidFill>
                <a:latin typeface="Impact"/>
                <a:ea typeface="Impact"/>
                <a:cs typeface="Impact"/>
                <a:sym typeface="Impact"/>
              </a:rPr>
              <a:t>THARUN A</a:t>
            </a:r>
            <a:endParaRPr b="0" i="0" sz="1400" u="none" cap="none" strike="noStrike">
              <a:solidFill>
                <a:srgbClr val="434343"/>
              </a:solidFill>
              <a:latin typeface="Impact"/>
              <a:ea typeface="Impact"/>
              <a:cs typeface="Impact"/>
              <a:sym typeface="Impac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13"/>
          <p:cNvPicPr preferRelativeResize="0"/>
          <p:nvPr/>
        </p:nvPicPr>
        <p:blipFill>
          <a:blip r:embed="rId3">
            <a:alphaModFix/>
          </a:blip>
          <a:stretch>
            <a:fillRect/>
          </a:stretch>
        </p:blipFill>
        <p:spPr>
          <a:xfrm>
            <a:off x="2086262" y="331325"/>
            <a:ext cx="1511625" cy="151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1091400" y="8120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latin typeface="Rockwell"/>
                <a:ea typeface="Rockwell"/>
                <a:cs typeface="Rockwell"/>
                <a:sym typeface="Rockwell"/>
              </a:rPr>
              <a:t>Use Cases</a:t>
            </a:r>
            <a:endParaRPr sz="2600">
              <a:latin typeface="Rockwell"/>
              <a:ea typeface="Rockwell"/>
              <a:cs typeface="Rockwell"/>
              <a:sym typeface="Rockwell"/>
            </a:endParaRPr>
          </a:p>
        </p:txBody>
      </p:sp>
      <p:sp>
        <p:nvSpPr>
          <p:cNvPr id="261" name="Google Shape;261;p22"/>
          <p:cNvSpPr txBox="1"/>
          <p:nvPr>
            <p:ph idx="1" type="body"/>
          </p:nvPr>
        </p:nvSpPr>
        <p:spPr>
          <a:xfrm>
            <a:off x="460950" y="1894625"/>
            <a:ext cx="8222100" cy="27102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100F0F"/>
              </a:buClr>
              <a:buSzPts val="1300"/>
              <a:buChar char="❖"/>
            </a:pPr>
            <a:r>
              <a:rPr lang="en" sz="1300">
                <a:solidFill>
                  <a:srgbClr val="100F0F"/>
                </a:solidFill>
                <a:highlight>
                  <a:srgbClr val="FFFFFF"/>
                </a:highlight>
              </a:rPr>
              <a:t>The Face Mask Detection System can be used at airports to detect travelers without masks. Face data of travelers can be captured in the system at the entrance. If a traveler is found to be without a face mask, their picture is sent to the airport authorities so that they could take quick action. If the person’s face is already stored, like the face of an Airport worker, it can send the alert to the worker’s phone directly.</a:t>
            </a:r>
            <a:endParaRPr sz="1300">
              <a:solidFill>
                <a:srgbClr val="100F0F"/>
              </a:solidFill>
              <a:highlight>
                <a:srgbClr val="FFFFFF"/>
              </a:highlight>
            </a:endParaRPr>
          </a:p>
          <a:p>
            <a:pPr indent="-311150" lvl="0" marL="457200" rtl="0" algn="just">
              <a:spcBef>
                <a:spcPts val="0"/>
              </a:spcBef>
              <a:spcAft>
                <a:spcPts val="0"/>
              </a:spcAft>
              <a:buClr>
                <a:srgbClr val="100F0F"/>
              </a:buClr>
              <a:buSzPts val="1300"/>
              <a:buChar char="❖"/>
            </a:pPr>
            <a:r>
              <a:rPr lang="en" sz="1300">
                <a:solidFill>
                  <a:srgbClr val="100F0F"/>
                </a:solidFill>
                <a:highlight>
                  <a:srgbClr val="FFFFFF"/>
                </a:highlight>
              </a:rPr>
              <a:t>Using Face Mask Detection System, Hospitals can monitor if their staff is wearing masks during their shift or not. If any health worker is found without a mask, they will receive a notification with a reminder to wear a mask. Also, if quarantine people who are required to wear a mask, the system can keep an eye and detect if the mask is present or not and send notification automatically or report to the authorities.</a:t>
            </a:r>
            <a:endParaRPr sz="1300">
              <a:solidFill>
                <a:srgbClr val="100F0F"/>
              </a:solidFill>
              <a:highlight>
                <a:srgbClr val="FFFFFF"/>
              </a:highlight>
            </a:endParaRPr>
          </a:p>
          <a:p>
            <a:pPr indent="-311150" lvl="0" marL="457200" rtl="0" algn="just">
              <a:spcBef>
                <a:spcPts val="0"/>
              </a:spcBef>
              <a:spcAft>
                <a:spcPts val="0"/>
              </a:spcAft>
              <a:buClr>
                <a:srgbClr val="100F0F"/>
              </a:buClr>
              <a:buSzPts val="1300"/>
              <a:buChar char="❖"/>
            </a:pPr>
            <a:r>
              <a:rPr lang="en" sz="1300">
                <a:solidFill>
                  <a:srgbClr val="100F0F"/>
                </a:solidFill>
                <a:highlight>
                  <a:srgbClr val="FFFFFF"/>
                </a:highlight>
              </a:rPr>
              <a:t>The Face Mask Detection System can be used at office premises to detect if employees are maintaining safety standards at work. It monitors employees without masks and sends them a reminder to wear a mask. </a:t>
            </a:r>
            <a:endParaRPr sz="1300">
              <a:solidFill>
                <a:srgbClr val="100F0F"/>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674EA7"/>
            </a:gs>
          </a:gsLst>
          <a:lin ang="10800025" scaled="0"/>
        </a:gradFill>
      </p:bgPr>
    </p:bg>
    <p:spTree>
      <p:nvGrpSpPr>
        <p:cNvPr id="265" name="Shape 265"/>
        <p:cNvGrpSpPr/>
        <p:nvPr/>
      </p:nvGrpSpPr>
      <p:grpSpPr>
        <a:xfrm>
          <a:off x="0" y="0"/>
          <a:ext cx="0" cy="0"/>
          <a:chOff x="0" y="0"/>
          <a:chExt cx="0" cy="0"/>
        </a:xfrm>
      </p:grpSpPr>
      <p:sp>
        <p:nvSpPr>
          <p:cNvPr id="266" name="Google Shape;266;p23"/>
          <p:cNvSpPr txBox="1"/>
          <p:nvPr>
            <p:ph type="title"/>
          </p:nvPr>
        </p:nvSpPr>
        <p:spPr>
          <a:xfrm>
            <a:off x="1052558" y="640080"/>
            <a:ext cx="7038900" cy="914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200"/>
              <a:buNone/>
            </a:pPr>
            <a:r>
              <a:rPr lang="en" sz="2600">
                <a:solidFill>
                  <a:srgbClr val="EFEFEF"/>
                </a:solidFill>
                <a:latin typeface="Rockwell"/>
                <a:ea typeface="Rockwell"/>
                <a:cs typeface="Rockwell"/>
                <a:sym typeface="Rockwell"/>
              </a:rPr>
              <a:t>Team Members</a:t>
            </a:r>
            <a:endParaRPr sz="2600">
              <a:solidFill>
                <a:srgbClr val="EFEFEF"/>
              </a:solidFill>
              <a:latin typeface="Rockwell"/>
              <a:ea typeface="Rockwell"/>
              <a:cs typeface="Rockwell"/>
              <a:sym typeface="Rockwell"/>
            </a:endParaRPr>
          </a:p>
        </p:txBody>
      </p:sp>
      <p:graphicFrame>
        <p:nvGraphicFramePr>
          <p:cNvPr id="267" name="Google Shape;267;p23"/>
          <p:cNvGraphicFramePr/>
          <p:nvPr/>
        </p:nvGraphicFramePr>
        <p:xfrm>
          <a:off x="321200" y="1971125"/>
          <a:ext cx="3000000" cy="3000000"/>
        </p:xfrm>
        <a:graphic>
          <a:graphicData uri="http://schemas.openxmlformats.org/drawingml/2006/table">
            <a:tbl>
              <a:tblPr bandRow="1" firstRow="1">
                <a:noFill/>
                <a:tableStyleId>{31926281-003D-4887-8CF2-CFB7451E13A9}</a:tableStyleId>
              </a:tblPr>
              <a:tblGrid>
                <a:gridCol w="2108600"/>
                <a:gridCol w="3551975"/>
                <a:gridCol w="2841000"/>
              </a:tblGrid>
              <a:tr h="558325">
                <a:tc>
                  <a:txBody>
                    <a:bodyPr/>
                    <a:lstStyle/>
                    <a:p>
                      <a:pPr indent="0" lvl="0" marL="0" marR="0" rtl="0" algn="ctr">
                        <a:spcBef>
                          <a:spcPts val="0"/>
                        </a:spcBef>
                        <a:spcAft>
                          <a:spcPts val="0"/>
                        </a:spcAft>
                        <a:buNone/>
                      </a:pPr>
                      <a:r>
                        <a:rPr lang="en"/>
                        <a:t>Team Member’s Name</a:t>
                      </a:r>
                      <a:endParaRPr/>
                    </a:p>
                  </a:txBody>
                  <a:tcPr marT="45725" marB="45725" marR="91450" marL="91450">
                    <a:gradFill>
                      <a:gsLst>
                        <a:gs pos="0">
                          <a:srgbClr val="DBD4EB"/>
                        </a:gs>
                        <a:gs pos="100000">
                          <a:srgbClr val="674EA7"/>
                        </a:gs>
                      </a:gsLst>
                      <a:lin ang="10801400" scaled="0"/>
                    </a:gradFill>
                  </a:tcPr>
                </a:tc>
                <a:tc>
                  <a:txBody>
                    <a:bodyPr/>
                    <a:lstStyle/>
                    <a:p>
                      <a:pPr indent="0" lvl="0" marL="0" marR="0" rtl="0" algn="ctr">
                        <a:spcBef>
                          <a:spcPts val="0"/>
                        </a:spcBef>
                        <a:spcAft>
                          <a:spcPts val="0"/>
                        </a:spcAft>
                        <a:buNone/>
                      </a:pPr>
                      <a:r>
                        <a:rPr lang="en"/>
                        <a:t>College Name</a:t>
                      </a:r>
                      <a:endParaRPr/>
                    </a:p>
                  </a:txBody>
                  <a:tcPr marT="45725" marB="45725" marR="91450" marL="91450">
                    <a:gradFill>
                      <a:gsLst>
                        <a:gs pos="0">
                          <a:srgbClr val="DBD4EB"/>
                        </a:gs>
                        <a:gs pos="100000">
                          <a:srgbClr val="674EA7"/>
                        </a:gs>
                      </a:gsLst>
                      <a:lin ang="10801400" scaled="0"/>
                    </a:gradFill>
                  </a:tcPr>
                </a:tc>
                <a:tc>
                  <a:txBody>
                    <a:bodyPr/>
                    <a:lstStyle/>
                    <a:p>
                      <a:pPr indent="0" lvl="0" marL="0" marR="0" rtl="0" algn="ctr">
                        <a:spcBef>
                          <a:spcPts val="0"/>
                        </a:spcBef>
                        <a:spcAft>
                          <a:spcPts val="0"/>
                        </a:spcAft>
                        <a:buNone/>
                      </a:pPr>
                      <a:r>
                        <a:rPr lang="en"/>
                        <a:t>Email ID</a:t>
                      </a:r>
                      <a:endParaRPr/>
                    </a:p>
                  </a:txBody>
                  <a:tcPr marT="45725" marB="45725" marR="91450" marL="91450">
                    <a:gradFill>
                      <a:gsLst>
                        <a:gs pos="0">
                          <a:srgbClr val="DBD4EB"/>
                        </a:gs>
                        <a:gs pos="100000">
                          <a:srgbClr val="674EA7"/>
                        </a:gs>
                      </a:gsLst>
                      <a:lin ang="10801400" scaled="0"/>
                    </a:gradFill>
                  </a:tcPr>
                </a:tc>
              </a:tr>
              <a:tr h="553675">
                <a:tc>
                  <a:txBody>
                    <a:bodyPr/>
                    <a:lstStyle/>
                    <a:p>
                      <a:pPr indent="0" lvl="0" marL="0" marR="0" rtl="0" algn="l">
                        <a:spcBef>
                          <a:spcPts val="0"/>
                        </a:spcBef>
                        <a:spcAft>
                          <a:spcPts val="0"/>
                        </a:spcAft>
                        <a:buNone/>
                      </a:pPr>
                      <a:r>
                        <a:rPr lang="en">
                          <a:latin typeface="Roboto"/>
                          <a:ea typeface="Roboto"/>
                          <a:cs typeface="Roboto"/>
                          <a:sym typeface="Roboto"/>
                        </a:rPr>
                        <a:t>AKASHPRABU A C</a:t>
                      </a:r>
                      <a:endParaRPr>
                        <a:latin typeface="Roboto"/>
                        <a:ea typeface="Roboto"/>
                        <a:cs typeface="Roboto"/>
                        <a:sym typeface="Roboto"/>
                      </a:endParaRPr>
                    </a:p>
                  </a:txBody>
                  <a:tcPr marT="45725" marB="45725" marR="91450" marL="91450"/>
                </a:tc>
                <a:tc>
                  <a:txBody>
                    <a:bodyPr/>
                    <a:lstStyle/>
                    <a:p>
                      <a:pPr indent="0" lvl="0" marL="0" rtl="0" algn="l">
                        <a:spcBef>
                          <a:spcPts val="0"/>
                        </a:spcBef>
                        <a:spcAft>
                          <a:spcPts val="0"/>
                        </a:spcAft>
                        <a:buClr>
                          <a:srgbClr val="000000"/>
                        </a:buClr>
                        <a:buFont typeface="Arial"/>
                        <a:buNone/>
                      </a:pPr>
                      <a:r>
                        <a:rPr lang="en">
                          <a:solidFill>
                            <a:srgbClr val="000000"/>
                          </a:solidFill>
                          <a:latin typeface="Roboto"/>
                          <a:ea typeface="Roboto"/>
                          <a:cs typeface="Roboto"/>
                          <a:sym typeface="Roboto"/>
                        </a:rPr>
                        <a:t>Bannari Amman Institute of Technology</a:t>
                      </a:r>
                      <a:endParaRPr>
                        <a:solidFill>
                          <a:srgbClr val="000000"/>
                        </a:solidFill>
                        <a:latin typeface="Roboto"/>
                        <a:ea typeface="Roboto"/>
                        <a:cs typeface="Roboto"/>
                        <a:sym typeface="Roboto"/>
                      </a:endParaRPr>
                    </a:p>
                    <a:p>
                      <a:pPr indent="0" lvl="0" marL="0" marR="0" rtl="0" algn="ctr">
                        <a:spcBef>
                          <a:spcPts val="0"/>
                        </a:spcBef>
                        <a:spcAft>
                          <a:spcPts val="0"/>
                        </a:spcAft>
                        <a:buNone/>
                      </a:pPr>
                      <a:r>
                        <a:t/>
                      </a:r>
                      <a:endParaRPr>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Clr>
                          <a:srgbClr val="000000"/>
                        </a:buClr>
                        <a:buFont typeface="Arial"/>
                        <a:buNone/>
                      </a:pPr>
                      <a:r>
                        <a:rPr lang="en">
                          <a:latin typeface="Roboto"/>
                          <a:ea typeface="Roboto"/>
                          <a:cs typeface="Roboto"/>
                          <a:sym typeface="Roboto"/>
                        </a:rPr>
                        <a:t>akashprabu.cs18@bitsathy.ac.in </a:t>
                      </a:r>
                      <a:endParaRPr>
                        <a:latin typeface="Roboto"/>
                        <a:ea typeface="Roboto"/>
                        <a:cs typeface="Roboto"/>
                        <a:sym typeface="Roboto"/>
                      </a:endParaRPr>
                    </a:p>
                  </a:txBody>
                  <a:tcPr marT="45725" marB="45725" marR="91450" marL="91450"/>
                </a:tc>
              </a:tr>
              <a:tr h="543625">
                <a:tc>
                  <a:txBody>
                    <a:bodyPr/>
                    <a:lstStyle/>
                    <a:p>
                      <a:pPr indent="0" lvl="0" marL="0" marR="0" rtl="0" algn="l">
                        <a:spcBef>
                          <a:spcPts val="0"/>
                        </a:spcBef>
                        <a:spcAft>
                          <a:spcPts val="0"/>
                        </a:spcAft>
                        <a:buNone/>
                      </a:pPr>
                      <a:r>
                        <a:rPr lang="en">
                          <a:latin typeface="Roboto"/>
                          <a:ea typeface="Roboto"/>
                          <a:cs typeface="Roboto"/>
                          <a:sym typeface="Roboto"/>
                        </a:rPr>
                        <a:t>GOKUL E</a:t>
                      </a:r>
                      <a:endParaRPr>
                        <a:latin typeface="Roboto"/>
                        <a:ea typeface="Roboto"/>
                        <a:cs typeface="Roboto"/>
                        <a:sym typeface="Roboto"/>
                      </a:endParaRPr>
                    </a:p>
                  </a:txBody>
                  <a:tcPr marT="45725" marB="45725" marR="91450" marL="91450"/>
                </a:tc>
                <a:tc>
                  <a:txBody>
                    <a:bodyPr/>
                    <a:lstStyle/>
                    <a:p>
                      <a:pPr indent="0" lvl="0" marL="0" rtl="0" algn="l">
                        <a:spcBef>
                          <a:spcPts val="0"/>
                        </a:spcBef>
                        <a:spcAft>
                          <a:spcPts val="0"/>
                        </a:spcAft>
                        <a:buClr>
                          <a:srgbClr val="000000"/>
                        </a:buClr>
                        <a:buFont typeface="Arial"/>
                        <a:buNone/>
                      </a:pPr>
                      <a:r>
                        <a:rPr lang="en">
                          <a:latin typeface="Roboto"/>
                          <a:ea typeface="Roboto"/>
                          <a:cs typeface="Roboto"/>
                          <a:sym typeface="Roboto"/>
                        </a:rPr>
                        <a:t>Bannari Amman Institute of Technology</a:t>
                      </a:r>
                      <a:endParaRPr>
                        <a:solidFill>
                          <a:srgbClr val="000000"/>
                        </a:solidFill>
                        <a:latin typeface="Roboto"/>
                        <a:ea typeface="Roboto"/>
                        <a:cs typeface="Roboto"/>
                        <a:sym typeface="Roboto"/>
                      </a:endParaRPr>
                    </a:p>
                  </a:txBody>
                  <a:tcPr marT="45725" marB="45725" marR="91450" marL="91450"/>
                </a:tc>
                <a:tc>
                  <a:txBody>
                    <a:bodyPr/>
                    <a:lstStyle/>
                    <a:p>
                      <a:pPr indent="0" lvl="0" marL="0" marR="0" rtl="0" algn="l">
                        <a:spcBef>
                          <a:spcPts val="0"/>
                        </a:spcBef>
                        <a:spcAft>
                          <a:spcPts val="0"/>
                        </a:spcAft>
                        <a:buNone/>
                      </a:pPr>
                      <a:r>
                        <a:rPr lang="en">
                          <a:latin typeface="Roboto"/>
                          <a:ea typeface="Roboto"/>
                          <a:cs typeface="Roboto"/>
                          <a:sym typeface="Roboto"/>
                        </a:rPr>
                        <a:t>gokule.cs18@bitsathy.ac.in</a:t>
                      </a:r>
                      <a:endParaRPr>
                        <a:latin typeface="Roboto"/>
                        <a:ea typeface="Roboto"/>
                        <a:cs typeface="Roboto"/>
                        <a:sym typeface="Roboto"/>
                      </a:endParaRPr>
                    </a:p>
                  </a:txBody>
                  <a:tcPr marT="45725" marB="45725" marR="91450" marL="91450"/>
                </a:tc>
              </a:tr>
              <a:tr h="508775">
                <a:tc>
                  <a:txBody>
                    <a:bodyPr/>
                    <a:lstStyle/>
                    <a:p>
                      <a:pPr indent="0" lvl="0" marL="0" rtl="0" algn="l">
                        <a:spcBef>
                          <a:spcPts val="0"/>
                        </a:spcBef>
                        <a:spcAft>
                          <a:spcPts val="0"/>
                        </a:spcAft>
                        <a:buClr>
                          <a:srgbClr val="000000"/>
                        </a:buClr>
                        <a:buFont typeface="Arial"/>
                        <a:buNone/>
                      </a:pPr>
                      <a:r>
                        <a:rPr lang="en">
                          <a:latin typeface="Roboto"/>
                          <a:ea typeface="Roboto"/>
                          <a:cs typeface="Roboto"/>
                          <a:sym typeface="Roboto"/>
                        </a:rPr>
                        <a:t>YESWANTH S</a:t>
                      </a:r>
                      <a:endParaRPr>
                        <a:latin typeface="Roboto"/>
                        <a:ea typeface="Roboto"/>
                        <a:cs typeface="Roboto"/>
                        <a:sym typeface="Roboto"/>
                      </a:endParaRPr>
                    </a:p>
                  </a:txBody>
                  <a:tcPr marT="45725" marB="45725" marR="91450" marL="91450"/>
                </a:tc>
                <a:tc>
                  <a:txBody>
                    <a:bodyPr/>
                    <a:lstStyle/>
                    <a:p>
                      <a:pPr indent="0" lvl="0" marL="0" rtl="0" algn="l">
                        <a:spcBef>
                          <a:spcPts val="0"/>
                        </a:spcBef>
                        <a:spcAft>
                          <a:spcPts val="0"/>
                        </a:spcAft>
                        <a:buClr>
                          <a:srgbClr val="000000"/>
                        </a:buClr>
                        <a:buFont typeface="Arial"/>
                        <a:buNone/>
                      </a:pPr>
                      <a:r>
                        <a:rPr lang="en">
                          <a:solidFill>
                            <a:srgbClr val="000000"/>
                          </a:solidFill>
                          <a:latin typeface="Roboto"/>
                          <a:ea typeface="Roboto"/>
                          <a:cs typeface="Roboto"/>
                          <a:sym typeface="Roboto"/>
                        </a:rPr>
                        <a:t>Bannari Amman Institute of Technology</a:t>
                      </a:r>
                      <a:endParaRPr>
                        <a:latin typeface="Roboto"/>
                        <a:ea typeface="Roboto"/>
                        <a:cs typeface="Roboto"/>
                        <a:sym typeface="Roboto"/>
                      </a:endParaRPr>
                    </a:p>
                  </a:txBody>
                  <a:tcPr marT="45725" marB="45725" marR="91450" marL="91450"/>
                </a:tc>
                <a:tc>
                  <a:txBody>
                    <a:bodyPr/>
                    <a:lstStyle/>
                    <a:p>
                      <a:pPr indent="0" lvl="0" marL="0" rtl="0" algn="l">
                        <a:spcBef>
                          <a:spcPts val="0"/>
                        </a:spcBef>
                        <a:spcAft>
                          <a:spcPts val="0"/>
                        </a:spcAft>
                        <a:buClr>
                          <a:srgbClr val="000000"/>
                        </a:buClr>
                        <a:buFont typeface="Arial"/>
                        <a:buNone/>
                      </a:pPr>
                      <a:r>
                        <a:rPr lang="en">
                          <a:latin typeface="Roboto"/>
                          <a:ea typeface="Roboto"/>
                          <a:cs typeface="Roboto"/>
                          <a:sym typeface="Roboto"/>
                        </a:rPr>
                        <a:t>yeswanth</a:t>
                      </a:r>
                      <a:r>
                        <a:rPr lang="en">
                          <a:latin typeface="Roboto"/>
                          <a:ea typeface="Roboto"/>
                          <a:cs typeface="Roboto"/>
                          <a:sym typeface="Roboto"/>
                        </a:rPr>
                        <a:t>.cs18@bitsathy.ac.in </a:t>
                      </a:r>
                      <a:endParaRPr>
                        <a:latin typeface="Roboto"/>
                        <a:ea typeface="Roboto"/>
                        <a:cs typeface="Roboto"/>
                        <a:sym typeface="Roboto"/>
                      </a:endParaRPr>
                    </a:p>
                  </a:txBody>
                  <a:tcPr marT="45725" marB="45725" marR="91450" marL="91450"/>
                </a:tc>
              </a:tr>
              <a:tr h="508775">
                <a:tc>
                  <a:txBody>
                    <a:bodyPr/>
                    <a:lstStyle/>
                    <a:p>
                      <a:pPr indent="0" lvl="0" marL="0" rtl="0" algn="l">
                        <a:spcBef>
                          <a:spcPts val="0"/>
                        </a:spcBef>
                        <a:spcAft>
                          <a:spcPts val="0"/>
                        </a:spcAft>
                        <a:buClr>
                          <a:srgbClr val="000000"/>
                        </a:buClr>
                        <a:buFont typeface="Arial"/>
                        <a:buNone/>
                      </a:pPr>
                      <a:r>
                        <a:rPr lang="en">
                          <a:latin typeface="Roboto"/>
                          <a:ea typeface="Roboto"/>
                          <a:cs typeface="Roboto"/>
                          <a:sym typeface="Roboto"/>
                        </a:rPr>
                        <a:t>THARUN A</a:t>
                      </a:r>
                      <a:endParaRPr>
                        <a:solidFill>
                          <a:srgbClr val="000000"/>
                        </a:solidFill>
                        <a:latin typeface="Roboto"/>
                        <a:ea typeface="Roboto"/>
                        <a:cs typeface="Roboto"/>
                        <a:sym typeface="Roboto"/>
                      </a:endParaRPr>
                    </a:p>
                    <a:p>
                      <a:pPr indent="0" lvl="0" marL="0" marR="0" rtl="0" algn="l">
                        <a:spcBef>
                          <a:spcPts val="0"/>
                        </a:spcBef>
                        <a:spcAft>
                          <a:spcPts val="0"/>
                        </a:spcAft>
                        <a:buNone/>
                      </a:pPr>
                      <a:r>
                        <a:t/>
                      </a:r>
                      <a:endParaRPr>
                        <a:latin typeface="Roboto"/>
                        <a:ea typeface="Roboto"/>
                        <a:cs typeface="Roboto"/>
                        <a:sym typeface="Roboto"/>
                      </a:endParaRPr>
                    </a:p>
                  </a:txBody>
                  <a:tcPr marT="45725" marB="45725" marR="91450" marL="91450"/>
                </a:tc>
                <a:tc>
                  <a:txBody>
                    <a:bodyPr/>
                    <a:lstStyle/>
                    <a:p>
                      <a:pPr indent="0" lvl="0" marL="0" rtl="0" algn="l">
                        <a:spcBef>
                          <a:spcPts val="0"/>
                        </a:spcBef>
                        <a:spcAft>
                          <a:spcPts val="0"/>
                        </a:spcAft>
                        <a:buClr>
                          <a:srgbClr val="000000"/>
                        </a:buClr>
                        <a:buFont typeface="Arial"/>
                        <a:buNone/>
                      </a:pPr>
                      <a:r>
                        <a:rPr lang="en">
                          <a:solidFill>
                            <a:srgbClr val="000000"/>
                          </a:solidFill>
                          <a:latin typeface="Roboto"/>
                          <a:ea typeface="Roboto"/>
                          <a:cs typeface="Roboto"/>
                          <a:sym typeface="Roboto"/>
                        </a:rPr>
                        <a:t>Bannari Amman Institute of Technology</a:t>
                      </a:r>
                      <a:endParaRPr>
                        <a:latin typeface="Roboto"/>
                        <a:ea typeface="Roboto"/>
                        <a:cs typeface="Roboto"/>
                        <a:sym typeface="Roboto"/>
                      </a:endParaRPr>
                    </a:p>
                  </a:txBody>
                  <a:tcPr marT="45725" marB="45725" marR="91450" marL="91450"/>
                </a:tc>
                <a:tc>
                  <a:txBody>
                    <a:bodyPr/>
                    <a:lstStyle/>
                    <a:p>
                      <a:pPr indent="0" lvl="0" marL="0" rtl="0" algn="l">
                        <a:spcBef>
                          <a:spcPts val="0"/>
                        </a:spcBef>
                        <a:spcAft>
                          <a:spcPts val="0"/>
                        </a:spcAft>
                        <a:buClr>
                          <a:srgbClr val="000000"/>
                        </a:buClr>
                        <a:buFont typeface="Arial"/>
                        <a:buNone/>
                      </a:pPr>
                      <a:r>
                        <a:rPr lang="en">
                          <a:latin typeface="Roboto"/>
                          <a:ea typeface="Roboto"/>
                          <a:cs typeface="Roboto"/>
                          <a:sym typeface="Roboto"/>
                        </a:rPr>
                        <a:t>tharun.cs18@bitsathy.ac.in </a:t>
                      </a:r>
                      <a:endParaRPr>
                        <a:latin typeface="Roboto"/>
                        <a:ea typeface="Roboto"/>
                        <a:cs typeface="Roboto"/>
                        <a:sym typeface="Roboto"/>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674EA7"/>
            </a:gs>
          </a:gsLst>
          <a:lin ang="10800025" scaled="0"/>
        </a:gradFill>
      </p:bgPr>
    </p:bg>
    <p:spTree>
      <p:nvGrpSpPr>
        <p:cNvPr id="271" name="Shape 271"/>
        <p:cNvGrpSpPr/>
        <p:nvPr/>
      </p:nvGrpSpPr>
      <p:grpSpPr>
        <a:xfrm>
          <a:off x="0" y="0"/>
          <a:ext cx="0" cy="0"/>
          <a:chOff x="0" y="0"/>
          <a:chExt cx="0" cy="0"/>
        </a:xfrm>
      </p:grpSpPr>
      <p:sp>
        <p:nvSpPr>
          <p:cNvPr id="272" name="Google Shape;272;p24"/>
          <p:cNvSpPr txBox="1"/>
          <p:nvPr>
            <p:ph type="title"/>
          </p:nvPr>
        </p:nvSpPr>
        <p:spPr>
          <a:xfrm>
            <a:off x="819150" y="1630925"/>
            <a:ext cx="7505700" cy="241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200"/>
              <a:buNone/>
            </a:pPr>
            <a:r>
              <a:rPr lang="en" sz="4400">
                <a:solidFill>
                  <a:schemeClr val="lt2"/>
                </a:solidFill>
              </a:rPr>
              <a:t>THANK YOU!</a:t>
            </a:r>
            <a:endParaRPr sz="44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674EA7"/>
            </a:gs>
          </a:gsLst>
          <a:lin ang="10800025" scaled="0"/>
        </a:gra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1207008" y="640080"/>
            <a:ext cx="7038900" cy="9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sz="2600">
                <a:solidFill>
                  <a:srgbClr val="EFEFEF"/>
                </a:solidFill>
                <a:latin typeface="Rockwell"/>
                <a:ea typeface="Rockwell"/>
                <a:cs typeface="Rockwell"/>
                <a:sym typeface="Rockwell"/>
              </a:rPr>
              <a:t>Problem Statement</a:t>
            </a:r>
            <a:endParaRPr sz="2600">
              <a:solidFill>
                <a:srgbClr val="EFEFEF"/>
              </a:solidFill>
              <a:latin typeface="Rockwell"/>
              <a:ea typeface="Rockwell"/>
              <a:cs typeface="Rockwell"/>
              <a:sym typeface="Rockwell"/>
            </a:endParaRPr>
          </a:p>
        </p:txBody>
      </p:sp>
      <p:sp>
        <p:nvSpPr>
          <p:cNvPr id="74" name="Google Shape;74;p14"/>
          <p:cNvSpPr txBox="1"/>
          <p:nvPr/>
        </p:nvSpPr>
        <p:spPr>
          <a:xfrm>
            <a:off x="357300" y="2012925"/>
            <a:ext cx="8429400" cy="3448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n">
                <a:highlight>
                  <a:srgbClr val="FFFFFF"/>
                </a:highlight>
                <a:latin typeface="Roboto"/>
                <a:ea typeface="Roboto"/>
                <a:cs typeface="Roboto"/>
                <a:sym typeface="Roboto"/>
              </a:rPr>
              <a:t>Coronavirus cases have hit the whole world, employers and employees alike are concerned about how the virus may spread through the workplace. Serious respiratory illnesses are generally spread through coughing or sneezing, touching objects with contaminated hands, and touching your face after touching contaminated objects, according to the Centers for Disease Control and Prevention (CDC).</a:t>
            </a:r>
            <a:endParaRPr>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rPr lang="en">
                <a:highlight>
                  <a:srgbClr val="FFFFFF"/>
                </a:highlight>
                <a:latin typeface="Roboto"/>
                <a:ea typeface="Roboto"/>
                <a:cs typeface="Roboto"/>
                <a:sym typeface="Roboto"/>
              </a:rPr>
              <a:t>Keeping the workplace clean and monitoring sanitization activities can inhibit the spread of communicable diseases. In addition to limiting exposure to the new strain of coronavirus—known as COVID-19. There is a need to sanitize the workspaces as well as monitor the workers </a:t>
            </a:r>
            <a:r>
              <a:rPr lang="en">
                <a:highlight>
                  <a:srgbClr val="FFFFFF"/>
                </a:highlight>
                <a:latin typeface="Roboto"/>
                <a:ea typeface="Roboto"/>
                <a:cs typeface="Roboto"/>
                <a:sym typeface="Roboto"/>
              </a:rPr>
              <a:t>whether</a:t>
            </a:r>
            <a:r>
              <a:rPr lang="en">
                <a:highlight>
                  <a:srgbClr val="FFFFFF"/>
                </a:highlight>
                <a:latin typeface="Roboto"/>
                <a:ea typeface="Roboto"/>
                <a:cs typeface="Roboto"/>
                <a:sym typeface="Roboto"/>
              </a:rPr>
              <a:t> they are following the safety measures like wearing the Mask or not. Keeping the environment clean is not only the </a:t>
            </a:r>
            <a:r>
              <a:rPr lang="en">
                <a:highlight>
                  <a:srgbClr val="FFFFFF"/>
                </a:highlight>
                <a:latin typeface="Roboto"/>
                <a:ea typeface="Roboto"/>
                <a:cs typeface="Roboto"/>
                <a:sym typeface="Roboto"/>
              </a:rPr>
              <a:t>important</a:t>
            </a:r>
            <a:r>
              <a:rPr lang="en">
                <a:highlight>
                  <a:srgbClr val="FFFFFF"/>
                </a:highlight>
                <a:latin typeface="Roboto"/>
                <a:ea typeface="Roboto"/>
                <a:cs typeface="Roboto"/>
                <a:sym typeface="Roboto"/>
              </a:rPr>
              <a:t> task, but also to maintain daily cleaning </a:t>
            </a:r>
            <a:r>
              <a:rPr lang="en">
                <a:highlight>
                  <a:srgbClr val="FFFFFF"/>
                </a:highlight>
                <a:latin typeface="Roboto"/>
                <a:ea typeface="Roboto"/>
                <a:cs typeface="Roboto"/>
                <a:sym typeface="Roboto"/>
              </a:rPr>
              <a:t>activities</a:t>
            </a:r>
            <a:r>
              <a:rPr lang="en">
                <a:highlight>
                  <a:srgbClr val="FFFFFF"/>
                </a:highlight>
                <a:latin typeface="Roboto"/>
                <a:ea typeface="Roboto"/>
                <a:cs typeface="Roboto"/>
                <a:sym typeface="Roboto"/>
              </a:rPr>
              <a:t> of </a:t>
            </a:r>
            <a:r>
              <a:rPr lang="en">
                <a:highlight>
                  <a:srgbClr val="FFFFFF"/>
                </a:highlight>
                <a:latin typeface="Roboto"/>
                <a:ea typeface="Roboto"/>
                <a:cs typeface="Roboto"/>
                <a:sym typeface="Roboto"/>
              </a:rPr>
              <a:t>workstations</a:t>
            </a:r>
            <a:r>
              <a:rPr lang="en">
                <a:highlight>
                  <a:srgbClr val="FFFFFF"/>
                </a:highlight>
                <a:latin typeface="Roboto"/>
                <a:ea typeface="Roboto"/>
                <a:cs typeface="Roboto"/>
                <a:sym typeface="Roboto"/>
              </a:rPr>
              <a:t> in office/any place. It is very difficult to maintain the log Sanitization and to keep an eye on the workers (No Mask) with personal </a:t>
            </a:r>
            <a:r>
              <a:rPr lang="en">
                <a:highlight>
                  <a:srgbClr val="FFFFFF"/>
                </a:highlight>
                <a:latin typeface="Roboto"/>
                <a:ea typeface="Roboto"/>
                <a:cs typeface="Roboto"/>
                <a:sym typeface="Roboto"/>
              </a:rPr>
              <a:t>supervision</a:t>
            </a:r>
            <a:r>
              <a:rPr lang="en">
                <a:highlight>
                  <a:srgbClr val="FFFFFF"/>
                </a:highlight>
                <a:latin typeface="Roboto"/>
                <a:ea typeface="Roboto"/>
                <a:cs typeface="Roboto"/>
                <a:sym typeface="Roboto"/>
              </a:rPr>
              <a:t>/ any </a:t>
            </a:r>
            <a:r>
              <a:rPr lang="en">
                <a:highlight>
                  <a:srgbClr val="FFFFFF"/>
                </a:highlight>
                <a:latin typeface="Roboto"/>
                <a:ea typeface="Roboto"/>
                <a:cs typeface="Roboto"/>
                <a:sym typeface="Roboto"/>
              </a:rPr>
              <a:t>checklist.</a:t>
            </a:r>
            <a:r>
              <a:rPr lang="en">
                <a:highlight>
                  <a:srgbClr val="FFFFFF"/>
                </a:highlight>
                <a:latin typeface="Roboto"/>
                <a:ea typeface="Roboto"/>
                <a:cs typeface="Roboto"/>
                <a:sym typeface="Roboto"/>
              </a:rPr>
              <a:t> </a:t>
            </a:r>
            <a:endParaRPr>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674EA7"/>
            </a:gs>
          </a:gsLst>
          <a:lin ang="10800025" scaled="0"/>
        </a:gra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1207008" y="640080"/>
            <a:ext cx="7038900" cy="9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sz="2600">
                <a:solidFill>
                  <a:srgbClr val="EFEFEF"/>
                </a:solidFill>
                <a:latin typeface="Rockwell"/>
                <a:ea typeface="Rockwell"/>
                <a:cs typeface="Rockwell"/>
                <a:sym typeface="Rockwell"/>
              </a:rPr>
              <a:t>Proposed Solution</a:t>
            </a:r>
            <a:endParaRPr sz="2600">
              <a:solidFill>
                <a:srgbClr val="EFEFEF"/>
              </a:solidFill>
              <a:latin typeface="Rockwell"/>
              <a:ea typeface="Rockwell"/>
              <a:cs typeface="Rockwell"/>
              <a:sym typeface="Rockwell"/>
            </a:endParaRPr>
          </a:p>
        </p:txBody>
      </p:sp>
      <p:sp>
        <p:nvSpPr>
          <p:cNvPr id="80" name="Google Shape;80;p15"/>
          <p:cNvSpPr txBox="1"/>
          <p:nvPr/>
        </p:nvSpPr>
        <p:spPr>
          <a:xfrm>
            <a:off x="357300" y="2072125"/>
            <a:ext cx="8429400" cy="3448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Regular Sanitization of workspaces is mandatory to maintain personnel safety in co-working spaces. It is very difficult to maintain a log of sanitization with personal supervision. In this project, we leverage the technology (IoT) to build a smart system to monitor the sanitization effectively at a low cost. Sanitization log is taken with help of hardware component like NFC Tags and NFC enabled Band or Mobile App. On the other hand the log is stored and maintained in DynamoDB. A</a:t>
            </a:r>
            <a:r>
              <a:rPr lang="en"/>
              <a:t>nd a </a:t>
            </a:r>
            <a:r>
              <a:rPr lang="en">
                <a:solidFill>
                  <a:srgbClr val="100F0F"/>
                </a:solidFill>
                <a:highlight>
                  <a:srgbClr val="FFFFFF"/>
                </a:highlight>
              </a:rPr>
              <a:t>Face Mask Detection Platform which uses Deep Learning Technique to recognize if a user is not wearing a mask which is implement in CCTV cameras. If the camera captures an unrecognized face, a notification can be sent out to the administrator through SMS as well as E-Mail. In addition to that a log is maintained which is stored in the firebase along with face of the person who is not wearing the mask. All the informations are retrieved from firebase and DynamoDB to actual website where the admin can access, analysis and report the </a:t>
            </a:r>
            <a:r>
              <a:rPr lang="en">
                <a:solidFill>
                  <a:srgbClr val="100F0F"/>
                </a:solidFill>
                <a:highlight>
                  <a:srgbClr val="FFFFFF"/>
                </a:highlight>
              </a:rPr>
              <a:t>activities.This System can be implement in several work places.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16"/>
          <p:cNvSpPr txBox="1"/>
          <p:nvPr>
            <p:ph type="ctrTitle"/>
          </p:nvPr>
        </p:nvSpPr>
        <p:spPr>
          <a:xfrm>
            <a:off x="0" y="510950"/>
            <a:ext cx="4101000" cy="122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000000"/>
                </a:solidFill>
                <a:latin typeface="Rockwell"/>
                <a:ea typeface="Rockwell"/>
                <a:cs typeface="Rockwell"/>
                <a:sym typeface="Rockwell"/>
              </a:rPr>
              <a:t>Proposed </a:t>
            </a:r>
            <a:endParaRPr sz="2600">
              <a:solidFill>
                <a:srgbClr val="000000"/>
              </a:solidFill>
              <a:latin typeface="Rockwell"/>
              <a:ea typeface="Rockwell"/>
              <a:cs typeface="Rockwell"/>
              <a:sym typeface="Rockwell"/>
            </a:endParaRPr>
          </a:p>
          <a:p>
            <a:pPr indent="0" lvl="0" marL="0" rtl="0" algn="l">
              <a:spcBef>
                <a:spcPts val="0"/>
              </a:spcBef>
              <a:spcAft>
                <a:spcPts val="0"/>
              </a:spcAft>
              <a:buNone/>
            </a:pPr>
            <a:r>
              <a:rPr lang="en" sz="2600">
                <a:solidFill>
                  <a:srgbClr val="000000"/>
                </a:solidFill>
                <a:latin typeface="Rockwell"/>
                <a:ea typeface="Rockwell"/>
                <a:cs typeface="Rockwell"/>
                <a:sym typeface="Rockwell"/>
              </a:rPr>
              <a:t>TechStack</a:t>
            </a:r>
            <a:endParaRPr sz="2600">
              <a:solidFill>
                <a:srgbClr val="000000"/>
              </a:solidFill>
              <a:latin typeface="Rockwell"/>
              <a:ea typeface="Rockwell"/>
              <a:cs typeface="Rockwell"/>
              <a:sym typeface="Rockwell"/>
            </a:endParaRPr>
          </a:p>
          <a:p>
            <a:pPr indent="0" lvl="0" marL="0" rtl="0" algn="l">
              <a:spcBef>
                <a:spcPts val="0"/>
              </a:spcBef>
              <a:spcAft>
                <a:spcPts val="0"/>
              </a:spcAft>
              <a:buNone/>
            </a:pPr>
            <a:r>
              <a:t/>
            </a:r>
            <a:endParaRPr>
              <a:solidFill>
                <a:srgbClr val="000000"/>
              </a:solidFill>
            </a:endParaRPr>
          </a:p>
        </p:txBody>
      </p:sp>
      <p:pic>
        <p:nvPicPr>
          <p:cNvPr id="86" name="Google Shape;86;p16"/>
          <p:cNvPicPr preferRelativeResize="0"/>
          <p:nvPr/>
        </p:nvPicPr>
        <p:blipFill>
          <a:blip r:embed="rId3">
            <a:alphaModFix/>
          </a:blip>
          <a:stretch>
            <a:fillRect/>
          </a:stretch>
        </p:blipFill>
        <p:spPr>
          <a:xfrm>
            <a:off x="1695675" y="243913"/>
            <a:ext cx="7265777" cy="465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 name="Shape 90"/>
        <p:cNvGrpSpPr/>
        <p:nvPr/>
      </p:nvGrpSpPr>
      <p:grpSpPr>
        <a:xfrm>
          <a:off x="0" y="0"/>
          <a:ext cx="0" cy="0"/>
          <a:chOff x="0" y="0"/>
          <a:chExt cx="0" cy="0"/>
        </a:xfrm>
      </p:grpSpPr>
      <p:sp>
        <p:nvSpPr>
          <p:cNvPr id="91" name="Google Shape;91;p17"/>
          <p:cNvSpPr txBox="1"/>
          <p:nvPr>
            <p:ph type="ctrTitle"/>
          </p:nvPr>
        </p:nvSpPr>
        <p:spPr>
          <a:xfrm>
            <a:off x="83100" y="58775"/>
            <a:ext cx="4101000" cy="122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000000"/>
                </a:solidFill>
                <a:latin typeface="Rockwell"/>
                <a:ea typeface="Rockwell"/>
                <a:cs typeface="Rockwell"/>
                <a:sym typeface="Rockwell"/>
              </a:rPr>
              <a:t>Sanitization Monitoring</a:t>
            </a:r>
            <a:endParaRPr sz="2600">
              <a:solidFill>
                <a:srgbClr val="000000"/>
              </a:solidFill>
              <a:latin typeface="Rockwell"/>
              <a:ea typeface="Rockwell"/>
              <a:cs typeface="Rockwell"/>
              <a:sym typeface="Rockwell"/>
            </a:endParaRPr>
          </a:p>
          <a:p>
            <a:pPr indent="0" lvl="0" marL="0" rtl="0" algn="l">
              <a:spcBef>
                <a:spcPts val="0"/>
              </a:spcBef>
              <a:spcAft>
                <a:spcPts val="0"/>
              </a:spcAft>
              <a:buNone/>
            </a:pPr>
            <a:r>
              <a:t/>
            </a:r>
            <a:endParaRPr>
              <a:solidFill>
                <a:srgbClr val="000000"/>
              </a:solidFill>
            </a:endParaRPr>
          </a:p>
        </p:txBody>
      </p:sp>
      <p:pic>
        <p:nvPicPr>
          <p:cNvPr id="92" name="Google Shape;92;p17"/>
          <p:cNvPicPr preferRelativeResize="0"/>
          <p:nvPr/>
        </p:nvPicPr>
        <p:blipFill>
          <a:blip r:embed="rId3">
            <a:alphaModFix/>
          </a:blip>
          <a:stretch>
            <a:fillRect/>
          </a:stretch>
        </p:blipFill>
        <p:spPr>
          <a:xfrm>
            <a:off x="2047350" y="959225"/>
            <a:ext cx="1709947" cy="1360100"/>
          </a:xfrm>
          <a:prstGeom prst="rect">
            <a:avLst/>
          </a:prstGeom>
          <a:noFill/>
          <a:ln>
            <a:noFill/>
          </a:ln>
        </p:spPr>
      </p:pic>
      <p:pic>
        <p:nvPicPr>
          <p:cNvPr id="93" name="Google Shape;93;p17"/>
          <p:cNvPicPr preferRelativeResize="0"/>
          <p:nvPr/>
        </p:nvPicPr>
        <p:blipFill>
          <a:blip r:embed="rId4">
            <a:alphaModFix/>
          </a:blip>
          <a:stretch>
            <a:fillRect/>
          </a:stretch>
        </p:blipFill>
        <p:spPr>
          <a:xfrm>
            <a:off x="3513947" y="2549213"/>
            <a:ext cx="927300" cy="927300"/>
          </a:xfrm>
          <a:prstGeom prst="rect">
            <a:avLst/>
          </a:prstGeom>
          <a:noFill/>
          <a:ln>
            <a:noFill/>
          </a:ln>
        </p:spPr>
      </p:pic>
      <p:pic>
        <p:nvPicPr>
          <p:cNvPr id="94" name="Google Shape;94;p17"/>
          <p:cNvPicPr preferRelativeResize="0"/>
          <p:nvPr/>
        </p:nvPicPr>
        <p:blipFill>
          <a:blip r:embed="rId5">
            <a:alphaModFix/>
          </a:blip>
          <a:stretch>
            <a:fillRect/>
          </a:stretch>
        </p:blipFill>
        <p:spPr>
          <a:xfrm>
            <a:off x="462781" y="3959113"/>
            <a:ext cx="902074" cy="902074"/>
          </a:xfrm>
          <a:prstGeom prst="rect">
            <a:avLst/>
          </a:prstGeom>
          <a:noFill/>
          <a:ln>
            <a:noFill/>
          </a:ln>
        </p:spPr>
      </p:pic>
      <p:pic>
        <p:nvPicPr>
          <p:cNvPr id="95" name="Google Shape;95;p17"/>
          <p:cNvPicPr preferRelativeResize="0"/>
          <p:nvPr/>
        </p:nvPicPr>
        <p:blipFill>
          <a:blip r:embed="rId6">
            <a:alphaModFix/>
          </a:blip>
          <a:stretch>
            <a:fillRect/>
          </a:stretch>
        </p:blipFill>
        <p:spPr>
          <a:xfrm>
            <a:off x="2047338" y="3896042"/>
            <a:ext cx="818700" cy="991206"/>
          </a:xfrm>
          <a:prstGeom prst="rect">
            <a:avLst/>
          </a:prstGeom>
          <a:noFill/>
          <a:ln>
            <a:noFill/>
          </a:ln>
        </p:spPr>
      </p:pic>
      <p:pic>
        <p:nvPicPr>
          <p:cNvPr id="96" name="Google Shape;96;p17"/>
          <p:cNvPicPr preferRelativeResize="0"/>
          <p:nvPr/>
        </p:nvPicPr>
        <p:blipFill rotWithShape="1">
          <a:blip r:embed="rId7">
            <a:alphaModFix/>
          </a:blip>
          <a:srcRect b="0" l="0" r="0" t="0"/>
          <a:stretch/>
        </p:blipFill>
        <p:spPr>
          <a:xfrm>
            <a:off x="3473188" y="3886875"/>
            <a:ext cx="1008825" cy="1046525"/>
          </a:xfrm>
          <a:prstGeom prst="rect">
            <a:avLst/>
          </a:prstGeom>
          <a:noFill/>
          <a:ln>
            <a:noFill/>
          </a:ln>
        </p:spPr>
      </p:pic>
      <p:pic>
        <p:nvPicPr>
          <p:cNvPr id="97" name="Google Shape;97;p17"/>
          <p:cNvPicPr preferRelativeResize="0"/>
          <p:nvPr/>
        </p:nvPicPr>
        <p:blipFill>
          <a:blip r:embed="rId8">
            <a:alphaModFix/>
          </a:blip>
          <a:stretch>
            <a:fillRect/>
          </a:stretch>
        </p:blipFill>
        <p:spPr>
          <a:xfrm>
            <a:off x="6880275" y="2704911"/>
            <a:ext cx="715200" cy="815775"/>
          </a:xfrm>
          <a:prstGeom prst="rect">
            <a:avLst/>
          </a:prstGeom>
          <a:noFill/>
          <a:ln>
            <a:noFill/>
          </a:ln>
        </p:spPr>
      </p:pic>
      <p:pic>
        <p:nvPicPr>
          <p:cNvPr id="98" name="Google Shape;98;p17"/>
          <p:cNvPicPr preferRelativeResize="0"/>
          <p:nvPr/>
        </p:nvPicPr>
        <p:blipFill>
          <a:blip r:embed="rId9">
            <a:alphaModFix/>
          </a:blip>
          <a:stretch>
            <a:fillRect/>
          </a:stretch>
        </p:blipFill>
        <p:spPr>
          <a:xfrm>
            <a:off x="5425350" y="490730"/>
            <a:ext cx="1093613" cy="1095750"/>
          </a:xfrm>
          <a:prstGeom prst="rect">
            <a:avLst/>
          </a:prstGeom>
          <a:noFill/>
          <a:ln>
            <a:noFill/>
          </a:ln>
        </p:spPr>
      </p:pic>
      <p:sp>
        <p:nvSpPr>
          <p:cNvPr id="99" name="Google Shape;99;p17"/>
          <p:cNvSpPr txBox="1"/>
          <p:nvPr/>
        </p:nvSpPr>
        <p:spPr>
          <a:xfrm>
            <a:off x="3757300" y="1300025"/>
            <a:ext cx="1284900" cy="2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Rockwell"/>
                <a:ea typeface="Rockwell"/>
                <a:cs typeface="Rockwell"/>
                <a:sym typeface="Rockwell"/>
              </a:rPr>
              <a:t>Web Application</a:t>
            </a:r>
            <a:endParaRPr b="1" sz="1600"/>
          </a:p>
        </p:txBody>
      </p:sp>
      <p:sp>
        <p:nvSpPr>
          <p:cNvPr id="100" name="Google Shape;100;p17"/>
          <p:cNvSpPr txBox="1"/>
          <p:nvPr/>
        </p:nvSpPr>
        <p:spPr>
          <a:xfrm>
            <a:off x="5591675" y="1704188"/>
            <a:ext cx="9273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NFC tags</a:t>
            </a:r>
            <a:endParaRPr sz="1200"/>
          </a:p>
        </p:txBody>
      </p:sp>
      <p:sp>
        <p:nvSpPr>
          <p:cNvPr id="101" name="Google Shape;101;p17"/>
          <p:cNvSpPr txBox="1"/>
          <p:nvPr/>
        </p:nvSpPr>
        <p:spPr>
          <a:xfrm>
            <a:off x="5667400" y="3102838"/>
            <a:ext cx="11652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NFC Enabled Mobile App</a:t>
            </a:r>
            <a:endParaRPr sz="1200"/>
          </a:p>
        </p:txBody>
      </p:sp>
      <p:sp>
        <p:nvSpPr>
          <p:cNvPr id="102" name="Google Shape;102;p17"/>
          <p:cNvSpPr txBox="1"/>
          <p:nvPr/>
        </p:nvSpPr>
        <p:spPr>
          <a:xfrm>
            <a:off x="7510913" y="3360200"/>
            <a:ext cx="11652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ckwell"/>
                <a:ea typeface="Rockwell"/>
                <a:cs typeface="Rockwell"/>
                <a:sym typeface="Rockwell"/>
              </a:rPr>
              <a:t>NFC bands</a:t>
            </a:r>
            <a:endParaRPr sz="1200">
              <a:solidFill>
                <a:schemeClr val="dk1"/>
              </a:solidFill>
            </a:endParaRPr>
          </a:p>
          <a:p>
            <a:pPr indent="0" lvl="0" marL="0" rtl="0" algn="l">
              <a:spcBef>
                <a:spcPts val="0"/>
              </a:spcBef>
              <a:spcAft>
                <a:spcPts val="0"/>
              </a:spcAft>
              <a:buNone/>
            </a:pPr>
            <a:r>
              <a:t/>
            </a:r>
            <a:endParaRPr/>
          </a:p>
        </p:txBody>
      </p:sp>
      <p:sp>
        <p:nvSpPr>
          <p:cNvPr id="103" name="Google Shape;103;p17"/>
          <p:cNvSpPr txBox="1"/>
          <p:nvPr/>
        </p:nvSpPr>
        <p:spPr>
          <a:xfrm>
            <a:off x="2121138" y="4820525"/>
            <a:ext cx="671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Lamba</a:t>
            </a:r>
            <a:endParaRPr/>
          </a:p>
        </p:txBody>
      </p:sp>
      <p:pic>
        <p:nvPicPr>
          <p:cNvPr id="104" name="Google Shape;104;p17"/>
          <p:cNvPicPr preferRelativeResize="0"/>
          <p:nvPr/>
        </p:nvPicPr>
        <p:blipFill>
          <a:blip r:embed="rId10">
            <a:alphaModFix/>
          </a:blip>
          <a:stretch>
            <a:fillRect/>
          </a:stretch>
        </p:blipFill>
        <p:spPr>
          <a:xfrm>
            <a:off x="8393700" y="2759716"/>
            <a:ext cx="671100" cy="837584"/>
          </a:xfrm>
          <a:prstGeom prst="rect">
            <a:avLst/>
          </a:prstGeom>
          <a:noFill/>
          <a:ln>
            <a:noFill/>
          </a:ln>
        </p:spPr>
      </p:pic>
      <p:sp>
        <p:nvSpPr>
          <p:cNvPr id="105" name="Google Shape;105;p17"/>
          <p:cNvSpPr txBox="1"/>
          <p:nvPr/>
        </p:nvSpPr>
        <p:spPr>
          <a:xfrm>
            <a:off x="410763" y="4801875"/>
            <a:ext cx="13776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API Gateway</a:t>
            </a:r>
            <a:endParaRPr/>
          </a:p>
        </p:txBody>
      </p:sp>
      <p:sp>
        <p:nvSpPr>
          <p:cNvPr id="106" name="Google Shape;106;p17"/>
          <p:cNvSpPr txBox="1"/>
          <p:nvPr/>
        </p:nvSpPr>
        <p:spPr>
          <a:xfrm>
            <a:off x="3548550" y="4810435"/>
            <a:ext cx="12849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Dynamodb</a:t>
            </a:r>
            <a:endParaRPr/>
          </a:p>
        </p:txBody>
      </p:sp>
      <p:pic>
        <p:nvPicPr>
          <p:cNvPr descr="C:\Users\HP\Desktop\man-accessory-007-512.png" id="107" name="Google Shape;107;p17"/>
          <p:cNvPicPr preferRelativeResize="0"/>
          <p:nvPr/>
        </p:nvPicPr>
        <p:blipFill rotWithShape="1">
          <a:blip r:embed="rId11">
            <a:alphaModFix/>
          </a:blip>
          <a:srcRect b="0" l="0" r="0" t="0"/>
          <a:stretch/>
        </p:blipFill>
        <p:spPr>
          <a:xfrm flipH="1">
            <a:off x="476754" y="1139613"/>
            <a:ext cx="604800" cy="1420472"/>
          </a:xfrm>
          <a:prstGeom prst="rect">
            <a:avLst/>
          </a:prstGeom>
          <a:noFill/>
          <a:ln>
            <a:noFill/>
          </a:ln>
        </p:spPr>
      </p:pic>
      <p:pic>
        <p:nvPicPr>
          <p:cNvPr descr="C:\Users\HP\Desktop\WIFI-Icon.png" id="108" name="Google Shape;108;p17"/>
          <p:cNvPicPr preferRelativeResize="0"/>
          <p:nvPr/>
        </p:nvPicPr>
        <p:blipFill rotWithShape="1">
          <a:blip r:embed="rId12">
            <a:alphaModFix/>
          </a:blip>
          <a:srcRect b="0" l="0" r="0" t="0"/>
          <a:stretch/>
        </p:blipFill>
        <p:spPr>
          <a:xfrm>
            <a:off x="421546" y="762906"/>
            <a:ext cx="715200" cy="519871"/>
          </a:xfrm>
          <a:prstGeom prst="rect">
            <a:avLst/>
          </a:prstGeom>
          <a:noFill/>
          <a:ln>
            <a:noFill/>
          </a:ln>
        </p:spPr>
      </p:pic>
      <p:sp>
        <p:nvSpPr>
          <p:cNvPr id="109" name="Google Shape;109;p17"/>
          <p:cNvSpPr/>
          <p:nvPr/>
        </p:nvSpPr>
        <p:spPr>
          <a:xfrm>
            <a:off x="1142350" y="1660412"/>
            <a:ext cx="844200" cy="142800"/>
          </a:xfrm>
          <a:prstGeom prst="rightArrow">
            <a:avLst>
              <a:gd fmla="val 50000" name="adj1"/>
              <a:gd fmla="val 50000" name="adj2"/>
            </a:avLst>
          </a:prstGeom>
          <a:solidFill>
            <a:srgbClr val="000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10" name="Google Shape;110;p17"/>
          <p:cNvSpPr txBox="1"/>
          <p:nvPr/>
        </p:nvSpPr>
        <p:spPr>
          <a:xfrm>
            <a:off x="462768" y="2635725"/>
            <a:ext cx="902100" cy="29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
                <a:latin typeface="Calibri"/>
                <a:ea typeface="Calibri"/>
                <a:cs typeface="Calibri"/>
                <a:sym typeface="Calibri"/>
              </a:rPr>
              <a:t>ADMIN</a:t>
            </a:r>
            <a:endParaRPr b="1" i="0" u="none" cap="none" strike="noStrike">
              <a:solidFill>
                <a:srgbClr val="000000"/>
              </a:solidFill>
              <a:latin typeface="Calibri"/>
              <a:ea typeface="Calibri"/>
              <a:cs typeface="Calibri"/>
              <a:sym typeface="Calibri"/>
            </a:endParaRPr>
          </a:p>
        </p:txBody>
      </p:sp>
      <p:pic>
        <p:nvPicPr>
          <p:cNvPr id="111" name="Google Shape;111;p17"/>
          <p:cNvPicPr preferRelativeResize="0"/>
          <p:nvPr/>
        </p:nvPicPr>
        <p:blipFill>
          <a:blip r:embed="rId6">
            <a:alphaModFix/>
          </a:blip>
          <a:stretch>
            <a:fillRect/>
          </a:stretch>
        </p:blipFill>
        <p:spPr>
          <a:xfrm>
            <a:off x="5299337" y="3896074"/>
            <a:ext cx="818700" cy="991150"/>
          </a:xfrm>
          <a:prstGeom prst="rect">
            <a:avLst/>
          </a:prstGeom>
          <a:noFill/>
          <a:ln>
            <a:noFill/>
          </a:ln>
        </p:spPr>
      </p:pic>
      <p:pic>
        <p:nvPicPr>
          <p:cNvPr id="112" name="Google Shape;112;p17"/>
          <p:cNvPicPr preferRelativeResize="0"/>
          <p:nvPr/>
        </p:nvPicPr>
        <p:blipFill>
          <a:blip r:embed="rId5">
            <a:alphaModFix/>
          </a:blip>
          <a:stretch>
            <a:fillRect/>
          </a:stretch>
        </p:blipFill>
        <p:spPr>
          <a:xfrm>
            <a:off x="7684175" y="4027475"/>
            <a:ext cx="818700" cy="818700"/>
          </a:xfrm>
          <a:prstGeom prst="rect">
            <a:avLst/>
          </a:prstGeom>
          <a:noFill/>
          <a:ln>
            <a:noFill/>
          </a:ln>
        </p:spPr>
      </p:pic>
      <p:pic>
        <p:nvPicPr>
          <p:cNvPr id="113" name="Google Shape;113;p17"/>
          <p:cNvPicPr preferRelativeResize="0"/>
          <p:nvPr/>
        </p:nvPicPr>
        <p:blipFill>
          <a:blip r:embed="rId13">
            <a:alphaModFix/>
          </a:blip>
          <a:stretch>
            <a:fillRect/>
          </a:stretch>
        </p:blipFill>
        <p:spPr>
          <a:xfrm>
            <a:off x="7558400" y="490721"/>
            <a:ext cx="1165199" cy="902081"/>
          </a:xfrm>
          <a:prstGeom prst="rect">
            <a:avLst/>
          </a:prstGeom>
          <a:noFill/>
          <a:ln>
            <a:noFill/>
          </a:ln>
        </p:spPr>
      </p:pic>
      <p:sp>
        <p:nvSpPr>
          <p:cNvPr id="114" name="Google Shape;114;p17"/>
          <p:cNvSpPr txBox="1"/>
          <p:nvPr/>
        </p:nvSpPr>
        <p:spPr>
          <a:xfrm>
            <a:off x="7105600" y="1660400"/>
            <a:ext cx="22257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NFC Tags Enabled Office Rooms</a:t>
            </a:r>
            <a:endParaRPr sz="1200"/>
          </a:p>
        </p:txBody>
      </p:sp>
      <p:sp>
        <p:nvSpPr>
          <p:cNvPr id="115" name="Google Shape;115;p17"/>
          <p:cNvSpPr txBox="1"/>
          <p:nvPr/>
        </p:nvSpPr>
        <p:spPr>
          <a:xfrm>
            <a:off x="5425350" y="4820525"/>
            <a:ext cx="671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Lamba</a:t>
            </a:r>
            <a:endParaRPr/>
          </a:p>
        </p:txBody>
      </p:sp>
      <p:sp>
        <p:nvSpPr>
          <p:cNvPr id="116" name="Google Shape;116;p17"/>
          <p:cNvSpPr txBox="1"/>
          <p:nvPr/>
        </p:nvSpPr>
        <p:spPr>
          <a:xfrm>
            <a:off x="7529638" y="4801875"/>
            <a:ext cx="13776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API Gateway</a:t>
            </a:r>
            <a:endParaRPr/>
          </a:p>
        </p:txBody>
      </p:sp>
      <p:cxnSp>
        <p:nvCxnSpPr>
          <p:cNvPr id="117" name="Google Shape;117;p17"/>
          <p:cNvCxnSpPr>
            <a:stCxn id="98" idx="3"/>
          </p:cNvCxnSpPr>
          <p:nvPr/>
        </p:nvCxnSpPr>
        <p:spPr>
          <a:xfrm>
            <a:off x="6518963" y="1038605"/>
            <a:ext cx="882600" cy="2400"/>
          </a:xfrm>
          <a:prstGeom prst="straightConnector1">
            <a:avLst/>
          </a:prstGeom>
          <a:noFill/>
          <a:ln cap="flat" cmpd="sng" w="9525">
            <a:solidFill>
              <a:srgbClr val="000000"/>
            </a:solidFill>
            <a:prstDash val="solid"/>
            <a:round/>
            <a:headEnd len="sm" w="sm" type="none"/>
            <a:tailEnd len="med" w="med" type="triangle"/>
          </a:ln>
        </p:spPr>
      </p:cxnSp>
      <p:cxnSp>
        <p:nvCxnSpPr>
          <p:cNvPr id="118" name="Google Shape;118;p17"/>
          <p:cNvCxnSpPr/>
          <p:nvPr/>
        </p:nvCxnSpPr>
        <p:spPr>
          <a:xfrm flipH="1">
            <a:off x="2934550" y="4673950"/>
            <a:ext cx="611700" cy="9300"/>
          </a:xfrm>
          <a:prstGeom prst="straightConnector1">
            <a:avLst/>
          </a:prstGeom>
          <a:noFill/>
          <a:ln cap="flat" cmpd="sng" w="9525">
            <a:solidFill>
              <a:srgbClr val="000000"/>
            </a:solidFill>
            <a:prstDash val="solid"/>
            <a:round/>
            <a:headEnd len="sm" w="sm" type="none"/>
            <a:tailEnd len="med" w="med" type="triangle"/>
          </a:ln>
        </p:spPr>
      </p:cxnSp>
      <p:cxnSp>
        <p:nvCxnSpPr>
          <p:cNvPr id="119" name="Google Shape;119;p17"/>
          <p:cNvCxnSpPr/>
          <p:nvPr/>
        </p:nvCxnSpPr>
        <p:spPr>
          <a:xfrm rot="10800000">
            <a:off x="4441262" y="4434424"/>
            <a:ext cx="858000" cy="4800"/>
          </a:xfrm>
          <a:prstGeom prst="straightConnector1">
            <a:avLst/>
          </a:prstGeom>
          <a:noFill/>
          <a:ln cap="flat" cmpd="sng" w="9525">
            <a:solidFill>
              <a:srgbClr val="000000"/>
            </a:solidFill>
            <a:prstDash val="solid"/>
            <a:round/>
            <a:headEnd len="sm" w="sm" type="none"/>
            <a:tailEnd len="med" w="med" type="triangle"/>
          </a:ln>
        </p:spPr>
      </p:cxnSp>
      <p:cxnSp>
        <p:nvCxnSpPr>
          <p:cNvPr id="120" name="Google Shape;120;p17"/>
          <p:cNvCxnSpPr/>
          <p:nvPr/>
        </p:nvCxnSpPr>
        <p:spPr>
          <a:xfrm flipH="1">
            <a:off x="6355938" y="4435917"/>
            <a:ext cx="1126800" cy="1800"/>
          </a:xfrm>
          <a:prstGeom prst="straightConnector1">
            <a:avLst/>
          </a:prstGeom>
          <a:noFill/>
          <a:ln cap="flat" cmpd="sng" w="9525">
            <a:solidFill>
              <a:srgbClr val="000000"/>
            </a:solidFill>
            <a:prstDash val="solid"/>
            <a:round/>
            <a:headEnd len="sm" w="sm" type="none"/>
            <a:tailEnd len="med" w="med" type="triangle"/>
          </a:ln>
        </p:spPr>
      </p:cxnSp>
      <p:cxnSp>
        <p:nvCxnSpPr>
          <p:cNvPr id="121" name="Google Shape;121;p17"/>
          <p:cNvCxnSpPr/>
          <p:nvPr/>
        </p:nvCxnSpPr>
        <p:spPr>
          <a:xfrm flipH="1" rot="10800000">
            <a:off x="2971150" y="4407588"/>
            <a:ext cx="538500" cy="5100"/>
          </a:xfrm>
          <a:prstGeom prst="straightConnector1">
            <a:avLst/>
          </a:prstGeom>
          <a:noFill/>
          <a:ln cap="flat" cmpd="sng" w="9525">
            <a:solidFill>
              <a:srgbClr val="000000"/>
            </a:solidFill>
            <a:prstDash val="solid"/>
            <a:round/>
            <a:headEnd len="sm" w="sm" type="none"/>
            <a:tailEnd len="med" w="med" type="triangle"/>
          </a:ln>
        </p:spPr>
      </p:cxnSp>
      <p:cxnSp>
        <p:nvCxnSpPr>
          <p:cNvPr id="122" name="Google Shape;122;p17"/>
          <p:cNvCxnSpPr/>
          <p:nvPr/>
        </p:nvCxnSpPr>
        <p:spPr>
          <a:xfrm flipH="1">
            <a:off x="1364850" y="4580250"/>
            <a:ext cx="611700" cy="9300"/>
          </a:xfrm>
          <a:prstGeom prst="straightConnector1">
            <a:avLst/>
          </a:prstGeom>
          <a:noFill/>
          <a:ln cap="flat" cmpd="sng" w="9525">
            <a:solidFill>
              <a:srgbClr val="000000"/>
            </a:solidFill>
            <a:prstDash val="solid"/>
            <a:round/>
            <a:headEnd len="sm" w="sm" type="none"/>
            <a:tailEnd len="med" w="med" type="triangle"/>
          </a:ln>
        </p:spPr>
      </p:cxnSp>
      <p:cxnSp>
        <p:nvCxnSpPr>
          <p:cNvPr id="123" name="Google Shape;123;p17"/>
          <p:cNvCxnSpPr/>
          <p:nvPr/>
        </p:nvCxnSpPr>
        <p:spPr>
          <a:xfrm flipH="1">
            <a:off x="935900" y="2366325"/>
            <a:ext cx="1461300" cy="1502700"/>
          </a:xfrm>
          <a:prstGeom prst="straightConnector1">
            <a:avLst/>
          </a:prstGeom>
          <a:noFill/>
          <a:ln cap="flat" cmpd="sng" w="9525">
            <a:solidFill>
              <a:srgbClr val="000000"/>
            </a:solidFill>
            <a:prstDash val="solid"/>
            <a:round/>
            <a:headEnd len="sm" w="sm" type="none"/>
            <a:tailEnd len="med" w="med" type="triangle"/>
          </a:ln>
        </p:spPr>
      </p:cxnSp>
      <p:cxnSp>
        <p:nvCxnSpPr>
          <p:cNvPr id="124" name="Google Shape;124;p17"/>
          <p:cNvCxnSpPr/>
          <p:nvPr/>
        </p:nvCxnSpPr>
        <p:spPr>
          <a:xfrm flipH="1" rot="10800000">
            <a:off x="1136750" y="2514700"/>
            <a:ext cx="1418100" cy="1467600"/>
          </a:xfrm>
          <a:prstGeom prst="straightConnector1">
            <a:avLst/>
          </a:prstGeom>
          <a:noFill/>
          <a:ln cap="flat" cmpd="sng" w="9525">
            <a:solidFill>
              <a:srgbClr val="000000"/>
            </a:solidFill>
            <a:prstDash val="solid"/>
            <a:round/>
            <a:headEnd len="sm" w="sm" type="none"/>
            <a:tailEnd len="med" w="med" type="triangle"/>
          </a:ln>
        </p:spPr>
      </p:cxnSp>
      <p:cxnSp>
        <p:nvCxnSpPr>
          <p:cNvPr id="125" name="Google Shape;125;p17"/>
          <p:cNvCxnSpPr/>
          <p:nvPr/>
        </p:nvCxnSpPr>
        <p:spPr>
          <a:xfrm flipH="1" rot="10800000">
            <a:off x="1397300" y="4332888"/>
            <a:ext cx="538500" cy="5100"/>
          </a:xfrm>
          <a:prstGeom prst="straightConnector1">
            <a:avLst/>
          </a:prstGeom>
          <a:noFill/>
          <a:ln cap="flat" cmpd="sng" w="9525">
            <a:solidFill>
              <a:srgbClr val="000000"/>
            </a:solidFill>
            <a:prstDash val="solid"/>
            <a:round/>
            <a:headEnd len="sm" w="sm" type="none"/>
            <a:tailEnd len="med" w="med" type="triangle"/>
          </a:ln>
        </p:spPr>
      </p:cxnSp>
      <p:cxnSp>
        <p:nvCxnSpPr>
          <p:cNvPr id="126" name="Google Shape;126;p17"/>
          <p:cNvCxnSpPr>
            <a:stCxn id="96" idx="0"/>
            <a:endCxn id="93" idx="2"/>
          </p:cNvCxnSpPr>
          <p:nvPr/>
        </p:nvCxnSpPr>
        <p:spPr>
          <a:xfrm rot="10800000">
            <a:off x="3977600" y="3476475"/>
            <a:ext cx="0" cy="410400"/>
          </a:xfrm>
          <a:prstGeom prst="straightConnector1">
            <a:avLst/>
          </a:prstGeom>
          <a:noFill/>
          <a:ln cap="flat" cmpd="sng" w="9525">
            <a:solidFill>
              <a:srgbClr val="000000"/>
            </a:solidFill>
            <a:prstDash val="solid"/>
            <a:round/>
            <a:headEnd len="sm" w="sm" type="none"/>
            <a:tailEnd len="med" w="med" type="triangle"/>
          </a:ln>
        </p:spPr>
      </p:cxnSp>
      <p:cxnSp>
        <p:nvCxnSpPr>
          <p:cNvPr id="127" name="Google Shape;127;p17"/>
          <p:cNvCxnSpPr/>
          <p:nvPr/>
        </p:nvCxnSpPr>
        <p:spPr>
          <a:xfrm>
            <a:off x="7146250" y="3896050"/>
            <a:ext cx="1761000" cy="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7"/>
          <p:cNvCxnSpPr/>
          <p:nvPr/>
        </p:nvCxnSpPr>
        <p:spPr>
          <a:xfrm>
            <a:off x="7234875" y="2329250"/>
            <a:ext cx="1501500" cy="93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7"/>
          <p:cNvCxnSpPr/>
          <p:nvPr/>
        </p:nvCxnSpPr>
        <p:spPr>
          <a:xfrm>
            <a:off x="8013350" y="1967825"/>
            <a:ext cx="9000" cy="3618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7"/>
          <p:cNvCxnSpPr/>
          <p:nvPr/>
        </p:nvCxnSpPr>
        <p:spPr>
          <a:xfrm>
            <a:off x="7146255" y="3569349"/>
            <a:ext cx="12900" cy="3267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7"/>
          <p:cNvCxnSpPr/>
          <p:nvPr/>
        </p:nvCxnSpPr>
        <p:spPr>
          <a:xfrm>
            <a:off x="8907255" y="3569349"/>
            <a:ext cx="12900" cy="3267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7"/>
          <p:cNvCxnSpPr/>
          <p:nvPr/>
        </p:nvCxnSpPr>
        <p:spPr>
          <a:xfrm>
            <a:off x="8091125" y="3886875"/>
            <a:ext cx="4800" cy="1710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7"/>
          <p:cNvCxnSpPr>
            <a:endCxn id="104" idx="0"/>
          </p:cNvCxnSpPr>
          <p:nvPr/>
        </p:nvCxnSpPr>
        <p:spPr>
          <a:xfrm>
            <a:off x="8724750" y="2329216"/>
            <a:ext cx="4500" cy="430500"/>
          </a:xfrm>
          <a:prstGeom prst="straightConnector1">
            <a:avLst/>
          </a:prstGeom>
          <a:noFill/>
          <a:ln cap="flat" cmpd="sng" w="9525">
            <a:solidFill>
              <a:srgbClr val="000000"/>
            </a:solidFill>
            <a:prstDash val="solid"/>
            <a:round/>
            <a:headEnd len="sm" w="sm" type="none"/>
            <a:tailEnd len="med" w="med" type="triangle"/>
          </a:ln>
        </p:spPr>
      </p:cxnSp>
      <p:cxnSp>
        <p:nvCxnSpPr>
          <p:cNvPr id="134" name="Google Shape;134;p17"/>
          <p:cNvCxnSpPr>
            <a:endCxn id="97" idx="0"/>
          </p:cNvCxnSpPr>
          <p:nvPr/>
        </p:nvCxnSpPr>
        <p:spPr>
          <a:xfrm>
            <a:off x="7233075" y="2329611"/>
            <a:ext cx="4800" cy="375300"/>
          </a:xfrm>
          <a:prstGeom prst="straightConnector1">
            <a:avLst/>
          </a:prstGeom>
          <a:noFill/>
          <a:ln cap="flat" cmpd="sng" w="9525">
            <a:solidFill>
              <a:srgbClr val="000000"/>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sp>
        <p:nvSpPr>
          <p:cNvPr id="139" name="Google Shape;139;p18"/>
          <p:cNvSpPr txBox="1"/>
          <p:nvPr>
            <p:ph type="ctrTitle"/>
          </p:nvPr>
        </p:nvSpPr>
        <p:spPr>
          <a:xfrm>
            <a:off x="83075" y="172100"/>
            <a:ext cx="4101000" cy="122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000000"/>
                </a:solidFill>
                <a:latin typeface="Rockwell"/>
                <a:ea typeface="Rockwell"/>
                <a:cs typeface="Rockwell"/>
                <a:sym typeface="Rockwell"/>
              </a:rPr>
              <a:t>Face Mask Detection</a:t>
            </a:r>
            <a:endParaRPr sz="2600">
              <a:solidFill>
                <a:srgbClr val="000000"/>
              </a:solidFill>
              <a:latin typeface="Rockwell"/>
              <a:ea typeface="Rockwell"/>
              <a:cs typeface="Rockwell"/>
              <a:sym typeface="Rockwell"/>
            </a:endParaRPr>
          </a:p>
          <a:p>
            <a:pPr indent="0" lvl="0" marL="0" rtl="0" algn="l">
              <a:spcBef>
                <a:spcPts val="0"/>
              </a:spcBef>
              <a:spcAft>
                <a:spcPts val="0"/>
              </a:spcAft>
              <a:buNone/>
            </a:pPr>
            <a:r>
              <a:t/>
            </a:r>
            <a:endParaRPr>
              <a:solidFill>
                <a:srgbClr val="000000"/>
              </a:solidFill>
            </a:endParaRPr>
          </a:p>
        </p:txBody>
      </p:sp>
      <p:pic>
        <p:nvPicPr>
          <p:cNvPr id="140" name="Google Shape;140;p18"/>
          <p:cNvPicPr preferRelativeResize="0"/>
          <p:nvPr/>
        </p:nvPicPr>
        <p:blipFill>
          <a:blip r:embed="rId3">
            <a:alphaModFix/>
          </a:blip>
          <a:stretch>
            <a:fillRect/>
          </a:stretch>
        </p:blipFill>
        <p:spPr>
          <a:xfrm>
            <a:off x="2211523" y="1721650"/>
            <a:ext cx="1647576" cy="1310500"/>
          </a:xfrm>
          <a:prstGeom prst="rect">
            <a:avLst/>
          </a:prstGeom>
          <a:noFill/>
          <a:ln>
            <a:noFill/>
          </a:ln>
        </p:spPr>
      </p:pic>
      <p:pic>
        <p:nvPicPr>
          <p:cNvPr id="141" name="Google Shape;141;p18"/>
          <p:cNvPicPr preferRelativeResize="0"/>
          <p:nvPr/>
        </p:nvPicPr>
        <p:blipFill>
          <a:blip r:embed="rId4">
            <a:alphaModFix/>
          </a:blip>
          <a:stretch>
            <a:fillRect/>
          </a:stretch>
        </p:blipFill>
        <p:spPr>
          <a:xfrm>
            <a:off x="7234875" y="397098"/>
            <a:ext cx="1049359" cy="1095750"/>
          </a:xfrm>
          <a:prstGeom prst="rect">
            <a:avLst/>
          </a:prstGeom>
          <a:noFill/>
          <a:ln>
            <a:noFill/>
          </a:ln>
        </p:spPr>
      </p:pic>
      <p:pic>
        <p:nvPicPr>
          <p:cNvPr id="142" name="Google Shape;142;p18"/>
          <p:cNvPicPr preferRelativeResize="0"/>
          <p:nvPr/>
        </p:nvPicPr>
        <p:blipFill>
          <a:blip r:embed="rId5">
            <a:alphaModFix/>
          </a:blip>
          <a:stretch>
            <a:fillRect/>
          </a:stretch>
        </p:blipFill>
        <p:spPr>
          <a:xfrm>
            <a:off x="7989177" y="1920782"/>
            <a:ext cx="844200" cy="1055242"/>
          </a:xfrm>
          <a:prstGeom prst="rect">
            <a:avLst/>
          </a:prstGeom>
          <a:noFill/>
          <a:ln>
            <a:noFill/>
          </a:ln>
        </p:spPr>
      </p:pic>
      <p:pic>
        <p:nvPicPr>
          <p:cNvPr id="143" name="Google Shape;143;p18"/>
          <p:cNvPicPr preferRelativeResize="0"/>
          <p:nvPr/>
        </p:nvPicPr>
        <p:blipFill>
          <a:blip r:embed="rId6">
            <a:alphaModFix/>
          </a:blip>
          <a:stretch>
            <a:fillRect/>
          </a:stretch>
        </p:blipFill>
        <p:spPr>
          <a:xfrm>
            <a:off x="6529656" y="3172752"/>
            <a:ext cx="671100" cy="739301"/>
          </a:xfrm>
          <a:prstGeom prst="rect">
            <a:avLst/>
          </a:prstGeom>
          <a:noFill/>
          <a:ln>
            <a:noFill/>
          </a:ln>
        </p:spPr>
      </p:pic>
      <p:pic>
        <p:nvPicPr>
          <p:cNvPr id="144" name="Google Shape;144;p18"/>
          <p:cNvPicPr preferRelativeResize="0"/>
          <p:nvPr/>
        </p:nvPicPr>
        <p:blipFill>
          <a:blip r:embed="rId7">
            <a:alphaModFix/>
          </a:blip>
          <a:stretch>
            <a:fillRect/>
          </a:stretch>
        </p:blipFill>
        <p:spPr>
          <a:xfrm>
            <a:off x="8054366" y="4183791"/>
            <a:ext cx="818700" cy="888163"/>
          </a:xfrm>
          <a:prstGeom prst="rect">
            <a:avLst/>
          </a:prstGeom>
          <a:noFill/>
          <a:ln>
            <a:noFill/>
          </a:ln>
        </p:spPr>
      </p:pic>
      <p:pic>
        <p:nvPicPr>
          <p:cNvPr id="145" name="Google Shape;145;p18"/>
          <p:cNvPicPr preferRelativeResize="0"/>
          <p:nvPr/>
        </p:nvPicPr>
        <p:blipFill rotWithShape="1">
          <a:blip r:embed="rId8">
            <a:alphaModFix/>
          </a:blip>
          <a:srcRect b="0" l="-11706" r="0" t="-11706"/>
          <a:stretch/>
        </p:blipFill>
        <p:spPr>
          <a:xfrm>
            <a:off x="4357182" y="3814949"/>
            <a:ext cx="1093443" cy="1224000"/>
          </a:xfrm>
          <a:prstGeom prst="rect">
            <a:avLst/>
          </a:prstGeom>
          <a:noFill/>
          <a:ln>
            <a:noFill/>
          </a:ln>
        </p:spPr>
      </p:pic>
      <p:pic>
        <p:nvPicPr>
          <p:cNvPr id="146" name="Google Shape;146;p18"/>
          <p:cNvPicPr preferRelativeResize="0"/>
          <p:nvPr/>
        </p:nvPicPr>
        <p:blipFill>
          <a:blip r:embed="rId9">
            <a:alphaModFix/>
          </a:blip>
          <a:stretch>
            <a:fillRect/>
          </a:stretch>
        </p:blipFill>
        <p:spPr>
          <a:xfrm>
            <a:off x="6374988" y="2000197"/>
            <a:ext cx="980439" cy="991875"/>
          </a:xfrm>
          <a:prstGeom prst="rect">
            <a:avLst/>
          </a:prstGeom>
          <a:noFill/>
          <a:ln>
            <a:noFill/>
          </a:ln>
        </p:spPr>
      </p:pic>
      <p:pic>
        <p:nvPicPr>
          <p:cNvPr id="147" name="Google Shape;147;p18"/>
          <p:cNvPicPr preferRelativeResize="0"/>
          <p:nvPr/>
        </p:nvPicPr>
        <p:blipFill>
          <a:blip r:embed="rId10">
            <a:alphaModFix/>
          </a:blip>
          <a:stretch>
            <a:fillRect/>
          </a:stretch>
        </p:blipFill>
        <p:spPr>
          <a:xfrm>
            <a:off x="6495539" y="4226844"/>
            <a:ext cx="739324" cy="802054"/>
          </a:xfrm>
          <a:prstGeom prst="rect">
            <a:avLst/>
          </a:prstGeom>
          <a:noFill/>
          <a:ln>
            <a:noFill/>
          </a:ln>
        </p:spPr>
      </p:pic>
      <p:sp>
        <p:nvSpPr>
          <p:cNvPr id="148" name="Google Shape;148;p18"/>
          <p:cNvSpPr txBox="1"/>
          <p:nvPr/>
        </p:nvSpPr>
        <p:spPr>
          <a:xfrm>
            <a:off x="5245875" y="2237670"/>
            <a:ext cx="1165200" cy="1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Rockwell"/>
                <a:ea typeface="Rockwell"/>
                <a:cs typeface="Rockwell"/>
                <a:sym typeface="Rockwell"/>
              </a:rPr>
              <a:t>WITHOUT MASK</a:t>
            </a:r>
            <a:endParaRPr sz="200"/>
          </a:p>
        </p:txBody>
      </p:sp>
      <p:sp>
        <p:nvSpPr>
          <p:cNvPr id="149" name="Google Shape;149;p18"/>
          <p:cNvSpPr txBox="1"/>
          <p:nvPr/>
        </p:nvSpPr>
        <p:spPr>
          <a:xfrm>
            <a:off x="8119775" y="3032150"/>
            <a:ext cx="9273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Rockwell"/>
                <a:ea typeface="Rockwell"/>
                <a:cs typeface="Rockwell"/>
                <a:sym typeface="Rockwell"/>
              </a:rPr>
              <a:t>With Mask</a:t>
            </a:r>
            <a:endParaRPr sz="200">
              <a:solidFill>
                <a:schemeClr val="dk1"/>
              </a:solidFill>
            </a:endParaRPr>
          </a:p>
          <a:p>
            <a:pPr indent="0" lvl="0" marL="0" rtl="0" algn="l">
              <a:spcBef>
                <a:spcPts val="0"/>
              </a:spcBef>
              <a:spcAft>
                <a:spcPts val="0"/>
              </a:spcAft>
              <a:buNone/>
            </a:pPr>
            <a:r>
              <a:t/>
            </a:r>
            <a:endParaRPr/>
          </a:p>
        </p:txBody>
      </p:sp>
      <p:sp>
        <p:nvSpPr>
          <p:cNvPr id="150" name="Google Shape;150;p18"/>
          <p:cNvSpPr txBox="1"/>
          <p:nvPr/>
        </p:nvSpPr>
        <p:spPr>
          <a:xfrm>
            <a:off x="7200750" y="3403950"/>
            <a:ext cx="844200" cy="4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ckwell"/>
                <a:ea typeface="Rockwell"/>
                <a:cs typeface="Rockwell"/>
                <a:sym typeface="Rockwell"/>
              </a:rPr>
              <a:t>ALERT SYSTEM</a:t>
            </a:r>
            <a:endParaRPr sz="1300"/>
          </a:p>
        </p:txBody>
      </p:sp>
      <p:sp>
        <p:nvSpPr>
          <p:cNvPr id="151" name="Google Shape;151;p18"/>
          <p:cNvSpPr txBox="1"/>
          <p:nvPr/>
        </p:nvSpPr>
        <p:spPr>
          <a:xfrm>
            <a:off x="2211525" y="3206450"/>
            <a:ext cx="18723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ckwell"/>
                <a:ea typeface="Rockwell"/>
                <a:cs typeface="Rockwell"/>
                <a:sym typeface="Rockwell"/>
              </a:rPr>
              <a:t>WEB APPLICATION</a:t>
            </a:r>
            <a:endParaRPr b="1" sz="1500"/>
          </a:p>
        </p:txBody>
      </p:sp>
      <p:sp>
        <p:nvSpPr>
          <p:cNvPr id="152" name="Google Shape;152;p18"/>
          <p:cNvSpPr txBox="1"/>
          <p:nvPr/>
        </p:nvSpPr>
        <p:spPr>
          <a:xfrm>
            <a:off x="7508975" y="4688638"/>
            <a:ext cx="6108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Mail</a:t>
            </a:r>
            <a:endParaRPr sz="1200">
              <a:solidFill>
                <a:schemeClr val="dk1"/>
              </a:solidFill>
            </a:endParaRPr>
          </a:p>
        </p:txBody>
      </p:sp>
      <p:pic>
        <p:nvPicPr>
          <p:cNvPr descr="C:\Users\HP\Desktop\man-accessory-007-512.png" id="153" name="Google Shape;153;p18"/>
          <p:cNvPicPr preferRelativeResize="0"/>
          <p:nvPr/>
        </p:nvPicPr>
        <p:blipFill rotWithShape="1">
          <a:blip r:embed="rId11">
            <a:alphaModFix/>
          </a:blip>
          <a:srcRect b="0" l="0" r="0" t="0"/>
          <a:stretch/>
        </p:blipFill>
        <p:spPr>
          <a:xfrm flipH="1">
            <a:off x="407681" y="1595225"/>
            <a:ext cx="671100" cy="1576188"/>
          </a:xfrm>
          <a:prstGeom prst="rect">
            <a:avLst/>
          </a:prstGeom>
          <a:noFill/>
          <a:ln>
            <a:noFill/>
          </a:ln>
        </p:spPr>
      </p:pic>
      <p:pic>
        <p:nvPicPr>
          <p:cNvPr descr="C:\Users\HP\Desktop\WIFI-Icon.png" id="154" name="Google Shape;154;p18"/>
          <p:cNvPicPr preferRelativeResize="0"/>
          <p:nvPr/>
        </p:nvPicPr>
        <p:blipFill rotWithShape="1">
          <a:blip r:embed="rId12">
            <a:alphaModFix/>
          </a:blip>
          <a:srcRect b="0" l="0" r="0" t="0"/>
          <a:stretch/>
        </p:blipFill>
        <p:spPr>
          <a:xfrm>
            <a:off x="279566" y="1131522"/>
            <a:ext cx="927300" cy="674044"/>
          </a:xfrm>
          <a:prstGeom prst="rect">
            <a:avLst/>
          </a:prstGeom>
          <a:noFill/>
          <a:ln>
            <a:noFill/>
          </a:ln>
        </p:spPr>
      </p:pic>
      <p:sp>
        <p:nvSpPr>
          <p:cNvPr id="155" name="Google Shape;155;p18"/>
          <p:cNvSpPr/>
          <p:nvPr/>
        </p:nvSpPr>
        <p:spPr>
          <a:xfrm>
            <a:off x="1223050" y="2200037"/>
            <a:ext cx="844200" cy="142800"/>
          </a:xfrm>
          <a:prstGeom prst="rightArrow">
            <a:avLst>
              <a:gd fmla="val 50000" name="adj1"/>
              <a:gd fmla="val 50000" name="adj2"/>
            </a:avLst>
          </a:prstGeom>
          <a:solidFill>
            <a:srgbClr val="000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6" name="Google Shape;156;p18"/>
          <p:cNvSpPr txBox="1"/>
          <p:nvPr/>
        </p:nvSpPr>
        <p:spPr>
          <a:xfrm>
            <a:off x="440828" y="3370550"/>
            <a:ext cx="739200" cy="29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lang="en">
                <a:latin typeface="Calibri"/>
                <a:ea typeface="Calibri"/>
                <a:cs typeface="Calibri"/>
                <a:sym typeface="Calibri"/>
              </a:rPr>
              <a:t>ADMIN</a:t>
            </a:r>
            <a:endParaRPr b="1" i="0" u="none" cap="none" strike="noStrike">
              <a:solidFill>
                <a:srgbClr val="000000"/>
              </a:solidFill>
              <a:latin typeface="Calibri"/>
              <a:ea typeface="Calibri"/>
              <a:cs typeface="Calibri"/>
              <a:sym typeface="Calibri"/>
            </a:endParaRPr>
          </a:p>
        </p:txBody>
      </p:sp>
      <p:pic>
        <p:nvPicPr>
          <p:cNvPr id="157" name="Google Shape;157;p18"/>
          <p:cNvPicPr preferRelativeResize="0"/>
          <p:nvPr/>
        </p:nvPicPr>
        <p:blipFill>
          <a:blip r:embed="rId13">
            <a:alphaModFix/>
          </a:blip>
          <a:stretch>
            <a:fillRect/>
          </a:stretch>
        </p:blipFill>
        <p:spPr>
          <a:xfrm>
            <a:off x="5126887" y="449028"/>
            <a:ext cx="1165199" cy="1085484"/>
          </a:xfrm>
          <a:prstGeom prst="rect">
            <a:avLst/>
          </a:prstGeom>
          <a:noFill/>
          <a:ln>
            <a:noFill/>
          </a:ln>
        </p:spPr>
      </p:pic>
      <p:pic>
        <p:nvPicPr>
          <p:cNvPr id="158" name="Google Shape;158;p18"/>
          <p:cNvPicPr preferRelativeResize="0"/>
          <p:nvPr/>
        </p:nvPicPr>
        <p:blipFill>
          <a:blip r:embed="rId14">
            <a:alphaModFix/>
          </a:blip>
          <a:stretch>
            <a:fillRect/>
          </a:stretch>
        </p:blipFill>
        <p:spPr>
          <a:xfrm>
            <a:off x="2510645" y="3979544"/>
            <a:ext cx="1049350" cy="1049350"/>
          </a:xfrm>
          <a:prstGeom prst="rect">
            <a:avLst/>
          </a:prstGeom>
          <a:noFill/>
          <a:ln>
            <a:noFill/>
          </a:ln>
        </p:spPr>
      </p:pic>
      <p:cxnSp>
        <p:nvCxnSpPr>
          <p:cNvPr id="159" name="Google Shape;159;p18"/>
          <p:cNvCxnSpPr>
            <a:stCxn id="157" idx="3"/>
          </p:cNvCxnSpPr>
          <p:nvPr/>
        </p:nvCxnSpPr>
        <p:spPr>
          <a:xfrm flipH="1" rot="10800000">
            <a:off x="6292087" y="988170"/>
            <a:ext cx="790200" cy="3600"/>
          </a:xfrm>
          <a:prstGeom prst="straightConnector1">
            <a:avLst/>
          </a:prstGeom>
          <a:noFill/>
          <a:ln cap="flat" cmpd="sng" w="9525">
            <a:solidFill>
              <a:srgbClr val="000000"/>
            </a:solidFill>
            <a:prstDash val="solid"/>
            <a:round/>
            <a:headEnd len="sm" w="sm" type="none"/>
            <a:tailEnd len="med" w="med" type="triangle"/>
          </a:ln>
        </p:spPr>
      </p:cxnSp>
      <p:cxnSp>
        <p:nvCxnSpPr>
          <p:cNvPr id="160" name="Google Shape;160;p18"/>
          <p:cNvCxnSpPr/>
          <p:nvPr/>
        </p:nvCxnSpPr>
        <p:spPr>
          <a:xfrm>
            <a:off x="8578775" y="1807675"/>
            <a:ext cx="9300" cy="185400"/>
          </a:xfrm>
          <a:prstGeom prst="straightConnector1">
            <a:avLst/>
          </a:prstGeom>
          <a:noFill/>
          <a:ln cap="flat" cmpd="sng" w="9525">
            <a:solidFill>
              <a:srgbClr val="000000"/>
            </a:solidFill>
            <a:prstDash val="solid"/>
            <a:round/>
            <a:headEnd len="sm" w="sm" type="none"/>
            <a:tailEnd len="med" w="med" type="triangle"/>
          </a:ln>
        </p:spPr>
      </p:cxnSp>
      <p:cxnSp>
        <p:nvCxnSpPr>
          <p:cNvPr id="161" name="Google Shape;161;p18"/>
          <p:cNvCxnSpPr/>
          <p:nvPr/>
        </p:nvCxnSpPr>
        <p:spPr>
          <a:xfrm>
            <a:off x="7706180" y="1492849"/>
            <a:ext cx="12900" cy="3267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18"/>
          <p:cNvCxnSpPr/>
          <p:nvPr/>
        </p:nvCxnSpPr>
        <p:spPr>
          <a:xfrm>
            <a:off x="6827100" y="1819525"/>
            <a:ext cx="1761000" cy="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18"/>
          <p:cNvCxnSpPr/>
          <p:nvPr/>
        </p:nvCxnSpPr>
        <p:spPr>
          <a:xfrm>
            <a:off x="6827100" y="1805425"/>
            <a:ext cx="10200" cy="189900"/>
          </a:xfrm>
          <a:prstGeom prst="straightConnector1">
            <a:avLst/>
          </a:prstGeom>
          <a:noFill/>
          <a:ln cap="flat" cmpd="sng" w="9525">
            <a:solidFill>
              <a:srgbClr val="000000"/>
            </a:solidFill>
            <a:prstDash val="solid"/>
            <a:round/>
            <a:headEnd len="sm" w="sm" type="none"/>
            <a:tailEnd len="med" w="med" type="triangle"/>
          </a:ln>
        </p:spPr>
      </p:cxnSp>
      <p:cxnSp>
        <p:nvCxnSpPr>
          <p:cNvPr id="164" name="Google Shape;164;p18"/>
          <p:cNvCxnSpPr>
            <a:stCxn id="146" idx="2"/>
            <a:endCxn id="143" idx="0"/>
          </p:cNvCxnSpPr>
          <p:nvPr/>
        </p:nvCxnSpPr>
        <p:spPr>
          <a:xfrm>
            <a:off x="6865207" y="2992073"/>
            <a:ext cx="0" cy="180600"/>
          </a:xfrm>
          <a:prstGeom prst="straightConnector1">
            <a:avLst/>
          </a:prstGeom>
          <a:noFill/>
          <a:ln cap="flat" cmpd="sng" w="9525">
            <a:solidFill>
              <a:srgbClr val="000000"/>
            </a:solidFill>
            <a:prstDash val="solid"/>
            <a:round/>
            <a:headEnd len="sm" w="sm" type="none"/>
            <a:tailEnd len="med" w="med" type="triangle"/>
          </a:ln>
        </p:spPr>
      </p:cxnSp>
      <p:cxnSp>
        <p:nvCxnSpPr>
          <p:cNvPr id="165" name="Google Shape;165;p18"/>
          <p:cNvCxnSpPr/>
          <p:nvPr/>
        </p:nvCxnSpPr>
        <p:spPr>
          <a:xfrm>
            <a:off x="5196025" y="3997400"/>
            <a:ext cx="3252900" cy="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18"/>
          <p:cNvCxnSpPr/>
          <p:nvPr/>
        </p:nvCxnSpPr>
        <p:spPr>
          <a:xfrm>
            <a:off x="5204950" y="3997500"/>
            <a:ext cx="9600" cy="185400"/>
          </a:xfrm>
          <a:prstGeom prst="straightConnector1">
            <a:avLst/>
          </a:prstGeom>
          <a:noFill/>
          <a:ln cap="flat" cmpd="sng" w="9525">
            <a:solidFill>
              <a:srgbClr val="000000"/>
            </a:solidFill>
            <a:prstDash val="solid"/>
            <a:round/>
            <a:headEnd len="sm" w="sm" type="none"/>
            <a:tailEnd len="med" w="med" type="triangle"/>
          </a:ln>
        </p:spPr>
      </p:cxnSp>
      <p:cxnSp>
        <p:nvCxnSpPr>
          <p:cNvPr id="167" name="Google Shape;167;p18"/>
          <p:cNvCxnSpPr/>
          <p:nvPr/>
        </p:nvCxnSpPr>
        <p:spPr>
          <a:xfrm>
            <a:off x="6860100" y="4014600"/>
            <a:ext cx="10200" cy="189900"/>
          </a:xfrm>
          <a:prstGeom prst="straightConnector1">
            <a:avLst/>
          </a:prstGeom>
          <a:noFill/>
          <a:ln cap="flat" cmpd="sng" w="9525">
            <a:solidFill>
              <a:srgbClr val="000000"/>
            </a:solidFill>
            <a:prstDash val="solid"/>
            <a:round/>
            <a:headEnd len="sm" w="sm" type="none"/>
            <a:tailEnd len="med" w="med" type="triangle"/>
          </a:ln>
        </p:spPr>
      </p:cxnSp>
      <p:cxnSp>
        <p:nvCxnSpPr>
          <p:cNvPr id="168" name="Google Shape;168;p18"/>
          <p:cNvCxnSpPr/>
          <p:nvPr/>
        </p:nvCxnSpPr>
        <p:spPr>
          <a:xfrm>
            <a:off x="8458625" y="3997500"/>
            <a:ext cx="10200" cy="189900"/>
          </a:xfrm>
          <a:prstGeom prst="straightConnector1">
            <a:avLst/>
          </a:prstGeom>
          <a:noFill/>
          <a:ln cap="flat" cmpd="sng" w="9525">
            <a:solidFill>
              <a:srgbClr val="000000"/>
            </a:solidFill>
            <a:prstDash val="solid"/>
            <a:round/>
            <a:headEnd len="sm" w="sm" type="none"/>
            <a:tailEnd len="med" w="med" type="triangle"/>
          </a:ln>
        </p:spPr>
      </p:cxnSp>
      <p:cxnSp>
        <p:nvCxnSpPr>
          <p:cNvPr id="169" name="Google Shape;169;p18"/>
          <p:cNvCxnSpPr/>
          <p:nvPr/>
        </p:nvCxnSpPr>
        <p:spPr>
          <a:xfrm rot="10800000">
            <a:off x="3559950" y="4531625"/>
            <a:ext cx="996600" cy="3300"/>
          </a:xfrm>
          <a:prstGeom prst="straightConnector1">
            <a:avLst/>
          </a:prstGeom>
          <a:noFill/>
          <a:ln cap="flat" cmpd="sng" w="9525">
            <a:solidFill>
              <a:srgbClr val="000000"/>
            </a:solidFill>
            <a:prstDash val="solid"/>
            <a:round/>
            <a:headEnd len="sm" w="sm" type="none"/>
            <a:tailEnd len="med" w="med" type="triangle"/>
          </a:ln>
        </p:spPr>
      </p:cxnSp>
      <p:cxnSp>
        <p:nvCxnSpPr>
          <p:cNvPr id="170" name="Google Shape;170;p18"/>
          <p:cNvCxnSpPr/>
          <p:nvPr/>
        </p:nvCxnSpPr>
        <p:spPr>
          <a:xfrm rot="10800000">
            <a:off x="4037599" y="2672100"/>
            <a:ext cx="815700" cy="1362300"/>
          </a:xfrm>
          <a:prstGeom prst="straightConnector1">
            <a:avLst/>
          </a:prstGeom>
          <a:noFill/>
          <a:ln cap="flat" cmpd="sng" w="9525">
            <a:solidFill>
              <a:srgbClr val="000000"/>
            </a:solidFill>
            <a:prstDash val="solid"/>
            <a:round/>
            <a:headEnd len="sm" w="sm" type="none"/>
            <a:tailEnd len="med" w="med" type="triangle"/>
          </a:ln>
        </p:spPr>
      </p:cxnSp>
      <p:cxnSp>
        <p:nvCxnSpPr>
          <p:cNvPr id="171" name="Google Shape;171;p18"/>
          <p:cNvCxnSpPr/>
          <p:nvPr/>
        </p:nvCxnSpPr>
        <p:spPr>
          <a:xfrm>
            <a:off x="6859494" y="3814953"/>
            <a:ext cx="8100" cy="235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5" name="Shape 175"/>
        <p:cNvGrpSpPr/>
        <p:nvPr/>
      </p:nvGrpSpPr>
      <p:grpSpPr>
        <a:xfrm>
          <a:off x="0" y="0"/>
          <a:ext cx="0" cy="0"/>
          <a:chOff x="0" y="0"/>
          <a:chExt cx="0" cy="0"/>
        </a:xfrm>
      </p:grpSpPr>
      <p:sp>
        <p:nvSpPr>
          <p:cNvPr id="176" name="Google Shape;176;p19"/>
          <p:cNvSpPr txBox="1"/>
          <p:nvPr>
            <p:ph type="ctrTitle"/>
          </p:nvPr>
        </p:nvSpPr>
        <p:spPr>
          <a:xfrm>
            <a:off x="83100" y="58775"/>
            <a:ext cx="4101000" cy="122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000000"/>
                </a:solidFill>
                <a:latin typeface="Rockwell"/>
                <a:ea typeface="Rockwell"/>
                <a:cs typeface="Rockwell"/>
                <a:sym typeface="Rockwell"/>
              </a:rPr>
              <a:t>Final Output</a:t>
            </a:r>
            <a:r>
              <a:rPr lang="en" sz="2600">
                <a:solidFill>
                  <a:srgbClr val="000000"/>
                </a:solidFill>
                <a:latin typeface="Rockwell"/>
                <a:ea typeface="Rockwell"/>
                <a:cs typeface="Rockwell"/>
                <a:sym typeface="Rockwell"/>
              </a:rPr>
              <a:t> </a:t>
            </a:r>
            <a:endParaRPr sz="2600">
              <a:solidFill>
                <a:srgbClr val="000000"/>
              </a:solidFill>
              <a:latin typeface="Rockwell"/>
              <a:ea typeface="Rockwell"/>
              <a:cs typeface="Rockwell"/>
              <a:sym typeface="Rockwell"/>
            </a:endParaRPr>
          </a:p>
          <a:p>
            <a:pPr indent="0" lvl="0" marL="0" rtl="0" algn="l">
              <a:spcBef>
                <a:spcPts val="0"/>
              </a:spcBef>
              <a:spcAft>
                <a:spcPts val="0"/>
              </a:spcAft>
              <a:buNone/>
            </a:pPr>
            <a:r>
              <a:t/>
            </a:r>
            <a:endParaRPr>
              <a:solidFill>
                <a:srgbClr val="000000"/>
              </a:solidFill>
            </a:endParaRPr>
          </a:p>
        </p:txBody>
      </p:sp>
      <p:pic>
        <p:nvPicPr>
          <p:cNvPr id="177" name="Google Shape;177;p19"/>
          <p:cNvPicPr preferRelativeResize="0"/>
          <p:nvPr/>
        </p:nvPicPr>
        <p:blipFill>
          <a:blip r:embed="rId3">
            <a:alphaModFix/>
          </a:blip>
          <a:stretch>
            <a:fillRect/>
          </a:stretch>
        </p:blipFill>
        <p:spPr>
          <a:xfrm>
            <a:off x="2095600" y="1122877"/>
            <a:ext cx="1377600" cy="1095744"/>
          </a:xfrm>
          <a:prstGeom prst="rect">
            <a:avLst/>
          </a:prstGeom>
          <a:noFill/>
          <a:ln>
            <a:noFill/>
          </a:ln>
        </p:spPr>
      </p:pic>
      <p:pic>
        <p:nvPicPr>
          <p:cNvPr id="178" name="Google Shape;178;p19"/>
          <p:cNvPicPr preferRelativeResize="0"/>
          <p:nvPr/>
        </p:nvPicPr>
        <p:blipFill>
          <a:blip r:embed="rId4">
            <a:alphaModFix/>
          </a:blip>
          <a:stretch>
            <a:fillRect/>
          </a:stretch>
        </p:blipFill>
        <p:spPr>
          <a:xfrm>
            <a:off x="7523151" y="82901"/>
            <a:ext cx="739325" cy="814550"/>
          </a:xfrm>
          <a:prstGeom prst="rect">
            <a:avLst/>
          </a:prstGeom>
          <a:noFill/>
          <a:ln>
            <a:noFill/>
          </a:ln>
        </p:spPr>
      </p:pic>
      <p:pic>
        <p:nvPicPr>
          <p:cNvPr id="179" name="Google Shape;179;p19"/>
          <p:cNvPicPr preferRelativeResize="0"/>
          <p:nvPr/>
        </p:nvPicPr>
        <p:blipFill>
          <a:blip r:embed="rId5">
            <a:alphaModFix/>
          </a:blip>
          <a:stretch>
            <a:fillRect/>
          </a:stretch>
        </p:blipFill>
        <p:spPr>
          <a:xfrm>
            <a:off x="8288797" y="1187903"/>
            <a:ext cx="739317" cy="924146"/>
          </a:xfrm>
          <a:prstGeom prst="rect">
            <a:avLst/>
          </a:prstGeom>
          <a:noFill/>
          <a:ln>
            <a:noFill/>
          </a:ln>
        </p:spPr>
      </p:pic>
      <p:pic>
        <p:nvPicPr>
          <p:cNvPr id="180" name="Google Shape;180;p19"/>
          <p:cNvPicPr preferRelativeResize="0"/>
          <p:nvPr/>
        </p:nvPicPr>
        <p:blipFill>
          <a:blip r:embed="rId6">
            <a:alphaModFix/>
          </a:blip>
          <a:stretch>
            <a:fillRect/>
          </a:stretch>
        </p:blipFill>
        <p:spPr>
          <a:xfrm>
            <a:off x="5461356" y="1382690"/>
            <a:ext cx="671100" cy="739301"/>
          </a:xfrm>
          <a:prstGeom prst="rect">
            <a:avLst/>
          </a:prstGeom>
          <a:noFill/>
          <a:ln>
            <a:noFill/>
          </a:ln>
        </p:spPr>
      </p:pic>
      <p:pic>
        <p:nvPicPr>
          <p:cNvPr id="181" name="Google Shape;181;p19"/>
          <p:cNvPicPr preferRelativeResize="0"/>
          <p:nvPr/>
        </p:nvPicPr>
        <p:blipFill>
          <a:blip r:embed="rId7">
            <a:alphaModFix/>
          </a:blip>
          <a:stretch>
            <a:fillRect/>
          </a:stretch>
        </p:blipFill>
        <p:spPr>
          <a:xfrm>
            <a:off x="4223241" y="2513212"/>
            <a:ext cx="610825" cy="662630"/>
          </a:xfrm>
          <a:prstGeom prst="rect">
            <a:avLst/>
          </a:prstGeom>
          <a:noFill/>
          <a:ln>
            <a:noFill/>
          </a:ln>
        </p:spPr>
      </p:pic>
      <p:pic>
        <p:nvPicPr>
          <p:cNvPr id="182" name="Google Shape;182;p19"/>
          <p:cNvPicPr preferRelativeResize="0"/>
          <p:nvPr/>
        </p:nvPicPr>
        <p:blipFill>
          <a:blip r:embed="rId8">
            <a:alphaModFix/>
          </a:blip>
          <a:stretch>
            <a:fillRect/>
          </a:stretch>
        </p:blipFill>
        <p:spPr>
          <a:xfrm>
            <a:off x="2626360" y="2831274"/>
            <a:ext cx="715200" cy="715200"/>
          </a:xfrm>
          <a:prstGeom prst="rect">
            <a:avLst/>
          </a:prstGeom>
          <a:noFill/>
          <a:ln>
            <a:noFill/>
          </a:ln>
        </p:spPr>
      </p:pic>
      <p:pic>
        <p:nvPicPr>
          <p:cNvPr id="183" name="Google Shape;183;p19"/>
          <p:cNvPicPr preferRelativeResize="0"/>
          <p:nvPr/>
        </p:nvPicPr>
        <p:blipFill>
          <a:blip r:embed="rId9">
            <a:alphaModFix/>
          </a:blip>
          <a:stretch>
            <a:fillRect/>
          </a:stretch>
        </p:blipFill>
        <p:spPr>
          <a:xfrm>
            <a:off x="4124975" y="1382695"/>
            <a:ext cx="818675" cy="916420"/>
          </a:xfrm>
          <a:prstGeom prst="rect">
            <a:avLst/>
          </a:prstGeom>
          <a:noFill/>
          <a:ln>
            <a:noFill/>
          </a:ln>
        </p:spPr>
      </p:pic>
      <p:pic>
        <p:nvPicPr>
          <p:cNvPr id="184" name="Google Shape;184;p19"/>
          <p:cNvPicPr preferRelativeResize="0"/>
          <p:nvPr/>
        </p:nvPicPr>
        <p:blipFill>
          <a:blip r:embed="rId10">
            <a:alphaModFix/>
          </a:blip>
          <a:stretch>
            <a:fillRect/>
          </a:stretch>
        </p:blipFill>
        <p:spPr>
          <a:xfrm>
            <a:off x="6557725" y="1265004"/>
            <a:ext cx="818700" cy="828258"/>
          </a:xfrm>
          <a:prstGeom prst="rect">
            <a:avLst/>
          </a:prstGeom>
          <a:noFill/>
          <a:ln>
            <a:noFill/>
          </a:ln>
        </p:spPr>
      </p:pic>
      <p:pic>
        <p:nvPicPr>
          <p:cNvPr id="185" name="Google Shape;185;p19"/>
          <p:cNvPicPr preferRelativeResize="0"/>
          <p:nvPr/>
        </p:nvPicPr>
        <p:blipFill>
          <a:blip r:embed="rId11">
            <a:alphaModFix/>
          </a:blip>
          <a:stretch>
            <a:fillRect/>
          </a:stretch>
        </p:blipFill>
        <p:spPr>
          <a:xfrm>
            <a:off x="410776" y="2989550"/>
            <a:ext cx="592376" cy="592374"/>
          </a:xfrm>
          <a:prstGeom prst="rect">
            <a:avLst/>
          </a:prstGeom>
          <a:noFill/>
          <a:ln>
            <a:noFill/>
          </a:ln>
        </p:spPr>
      </p:pic>
      <p:pic>
        <p:nvPicPr>
          <p:cNvPr id="186" name="Google Shape;186;p19"/>
          <p:cNvPicPr preferRelativeResize="0"/>
          <p:nvPr/>
        </p:nvPicPr>
        <p:blipFill>
          <a:blip r:embed="rId12">
            <a:alphaModFix/>
          </a:blip>
          <a:stretch>
            <a:fillRect/>
          </a:stretch>
        </p:blipFill>
        <p:spPr>
          <a:xfrm>
            <a:off x="1560160" y="3967685"/>
            <a:ext cx="521123" cy="630913"/>
          </a:xfrm>
          <a:prstGeom prst="rect">
            <a:avLst/>
          </a:prstGeom>
          <a:noFill/>
          <a:ln>
            <a:noFill/>
          </a:ln>
        </p:spPr>
      </p:pic>
      <p:pic>
        <p:nvPicPr>
          <p:cNvPr id="187" name="Google Shape;187;p19"/>
          <p:cNvPicPr preferRelativeResize="0"/>
          <p:nvPr/>
        </p:nvPicPr>
        <p:blipFill rotWithShape="1">
          <a:blip r:embed="rId13">
            <a:alphaModFix/>
          </a:blip>
          <a:srcRect b="0" l="0" r="0" t="0"/>
          <a:stretch/>
        </p:blipFill>
        <p:spPr>
          <a:xfrm>
            <a:off x="2574600" y="3896045"/>
            <a:ext cx="818700" cy="741842"/>
          </a:xfrm>
          <a:prstGeom prst="rect">
            <a:avLst/>
          </a:prstGeom>
          <a:noFill/>
          <a:ln>
            <a:noFill/>
          </a:ln>
        </p:spPr>
      </p:pic>
      <p:pic>
        <p:nvPicPr>
          <p:cNvPr id="188" name="Google Shape;188;p19"/>
          <p:cNvPicPr preferRelativeResize="0"/>
          <p:nvPr/>
        </p:nvPicPr>
        <p:blipFill>
          <a:blip r:embed="rId14">
            <a:alphaModFix/>
          </a:blip>
          <a:stretch>
            <a:fillRect/>
          </a:stretch>
        </p:blipFill>
        <p:spPr>
          <a:xfrm>
            <a:off x="6277100" y="4146899"/>
            <a:ext cx="715200" cy="815775"/>
          </a:xfrm>
          <a:prstGeom prst="rect">
            <a:avLst/>
          </a:prstGeom>
          <a:noFill/>
          <a:ln>
            <a:noFill/>
          </a:ln>
        </p:spPr>
      </p:pic>
      <p:pic>
        <p:nvPicPr>
          <p:cNvPr id="189" name="Google Shape;189;p19"/>
          <p:cNvPicPr preferRelativeResize="0"/>
          <p:nvPr/>
        </p:nvPicPr>
        <p:blipFill>
          <a:blip r:embed="rId15">
            <a:alphaModFix/>
          </a:blip>
          <a:stretch>
            <a:fillRect/>
          </a:stretch>
        </p:blipFill>
        <p:spPr>
          <a:xfrm>
            <a:off x="7962100" y="2375313"/>
            <a:ext cx="818700" cy="820302"/>
          </a:xfrm>
          <a:prstGeom prst="rect">
            <a:avLst/>
          </a:prstGeom>
          <a:noFill/>
          <a:ln>
            <a:noFill/>
          </a:ln>
        </p:spPr>
      </p:pic>
      <p:pic>
        <p:nvPicPr>
          <p:cNvPr id="190" name="Google Shape;190;p19"/>
          <p:cNvPicPr preferRelativeResize="0"/>
          <p:nvPr/>
        </p:nvPicPr>
        <p:blipFill>
          <a:blip r:embed="rId16">
            <a:alphaModFix/>
          </a:blip>
          <a:stretch>
            <a:fillRect/>
          </a:stretch>
        </p:blipFill>
        <p:spPr>
          <a:xfrm>
            <a:off x="4242376" y="269744"/>
            <a:ext cx="739324" cy="802054"/>
          </a:xfrm>
          <a:prstGeom prst="rect">
            <a:avLst/>
          </a:prstGeom>
          <a:noFill/>
          <a:ln>
            <a:noFill/>
          </a:ln>
        </p:spPr>
      </p:pic>
      <p:sp>
        <p:nvSpPr>
          <p:cNvPr id="191" name="Google Shape;191;p19"/>
          <p:cNvSpPr txBox="1"/>
          <p:nvPr/>
        </p:nvSpPr>
        <p:spPr>
          <a:xfrm>
            <a:off x="6523775" y="2011938"/>
            <a:ext cx="11652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Rockwell"/>
                <a:ea typeface="Rockwell"/>
                <a:cs typeface="Rockwell"/>
                <a:sym typeface="Rockwell"/>
              </a:rPr>
              <a:t>Without Mask</a:t>
            </a:r>
            <a:endParaRPr sz="200"/>
          </a:p>
        </p:txBody>
      </p:sp>
      <p:sp>
        <p:nvSpPr>
          <p:cNvPr id="192" name="Google Shape;192;p19"/>
          <p:cNvSpPr txBox="1"/>
          <p:nvPr/>
        </p:nvSpPr>
        <p:spPr>
          <a:xfrm>
            <a:off x="8288800" y="2011950"/>
            <a:ext cx="9273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Rockwell"/>
                <a:ea typeface="Rockwell"/>
                <a:cs typeface="Rockwell"/>
                <a:sym typeface="Rockwell"/>
              </a:rPr>
              <a:t>With Mask</a:t>
            </a:r>
            <a:endParaRPr sz="200">
              <a:solidFill>
                <a:schemeClr val="dk1"/>
              </a:solidFill>
            </a:endParaRPr>
          </a:p>
          <a:p>
            <a:pPr indent="0" lvl="0" marL="0" rtl="0" algn="l">
              <a:spcBef>
                <a:spcPts val="0"/>
              </a:spcBef>
              <a:spcAft>
                <a:spcPts val="0"/>
              </a:spcAft>
              <a:buNone/>
            </a:pPr>
            <a:r>
              <a:t/>
            </a:r>
            <a:endParaRPr/>
          </a:p>
        </p:txBody>
      </p:sp>
      <p:sp>
        <p:nvSpPr>
          <p:cNvPr id="193" name="Google Shape;193;p19"/>
          <p:cNvSpPr txBox="1"/>
          <p:nvPr/>
        </p:nvSpPr>
        <p:spPr>
          <a:xfrm>
            <a:off x="5394900" y="2018613"/>
            <a:ext cx="844200" cy="4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ckwell"/>
                <a:ea typeface="Rockwell"/>
                <a:cs typeface="Rockwell"/>
                <a:sym typeface="Rockwell"/>
              </a:rPr>
              <a:t>Alert </a:t>
            </a:r>
            <a:endParaRPr sz="1000">
              <a:solidFill>
                <a:schemeClr val="dk1"/>
              </a:solidFill>
              <a:latin typeface="Rockwell"/>
              <a:ea typeface="Rockwell"/>
              <a:cs typeface="Rockwell"/>
              <a:sym typeface="Rockwell"/>
            </a:endParaRPr>
          </a:p>
          <a:p>
            <a:pPr indent="0" lvl="0" marL="0" rtl="0" algn="ctr">
              <a:spcBef>
                <a:spcPts val="0"/>
              </a:spcBef>
              <a:spcAft>
                <a:spcPts val="0"/>
              </a:spcAft>
              <a:buNone/>
            </a:pPr>
            <a:r>
              <a:rPr lang="en" sz="1000">
                <a:solidFill>
                  <a:schemeClr val="dk1"/>
                </a:solidFill>
                <a:latin typeface="Rockwell"/>
                <a:ea typeface="Rockwell"/>
                <a:cs typeface="Rockwell"/>
                <a:sym typeface="Rockwell"/>
              </a:rPr>
              <a:t>System</a:t>
            </a:r>
            <a:endParaRPr sz="1300"/>
          </a:p>
        </p:txBody>
      </p:sp>
      <p:sp>
        <p:nvSpPr>
          <p:cNvPr id="194" name="Google Shape;194;p19"/>
          <p:cNvSpPr txBox="1"/>
          <p:nvPr/>
        </p:nvSpPr>
        <p:spPr>
          <a:xfrm>
            <a:off x="2046100" y="2310075"/>
            <a:ext cx="14766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Rockwell"/>
                <a:ea typeface="Rockwell"/>
                <a:cs typeface="Rockwell"/>
                <a:sym typeface="Rockwell"/>
              </a:rPr>
              <a:t>WEB APPLICATION</a:t>
            </a:r>
            <a:endParaRPr b="1" sz="1300"/>
          </a:p>
        </p:txBody>
      </p:sp>
      <p:sp>
        <p:nvSpPr>
          <p:cNvPr id="195" name="Google Shape;195;p19"/>
          <p:cNvSpPr txBox="1"/>
          <p:nvPr/>
        </p:nvSpPr>
        <p:spPr>
          <a:xfrm>
            <a:off x="4299450" y="3134038"/>
            <a:ext cx="6108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Mail</a:t>
            </a:r>
            <a:endParaRPr sz="1200">
              <a:solidFill>
                <a:schemeClr val="dk1"/>
              </a:solidFill>
            </a:endParaRPr>
          </a:p>
        </p:txBody>
      </p:sp>
      <p:sp>
        <p:nvSpPr>
          <p:cNvPr id="196" name="Google Shape;196;p19"/>
          <p:cNvSpPr txBox="1"/>
          <p:nvPr/>
        </p:nvSpPr>
        <p:spPr>
          <a:xfrm>
            <a:off x="7907800" y="3043213"/>
            <a:ext cx="9273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NFC tags</a:t>
            </a:r>
            <a:endParaRPr sz="1200"/>
          </a:p>
        </p:txBody>
      </p:sp>
      <p:sp>
        <p:nvSpPr>
          <p:cNvPr id="197" name="Google Shape;197;p19"/>
          <p:cNvSpPr txBox="1"/>
          <p:nvPr/>
        </p:nvSpPr>
        <p:spPr>
          <a:xfrm>
            <a:off x="6128300" y="4809675"/>
            <a:ext cx="11652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NFC mobiles</a:t>
            </a:r>
            <a:endParaRPr sz="1200"/>
          </a:p>
        </p:txBody>
      </p:sp>
      <p:sp>
        <p:nvSpPr>
          <p:cNvPr id="198" name="Google Shape;198;p19"/>
          <p:cNvSpPr txBox="1"/>
          <p:nvPr/>
        </p:nvSpPr>
        <p:spPr>
          <a:xfrm>
            <a:off x="6167413" y="3813413"/>
            <a:ext cx="11652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ckwell"/>
                <a:ea typeface="Rockwell"/>
                <a:cs typeface="Rockwell"/>
                <a:sym typeface="Rockwell"/>
              </a:rPr>
              <a:t>NFC bands</a:t>
            </a:r>
            <a:endParaRPr sz="1200">
              <a:solidFill>
                <a:schemeClr val="dk1"/>
              </a:solidFill>
            </a:endParaRPr>
          </a:p>
          <a:p>
            <a:pPr indent="0" lvl="0" marL="0" rtl="0" algn="l">
              <a:spcBef>
                <a:spcPts val="0"/>
              </a:spcBef>
              <a:spcAft>
                <a:spcPts val="0"/>
              </a:spcAft>
              <a:buNone/>
            </a:pPr>
            <a:r>
              <a:t/>
            </a:r>
            <a:endParaRPr/>
          </a:p>
        </p:txBody>
      </p:sp>
      <p:sp>
        <p:nvSpPr>
          <p:cNvPr id="199" name="Google Shape;199;p19"/>
          <p:cNvSpPr txBox="1"/>
          <p:nvPr/>
        </p:nvSpPr>
        <p:spPr>
          <a:xfrm>
            <a:off x="1462663" y="4581675"/>
            <a:ext cx="671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Lamba</a:t>
            </a:r>
            <a:endParaRPr/>
          </a:p>
        </p:txBody>
      </p:sp>
      <p:pic>
        <p:nvPicPr>
          <p:cNvPr id="200" name="Google Shape;200;p19"/>
          <p:cNvPicPr preferRelativeResize="0"/>
          <p:nvPr/>
        </p:nvPicPr>
        <p:blipFill>
          <a:blip r:embed="rId17">
            <a:alphaModFix/>
          </a:blip>
          <a:stretch>
            <a:fillRect/>
          </a:stretch>
        </p:blipFill>
        <p:spPr>
          <a:xfrm>
            <a:off x="6262075" y="3086179"/>
            <a:ext cx="671100" cy="837584"/>
          </a:xfrm>
          <a:prstGeom prst="rect">
            <a:avLst/>
          </a:prstGeom>
          <a:noFill/>
          <a:ln>
            <a:noFill/>
          </a:ln>
        </p:spPr>
      </p:pic>
      <p:sp>
        <p:nvSpPr>
          <p:cNvPr id="201" name="Google Shape;201;p19"/>
          <p:cNvSpPr txBox="1"/>
          <p:nvPr/>
        </p:nvSpPr>
        <p:spPr>
          <a:xfrm>
            <a:off x="83100" y="3551800"/>
            <a:ext cx="13776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API Gateway</a:t>
            </a:r>
            <a:endParaRPr/>
          </a:p>
        </p:txBody>
      </p:sp>
      <p:sp>
        <p:nvSpPr>
          <p:cNvPr id="202" name="Google Shape;202;p19"/>
          <p:cNvSpPr txBox="1"/>
          <p:nvPr/>
        </p:nvSpPr>
        <p:spPr>
          <a:xfrm>
            <a:off x="2486613" y="4605125"/>
            <a:ext cx="12849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Dynamodb</a:t>
            </a:r>
            <a:endParaRPr/>
          </a:p>
        </p:txBody>
      </p:sp>
      <p:pic>
        <p:nvPicPr>
          <p:cNvPr descr="C:\Users\HP\Desktop\man-accessory-007-512.png" id="203" name="Google Shape;203;p19"/>
          <p:cNvPicPr preferRelativeResize="0"/>
          <p:nvPr/>
        </p:nvPicPr>
        <p:blipFill rotWithShape="1">
          <a:blip r:embed="rId18">
            <a:alphaModFix/>
          </a:blip>
          <a:srcRect b="0" l="0" r="0" t="0"/>
          <a:stretch/>
        </p:blipFill>
        <p:spPr>
          <a:xfrm flipH="1">
            <a:off x="476742" y="1240400"/>
            <a:ext cx="389199" cy="914100"/>
          </a:xfrm>
          <a:prstGeom prst="rect">
            <a:avLst/>
          </a:prstGeom>
          <a:noFill/>
          <a:ln>
            <a:noFill/>
          </a:ln>
        </p:spPr>
      </p:pic>
      <p:pic>
        <p:nvPicPr>
          <p:cNvPr descr="C:\Users\HP\Desktop\WIFI-Icon.png" id="204" name="Google Shape;204;p19"/>
          <p:cNvPicPr preferRelativeResize="0"/>
          <p:nvPr/>
        </p:nvPicPr>
        <p:blipFill rotWithShape="1">
          <a:blip r:embed="rId19">
            <a:alphaModFix/>
          </a:blip>
          <a:srcRect b="0" l="0" r="0" t="0"/>
          <a:stretch/>
        </p:blipFill>
        <p:spPr>
          <a:xfrm>
            <a:off x="410786" y="961654"/>
            <a:ext cx="521125" cy="378791"/>
          </a:xfrm>
          <a:prstGeom prst="rect">
            <a:avLst/>
          </a:prstGeom>
          <a:noFill/>
          <a:ln>
            <a:noFill/>
          </a:ln>
        </p:spPr>
      </p:pic>
      <p:sp>
        <p:nvSpPr>
          <p:cNvPr id="205" name="Google Shape;205;p19"/>
          <p:cNvSpPr/>
          <p:nvPr/>
        </p:nvSpPr>
        <p:spPr>
          <a:xfrm>
            <a:off x="1058675" y="1626062"/>
            <a:ext cx="844200" cy="142800"/>
          </a:xfrm>
          <a:prstGeom prst="rightArrow">
            <a:avLst>
              <a:gd fmla="val 50000" name="adj1"/>
              <a:gd fmla="val 50000" name="adj2"/>
            </a:avLst>
          </a:prstGeom>
          <a:solidFill>
            <a:srgbClr val="000000"/>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6" name="Google Shape;206;p19"/>
          <p:cNvSpPr txBox="1"/>
          <p:nvPr/>
        </p:nvSpPr>
        <p:spPr>
          <a:xfrm>
            <a:off x="368938" y="2264525"/>
            <a:ext cx="604800" cy="18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ADMIN</a:t>
            </a:r>
            <a:endParaRPr b="0" i="0" sz="1100" u="none" cap="none" strike="noStrike">
              <a:solidFill>
                <a:srgbClr val="000000"/>
              </a:solidFill>
              <a:latin typeface="Calibri"/>
              <a:ea typeface="Calibri"/>
              <a:cs typeface="Calibri"/>
              <a:sym typeface="Calibri"/>
            </a:endParaRPr>
          </a:p>
        </p:txBody>
      </p:sp>
      <p:pic>
        <p:nvPicPr>
          <p:cNvPr id="207" name="Google Shape;207;p19"/>
          <p:cNvPicPr preferRelativeResize="0"/>
          <p:nvPr/>
        </p:nvPicPr>
        <p:blipFill>
          <a:blip r:embed="rId12">
            <a:alphaModFix/>
          </a:blip>
          <a:stretch>
            <a:fillRect/>
          </a:stretch>
        </p:blipFill>
        <p:spPr>
          <a:xfrm>
            <a:off x="3884148" y="3967685"/>
            <a:ext cx="521123" cy="630913"/>
          </a:xfrm>
          <a:prstGeom prst="rect">
            <a:avLst/>
          </a:prstGeom>
          <a:noFill/>
          <a:ln>
            <a:noFill/>
          </a:ln>
        </p:spPr>
      </p:pic>
      <p:pic>
        <p:nvPicPr>
          <p:cNvPr id="208" name="Google Shape;208;p19"/>
          <p:cNvPicPr preferRelativeResize="0"/>
          <p:nvPr/>
        </p:nvPicPr>
        <p:blipFill>
          <a:blip r:embed="rId11">
            <a:alphaModFix/>
          </a:blip>
          <a:stretch>
            <a:fillRect/>
          </a:stretch>
        </p:blipFill>
        <p:spPr>
          <a:xfrm>
            <a:off x="5064701" y="3986950"/>
            <a:ext cx="592376" cy="592374"/>
          </a:xfrm>
          <a:prstGeom prst="rect">
            <a:avLst/>
          </a:prstGeom>
          <a:noFill/>
          <a:ln>
            <a:noFill/>
          </a:ln>
        </p:spPr>
      </p:pic>
      <p:pic>
        <p:nvPicPr>
          <p:cNvPr id="209" name="Google Shape;209;p19"/>
          <p:cNvPicPr preferRelativeResize="0"/>
          <p:nvPr/>
        </p:nvPicPr>
        <p:blipFill>
          <a:blip r:embed="rId20">
            <a:alphaModFix/>
          </a:blip>
          <a:stretch>
            <a:fillRect/>
          </a:stretch>
        </p:blipFill>
        <p:spPr>
          <a:xfrm>
            <a:off x="7809400" y="3639321"/>
            <a:ext cx="1165199" cy="902081"/>
          </a:xfrm>
          <a:prstGeom prst="rect">
            <a:avLst/>
          </a:prstGeom>
          <a:noFill/>
          <a:ln>
            <a:noFill/>
          </a:ln>
        </p:spPr>
      </p:pic>
      <p:pic>
        <p:nvPicPr>
          <p:cNvPr id="210" name="Google Shape;210;p19"/>
          <p:cNvPicPr preferRelativeResize="0"/>
          <p:nvPr/>
        </p:nvPicPr>
        <p:blipFill>
          <a:blip r:embed="rId21">
            <a:alphaModFix/>
          </a:blip>
          <a:stretch>
            <a:fillRect/>
          </a:stretch>
        </p:blipFill>
        <p:spPr>
          <a:xfrm>
            <a:off x="5807894" y="91652"/>
            <a:ext cx="889069" cy="828250"/>
          </a:xfrm>
          <a:prstGeom prst="rect">
            <a:avLst/>
          </a:prstGeom>
          <a:noFill/>
          <a:ln>
            <a:noFill/>
          </a:ln>
        </p:spPr>
      </p:pic>
      <p:pic>
        <p:nvPicPr>
          <p:cNvPr id="211" name="Google Shape;211;p19"/>
          <p:cNvPicPr preferRelativeResize="0"/>
          <p:nvPr/>
        </p:nvPicPr>
        <p:blipFill>
          <a:blip r:embed="rId8">
            <a:alphaModFix/>
          </a:blip>
          <a:stretch>
            <a:fillRect/>
          </a:stretch>
        </p:blipFill>
        <p:spPr>
          <a:xfrm>
            <a:off x="3092747" y="316237"/>
            <a:ext cx="715200" cy="715200"/>
          </a:xfrm>
          <a:prstGeom prst="rect">
            <a:avLst/>
          </a:prstGeom>
          <a:noFill/>
          <a:ln>
            <a:noFill/>
          </a:ln>
        </p:spPr>
      </p:pic>
      <p:sp>
        <p:nvSpPr>
          <p:cNvPr id="212" name="Google Shape;212;p19"/>
          <p:cNvSpPr txBox="1"/>
          <p:nvPr/>
        </p:nvSpPr>
        <p:spPr>
          <a:xfrm>
            <a:off x="7545700" y="4623400"/>
            <a:ext cx="22257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NFC Tags Enabled </a:t>
            </a:r>
            <a:endParaRPr sz="1200">
              <a:solidFill>
                <a:schemeClr val="dk1"/>
              </a:solidFill>
              <a:latin typeface="Rockwell"/>
              <a:ea typeface="Rockwell"/>
              <a:cs typeface="Rockwell"/>
              <a:sym typeface="Rockwell"/>
            </a:endParaRPr>
          </a:p>
          <a:p>
            <a:pPr indent="0" lvl="0" marL="0" rtl="0" algn="l">
              <a:spcBef>
                <a:spcPts val="0"/>
              </a:spcBef>
              <a:spcAft>
                <a:spcPts val="0"/>
              </a:spcAft>
              <a:buNone/>
            </a:pPr>
            <a:r>
              <a:rPr lang="en" sz="1200">
                <a:solidFill>
                  <a:schemeClr val="dk1"/>
                </a:solidFill>
                <a:latin typeface="Rockwell"/>
                <a:ea typeface="Rockwell"/>
                <a:cs typeface="Rockwell"/>
                <a:sym typeface="Rockwell"/>
              </a:rPr>
              <a:t>Office Rooms</a:t>
            </a:r>
            <a:endParaRPr sz="1200"/>
          </a:p>
        </p:txBody>
      </p:sp>
      <p:sp>
        <p:nvSpPr>
          <p:cNvPr id="213" name="Google Shape;213;p19"/>
          <p:cNvSpPr txBox="1"/>
          <p:nvPr/>
        </p:nvSpPr>
        <p:spPr>
          <a:xfrm>
            <a:off x="3834113" y="4558975"/>
            <a:ext cx="6711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Lamba</a:t>
            </a:r>
            <a:endParaRPr/>
          </a:p>
        </p:txBody>
      </p:sp>
      <p:sp>
        <p:nvSpPr>
          <p:cNvPr id="214" name="Google Shape;214;p19"/>
          <p:cNvSpPr txBox="1"/>
          <p:nvPr/>
        </p:nvSpPr>
        <p:spPr>
          <a:xfrm>
            <a:off x="4828263" y="4579625"/>
            <a:ext cx="13776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ckwell"/>
                <a:ea typeface="Rockwell"/>
                <a:cs typeface="Rockwell"/>
                <a:sym typeface="Rockwell"/>
              </a:rPr>
              <a:t>API Gateway</a:t>
            </a:r>
            <a:endParaRPr/>
          </a:p>
        </p:txBody>
      </p:sp>
      <p:cxnSp>
        <p:nvCxnSpPr>
          <p:cNvPr id="215" name="Google Shape;215;p19"/>
          <p:cNvCxnSpPr/>
          <p:nvPr/>
        </p:nvCxnSpPr>
        <p:spPr>
          <a:xfrm flipH="1" rot="10800000">
            <a:off x="1263375" y="2633000"/>
            <a:ext cx="621900" cy="488100"/>
          </a:xfrm>
          <a:prstGeom prst="straightConnector1">
            <a:avLst/>
          </a:prstGeom>
          <a:noFill/>
          <a:ln cap="flat" cmpd="sng" w="9525">
            <a:solidFill>
              <a:srgbClr val="000000"/>
            </a:solidFill>
            <a:prstDash val="solid"/>
            <a:round/>
            <a:headEnd len="sm" w="sm" type="none"/>
            <a:tailEnd len="med" w="med" type="triangle"/>
          </a:ln>
        </p:spPr>
      </p:cxnSp>
      <p:cxnSp>
        <p:nvCxnSpPr>
          <p:cNvPr id="216" name="Google Shape;216;p19"/>
          <p:cNvCxnSpPr/>
          <p:nvPr/>
        </p:nvCxnSpPr>
        <p:spPr>
          <a:xfrm flipH="1">
            <a:off x="1107775" y="2399275"/>
            <a:ext cx="696300" cy="543300"/>
          </a:xfrm>
          <a:prstGeom prst="straightConnector1">
            <a:avLst/>
          </a:prstGeom>
          <a:noFill/>
          <a:ln cap="flat" cmpd="sng" w="9525">
            <a:solidFill>
              <a:srgbClr val="000000"/>
            </a:solidFill>
            <a:prstDash val="solid"/>
            <a:round/>
            <a:headEnd len="sm" w="sm" type="none"/>
            <a:tailEnd len="med" w="med" type="triangle"/>
          </a:ln>
        </p:spPr>
      </p:cxnSp>
      <p:cxnSp>
        <p:nvCxnSpPr>
          <p:cNvPr id="217" name="Google Shape;217;p19"/>
          <p:cNvCxnSpPr>
            <a:stCxn id="187" idx="0"/>
            <a:endCxn id="182" idx="2"/>
          </p:cNvCxnSpPr>
          <p:nvPr/>
        </p:nvCxnSpPr>
        <p:spPr>
          <a:xfrm rot="10800000">
            <a:off x="2983950" y="3546545"/>
            <a:ext cx="0" cy="349500"/>
          </a:xfrm>
          <a:prstGeom prst="straightConnector1">
            <a:avLst/>
          </a:prstGeom>
          <a:noFill/>
          <a:ln cap="flat" cmpd="sng" w="9525">
            <a:solidFill>
              <a:srgbClr val="000000"/>
            </a:solidFill>
            <a:prstDash val="solid"/>
            <a:round/>
            <a:headEnd len="sm" w="sm" type="none"/>
            <a:tailEnd len="med" w="med" type="triangle"/>
          </a:ln>
        </p:spPr>
      </p:cxnSp>
      <p:cxnSp>
        <p:nvCxnSpPr>
          <p:cNvPr id="218" name="Google Shape;218;p19"/>
          <p:cNvCxnSpPr>
            <a:stCxn id="187" idx="1"/>
            <a:endCxn id="186" idx="3"/>
          </p:cNvCxnSpPr>
          <p:nvPr/>
        </p:nvCxnSpPr>
        <p:spPr>
          <a:xfrm flipH="1">
            <a:off x="2081400" y="4266966"/>
            <a:ext cx="493200" cy="16200"/>
          </a:xfrm>
          <a:prstGeom prst="straightConnector1">
            <a:avLst/>
          </a:prstGeom>
          <a:noFill/>
          <a:ln cap="flat" cmpd="sng" w="9525">
            <a:solidFill>
              <a:srgbClr val="000000"/>
            </a:solidFill>
            <a:prstDash val="solid"/>
            <a:round/>
            <a:headEnd len="sm" w="sm" type="none"/>
            <a:tailEnd len="med" w="med" type="triangle"/>
          </a:ln>
        </p:spPr>
      </p:cxnSp>
      <p:cxnSp>
        <p:nvCxnSpPr>
          <p:cNvPr id="219" name="Google Shape;219;p19"/>
          <p:cNvCxnSpPr/>
          <p:nvPr/>
        </p:nvCxnSpPr>
        <p:spPr>
          <a:xfrm rot="10800000">
            <a:off x="1119350" y="3788075"/>
            <a:ext cx="277500" cy="319500"/>
          </a:xfrm>
          <a:prstGeom prst="straightConnector1">
            <a:avLst/>
          </a:prstGeom>
          <a:noFill/>
          <a:ln cap="flat" cmpd="sng" w="9525">
            <a:solidFill>
              <a:srgbClr val="000000"/>
            </a:solidFill>
            <a:prstDash val="solid"/>
            <a:round/>
            <a:headEnd len="sm" w="sm" type="none"/>
            <a:tailEnd len="med" w="med" type="triangle"/>
          </a:ln>
        </p:spPr>
      </p:cxnSp>
      <p:cxnSp>
        <p:nvCxnSpPr>
          <p:cNvPr id="220" name="Google Shape;220;p19"/>
          <p:cNvCxnSpPr/>
          <p:nvPr/>
        </p:nvCxnSpPr>
        <p:spPr>
          <a:xfrm>
            <a:off x="1061550" y="3903975"/>
            <a:ext cx="297600" cy="362400"/>
          </a:xfrm>
          <a:prstGeom prst="straightConnector1">
            <a:avLst/>
          </a:prstGeom>
          <a:noFill/>
          <a:ln cap="flat" cmpd="sng" w="9525">
            <a:solidFill>
              <a:srgbClr val="000000"/>
            </a:solidFill>
            <a:prstDash val="solid"/>
            <a:round/>
            <a:headEnd len="sm" w="sm" type="none"/>
            <a:tailEnd len="med" w="med" type="triangle"/>
          </a:ln>
        </p:spPr>
      </p:cxnSp>
      <p:cxnSp>
        <p:nvCxnSpPr>
          <p:cNvPr id="221" name="Google Shape;221;p19"/>
          <p:cNvCxnSpPr>
            <a:stCxn id="196" idx="2"/>
          </p:cNvCxnSpPr>
          <p:nvPr/>
        </p:nvCxnSpPr>
        <p:spPr>
          <a:xfrm>
            <a:off x="8371450" y="3334513"/>
            <a:ext cx="3300" cy="3294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19"/>
          <p:cNvCxnSpPr/>
          <p:nvPr/>
        </p:nvCxnSpPr>
        <p:spPr>
          <a:xfrm rot="10800000">
            <a:off x="3714200" y="1031075"/>
            <a:ext cx="591000" cy="4749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19"/>
          <p:cNvCxnSpPr/>
          <p:nvPr/>
        </p:nvCxnSpPr>
        <p:spPr>
          <a:xfrm flipH="1">
            <a:off x="3620487" y="1840808"/>
            <a:ext cx="598800" cy="66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19"/>
          <p:cNvCxnSpPr/>
          <p:nvPr/>
        </p:nvCxnSpPr>
        <p:spPr>
          <a:xfrm rot="10800000">
            <a:off x="5702025" y="4263175"/>
            <a:ext cx="291000" cy="30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19"/>
          <p:cNvCxnSpPr/>
          <p:nvPr/>
        </p:nvCxnSpPr>
        <p:spPr>
          <a:xfrm>
            <a:off x="7448025" y="3705125"/>
            <a:ext cx="0" cy="10152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19"/>
          <p:cNvCxnSpPr/>
          <p:nvPr/>
        </p:nvCxnSpPr>
        <p:spPr>
          <a:xfrm>
            <a:off x="7448025" y="4164225"/>
            <a:ext cx="287400" cy="36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19"/>
          <p:cNvCxnSpPr/>
          <p:nvPr/>
        </p:nvCxnSpPr>
        <p:spPr>
          <a:xfrm rot="10800000">
            <a:off x="7278588" y="3714125"/>
            <a:ext cx="185400" cy="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19"/>
          <p:cNvCxnSpPr/>
          <p:nvPr/>
        </p:nvCxnSpPr>
        <p:spPr>
          <a:xfrm flipH="1">
            <a:off x="7262625" y="4720275"/>
            <a:ext cx="185400" cy="141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19"/>
          <p:cNvCxnSpPr/>
          <p:nvPr/>
        </p:nvCxnSpPr>
        <p:spPr>
          <a:xfrm>
            <a:off x="5984388" y="3708725"/>
            <a:ext cx="0" cy="10080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19"/>
          <p:cNvCxnSpPr/>
          <p:nvPr/>
        </p:nvCxnSpPr>
        <p:spPr>
          <a:xfrm flipH="1" rot="10800000">
            <a:off x="5974500" y="3708625"/>
            <a:ext cx="291600" cy="15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19"/>
          <p:cNvCxnSpPr/>
          <p:nvPr/>
        </p:nvCxnSpPr>
        <p:spPr>
          <a:xfrm>
            <a:off x="5980400" y="4710113"/>
            <a:ext cx="309300" cy="9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19"/>
          <p:cNvCxnSpPr/>
          <p:nvPr/>
        </p:nvCxnSpPr>
        <p:spPr>
          <a:xfrm>
            <a:off x="8731175" y="1045675"/>
            <a:ext cx="9300" cy="185400"/>
          </a:xfrm>
          <a:prstGeom prst="straightConnector1">
            <a:avLst/>
          </a:prstGeom>
          <a:noFill/>
          <a:ln cap="flat" cmpd="sng" w="9525">
            <a:solidFill>
              <a:srgbClr val="000000"/>
            </a:solidFill>
            <a:prstDash val="solid"/>
            <a:round/>
            <a:headEnd len="sm" w="sm" type="none"/>
            <a:tailEnd len="med" w="med" type="triangle"/>
          </a:ln>
        </p:spPr>
      </p:cxnSp>
      <p:cxnSp>
        <p:nvCxnSpPr>
          <p:cNvPr id="233" name="Google Shape;233;p19"/>
          <p:cNvCxnSpPr/>
          <p:nvPr/>
        </p:nvCxnSpPr>
        <p:spPr>
          <a:xfrm>
            <a:off x="7865250" y="880425"/>
            <a:ext cx="6300" cy="1770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19"/>
          <p:cNvCxnSpPr/>
          <p:nvPr/>
        </p:nvCxnSpPr>
        <p:spPr>
          <a:xfrm>
            <a:off x="6979500" y="1057525"/>
            <a:ext cx="1761000" cy="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19"/>
          <p:cNvCxnSpPr/>
          <p:nvPr/>
        </p:nvCxnSpPr>
        <p:spPr>
          <a:xfrm>
            <a:off x="6979500" y="1043425"/>
            <a:ext cx="10200" cy="189900"/>
          </a:xfrm>
          <a:prstGeom prst="straightConnector1">
            <a:avLst/>
          </a:prstGeom>
          <a:noFill/>
          <a:ln cap="flat" cmpd="sng" w="9525">
            <a:solidFill>
              <a:srgbClr val="000000"/>
            </a:solidFill>
            <a:prstDash val="solid"/>
            <a:round/>
            <a:headEnd len="sm" w="sm" type="none"/>
            <a:tailEnd len="med" w="med" type="triangle"/>
          </a:ln>
        </p:spPr>
      </p:cxnSp>
      <p:cxnSp>
        <p:nvCxnSpPr>
          <p:cNvPr id="236" name="Google Shape;236;p19"/>
          <p:cNvCxnSpPr>
            <a:endCxn id="178" idx="1"/>
          </p:cNvCxnSpPr>
          <p:nvPr/>
        </p:nvCxnSpPr>
        <p:spPr>
          <a:xfrm>
            <a:off x="6567651" y="484776"/>
            <a:ext cx="955500" cy="54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19"/>
          <p:cNvCxnSpPr/>
          <p:nvPr/>
        </p:nvCxnSpPr>
        <p:spPr>
          <a:xfrm flipH="1">
            <a:off x="6128307" y="1833553"/>
            <a:ext cx="403800" cy="147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19"/>
          <p:cNvCxnSpPr/>
          <p:nvPr/>
        </p:nvCxnSpPr>
        <p:spPr>
          <a:xfrm>
            <a:off x="5278300" y="579225"/>
            <a:ext cx="11700" cy="23748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19"/>
          <p:cNvCxnSpPr/>
          <p:nvPr/>
        </p:nvCxnSpPr>
        <p:spPr>
          <a:xfrm flipH="1">
            <a:off x="5046475" y="2954025"/>
            <a:ext cx="255000" cy="114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19"/>
          <p:cNvCxnSpPr/>
          <p:nvPr/>
        </p:nvCxnSpPr>
        <p:spPr>
          <a:xfrm flipH="1">
            <a:off x="5069800" y="579225"/>
            <a:ext cx="208500" cy="117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19"/>
          <p:cNvCxnSpPr>
            <a:endCxn id="183" idx="3"/>
          </p:cNvCxnSpPr>
          <p:nvPr/>
        </p:nvCxnSpPr>
        <p:spPr>
          <a:xfrm rot="10800000">
            <a:off x="4943650" y="1840905"/>
            <a:ext cx="563400" cy="2040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19"/>
          <p:cNvCxnSpPr>
            <a:stCxn id="207" idx="1"/>
            <a:endCxn id="187" idx="3"/>
          </p:cNvCxnSpPr>
          <p:nvPr/>
        </p:nvCxnSpPr>
        <p:spPr>
          <a:xfrm rot="10800000">
            <a:off x="3393348" y="4266941"/>
            <a:ext cx="490800" cy="16200"/>
          </a:xfrm>
          <a:prstGeom prst="straightConnector1">
            <a:avLst/>
          </a:prstGeom>
          <a:noFill/>
          <a:ln cap="flat" cmpd="sng" w="9525">
            <a:solidFill>
              <a:schemeClr val="dk2"/>
            </a:solidFill>
            <a:prstDash val="solid"/>
            <a:round/>
            <a:headEnd len="med" w="med" type="none"/>
            <a:tailEnd len="med" w="med" type="triangle"/>
          </a:ln>
        </p:spPr>
      </p:cxnSp>
      <p:cxnSp>
        <p:nvCxnSpPr>
          <p:cNvPr id="243" name="Google Shape;243;p19"/>
          <p:cNvCxnSpPr>
            <a:stCxn id="208" idx="1"/>
            <a:endCxn id="207" idx="3"/>
          </p:cNvCxnSpPr>
          <p:nvPr/>
        </p:nvCxnSpPr>
        <p:spPr>
          <a:xfrm rot="10800000">
            <a:off x="4405301" y="4283137"/>
            <a:ext cx="659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926525" y="738725"/>
            <a:ext cx="77676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latin typeface="Rockwell"/>
                <a:ea typeface="Rockwell"/>
                <a:cs typeface="Rockwell"/>
                <a:sym typeface="Rockwell"/>
              </a:rPr>
              <a:t>Advantages</a:t>
            </a:r>
            <a:endParaRPr sz="2600">
              <a:latin typeface="Rockwell"/>
              <a:ea typeface="Rockwell"/>
              <a:cs typeface="Rockwell"/>
              <a:sym typeface="Rockwell"/>
            </a:endParaRPr>
          </a:p>
        </p:txBody>
      </p:sp>
      <p:sp>
        <p:nvSpPr>
          <p:cNvPr id="249" name="Google Shape;24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00F0F"/>
              </a:buClr>
              <a:buSzPts val="1400"/>
              <a:buFont typeface="Arial"/>
              <a:buChar char="❖"/>
            </a:pPr>
            <a:r>
              <a:rPr lang="en" sz="1400">
                <a:solidFill>
                  <a:srgbClr val="100F0F"/>
                </a:solidFill>
                <a:highlight>
                  <a:srgbClr val="FFFFFF"/>
                </a:highlight>
                <a:latin typeface="Arial"/>
                <a:ea typeface="Arial"/>
                <a:cs typeface="Arial"/>
                <a:sym typeface="Arial"/>
              </a:rPr>
              <a:t>AI sends the alert to the administrator through SMS and E-Mail.</a:t>
            </a:r>
            <a:endParaRPr sz="1400">
              <a:solidFill>
                <a:srgbClr val="100F0F"/>
              </a:solidFill>
              <a:highlight>
                <a:srgbClr val="FFFFFF"/>
              </a:highlight>
              <a:latin typeface="Arial"/>
              <a:ea typeface="Arial"/>
              <a:cs typeface="Arial"/>
              <a:sym typeface="Arial"/>
            </a:endParaRPr>
          </a:p>
          <a:p>
            <a:pPr indent="-317500" lvl="0" marL="457200" rtl="0" algn="l">
              <a:spcBef>
                <a:spcPts val="0"/>
              </a:spcBef>
              <a:spcAft>
                <a:spcPts val="0"/>
              </a:spcAft>
              <a:buClr>
                <a:srgbClr val="100F0F"/>
              </a:buClr>
              <a:buSzPts val="1400"/>
              <a:buFont typeface="Roboto Medium"/>
              <a:buChar char="❖"/>
            </a:pPr>
            <a:r>
              <a:rPr lang="en" sz="1400">
                <a:solidFill>
                  <a:srgbClr val="100F0F"/>
                </a:solidFill>
                <a:highlight>
                  <a:srgbClr val="FFFFFF"/>
                </a:highlight>
                <a:latin typeface="Arial"/>
                <a:ea typeface="Arial"/>
                <a:cs typeface="Arial"/>
                <a:sym typeface="Arial"/>
              </a:rPr>
              <a:t>Real Time </a:t>
            </a:r>
            <a:r>
              <a:rPr lang="en" sz="1400">
                <a:solidFill>
                  <a:srgbClr val="100F0F"/>
                </a:solidFill>
                <a:highlight>
                  <a:srgbClr val="FFFFFF"/>
                </a:highlight>
                <a:latin typeface="Arial"/>
                <a:ea typeface="Arial"/>
                <a:cs typeface="Arial"/>
                <a:sym typeface="Arial"/>
              </a:rPr>
              <a:t>Surveillance</a:t>
            </a:r>
            <a:r>
              <a:rPr lang="en" sz="1400">
                <a:solidFill>
                  <a:srgbClr val="100F0F"/>
                </a:solidFill>
                <a:highlight>
                  <a:srgbClr val="FFFFFF"/>
                </a:highlight>
                <a:latin typeface="Arial"/>
                <a:ea typeface="Arial"/>
                <a:cs typeface="Arial"/>
                <a:sym typeface="Arial"/>
              </a:rPr>
              <a:t> Log of No Mask Detection as well as </a:t>
            </a:r>
            <a:r>
              <a:rPr lang="en" sz="1400">
                <a:solidFill>
                  <a:srgbClr val="100F0F"/>
                </a:solidFill>
                <a:highlight>
                  <a:srgbClr val="FFFFFF"/>
                </a:highlight>
                <a:latin typeface="Arial"/>
                <a:ea typeface="Arial"/>
                <a:cs typeface="Arial"/>
                <a:sym typeface="Arial"/>
              </a:rPr>
              <a:t>Sanitization</a:t>
            </a:r>
            <a:r>
              <a:rPr lang="en" sz="1400">
                <a:solidFill>
                  <a:srgbClr val="100F0F"/>
                </a:solidFill>
                <a:highlight>
                  <a:srgbClr val="FFFFFF"/>
                </a:highlight>
                <a:latin typeface="Arial"/>
                <a:ea typeface="Arial"/>
                <a:cs typeface="Arial"/>
                <a:sym typeface="Arial"/>
              </a:rPr>
              <a:t> Log is maintained.</a:t>
            </a:r>
            <a:endParaRPr sz="1400">
              <a:solidFill>
                <a:srgbClr val="100F0F"/>
              </a:solidFill>
              <a:highlight>
                <a:srgbClr val="FFFFFF"/>
              </a:highlight>
              <a:latin typeface="Arial"/>
              <a:ea typeface="Arial"/>
              <a:cs typeface="Arial"/>
              <a:sym typeface="Arial"/>
            </a:endParaRPr>
          </a:p>
          <a:p>
            <a:pPr indent="-317500" lvl="0" marL="457200" rtl="0" algn="l">
              <a:spcBef>
                <a:spcPts val="0"/>
              </a:spcBef>
              <a:spcAft>
                <a:spcPts val="0"/>
              </a:spcAft>
              <a:buClr>
                <a:srgbClr val="100F0F"/>
              </a:buClr>
              <a:buSzPts val="1400"/>
              <a:buFont typeface="Roboto Medium"/>
              <a:buChar char="❖"/>
            </a:pPr>
            <a:r>
              <a:rPr lang="en" sz="1400">
                <a:solidFill>
                  <a:srgbClr val="100F0F"/>
                </a:solidFill>
                <a:highlight>
                  <a:srgbClr val="FFFFFF"/>
                </a:highlight>
                <a:latin typeface="Arial"/>
                <a:ea typeface="Arial"/>
                <a:cs typeface="Arial"/>
                <a:sym typeface="Arial"/>
              </a:rPr>
              <a:t>Low cost (IOT) </a:t>
            </a:r>
            <a:r>
              <a:rPr lang="en" sz="1400">
                <a:solidFill>
                  <a:srgbClr val="000000"/>
                </a:solidFill>
                <a:latin typeface="Arial"/>
                <a:ea typeface="Arial"/>
                <a:cs typeface="Arial"/>
                <a:sym typeface="Arial"/>
              </a:rPr>
              <a:t>smart system to monitor the sanitization is implemented.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IOT helps to maintain a clean environment.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Roboto Medium"/>
              <a:buChar char="❖"/>
            </a:pPr>
            <a:r>
              <a:rPr lang="en" sz="1400">
                <a:solidFill>
                  <a:srgbClr val="000000"/>
                </a:solidFill>
                <a:latin typeface="Arial"/>
                <a:ea typeface="Arial"/>
                <a:cs typeface="Arial"/>
                <a:sym typeface="Arial"/>
              </a:rPr>
              <a:t>Face Mask Detection with an accuracy of more than 90%.</a:t>
            </a:r>
            <a:endParaRPr sz="14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Roboto Medium"/>
              <a:buChar char="❖"/>
            </a:pPr>
            <a:r>
              <a:rPr lang="en" sz="1400">
                <a:solidFill>
                  <a:srgbClr val="100F0F"/>
                </a:solidFill>
                <a:highlight>
                  <a:srgbClr val="FFFFFF"/>
                </a:highlight>
                <a:latin typeface="Arial"/>
                <a:ea typeface="Arial"/>
                <a:cs typeface="Arial"/>
                <a:sym typeface="Arial"/>
              </a:rPr>
              <a:t>Attach multiple cameras in a few minutes and enable all the cameras to access the AI capability of recognizing faces. </a:t>
            </a:r>
            <a:endParaRPr sz="1400">
              <a:solidFill>
                <a:srgbClr val="100F0F"/>
              </a:solidFill>
              <a:highlight>
                <a:srgbClr val="FFFFFF"/>
              </a:highlight>
              <a:latin typeface="Arial"/>
              <a:ea typeface="Arial"/>
              <a:cs typeface="Arial"/>
              <a:sym typeface="Arial"/>
            </a:endParaRPr>
          </a:p>
          <a:p>
            <a:pPr indent="-317500" lvl="0" marL="457200" rtl="0" algn="l">
              <a:spcBef>
                <a:spcPts val="0"/>
              </a:spcBef>
              <a:spcAft>
                <a:spcPts val="0"/>
              </a:spcAft>
              <a:buClr>
                <a:srgbClr val="100F0F"/>
              </a:buClr>
              <a:buSzPts val="1400"/>
              <a:buFont typeface="Roboto Medium"/>
              <a:buChar char="❖"/>
            </a:pPr>
            <a:r>
              <a:rPr lang="en" sz="1400">
                <a:solidFill>
                  <a:srgbClr val="100F0F"/>
                </a:solidFill>
                <a:highlight>
                  <a:srgbClr val="FFFFFF"/>
                </a:highlight>
                <a:latin typeface="Arial"/>
                <a:ea typeface="Arial"/>
                <a:cs typeface="Arial"/>
                <a:sym typeface="Arial"/>
              </a:rPr>
              <a:t>The system can work on any existing camera without the installation of any new cameras.</a:t>
            </a:r>
            <a:endParaRPr sz="1400">
              <a:solidFill>
                <a:srgbClr val="100F0F"/>
              </a:solidFill>
              <a:highlight>
                <a:srgbClr val="FFFFFF"/>
              </a:highlight>
              <a:latin typeface="Arial"/>
              <a:ea typeface="Arial"/>
              <a:cs typeface="Arial"/>
              <a:sym typeface="Arial"/>
            </a:endParaRPr>
          </a:p>
          <a:p>
            <a:pPr indent="-330200" lvl="0" marL="457200" rtl="0" algn="l">
              <a:spcBef>
                <a:spcPts val="0"/>
              </a:spcBef>
              <a:spcAft>
                <a:spcPts val="0"/>
              </a:spcAft>
              <a:buClr>
                <a:srgbClr val="100F0F"/>
              </a:buClr>
              <a:buSzPts val="1600"/>
              <a:buFont typeface="Arial"/>
              <a:buChar char="❖"/>
            </a:pPr>
            <a:r>
              <a:rPr lang="en" sz="1400">
                <a:solidFill>
                  <a:srgbClr val="100F0F"/>
                </a:solidFill>
                <a:highlight>
                  <a:srgbClr val="FFFFFF"/>
                </a:highlight>
                <a:latin typeface="Arial"/>
                <a:ea typeface="Arial"/>
                <a:cs typeface="Arial"/>
                <a:sym typeface="Arial"/>
              </a:rPr>
              <a:t>A user-friendly website allows the user to see who was not wearing a mask and see the photo captured by the camera.</a:t>
            </a:r>
            <a:endParaRPr sz="1400">
              <a:solidFill>
                <a:srgbClr val="100F0F"/>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400">
              <a:solidFill>
                <a:srgbClr val="100F0F"/>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926525" y="738725"/>
            <a:ext cx="77676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latin typeface="Rockwell"/>
                <a:ea typeface="Rockwell"/>
                <a:cs typeface="Rockwell"/>
                <a:sym typeface="Rockwell"/>
              </a:rPr>
              <a:t>Future Scope</a:t>
            </a:r>
            <a:endParaRPr sz="2600">
              <a:latin typeface="Rockwell"/>
              <a:ea typeface="Rockwell"/>
              <a:cs typeface="Rockwell"/>
              <a:sym typeface="Rockwell"/>
            </a:endParaRPr>
          </a:p>
        </p:txBody>
      </p:sp>
      <p:sp>
        <p:nvSpPr>
          <p:cNvPr id="255" name="Google Shape;255;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 model can be trained with students images to identify their names from the log ( saved no mask pictures ) and they can be reported further.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AI powered Social Distancing along with Face Mask Detection can be implement in the same enhance the safety measures.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An automated counter can be implement to analysis a person like ( no of times No Mask </a:t>
            </a:r>
            <a:r>
              <a:rPr lang="en" sz="1400">
                <a:solidFill>
                  <a:srgbClr val="000000"/>
                </a:solidFill>
                <a:latin typeface="Arial"/>
                <a:ea typeface="Arial"/>
                <a:cs typeface="Arial"/>
                <a:sym typeface="Arial"/>
              </a:rPr>
              <a:t>Detection</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