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10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0.jpg"/><Relationship Id="rId6" Type="http://schemas.openxmlformats.org/officeDocument/2006/relationships/image" Target="../media/image16.png"/><Relationship Id="rId7" Type="http://schemas.openxmlformats.org/officeDocument/2006/relationships/image" Target="../media/image15.jpg"/><Relationship Id="rId8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3.png"/><Relationship Id="rId13" Type="http://schemas.openxmlformats.org/officeDocument/2006/relationships/image" Target="../media/image2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37871" r="19889" t="0"/>
          <a:stretch/>
        </p:blipFill>
        <p:spPr>
          <a:xfrm>
            <a:off x="0" y="0"/>
            <a:ext cx="73557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-2792975" y="248875"/>
            <a:ext cx="146673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235425" y="467250"/>
            <a:ext cx="109323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100">
                <a:solidFill>
                  <a:srgbClr val="BD2640"/>
                </a:solidFill>
                <a:latin typeface="Montserrat"/>
                <a:ea typeface="Montserrat"/>
                <a:cs typeface="Montserrat"/>
                <a:sym typeface="Montserrat"/>
              </a:rPr>
              <a:t>SOLDIER STRAP USING LORA MESH NETWORK</a:t>
            </a:r>
            <a:endParaRPr b="1" i="0" sz="5100" u="none" cap="none" strike="noStrike">
              <a:solidFill>
                <a:srgbClr val="BD26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BD26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854075" y="3429000"/>
            <a:ext cx="109323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2900">
                <a:solidFill>
                  <a:srgbClr val="BD2640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endParaRPr b="1" sz="2900">
              <a:solidFill>
                <a:srgbClr val="BD26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2900">
                <a:solidFill>
                  <a:srgbClr val="BD2640"/>
                </a:solidFill>
                <a:latin typeface="Montserrat"/>
                <a:ea typeface="Montserrat"/>
                <a:cs typeface="Montserrat"/>
                <a:sym typeface="Montserrat"/>
              </a:rPr>
              <a:t>AKASHPRABU A C</a:t>
            </a:r>
            <a:endParaRPr b="1" sz="2900">
              <a:solidFill>
                <a:srgbClr val="BD26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2900">
                <a:solidFill>
                  <a:srgbClr val="BD2640"/>
                </a:solidFill>
                <a:latin typeface="Montserrat"/>
                <a:ea typeface="Montserrat"/>
                <a:cs typeface="Montserrat"/>
                <a:sym typeface="Montserrat"/>
              </a:rPr>
              <a:t>ABIWAQAS Y</a:t>
            </a:r>
            <a:endParaRPr b="1" sz="2900">
              <a:solidFill>
                <a:srgbClr val="BD26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2900">
                <a:solidFill>
                  <a:srgbClr val="BD2640"/>
                </a:solidFill>
                <a:latin typeface="Montserrat"/>
                <a:ea typeface="Montserrat"/>
                <a:cs typeface="Montserrat"/>
                <a:sym typeface="Montserrat"/>
              </a:rPr>
              <a:t>HEMANG MURUGAN</a:t>
            </a:r>
            <a:endParaRPr b="1" sz="2900">
              <a:solidFill>
                <a:srgbClr val="BD26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2900">
                <a:solidFill>
                  <a:srgbClr val="BD2640"/>
                </a:solidFill>
                <a:latin typeface="Montserrat"/>
                <a:ea typeface="Montserrat"/>
                <a:cs typeface="Montserrat"/>
                <a:sym typeface="Montserrat"/>
              </a:rPr>
              <a:t>ASWINI K</a:t>
            </a:r>
            <a:endParaRPr b="1" sz="2900">
              <a:solidFill>
                <a:srgbClr val="BD26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113350" y="241175"/>
            <a:ext cx="14036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sng" cap="none" strike="noStrike">
                <a:solidFill>
                  <a:srgbClr val="BD264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0" sz="4800" u="sng" cap="none" strike="noStrike">
              <a:solidFill>
                <a:srgbClr val="BD26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686750" y="1852775"/>
            <a:ext cx="14462700" cy="6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The soldier strap will be given to soldiers and it will have the following functionality, </a:t>
            </a:r>
            <a:endParaRPr b="0" i="0" sz="3500" u="none" cap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529"/>
              </a:buClr>
              <a:buSzPts val="3500"/>
              <a:buFont typeface="Calibri"/>
              <a:buChar char="➢"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GPS location of the soldier. </a:t>
            </a:r>
            <a:endParaRPr b="0" i="0" sz="3500" u="none" cap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500"/>
              <a:buFont typeface="Calibri"/>
              <a:buChar char="➢"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Will monitor and record maximum number of vital body parameters. </a:t>
            </a:r>
            <a:endParaRPr b="0" i="0" sz="3500" u="none" cap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500"/>
              <a:buFont typeface="Calibri"/>
              <a:buChar char="➢"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SoS facility. </a:t>
            </a:r>
            <a:endParaRPr b="0" i="0" sz="3500" u="none" cap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500"/>
              <a:buFont typeface="Calibri"/>
              <a:buChar char="➢"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Sufficient Battery Life.</a:t>
            </a:r>
            <a:endParaRPr b="0" i="0" sz="3500" u="none" cap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500"/>
              <a:buFont typeface="Calibri"/>
              <a:buChar char="➢"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Supports location timeline. </a:t>
            </a:r>
            <a:endParaRPr b="0" i="0" sz="3500" u="none" cap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500"/>
              <a:buFont typeface="Calibri"/>
              <a:buChar char="➢"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Transfers information by using a MANET-type communication system. </a:t>
            </a:r>
            <a:endParaRPr b="0" i="0" sz="3500" u="none" cap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500"/>
              <a:buFont typeface="Calibri"/>
              <a:buChar char="➢"/>
            </a:pPr>
            <a:r>
              <a:rPr b="0" i="0" lang="en-US" sz="35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will access public network only when no node is available in immediate vicinity and only in case of emergency.</a:t>
            </a:r>
            <a:endParaRPr b="0" i="0" sz="3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12512" l="5666" r="52299" t="29177"/>
          <a:stretch/>
        </p:blipFill>
        <p:spPr>
          <a:xfrm rot="-5400000">
            <a:off x="10448938" y="4357688"/>
            <a:ext cx="1328724" cy="1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 flipH="1">
            <a:off x="1562699" y="432550"/>
            <a:ext cx="15162601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BD2640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 b="1" i="0" sz="3600" u="none" cap="none" strike="noStrike">
              <a:solidFill>
                <a:srgbClr val="BD26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765150" y="5476050"/>
            <a:ext cx="2725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BACK VIEW</a:t>
            </a:r>
            <a:endParaRPr b="1" i="0" sz="2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520900" y="1382950"/>
            <a:ext cx="24654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FRONT VIEW</a:t>
            </a:r>
            <a:endParaRPr b="1" i="0" sz="2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091100" y="1706926"/>
            <a:ext cx="2514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NATO Strap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091100" y="2642951"/>
            <a:ext cx="2514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ON/OFF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091100" y="3082926"/>
            <a:ext cx="2514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OLED display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91100" y="3676339"/>
            <a:ext cx="2514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176850" y="7148250"/>
            <a:ext cx="33480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Sensors for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 parameters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1952350" y="1486650"/>
            <a:ext cx="27258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COMPONENTS </a:t>
            </a:r>
            <a:endParaRPr b="1" i="0" sz="2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16456" l="15289" r="20549" t="14997"/>
          <a:stretch/>
        </p:blipFill>
        <p:spPr>
          <a:xfrm>
            <a:off x="10363200" y="2271725"/>
            <a:ext cx="1524000" cy="16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10329350" y="5795700"/>
            <a:ext cx="1623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GPS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002800" y="3728950"/>
            <a:ext cx="2958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LoRa SX1278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 b="15659" l="8191" r="6381" t="16344"/>
          <a:stretch/>
        </p:blipFill>
        <p:spPr>
          <a:xfrm>
            <a:off x="10363200" y="6843725"/>
            <a:ext cx="1589150" cy="12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9750950" y="7934300"/>
            <a:ext cx="3348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MAX 30100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PULSE OXIMETRY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&amp; HEART RATE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6">
            <a:alphaModFix/>
          </a:blip>
          <a:srcRect b="21329" l="16229" r="53160" t="31718"/>
          <a:stretch/>
        </p:blipFill>
        <p:spPr>
          <a:xfrm rot="5400000">
            <a:off x="14037462" y="2059787"/>
            <a:ext cx="144305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3156100" y="3728950"/>
            <a:ext cx="3486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ESP32 - WiFi Module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3173250" y="5860200"/>
            <a:ext cx="3650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0.96 inch OLED display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 b="8305" l="27087" r="28731" t="7794"/>
          <a:stretch/>
        </p:blipFill>
        <p:spPr>
          <a:xfrm>
            <a:off x="14039850" y="4614875"/>
            <a:ext cx="1524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8">
            <a:alphaModFix/>
          </a:blip>
          <a:srcRect b="36012" l="19584" r="25878" t="31735"/>
          <a:stretch/>
        </p:blipFill>
        <p:spPr>
          <a:xfrm rot="10800000">
            <a:off x="13996999" y="6862776"/>
            <a:ext cx="1828801" cy="12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3337650" y="7934300"/>
            <a:ext cx="34860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mlx90614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Temperature sensor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5822400" y="4577000"/>
            <a:ext cx="1210200" cy="11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5"/>
          <p:cNvCxnSpPr/>
          <p:nvPr/>
        </p:nvCxnSpPr>
        <p:spPr>
          <a:xfrm flipH="1" rot="10800000">
            <a:off x="5781600" y="5750800"/>
            <a:ext cx="1248000" cy="1085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7019850" y="5759900"/>
            <a:ext cx="250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90500" y="6202762"/>
            <a:ext cx="3348001" cy="3239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5"/>
          <p:cNvCxnSpPr/>
          <p:nvPr/>
        </p:nvCxnSpPr>
        <p:spPr>
          <a:xfrm>
            <a:off x="4005450" y="7817850"/>
            <a:ext cx="21714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24" name="Google Shape;12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90500" y="1950500"/>
            <a:ext cx="3486001" cy="33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5"/>
          <p:cNvCxnSpPr/>
          <p:nvPr/>
        </p:nvCxnSpPr>
        <p:spPr>
          <a:xfrm>
            <a:off x="4005450" y="3449150"/>
            <a:ext cx="21714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5014925" y="3005150"/>
            <a:ext cx="11619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5014925" y="4020250"/>
            <a:ext cx="11619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4005450" y="2077550"/>
            <a:ext cx="21714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990300" y="5925"/>
            <a:ext cx="1630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BD2640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1" i="0" sz="4000" u="sng" cap="none" strike="noStrike">
              <a:solidFill>
                <a:srgbClr val="BD26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esktop\signals+tower+icon-1320136430491909747.png"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8088" y="4891697"/>
            <a:ext cx="1626350" cy="162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esktop\man-accessory-007-512.png"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29266" y="2562409"/>
            <a:ext cx="849125" cy="1994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esktop\WIFI-Icon.png" id="136" name="Google Shape;1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1388" y="1970408"/>
            <a:ext cx="1244892" cy="904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esktop\300d1a231bd525f79c04e13e47764f10-heart.png" id="137" name="Google Shape;1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0031" y="2765775"/>
            <a:ext cx="883444" cy="883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gps.png" id="138" name="Google Shape;13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4838" y="4174987"/>
            <a:ext cx="1113999" cy="11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12921175" y="3592188"/>
            <a:ext cx="4067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Transmission to base station through MANET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3448200" y="6444420"/>
            <a:ext cx="3159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through LoRa module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HP\Desktop\thermometer-512.png" id="141" name="Google Shape;14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20375" y="1083162"/>
            <a:ext cx="1057800" cy="10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4834575" y="2080538"/>
            <a:ext cx="2429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5270261" y="5146062"/>
            <a:ext cx="1903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 location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632896" y="3466127"/>
            <a:ext cx="1637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 rate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6"/>
          <p:cNvCxnSpPr>
            <a:stCxn id="144" idx="2"/>
            <a:endCxn id="138" idx="1"/>
          </p:cNvCxnSpPr>
          <p:nvPr/>
        </p:nvCxnSpPr>
        <p:spPr>
          <a:xfrm flipH="1" rot="-5400000">
            <a:off x="4510846" y="3868277"/>
            <a:ext cx="804600" cy="9231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Image result for message ico" id="146" name="Google Shape;146;p16"/>
          <p:cNvSpPr/>
          <p:nvPr/>
        </p:nvSpPr>
        <p:spPr>
          <a:xfrm>
            <a:off x="288663" y="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563369" y="3508540"/>
            <a:ext cx="10578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6"/>
          <p:cNvCxnSpPr/>
          <p:nvPr/>
        </p:nvCxnSpPr>
        <p:spPr>
          <a:xfrm flipH="1" rot="10800000">
            <a:off x="8402465" y="3057672"/>
            <a:ext cx="4585200" cy="19800"/>
          </a:xfrm>
          <a:prstGeom prst="straightConnector1">
            <a:avLst/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10542350" y="3074200"/>
            <a:ext cx="15600" cy="1492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6"/>
          <p:cNvSpPr txBox="1"/>
          <p:nvPr/>
        </p:nvSpPr>
        <p:spPr>
          <a:xfrm>
            <a:off x="9754471" y="4449065"/>
            <a:ext cx="1645800" cy="784800"/>
          </a:xfrm>
          <a:prstGeom prst="rect">
            <a:avLst/>
          </a:prstGeom>
          <a:solidFill>
            <a:srgbClr val="6AA84F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there is no MANET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6"/>
          <p:cNvCxnSpPr>
            <a:stCxn id="150" idx="2"/>
            <a:endCxn id="134" idx="1"/>
          </p:cNvCxnSpPr>
          <p:nvPr/>
        </p:nvCxnSpPr>
        <p:spPr>
          <a:xfrm flipH="1" rot="-5400000">
            <a:off x="11612221" y="4199015"/>
            <a:ext cx="471000" cy="2540700"/>
          </a:xfrm>
          <a:prstGeom prst="bentConnector2">
            <a:avLst/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descr="C:\Users\HP\Desktop\alert+emergency+light+icon-1320190827716489882.png" id="152" name="Google Shape;15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00054" y="6825987"/>
            <a:ext cx="1743890" cy="1743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3954900" y="8398243"/>
            <a:ext cx="1234200" cy="877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19478" y="4703791"/>
            <a:ext cx="2821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Soldier with strap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995850" y="6467300"/>
            <a:ext cx="2125200" cy="969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case of EMERGENCY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857973" y="5291620"/>
            <a:ext cx="68400" cy="1195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838276" y="9034102"/>
            <a:ext cx="2125200" cy="68400"/>
          </a:xfrm>
          <a:prstGeom prst="rightArrow">
            <a:avLst>
              <a:gd fmla="val 50000" name="adj1"/>
              <a:gd fmla="val 506523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838371" y="7407796"/>
            <a:ext cx="68400" cy="1626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esktop\message_alert-512.png" id="159" name="Google Shape;159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3965" y="6923543"/>
            <a:ext cx="1626327" cy="1626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6245787" y="8134438"/>
            <a:ext cx="2671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Alert message broadcast to connected nodes and base station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189100" y="9034099"/>
            <a:ext cx="1234200" cy="684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 rot="-5400000">
            <a:off x="5750530" y="5665680"/>
            <a:ext cx="5812800" cy="729000"/>
          </a:xfrm>
          <a:prstGeom prst="bentConnector3">
            <a:avLst>
              <a:gd fmla="val -53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descr="C:\Users\HP\Downloads\unnamed.png" id="163" name="Google Shape;163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211030" y="904279"/>
            <a:ext cx="3037115" cy="303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74375" y="5138175"/>
            <a:ext cx="1133400" cy="11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6"/>
          <p:cNvCxnSpPr>
            <a:stCxn id="137" idx="0"/>
            <a:endCxn id="141" idx="1"/>
          </p:cNvCxnSpPr>
          <p:nvPr/>
        </p:nvCxnSpPr>
        <p:spPr>
          <a:xfrm rot="-5400000">
            <a:off x="4409153" y="1654575"/>
            <a:ext cx="1153800" cy="106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HP\Desktop\WIFI-Icon.png" id="166" name="Google Shape;16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56575" y="7611400"/>
            <a:ext cx="1455376" cy="10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13209450" y="8502700"/>
            <a:ext cx="426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Connects to public WiFi network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10551850" y="5704875"/>
            <a:ext cx="2358000" cy="2172000"/>
          </a:xfrm>
          <a:prstGeom prst="bentConnector3">
            <a:avLst>
              <a:gd fmla="val -403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9" name="Google Shape;169;p16"/>
          <p:cNvSpPr/>
          <p:nvPr/>
        </p:nvSpPr>
        <p:spPr>
          <a:xfrm>
            <a:off x="9836350" y="6398475"/>
            <a:ext cx="1645800" cy="784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9754450" y="6319029"/>
            <a:ext cx="1809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there is no LoRa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6935450" y="3588613"/>
            <a:ext cx="1455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Oxygen level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6"/>
          <p:cNvCxnSpPr>
            <a:stCxn id="138" idx="3"/>
            <a:endCxn id="173" idx="2"/>
          </p:cNvCxnSpPr>
          <p:nvPr/>
        </p:nvCxnSpPr>
        <p:spPr>
          <a:xfrm flipH="1" rot="10800000">
            <a:off x="6488837" y="3829887"/>
            <a:ext cx="1067700" cy="90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6"/>
          <p:cNvCxnSpPr>
            <a:stCxn id="141" idx="3"/>
            <a:endCxn id="173" idx="0"/>
          </p:cNvCxnSpPr>
          <p:nvPr/>
        </p:nvCxnSpPr>
        <p:spPr>
          <a:xfrm>
            <a:off x="6578175" y="1612062"/>
            <a:ext cx="978600" cy="972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34238" y="2585063"/>
            <a:ext cx="1244876" cy="12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