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Amatic SC" pitchFamily="2" charset="-79"/>
      <p:regular r:id="rId19"/>
      <p:bold r:id="rId20"/>
    </p:embeddedFont>
    <p:embeddedFont>
      <p:font typeface="Caveat" charset="0"/>
      <p:regular r:id="rId21"/>
      <p:bold r:id="rId22"/>
    </p:embeddedFont>
    <p:embeddedFont>
      <p:font typeface="Caveat Medium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0E88AF8-8FC1-4622-A64A-DF211344CF29}">
  <a:tblStyle styleId="{D0E88AF8-8FC1-4622-A64A-DF211344CF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cf80d91b1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cf80d91b1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cfa634c84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cfa634c84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Decision model consistently achieves higher precision scores across different data splits, It demonstrates a higher ability to accurately predict positive instances with a low false positive rate.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XGBoost model also performs well, consistently obtaining competitive precision scores. It demonstrates a good balance between precision and recall, making it a suitable choice for classification tasks.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RandomF model shows moderate precision scores, indicating its ability to predict positive instances. However, it tends to have slightly lower precision scores compared to the Decision and XGBoost models.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GradientBoosting and KNN models exhibit lower precision scores across different data splits, suggesting their limitations in accurately predicting positive instances.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d5617a0e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d5617a0e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d5617a0e3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d5617a0e3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d5617a0e3_1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d5617a0e3_1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d5617a0e3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d5617a0e3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cf80d91b1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cf80d91b1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cf80d91b1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cf80d91b1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cf80d91b1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cf80d91b1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cf80d91b1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cf80d91b1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cf80d91b1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cf80d91b1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d5617a0e3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d5617a0e3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825" y="972913"/>
            <a:ext cx="5051951" cy="31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65775" y="1645750"/>
            <a:ext cx="4227000" cy="14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19100" y="2279990"/>
            <a:ext cx="6939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387000" y="1933200"/>
            <a:ext cx="62415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50165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1pPr>
            <a:lvl2pPr marL="914400" lvl="1" indent="-50165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2pPr>
            <a:lvl3pPr marL="1371600" lvl="2" indent="-50165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3pPr>
            <a:lvl4pPr marL="1828800" lvl="3" indent="-50165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4pPr>
            <a:lvl5pPr marL="2286000" lvl="4" indent="-50165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5pPr>
            <a:lvl6pPr marL="2743200" lvl="5" indent="-50165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6pPr>
            <a:lvl7pPr marL="3200400" lvl="6" indent="-50165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7pPr>
            <a:lvl8pPr marL="3657600" lvl="7" indent="-50165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8pPr>
            <a:lvl9pPr marL="4114800" lvl="8" indent="-50165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5156126" y="1287950"/>
            <a:ext cx="3530700" cy="32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411775" y="1287950"/>
            <a:ext cx="2238000" cy="363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3929671" y="1287950"/>
            <a:ext cx="2238000" cy="363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3"/>
          </p:nvPr>
        </p:nvSpPr>
        <p:spPr>
          <a:xfrm>
            <a:off x="6447566" y="1287950"/>
            <a:ext cx="2238000" cy="363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1411775" y="4270412"/>
            <a:ext cx="72750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sz="32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sz="32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sz="32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sz="32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sz="32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sz="32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sz="32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sz="32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sz="32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914400" lvl="1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1371600" lvl="2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1828800" lvl="3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2286000" lvl="4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2743200" lvl="5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3200400" lvl="6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3657600" lvl="7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4114800" lvl="8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 rtl="0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 rtl="0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 rtl="0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 rtl="0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 rtl="0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 rtl="0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 rtl="0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 rtl="0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ctrTitle"/>
          </p:nvPr>
        </p:nvSpPr>
        <p:spPr>
          <a:xfrm>
            <a:off x="2765775" y="1614300"/>
            <a:ext cx="4227000" cy="176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0000"/>
                </a:solidFill>
              </a:rPr>
              <a:t>C</a:t>
            </a:r>
            <a:r>
              <a:rPr lang="en" sz="3100">
                <a:solidFill>
                  <a:srgbClr val="FF0000"/>
                </a:solidFill>
              </a:rPr>
              <a:t>OMPARATIVE STUDY AND ANALYSIS OF CREDIT CARD FRAUD DETECTION USING MACHINE LEARNING TECHNIQUES</a:t>
            </a:r>
            <a:endParaRPr sz="31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507300" y="440800"/>
            <a:ext cx="907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veat"/>
                <a:ea typeface="Caveat"/>
                <a:cs typeface="Caveat"/>
                <a:sym typeface="Caveat"/>
              </a:rPr>
              <a:t> Q.8-</a:t>
            </a:r>
            <a:endParaRPr sz="30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1302850" y="571450"/>
            <a:ext cx="8319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veat"/>
                <a:ea typeface="Caveat"/>
                <a:cs typeface="Caveat"/>
                <a:sym typeface="Caveat"/>
              </a:rPr>
              <a:t>What were the findings of the comparative study?</a:t>
            </a:r>
            <a:endParaRPr sz="30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0" y="1073525"/>
            <a:ext cx="4114800" cy="2743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4" name="Google Shape;124;p20"/>
          <p:cNvGraphicFramePr/>
          <p:nvPr/>
        </p:nvGraphicFramePr>
        <p:xfrm>
          <a:off x="3912725" y="1274900"/>
          <a:ext cx="4949325" cy="2504535"/>
        </p:xfrm>
        <a:graphic>
          <a:graphicData uri="http://schemas.openxmlformats.org/drawingml/2006/table">
            <a:tbl>
              <a:tblPr>
                <a:noFill/>
                <a:tableStyleId>{D0E88AF8-8FC1-4622-A64A-DF211344CF29}</a:tableStyleId>
              </a:tblPr>
              <a:tblGrid>
                <a:gridCol w="731250"/>
                <a:gridCol w="713425"/>
                <a:gridCol w="731250"/>
                <a:gridCol w="695575"/>
                <a:gridCol w="677750"/>
                <a:gridCol w="686650"/>
                <a:gridCol w="713425"/>
              </a:tblGrid>
              <a:tr h="162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Accuracy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Gradient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RandomF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Decision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KNN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Logistic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XGBoost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4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80-20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0.98232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0.99934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0.99945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0.99541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0.9182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0.99818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4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70-30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0.98272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0.9993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0.99944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0.99537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0.93202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0.99836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4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60-40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0.98408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0.99929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0.9994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0.99511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0.93334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0.99827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4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40-60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0.98334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0.99922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0.9993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0.99448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0.93106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0.99831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4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30-70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0.98493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0.99915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0.99926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0.99387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0.94035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0.99866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4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20-80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0.98397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0.99911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0.99914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0.99338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0.93283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0.99848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4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10-90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0.98487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0.99902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0.9989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0.99254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0.92681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0.99855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4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5-95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0.98597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0.99886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0.99866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0.99069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0.92235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0.99856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4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UndSamp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0.98162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0.98707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0.98765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0.94366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0.90972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0.99114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25" name="Google Shape;125;p20"/>
          <p:cNvSpPr txBox="1"/>
          <p:nvPr/>
        </p:nvSpPr>
        <p:spPr>
          <a:xfrm>
            <a:off x="1173525" y="3791325"/>
            <a:ext cx="7970400" cy="14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The RandomForest model consistently outperformed other models, achieving the highest accuracy in all data splits except for the 80-20 split, where the Decision tree model showed the highest. While under sampling XGBoost has the best performance.</a:t>
            </a:r>
            <a:endParaRPr sz="2100">
              <a:solidFill>
                <a:srgbClr val="FF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00" y="195775"/>
            <a:ext cx="4114800" cy="2743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2" name="Google Shape;132;p21"/>
          <p:cNvGraphicFramePr/>
          <p:nvPr/>
        </p:nvGraphicFramePr>
        <p:xfrm>
          <a:off x="4285450" y="152400"/>
          <a:ext cx="4506125" cy="2743250"/>
        </p:xfrm>
        <a:graphic>
          <a:graphicData uri="http://schemas.openxmlformats.org/drawingml/2006/table">
            <a:tbl>
              <a:tblPr>
                <a:noFill/>
                <a:tableStyleId>{D0E88AF8-8FC1-4622-A64A-DF211344CF29}</a:tableStyleId>
              </a:tblPr>
              <a:tblGrid>
                <a:gridCol w="665775"/>
                <a:gridCol w="649525"/>
                <a:gridCol w="665775"/>
                <a:gridCol w="633300"/>
                <a:gridCol w="617050"/>
                <a:gridCol w="625175"/>
                <a:gridCol w="649525"/>
              </a:tblGrid>
              <a:tr h="274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Precision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Gradient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RandomF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Decision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KNN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Logistic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XGBoost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80-20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0.06693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0.66941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0.7122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0.20357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0.01363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0.41187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70-30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0.06843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0.6559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0.71059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0.20258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0.01651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0.43753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60-40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0.07416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0.6586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0.6956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0.19482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0.01701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0.42645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40-60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0.07146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0.634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0.66046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0.1758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0.01652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0.43265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30-70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0.07856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0.61769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0.64778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0.16095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0.01939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0.49282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20-80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0.0743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0.6022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0.61335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0.15088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0.01723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0.46154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10-90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0.07795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0.58084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0.54744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0.13443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0.01569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0.47199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5-95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0.08334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0.53807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0.4905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0.10861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0.01476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0.47292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UndSamp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0.06464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0.08941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0.09314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0.02135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0.01233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0.12555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33" name="Google Shape;133;p21"/>
          <p:cNvSpPr txBox="1"/>
          <p:nvPr/>
        </p:nvSpPr>
        <p:spPr>
          <a:xfrm>
            <a:off x="1331925" y="2869625"/>
            <a:ext cx="7694400" cy="24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Decision tree model consistently achieves higher precision scores across different data splits.</a:t>
            </a:r>
            <a:endParaRPr sz="2100">
              <a:solidFill>
                <a:srgbClr val="FF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The XGBoost model also performs well, consistently obtaining competitive precision scores. It demonstrates a good balance between precision and recall, making it a suitable choice for classification tasks.</a:t>
            </a:r>
            <a:endParaRPr sz="2100">
              <a:solidFill>
                <a:srgbClr val="FF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Undersampling lead to a loss of precision and overall performance.</a:t>
            </a:r>
            <a:endParaRPr sz="2100">
              <a:solidFill>
                <a:srgbClr val="FF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FF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00" y="-32825"/>
            <a:ext cx="4114800" cy="2743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0" name="Google Shape;140;p22"/>
          <p:cNvGraphicFramePr/>
          <p:nvPr/>
        </p:nvGraphicFramePr>
        <p:xfrm>
          <a:off x="4204575" y="242050"/>
          <a:ext cx="4748500" cy="2425000"/>
        </p:xfrm>
        <a:graphic>
          <a:graphicData uri="http://schemas.openxmlformats.org/drawingml/2006/table">
            <a:tbl>
              <a:tblPr>
                <a:noFill/>
                <a:tableStyleId>{D0E88AF8-8FC1-4622-A64A-DF211344CF29}</a:tableStyleId>
              </a:tblPr>
              <a:tblGrid>
                <a:gridCol w="701600"/>
                <a:gridCol w="684450"/>
                <a:gridCol w="701600"/>
                <a:gridCol w="667350"/>
                <a:gridCol w="650250"/>
                <a:gridCol w="658800"/>
                <a:gridCol w="684450"/>
              </a:tblGrid>
              <a:tr h="242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MCC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Gradient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RandomF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Decision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KNN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Logistic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XGBoost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2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80-20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0.25583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0.79872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0.82896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0.42535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0.10412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0.63919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2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70-30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0.25855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0.78953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0.82522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0.42446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0.11618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0.65791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2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60-40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0.26912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0.78766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0.81451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0.41674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0.11841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0.64885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2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40-60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0.26436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0.76879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0.79315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0.39404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0.11657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0.65324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2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30-70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0.27677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0.75324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0.78139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0.3758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0.12788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0.6972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2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20-80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0.26895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0.73993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0.75185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0.36393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0.11972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0.67285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2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10-90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0.27541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0.71249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0.69729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0.34165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0.11348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0.67729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2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5-95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0.28453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0.67457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0.6428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0.3038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0.1096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0.67437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2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UndSamp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0.25158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0.2966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0.30253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0.13912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0.09827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0.352428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41" name="Google Shape;141;p22"/>
          <p:cNvSpPr txBox="1"/>
          <p:nvPr/>
        </p:nvSpPr>
        <p:spPr>
          <a:xfrm>
            <a:off x="861675" y="2638225"/>
            <a:ext cx="8152500" cy="25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Caveat"/>
              <a:buChar char="●"/>
            </a:pPr>
            <a:r>
              <a:rPr lang="en" sz="2100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It is evident that the Random Forest model consistently demonstrates the highest MCC scores for most data splits.</a:t>
            </a:r>
            <a:endParaRPr sz="2100">
              <a:solidFill>
                <a:srgbClr val="FF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619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Caveat"/>
              <a:buChar char="●"/>
            </a:pPr>
            <a:r>
              <a:rPr lang="en" sz="2100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The Decision tree model also shows competitive performance, consistently achieving high MCC values across multiple splits.</a:t>
            </a:r>
            <a:endParaRPr sz="2100">
              <a:solidFill>
                <a:srgbClr val="FF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619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Caveat"/>
              <a:buChar char="●"/>
            </a:pPr>
            <a:r>
              <a:rPr lang="en" sz="2100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When applying undersampling, the MCC value decreases compared to the other models and data splits, potentially due to the loss of valuable information present in the original dataset.</a:t>
            </a:r>
            <a:endParaRPr sz="2100">
              <a:solidFill>
                <a:srgbClr val="FF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00" y="227375"/>
            <a:ext cx="4114800" cy="2743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8" name="Google Shape;148;p23"/>
          <p:cNvGraphicFramePr/>
          <p:nvPr/>
        </p:nvGraphicFramePr>
        <p:xfrm>
          <a:off x="4389900" y="558150"/>
          <a:ext cx="4487400" cy="2281400"/>
        </p:xfrm>
        <a:graphic>
          <a:graphicData uri="http://schemas.openxmlformats.org/drawingml/2006/table">
            <a:tbl>
              <a:tblPr>
                <a:noFill/>
                <a:tableStyleId>{D0E88AF8-8FC1-4622-A64A-DF211344CF29}</a:tableStyleId>
              </a:tblPr>
              <a:tblGrid>
                <a:gridCol w="726375"/>
                <a:gridCol w="637600"/>
                <a:gridCol w="661800"/>
                <a:gridCol w="621450"/>
                <a:gridCol w="597250"/>
                <a:gridCol w="605325"/>
                <a:gridCol w="637600"/>
              </a:tblGrid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F1-score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Gradient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RandomF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Decision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KNN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Logistic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XGBoost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80-20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0.125432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0.78665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0.8197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0.33161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0.02685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0.58238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70-30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0.12805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0.77639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0.81629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0.33035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0.03242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0.60704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60-40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0.13801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0.77546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0.80469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0.3201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0.0334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0.59594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40-60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0.13334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0.75499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0.78028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0.29357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0.03246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0.60178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30-70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0.14557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0.73894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0.76811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0.27233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0.03797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0.65755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20-80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0.13823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0.72481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0.73682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0.25781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0.03382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0.62804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10-90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0.14451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0.69821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0.67771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0.23311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0.03085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0.63572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5-95</a:t>
                      </a:r>
                      <a:endParaRPr sz="10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0.15368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0.65807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0.6204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0.19288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0.02904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0.63435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0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UnderSamp</a:t>
                      </a:r>
                      <a:endParaRPr sz="900" b="1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0.06464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0.1641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0.17033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0.04178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0.02432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0.22304</a:t>
                      </a:r>
                      <a:endParaRPr sz="1000"/>
                    </a:p>
                  </a:txBody>
                  <a:tcPr marL="28575" marR="28575" marT="19050" marB="190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49" name="Google Shape;149;p23"/>
          <p:cNvSpPr txBox="1"/>
          <p:nvPr/>
        </p:nvSpPr>
        <p:spPr>
          <a:xfrm>
            <a:off x="901450" y="2774025"/>
            <a:ext cx="8051700" cy="23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Caveat"/>
              <a:buChar char="●"/>
            </a:pPr>
            <a:r>
              <a:rPr lang="en" sz="1900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It is evident that the Decision tree and XGBoost models consistently achieve higher F1 scores across different data splits. </a:t>
            </a:r>
            <a:endParaRPr sz="1900">
              <a:solidFill>
                <a:srgbClr val="FF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Caveat"/>
              <a:buChar char="●"/>
            </a:pPr>
            <a:r>
              <a:rPr lang="en" sz="1900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The Random Forest model also performs well, consistently obtaining competitive F1 scores. </a:t>
            </a:r>
            <a:endParaRPr sz="1900">
              <a:solidFill>
                <a:srgbClr val="FF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Caveat"/>
              <a:buChar char="●"/>
            </a:pPr>
            <a:r>
              <a:rPr lang="en" sz="1900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The Gradient Boosting, KNN models show lower F1 scores across different data splits, indicating their limitations in accurately predicting positive instances.</a:t>
            </a:r>
            <a:endParaRPr sz="1900">
              <a:solidFill>
                <a:srgbClr val="FF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Caveat"/>
              <a:buChar char="●"/>
            </a:pPr>
            <a:r>
              <a:rPr lang="en" sz="1900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When applying  undersampling, the F1 score decreases significantly compared to the other models and data splits. </a:t>
            </a:r>
            <a:endParaRPr sz="1900">
              <a:solidFill>
                <a:srgbClr val="FF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graphicFrame>
        <p:nvGraphicFramePr>
          <p:cNvPr id="155" name="Google Shape;155;p24"/>
          <p:cNvGraphicFramePr/>
          <p:nvPr/>
        </p:nvGraphicFramePr>
        <p:xfrm>
          <a:off x="1769575" y="419050"/>
          <a:ext cx="6607425" cy="3841950"/>
        </p:xfrm>
        <a:graphic>
          <a:graphicData uri="http://schemas.openxmlformats.org/drawingml/2006/table">
            <a:tbl>
              <a:tblPr>
                <a:noFill/>
                <a:tableStyleId>{D0E88AF8-8FC1-4622-A64A-DF211344CF29}</a:tableStyleId>
              </a:tblPr>
              <a:tblGrid>
                <a:gridCol w="1220700"/>
                <a:gridCol w="929525"/>
                <a:gridCol w="884725"/>
                <a:gridCol w="884725"/>
                <a:gridCol w="907125"/>
                <a:gridCol w="851100"/>
                <a:gridCol w="929525"/>
              </a:tblGrid>
              <a:tr h="785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Our findings</a:t>
                      </a:r>
                      <a:endParaRPr sz="16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[1]</a:t>
                      </a:r>
                      <a:endParaRPr sz="16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[3]</a:t>
                      </a:r>
                      <a:endParaRPr sz="16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[4]</a:t>
                      </a:r>
                      <a:endParaRPr sz="16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[6]</a:t>
                      </a:r>
                      <a:endParaRPr sz="16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[7]</a:t>
                      </a:r>
                      <a:endParaRPr sz="16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52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Logistic regression</a:t>
                      </a:r>
                      <a:endParaRPr sz="13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98.23%</a:t>
                      </a:r>
                      <a:endParaRPr sz="15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97.18</a:t>
                      </a:r>
                      <a:endParaRPr sz="15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99.074</a:t>
                      </a:r>
                      <a:endParaRPr sz="15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90.448 </a:t>
                      </a:r>
                      <a:endParaRPr sz="15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97.70</a:t>
                      </a:r>
                      <a:endParaRPr sz="15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96.694%</a:t>
                      </a:r>
                      <a:endParaRPr sz="15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52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Decision tree</a:t>
                      </a:r>
                      <a:endParaRPr sz="13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99.945%</a:t>
                      </a:r>
                      <a:endParaRPr sz="15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97.08</a:t>
                      </a:r>
                      <a:endParaRPr sz="15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-</a:t>
                      </a:r>
                      <a:endParaRPr sz="15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90.998 </a:t>
                      </a:r>
                      <a:endParaRPr sz="15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95.50</a:t>
                      </a:r>
                      <a:endParaRPr sz="15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99.958%</a:t>
                      </a:r>
                      <a:endParaRPr sz="15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52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Random forest</a:t>
                      </a:r>
                      <a:endParaRPr sz="13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99.934</a:t>
                      </a:r>
                      <a:endParaRPr sz="15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99.98</a:t>
                      </a:r>
                      <a:endParaRPr sz="15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-</a:t>
                      </a:r>
                      <a:endParaRPr sz="15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94.9991</a:t>
                      </a:r>
                      <a:endParaRPr sz="15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-</a:t>
                      </a:r>
                      <a:endParaRPr sz="15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99.950%</a:t>
                      </a:r>
                      <a:endParaRPr sz="15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3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XGBoost</a:t>
                      </a:r>
                      <a:endParaRPr sz="13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99.818</a:t>
                      </a:r>
                      <a:endParaRPr sz="15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-</a:t>
                      </a:r>
                      <a:endParaRPr sz="15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-</a:t>
                      </a:r>
                      <a:endParaRPr sz="15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-</a:t>
                      </a:r>
                      <a:endParaRPr sz="15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-</a:t>
                      </a:r>
                      <a:endParaRPr sz="15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-</a:t>
                      </a:r>
                      <a:endParaRPr sz="15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3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KNN</a:t>
                      </a:r>
                      <a:endParaRPr sz="13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99.541</a:t>
                      </a:r>
                      <a:endParaRPr sz="15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-</a:t>
                      </a:r>
                      <a:endParaRPr sz="15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96.91 </a:t>
                      </a:r>
                      <a:endParaRPr sz="15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94.999</a:t>
                      </a:r>
                      <a:endParaRPr sz="15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97.69</a:t>
                      </a:r>
                      <a:endParaRPr sz="15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99.681%</a:t>
                      </a:r>
                      <a:endParaRPr sz="15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52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Gradient Boosting </a:t>
                      </a:r>
                      <a:endParaRPr sz="13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98.232</a:t>
                      </a:r>
                      <a:endParaRPr sz="15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-</a:t>
                      </a:r>
                      <a:endParaRPr sz="15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-</a:t>
                      </a:r>
                      <a:endParaRPr sz="15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94.001 </a:t>
                      </a:r>
                      <a:endParaRPr sz="15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-</a:t>
                      </a:r>
                      <a:endParaRPr sz="15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>
                          <a:latin typeface="Caveat"/>
                          <a:ea typeface="Caveat"/>
                          <a:cs typeface="Caveat"/>
                          <a:sym typeface="Caveat"/>
                        </a:rPr>
                        <a:t>-</a:t>
                      </a:r>
                      <a:endParaRPr sz="1500" b="1"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161" name="Google Shape;161;p25"/>
          <p:cNvSpPr txBox="1"/>
          <p:nvPr/>
        </p:nvSpPr>
        <p:spPr>
          <a:xfrm>
            <a:off x="3879625" y="406800"/>
            <a:ext cx="4294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>
                <a:solidFill>
                  <a:srgbClr val="999999"/>
                </a:solidFill>
                <a:latin typeface="Amatic SC"/>
                <a:ea typeface="Amatic SC"/>
                <a:cs typeface="Amatic SC"/>
                <a:sym typeface="Amatic SC"/>
              </a:rPr>
              <a:t>conclusion</a:t>
            </a:r>
            <a:endParaRPr sz="3600" b="1" u="sng">
              <a:solidFill>
                <a:srgbClr val="999999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886375" y="1124400"/>
            <a:ext cx="8214900" cy="3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746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300"/>
              <a:buFont typeface="Caveat"/>
              <a:buChar char="●"/>
            </a:pPr>
            <a:r>
              <a:rPr lang="en" sz="2100">
                <a:solidFill>
                  <a:srgbClr val="1155CC"/>
                </a:solidFill>
                <a:latin typeface="Caveat"/>
                <a:ea typeface="Caveat"/>
                <a:cs typeface="Caveat"/>
                <a:sym typeface="Caveat"/>
              </a:rPr>
              <a:t>The Decision tree emerged as the top-performing model in this study</a:t>
            </a:r>
            <a:endParaRPr sz="2100">
              <a:solidFill>
                <a:srgbClr val="1155CC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619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100"/>
              <a:buFont typeface="Caveat"/>
              <a:buChar char="●"/>
            </a:pPr>
            <a:r>
              <a:rPr lang="en" sz="2100">
                <a:solidFill>
                  <a:srgbClr val="1155CC"/>
                </a:solidFill>
                <a:latin typeface="Caveat"/>
                <a:ea typeface="Caveat"/>
                <a:cs typeface="Caveat"/>
                <a:sym typeface="Caveat"/>
              </a:rPr>
              <a:t>The RandomForest and XGBoost models also showed strong performance across the evaluation metrics</a:t>
            </a:r>
            <a:endParaRPr sz="2100">
              <a:solidFill>
                <a:srgbClr val="1155CC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619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100"/>
              <a:buFont typeface="Caveat"/>
              <a:buChar char="●"/>
            </a:pPr>
            <a:r>
              <a:rPr lang="en" sz="2100">
                <a:solidFill>
                  <a:srgbClr val="1155CC"/>
                </a:solidFill>
                <a:latin typeface="Caveat"/>
                <a:ea typeface="Caveat"/>
                <a:cs typeface="Caveat"/>
                <a:sym typeface="Caveat"/>
              </a:rPr>
              <a:t>This make them viable alternatives depending on the specific requirements of the classification task.</a:t>
            </a:r>
            <a:endParaRPr sz="2100">
              <a:solidFill>
                <a:srgbClr val="1155CC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619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100"/>
              <a:buFont typeface="Caveat"/>
              <a:buChar char="●"/>
            </a:pPr>
            <a:r>
              <a:rPr lang="en" sz="2100">
                <a:solidFill>
                  <a:srgbClr val="1155CC"/>
                </a:solidFill>
                <a:latin typeface="Caveat"/>
                <a:ea typeface="Caveat"/>
                <a:cs typeface="Caveat"/>
                <a:sym typeface="Caveat"/>
              </a:rPr>
              <a:t>The findings of this study highlight the importance of carefully evaluating and selecting machine learning models based on multiple performance metrics.</a:t>
            </a:r>
            <a:endParaRPr sz="2100">
              <a:solidFill>
                <a:srgbClr val="1155CC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619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100"/>
              <a:buFont typeface="Caveat"/>
              <a:buChar char="●"/>
            </a:pPr>
            <a:r>
              <a:rPr lang="en" sz="2100">
                <a:solidFill>
                  <a:srgbClr val="1155CC"/>
                </a:solidFill>
                <a:latin typeface="Caveat"/>
                <a:ea typeface="Caveat"/>
                <a:cs typeface="Caveat"/>
                <a:sym typeface="Caveat"/>
              </a:rPr>
              <a:t>The Decision tree, with its consistent high performance in accuracy, MCC, F1 score, and precision, demonstrates its potential as a reliable choice for classification tasks.</a:t>
            </a:r>
            <a:endParaRPr sz="2100">
              <a:solidFill>
                <a:srgbClr val="1155CC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ctrTitle" idx="4294967295"/>
          </p:nvPr>
        </p:nvSpPr>
        <p:spPr>
          <a:xfrm>
            <a:off x="5404538" y="876475"/>
            <a:ext cx="1411500" cy="687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169" name="Google Shape;169;p26"/>
          <p:cNvSpPr txBox="1">
            <a:spLocks noGrp="1"/>
          </p:cNvSpPr>
          <p:nvPr>
            <p:ph type="subTitle" idx="4294967295"/>
          </p:nvPr>
        </p:nvSpPr>
        <p:spPr>
          <a:xfrm>
            <a:off x="2001250" y="3773575"/>
            <a:ext cx="5354400" cy="14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/>
          </a:p>
        </p:txBody>
      </p:sp>
      <p:sp>
        <p:nvSpPr>
          <p:cNvPr id="170" name="Google Shape;170;p26"/>
          <p:cNvSpPr/>
          <p:nvPr/>
        </p:nvSpPr>
        <p:spPr>
          <a:xfrm>
            <a:off x="5099199" y="409925"/>
            <a:ext cx="2077338" cy="1674422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3387400" y="1475950"/>
            <a:ext cx="1942217" cy="1976243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1456175" y="770668"/>
            <a:ext cx="7273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Why is credit card fraud a significant concern in the digital world?</a:t>
            </a:r>
            <a:endParaRPr sz="3000" b="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980725" y="1983600"/>
            <a:ext cx="6972300" cy="32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100"/>
              <a:buFont typeface="Caveat"/>
              <a:buChar char="●"/>
            </a:pPr>
            <a:r>
              <a:rPr lang="en" sz="2100">
                <a:solidFill>
                  <a:srgbClr val="1155CC"/>
                </a:solidFill>
              </a:rPr>
              <a:t>Minimizing financial losses.</a:t>
            </a:r>
            <a:endParaRPr sz="2100">
              <a:solidFill>
                <a:srgbClr val="1155CC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100"/>
              <a:buFont typeface="Caveat"/>
              <a:buChar char="●"/>
            </a:pPr>
            <a:r>
              <a:rPr lang="en" sz="2100">
                <a:solidFill>
                  <a:srgbClr val="1155CC"/>
                </a:solidFill>
              </a:rPr>
              <a:t>Protecting cardholders Information.</a:t>
            </a:r>
            <a:endParaRPr sz="2100">
              <a:solidFill>
                <a:srgbClr val="1155CC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100"/>
              <a:buFont typeface="Caveat"/>
              <a:buChar char="●"/>
            </a:pPr>
            <a:r>
              <a:rPr lang="en" sz="2100">
                <a:solidFill>
                  <a:srgbClr val="1155CC"/>
                </a:solidFill>
              </a:rPr>
              <a:t>Securing the Integrity of the payment ecosystem.</a:t>
            </a:r>
            <a:endParaRPr sz="2100">
              <a:solidFill>
                <a:srgbClr val="1155CC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100"/>
              <a:buFont typeface="Caveat"/>
              <a:buChar char="●"/>
            </a:pPr>
            <a:r>
              <a:rPr lang="en" sz="2100">
                <a:solidFill>
                  <a:srgbClr val="1155CC"/>
                </a:solidFill>
              </a:rPr>
              <a:t>Smooth and Reliable Transactions.</a:t>
            </a:r>
            <a:endParaRPr sz="2100">
              <a:solidFill>
                <a:srgbClr val="1155CC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100"/>
              <a:buFont typeface="Caveat"/>
              <a:buChar char="●"/>
            </a:pPr>
            <a:r>
              <a:rPr lang="en" sz="2100">
                <a:solidFill>
                  <a:srgbClr val="1155CC"/>
                </a:solidFill>
              </a:rPr>
              <a:t>Improving customer experience. </a:t>
            </a:r>
            <a:endParaRPr sz="2100">
              <a:solidFill>
                <a:srgbClr val="1155CC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100"/>
              <a:buFont typeface="Caveat"/>
              <a:buChar char="●"/>
            </a:pPr>
            <a:r>
              <a:rPr lang="en" sz="2100">
                <a:solidFill>
                  <a:srgbClr val="1155CC"/>
                </a:solidFill>
              </a:rPr>
              <a:t>Promoting Secure Digital Transactions</a:t>
            </a:r>
            <a:endParaRPr sz="2100">
              <a:solidFill>
                <a:srgbClr val="1155CC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1155CC"/>
              </a:solidFill>
            </a:endParaRPr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2</a:t>
            </a:fld>
            <a:endParaRPr/>
          </a:p>
        </p:txBody>
      </p:sp>
      <p:sp>
        <p:nvSpPr>
          <p:cNvPr id="54" name="Google Shape;54;p12"/>
          <p:cNvSpPr txBox="1"/>
          <p:nvPr/>
        </p:nvSpPr>
        <p:spPr>
          <a:xfrm>
            <a:off x="648325" y="2593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veat"/>
                <a:ea typeface="Caveat"/>
                <a:cs typeface="Caveat"/>
                <a:sym typeface="Caveat"/>
              </a:rPr>
              <a:t>H.W.</a:t>
            </a:r>
            <a:endParaRPr b="1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5" name="Google Shape;55;p12"/>
          <p:cNvSpPr txBox="1"/>
          <p:nvPr/>
        </p:nvSpPr>
        <p:spPr>
          <a:xfrm>
            <a:off x="7866625" y="259325"/>
            <a:ext cx="100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veat"/>
                <a:ea typeface="Caveat"/>
                <a:cs typeface="Caveat"/>
                <a:sym typeface="Caveat"/>
              </a:rPr>
              <a:t>02/06/2023</a:t>
            </a:r>
            <a:endParaRPr b="1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6" name="Google Shape;56;p12"/>
          <p:cNvSpPr txBox="1"/>
          <p:nvPr/>
        </p:nvSpPr>
        <p:spPr>
          <a:xfrm>
            <a:off x="529475" y="744475"/>
            <a:ext cx="1004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veat"/>
                <a:ea typeface="Caveat"/>
                <a:cs typeface="Caveat"/>
                <a:sym typeface="Caveat"/>
              </a:rPr>
              <a:t>Q.1-</a:t>
            </a:r>
            <a:endParaRPr sz="30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507300" y="440800"/>
            <a:ext cx="907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veat"/>
                <a:ea typeface="Caveat"/>
                <a:cs typeface="Caveat"/>
                <a:sym typeface="Caveat"/>
              </a:rPr>
              <a:t>Q. 2-</a:t>
            </a:r>
            <a:endParaRPr sz="30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302850" y="571450"/>
            <a:ext cx="8319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veat"/>
                <a:ea typeface="Caveat"/>
                <a:cs typeface="Caveat"/>
                <a:sym typeface="Caveat"/>
              </a:rPr>
              <a:t>What challenges exist in detecting credit card fraud            using traditional methods?</a:t>
            </a:r>
            <a:endParaRPr sz="30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4294967295"/>
          </p:nvPr>
        </p:nvSpPr>
        <p:spPr>
          <a:xfrm>
            <a:off x="984775" y="1608175"/>
            <a:ext cx="6972300" cy="32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19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100"/>
              <a:buFont typeface="Caveat"/>
              <a:buChar char="●"/>
            </a:pPr>
            <a:r>
              <a:rPr lang="en" sz="2100">
                <a:solidFill>
                  <a:srgbClr val="1155CC"/>
                </a:solidFill>
              </a:rPr>
              <a:t>False Positives</a:t>
            </a:r>
            <a:endParaRPr sz="2100">
              <a:solidFill>
                <a:srgbClr val="1155CC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1155CC"/>
              </a:solidFill>
            </a:endParaRPr>
          </a:p>
          <a:p>
            <a:pPr marL="457200" lvl="0" indent="-3619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100"/>
              <a:buFont typeface="Caveat"/>
              <a:buChar char="●"/>
            </a:pPr>
            <a:r>
              <a:rPr lang="en" sz="2100">
                <a:solidFill>
                  <a:srgbClr val="1155CC"/>
                </a:solidFill>
              </a:rPr>
              <a:t>Manual Review Processes</a:t>
            </a:r>
            <a:endParaRPr sz="2100">
              <a:solidFill>
                <a:srgbClr val="1155CC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1155CC"/>
              </a:solidFill>
            </a:endParaRPr>
          </a:p>
          <a:p>
            <a:pPr marL="457200" lvl="0" indent="-3619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100"/>
              <a:buFont typeface="Caveat"/>
              <a:buChar char="●"/>
            </a:pPr>
            <a:r>
              <a:rPr lang="en" sz="2100">
                <a:solidFill>
                  <a:srgbClr val="1155CC"/>
                </a:solidFill>
              </a:rPr>
              <a:t>Limited Data Analysis</a:t>
            </a:r>
            <a:endParaRPr sz="2100">
              <a:solidFill>
                <a:srgbClr val="1155CC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1155CC"/>
              </a:solidFill>
            </a:endParaRPr>
          </a:p>
          <a:p>
            <a:pPr marL="457200" lvl="0" indent="-3619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1155CC"/>
                </a:solidFill>
              </a:rPr>
              <a:t>Lack of Real-time Analysis</a:t>
            </a:r>
            <a:endParaRPr sz="2100">
              <a:solidFill>
                <a:srgbClr val="1155CC"/>
              </a:solidFill>
            </a:endParaRPr>
          </a:p>
          <a:p>
            <a:pPr marL="4572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155CC"/>
              </a:solidFill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4294967295"/>
          </p:nvPr>
        </p:nvSpPr>
        <p:spPr>
          <a:xfrm>
            <a:off x="4778700" y="1608175"/>
            <a:ext cx="6972300" cy="32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19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100"/>
              <a:buFont typeface="Caveat"/>
              <a:buChar char="●"/>
            </a:pPr>
            <a:r>
              <a:rPr lang="en" sz="2100">
                <a:solidFill>
                  <a:srgbClr val="1155CC"/>
                </a:solidFill>
              </a:rPr>
              <a:t>Lack of Contextual Information</a:t>
            </a:r>
            <a:endParaRPr sz="2100">
              <a:solidFill>
                <a:srgbClr val="1155CC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1155CC"/>
              </a:solidFill>
            </a:endParaRPr>
          </a:p>
          <a:p>
            <a:pPr marL="457200" lvl="0" indent="-3619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100"/>
              <a:buFont typeface="Caveat"/>
              <a:buChar char="●"/>
            </a:pPr>
            <a:r>
              <a:rPr lang="en" sz="2100">
                <a:solidFill>
                  <a:srgbClr val="1155CC"/>
                </a:solidFill>
              </a:rPr>
              <a:t>Cross-channel Fraud Detection</a:t>
            </a:r>
            <a:endParaRPr sz="2100">
              <a:solidFill>
                <a:srgbClr val="1155CC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1155CC"/>
              </a:solidFill>
            </a:endParaRPr>
          </a:p>
          <a:p>
            <a:pPr marL="457200" lvl="0" indent="-3619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1155CC"/>
                </a:solidFill>
              </a:rPr>
              <a:t>Data Privacy Concerns</a:t>
            </a:r>
            <a:endParaRPr sz="2100">
              <a:solidFill>
                <a:srgbClr val="1155CC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1155CC"/>
              </a:solidFill>
            </a:endParaRPr>
          </a:p>
          <a:p>
            <a:pPr marL="457200" lvl="0" indent="-3619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1155CC"/>
                </a:solidFill>
              </a:rPr>
              <a:t>Cost and Scalability</a:t>
            </a:r>
            <a:endParaRPr sz="2100">
              <a:solidFill>
                <a:srgbClr val="1155CC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1155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1433025" y="1596850"/>
            <a:ext cx="7314300" cy="2343600"/>
          </a:xfrm>
          <a:prstGeom prst="rect">
            <a:avLst/>
          </a:prstGeom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>
                <a:solidFill>
                  <a:srgbClr val="1155CC"/>
                </a:solidFill>
                <a:latin typeface="Caveat"/>
                <a:ea typeface="Caveat"/>
                <a:cs typeface="Caveat"/>
                <a:sym typeface="Caveat"/>
              </a:rPr>
              <a:t> A credit card fraud detection system using machine learning can accurately </a:t>
            </a:r>
            <a:endParaRPr sz="2100" b="0">
              <a:solidFill>
                <a:srgbClr val="1155CC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0">
              <a:solidFill>
                <a:srgbClr val="1155CC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>
                <a:solidFill>
                  <a:srgbClr val="1155CC"/>
                </a:solidFill>
                <a:latin typeface="Caveat"/>
                <a:ea typeface="Caveat"/>
                <a:cs typeface="Caveat"/>
                <a:sym typeface="Caveat"/>
              </a:rPr>
              <a:t>distinguish between legitimate and fraudulent transactions in real-time by using</a:t>
            </a:r>
            <a:endParaRPr sz="2100" b="0">
              <a:solidFill>
                <a:srgbClr val="1155CC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0">
              <a:solidFill>
                <a:srgbClr val="1155CC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>
                <a:solidFill>
                  <a:srgbClr val="1155CC"/>
                </a:solidFill>
                <a:latin typeface="Caveat"/>
                <a:ea typeface="Caveat"/>
                <a:cs typeface="Caveat"/>
                <a:sym typeface="Caveat"/>
              </a:rPr>
              <a:t>advanced algorithms and data analysis of transactional data.</a:t>
            </a:r>
            <a:endParaRPr sz="2100" b="0">
              <a:solidFill>
                <a:srgbClr val="1155CC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0">
              <a:solidFill>
                <a:srgbClr val="1155CC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0">
              <a:solidFill>
                <a:srgbClr val="1155CC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1469875" y="663800"/>
            <a:ext cx="6939000" cy="78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How can machine learning algorithms improve credit card fraud detection?</a:t>
            </a:r>
            <a:endParaRPr sz="30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b="1"/>
          </a:p>
        </p:txBody>
      </p:sp>
      <p:sp>
        <p:nvSpPr>
          <p:cNvPr id="72" name="Google Shape;72;p14"/>
          <p:cNvSpPr txBox="1"/>
          <p:nvPr/>
        </p:nvSpPr>
        <p:spPr>
          <a:xfrm>
            <a:off x="439375" y="412025"/>
            <a:ext cx="10305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veat"/>
                <a:ea typeface="Caveat"/>
                <a:cs typeface="Caveat"/>
                <a:sym typeface="Caveat"/>
              </a:rPr>
              <a:t> Q.3-</a:t>
            </a:r>
            <a:endParaRPr sz="3000"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507300" y="440800"/>
            <a:ext cx="907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veat"/>
                <a:ea typeface="Caveat"/>
                <a:cs typeface="Caveat"/>
                <a:sym typeface="Caveat"/>
              </a:rPr>
              <a:t> Q.4-</a:t>
            </a:r>
            <a:endParaRPr sz="30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237450" y="586300"/>
            <a:ext cx="8319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veat"/>
                <a:ea typeface="Caveat"/>
                <a:cs typeface="Caveat"/>
                <a:sym typeface="Caveat"/>
              </a:rPr>
              <a:t>What key indicators help identify fraudulent transactions?</a:t>
            </a:r>
            <a:endParaRPr sz="30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839225" y="1185850"/>
            <a:ext cx="7376400" cy="3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4654"/>
              </a:buClr>
              <a:buSzPts val="1400"/>
              <a:buAutoNum type="arabicPeriod"/>
            </a:pPr>
            <a:r>
              <a:rPr lang="en" sz="2100">
                <a:solidFill>
                  <a:srgbClr val="1155CC"/>
                </a:solidFill>
                <a:latin typeface="Caveat"/>
                <a:ea typeface="Caveat"/>
                <a:cs typeface="Caveat"/>
                <a:sym typeface="Caveat"/>
              </a:rPr>
              <a:t>Step (Duration of completion)</a:t>
            </a:r>
            <a:endParaRPr sz="2100">
              <a:solidFill>
                <a:srgbClr val="1155CC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4654"/>
              </a:buClr>
              <a:buSzPts val="1400"/>
              <a:buAutoNum type="arabicPeriod"/>
            </a:pPr>
            <a:r>
              <a:rPr lang="en" sz="2100">
                <a:solidFill>
                  <a:srgbClr val="1155CC"/>
                </a:solidFill>
                <a:latin typeface="Caveat"/>
                <a:ea typeface="Caveat"/>
                <a:cs typeface="Caveat"/>
                <a:sym typeface="Caveat"/>
              </a:rPr>
              <a:t>Type of transaction</a:t>
            </a:r>
            <a:endParaRPr sz="2100">
              <a:solidFill>
                <a:srgbClr val="1155CC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4654"/>
              </a:buClr>
              <a:buSzPts val="1400"/>
              <a:buAutoNum type="arabicPeriod"/>
            </a:pPr>
            <a:r>
              <a:rPr lang="en" sz="2100">
                <a:solidFill>
                  <a:srgbClr val="1155CC"/>
                </a:solidFill>
                <a:latin typeface="Caveat"/>
                <a:ea typeface="Caveat"/>
                <a:cs typeface="Caveat"/>
                <a:sym typeface="Caveat"/>
              </a:rPr>
              <a:t>Amount of transaction</a:t>
            </a:r>
            <a:endParaRPr sz="2100">
              <a:solidFill>
                <a:srgbClr val="1155CC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4654"/>
              </a:buClr>
              <a:buSzPts val="1400"/>
              <a:buAutoNum type="arabicPeriod"/>
            </a:pPr>
            <a:r>
              <a:rPr lang="en" sz="2100">
                <a:solidFill>
                  <a:srgbClr val="1155CC"/>
                </a:solidFill>
                <a:latin typeface="Caveat"/>
                <a:ea typeface="Caveat"/>
                <a:cs typeface="Caveat"/>
                <a:sym typeface="Caveat"/>
              </a:rPr>
              <a:t>Old balance at origin</a:t>
            </a:r>
            <a:endParaRPr sz="2100">
              <a:solidFill>
                <a:srgbClr val="1155CC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4654"/>
              </a:buClr>
              <a:buSzPts val="1400"/>
              <a:buAutoNum type="arabicPeriod"/>
            </a:pPr>
            <a:r>
              <a:rPr lang="en" sz="2100">
                <a:solidFill>
                  <a:srgbClr val="1155CC"/>
                </a:solidFill>
                <a:latin typeface="Caveat"/>
                <a:ea typeface="Caveat"/>
                <a:cs typeface="Caveat"/>
                <a:sym typeface="Caveat"/>
              </a:rPr>
              <a:t>New balance at origin</a:t>
            </a:r>
            <a:endParaRPr sz="2100">
              <a:solidFill>
                <a:srgbClr val="1155CC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4654"/>
              </a:buClr>
              <a:buSzPts val="1400"/>
              <a:buAutoNum type="arabicPeriod"/>
            </a:pPr>
            <a:r>
              <a:rPr lang="en" sz="2100">
                <a:solidFill>
                  <a:srgbClr val="1155CC"/>
                </a:solidFill>
                <a:latin typeface="Caveat"/>
                <a:ea typeface="Caveat"/>
                <a:cs typeface="Caveat"/>
                <a:sym typeface="Caveat"/>
              </a:rPr>
              <a:t>Old balance at destination</a:t>
            </a:r>
            <a:endParaRPr sz="2100">
              <a:solidFill>
                <a:srgbClr val="1155CC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175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4654"/>
              </a:buClr>
              <a:buSzPts val="1400"/>
              <a:buAutoNum type="arabicPeriod"/>
            </a:pPr>
            <a:r>
              <a:rPr lang="en" sz="2100">
                <a:solidFill>
                  <a:srgbClr val="1155CC"/>
                </a:solidFill>
                <a:latin typeface="Caveat"/>
                <a:ea typeface="Caveat"/>
                <a:cs typeface="Caveat"/>
                <a:sym typeface="Caveat"/>
              </a:rPr>
              <a:t>New balance at destination</a:t>
            </a:r>
            <a:endParaRPr sz="2100">
              <a:solidFill>
                <a:srgbClr val="1155CC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1155CC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507300" y="440800"/>
            <a:ext cx="907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veat"/>
                <a:ea typeface="Caveat"/>
                <a:cs typeface="Caveat"/>
                <a:sym typeface="Caveat"/>
              </a:rPr>
              <a:t> Q.5-</a:t>
            </a:r>
            <a:endParaRPr sz="30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1302850" y="571450"/>
            <a:ext cx="8319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veat"/>
                <a:ea typeface="Caveat"/>
                <a:cs typeface="Caveat"/>
                <a:sym typeface="Caveat"/>
              </a:rPr>
              <a:t>Which ML algorithms were used and why?</a:t>
            </a:r>
            <a:endParaRPr sz="30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856375" y="1543325"/>
            <a:ext cx="7548000" cy="25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100"/>
              <a:buFont typeface="Caveat"/>
              <a:buAutoNum type="arabicPeriod"/>
            </a:pPr>
            <a:r>
              <a:rPr lang="en" sz="2100">
                <a:solidFill>
                  <a:srgbClr val="1155CC"/>
                </a:solidFill>
                <a:latin typeface="Caveat"/>
                <a:ea typeface="Caveat"/>
                <a:cs typeface="Caveat"/>
                <a:sym typeface="Caveat"/>
              </a:rPr>
              <a:t>Gradient Boosting</a:t>
            </a:r>
            <a:endParaRPr sz="2100">
              <a:solidFill>
                <a:srgbClr val="1155CC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619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100"/>
              <a:buFont typeface="Caveat"/>
              <a:buAutoNum type="arabicPeriod"/>
            </a:pPr>
            <a:r>
              <a:rPr lang="en" sz="2100">
                <a:solidFill>
                  <a:srgbClr val="1155CC"/>
                </a:solidFill>
                <a:latin typeface="Caveat"/>
                <a:ea typeface="Caveat"/>
                <a:cs typeface="Caveat"/>
                <a:sym typeface="Caveat"/>
              </a:rPr>
              <a:t>XGBoost </a:t>
            </a:r>
            <a:endParaRPr sz="2100">
              <a:solidFill>
                <a:srgbClr val="1155CC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619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100"/>
              <a:buFont typeface="Caveat"/>
              <a:buAutoNum type="arabicPeriod"/>
            </a:pPr>
            <a:r>
              <a:rPr lang="en" sz="2100">
                <a:solidFill>
                  <a:srgbClr val="1155CC"/>
                </a:solidFill>
                <a:latin typeface="Caveat"/>
                <a:ea typeface="Caveat"/>
                <a:cs typeface="Caveat"/>
                <a:sym typeface="Caveat"/>
              </a:rPr>
              <a:t>Logistic Regression </a:t>
            </a:r>
            <a:endParaRPr sz="2100">
              <a:solidFill>
                <a:srgbClr val="1155CC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619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100"/>
              <a:buFont typeface="Caveat"/>
              <a:buAutoNum type="arabicPeriod"/>
            </a:pPr>
            <a:r>
              <a:rPr lang="en" sz="2100">
                <a:solidFill>
                  <a:srgbClr val="1155CC"/>
                </a:solidFill>
                <a:latin typeface="Caveat"/>
                <a:ea typeface="Caveat"/>
                <a:cs typeface="Caveat"/>
                <a:sym typeface="Caveat"/>
              </a:rPr>
              <a:t>Decision Tree </a:t>
            </a:r>
            <a:endParaRPr sz="2100">
              <a:solidFill>
                <a:srgbClr val="1155CC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619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100"/>
              <a:buFont typeface="Caveat"/>
              <a:buAutoNum type="arabicPeriod"/>
            </a:pPr>
            <a:r>
              <a:rPr lang="en" sz="2100">
                <a:solidFill>
                  <a:srgbClr val="1155CC"/>
                </a:solidFill>
                <a:latin typeface="Caveat"/>
                <a:ea typeface="Caveat"/>
                <a:cs typeface="Caveat"/>
                <a:sym typeface="Caveat"/>
              </a:rPr>
              <a:t>Random Forest</a:t>
            </a:r>
            <a:endParaRPr sz="2100">
              <a:solidFill>
                <a:srgbClr val="1155CC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619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100"/>
              <a:buFont typeface="Caveat"/>
              <a:buAutoNum type="arabicPeriod"/>
            </a:pPr>
            <a:r>
              <a:rPr lang="en" sz="2100">
                <a:solidFill>
                  <a:srgbClr val="1155CC"/>
                </a:solidFill>
                <a:latin typeface="Caveat"/>
                <a:ea typeface="Caveat"/>
                <a:cs typeface="Caveat"/>
                <a:sym typeface="Caveat"/>
              </a:rPr>
              <a:t>KNN</a:t>
            </a:r>
            <a:endParaRPr sz="2100">
              <a:solidFill>
                <a:srgbClr val="1155CC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186" y="1353775"/>
            <a:ext cx="5053438" cy="25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507300" y="440800"/>
            <a:ext cx="907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veat"/>
                <a:ea typeface="Caveat"/>
                <a:cs typeface="Caveat"/>
                <a:sym typeface="Caveat"/>
              </a:rPr>
              <a:t> Q.6-</a:t>
            </a:r>
            <a:endParaRPr sz="30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1302850" y="571450"/>
            <a:ext cx="8319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veat"/>
                <a:ea typeface="Caveat"/>
                <a:cs typeface="Caveat"/>
                <a:sym typeface="Caveat"/>
              </a:rPr>
              <a:t>How was the dataset collected and prepared for analysis?</a:t>
            </a:r>
            <a:endParaRPr sz="30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1483500" y="1213300"/>
            <a:ext cx="726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1302850" y="1213300"/>
            <a:ext cx="7384800" cy="18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155CC"/>
                </a:solidFill>
                <a:latin typeface="Caveat"/>
                <a:ea typeface="Caveat"/>
                <a:cs typeface="Caveat"/>
                <a:sym typeface="Caveat"/>
              </a:rPr>
              <a:t>"</a:t>
            </a:r>
            <a:r>
              <a:rPr lang="en" sz="2100" b="1">
                <a:solidFill>
                  <a:srgbClr val="B45F06"/>
                </a:solidFill>
                <a:latin typeface="Caveat"/>
                <a:ea typeface="Caveat"/>
                <a:cs typeface="Caveat"/>
                <a:sym typeface="Caveat"/>
              </a:rPr>
              <a:t>Online Payments Fraud Detection Dataset" </a:t>
            </a:r>
            <a:r>
              <a:rPr lang="en" sz="2100">
                <a:solidFill>
                  <a:srgbClr val="1155CC"/>
                </a:solidFill>
                <a:latin typeface="Caveat"/>
                <a:ea typeface="Caveat"/>
                <a:cs typeface="Caveat"/>
                <a:sym typeface="Caveat"/>
              </a:rPr>
              <a:t>is a dataset obtained from Kaggle.</a:t>
            </a:r>
            <a:endParaRPr sz="2100">
              <a:solidFill>
                <a:srgbClr val="1155CC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155CC"/>
                </a:solidFill>
                <a:latin typeface="Caveat"/>
                <a:ea typeface="Caveat"/>
                <a:cs typeface="Caveat"/>
                <a:sym typeface="Caveat"/>
              </a:rPr>
              <a:t>The dataset contained </a:t>
            </a:r>
            <a:r>
              <a:rPr lang="en" sz="2100" b="1">
                <a:solidFill>
                  <a:srgbClr val="B45F06"/>
                </a:solidFill>
                <a:latin typeface="Caveat"/>
                <a:ea typeface="Caveat"/>
                <a:cs typeface="Caveat"/>
                <a:sym typeface="Caveat"/>
              </a:rPr>
              <a:t>6,362,620</a:t>
            </a:r>
            <a:r>
              <a:rPr lang="en" sz="2100">
                <a:solidFill>
                  <a:srgbClr val="1155CC"/>
                </a:solidFill>
                <a:latin typeface="Caveat"/>
                <a:ea typeface="Caveat"/>
                <a:cs typeface="Caveat"/>
                <a:sym typeface="Caveat"/>
              </a:rPr>
              <a:t> instances.</a:t>
            </a:r>
            <a:endParaRPr sz="2100">
              <a:solidFill>
                <a:srgbClr val="1155CC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38761D"/>
                </a:solidFill>
                <a:latin typeface="Caveat"/>
                <a:ea typeface="Caveat"/>
                <a:cs typeface="Caveat"/>
                <a:sym typeface="Caveat"/>
              </a:rPr>
              <a:t>6,354,407</a:t>
            </a:r>
            <a:r>
              <a:rPr lang="en" sz="2100">
                <a:solidFill>
                  <a:srgbClr val="38761D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lang="en" sz="2100">
                <a:solidFill>
                  <a:srgbClr val="1155CC"/>
                </a:solidFill>
                <a:latin typeface="Caveat"/>
                <a:ea typeface="Caveat"/>
                <a:cs typeface="Caveat"/>
                <a:sym typeface="Caveat"/>
              </a:rPr>
              <a:t>instances labelled as non-fraudulent</a:t>
            </a:r>
            <a:r>
              <a:rPr lang="en" sz="2100">
                <a:solidFill>
                  <a:srgbClr val="38761D"/>
                </a:solidFill>
                <a:latin typeface="Caveat"/>
                <a:ea typeface="Caveat"/>
                <a:cs typeface="Caveat"/>
                <a:sym typeface="Caveat"/>
              </a:rPr>
              <a:t> (0's).</a:t>
            </a:r>
            <a:endParaRPr sz="2100">
              <a:solidFill>
                <a:srgbClr val="1155CC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8,213</a:t>
            </a:r>
            <a:r>
              <a:rPr lang="en" sz="2100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lang="en" sz="2100">
                <a:solidFill>
                  <a:srgbClr val="1155CC"/>
                </a:solidFill>
                <a:latin typeface="Caveat"/>
                <a:ea typeface="Caveat"/>
                <a:cs typeface="Caveat"/>
                <a:sym typeface="Caveat"/>
              </a:rPr>
              <a:t>instances labelled as fraudulent </a:t>
            </a:r>
            <a:r>
              <a:rPr lang="en" sz="2100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(1's).</a:t>
            </a:r>
            <a:r>
              <a:rPr lang="en" sz="2100">
                <a:solidFill>
                  <a:srgbClr val="1155CC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endParaRPr sz="2100">
              <a:solidFill>
                <a:srgbClr val="1155CC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1155CC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000" y="2582550"/>
            <a:ext cx="3870450" cy="25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1900"/>
          </a:p>
        </p:txBody>
      </p:sp>
      <p:sp>
        <p:nvSpPr>
          <p:cNvPr id="105" name="Google Shape;105;p18"/>
          <p:cNvSpPr txBox="1"/>
          <p:nvPr/>
        </p:nvSpPr>
        <p:spPr>
          <a:xfrm>
            <a:off x="1248625" y="893125"/>
            <a:ext cx="8319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1459950" y="35725"/>
            <a:ext cx="7292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FF0000"/>
                </a:solidFill>
                <a:latin typeface="Amatic SC"/>
                <a:ea typeface="Amatic SC"/>
                <a:cs typeface="Amatic SC"/>
                <a:sym typeface="Amatic SC"/>
              </a:rPr>
              <a:t>SMOTE - Synthetic Minority Over-sampling Technique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200" b="1">
              <a:solidFill>
                <a:srgbClr val="FF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t="8560" b="-8560"/>
          <a:stretch/>
        </p:blipFill>
        <p:spPr>
          <a:xfrm>
            <a:off x="2537100" y="562825"/>
            <a:ext cx="4748973" cy="177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0" y="2722975"/>
            <a:ext cx="3147043" cy="203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800" y="152400"/>
            <a:ext cx="3823865" cy="483870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6698500" y="732650"/>
            <a:ext cx="2037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783F04"/>
                </a:solidFill>
                <a:latin typeface="Amatic SC"/>
                <a:ea typeface="Amatic SC"/>
                <a:cs typeface="Amatic SC"/>
                <a:sym typeface="Amatic SC"/>
              </a:rPr>
              <a:t>System Archietecture</a:t>
            </a:r>
            <a:endParaRPr sz="2800" b="1">
              <a:solidFill>
                <a:srgbClr val="783F04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te template">
  <a:themeElements>
    <a:clrScheme name="Custom 347">
      <a:dk1>
        <a:srgbClr val="1C4587"/>
      </a:dk1>
      <a:lt1>
        <a:srgbClr val="FFFFFF"/>
      </a:lt1>
      <a:dk2>
        <a:srgbClr val="606A7C"/>
      </a:dk2>
      <a:lt2>
        <a:srgbClr val="D3DAE2"/>
      </a:lt2>
      <a:accent1>
        <a:srgbClr val="1C4587"/>
      </a:accent1>
      <a:accent2>
        <a:srgbClr val="6CC2DC"/>
      </a:accent2>
      <a:accent3>
        <a:srgbClr val="B4E04F"/>
      </a:accent3>
      <a:accent4>
        <a:srgbClr val="FFD453"/>
      </a:accent4>
      <a:accent5>
        <a:srgbClr val="EE973B"/>
      </a:accent5>
      <a:accent6>
        <a:srgbClr val="F74848"/>
      </a:accent6>
      <a:hlink>
        <a:srgbClr val="1C458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1089</Words>
  <Application>Microsoft Office PowerPoint</Application>
  <PresentationFormat>On-screen Show (16:9)</PresentationFormat>
  <Paragraphs>426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Amatic SC</vt:lpstr>
      <vt:lpstr>Caveat</vt:lpstr>
      <vt:lpstr>Caveat Medium</vt:lpstr>
      <vt:lpstr>Times New Roman</vt:lpstr>
      <vt:lpstr>Kate template</vt:lpstr>
      <vt:lpstr>COMPARATIVE STUDY AND ANALYSIS OF CREDIT CARD FRAUD DETECTION USING MACHINE LEARNING TECHNIQUES</vt:lpstr>
      <vt:lpstr>Why is credit card fraud a significant concern in the digital world?</vt:lpstr>
      <vt:lpstr>Slide 3</vt:lpstr>
      <vt:lpstr> A credit card fraud detection system using machine learning can accurately   distinguish between legitimate and fraudulent transactions in real-time by using  advanced algorithms and data analysis of transactional data.  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STUDY AND ANALYSIS OF CREDIT CARD FRAUD DETECTION USING MACHINE LEARNING TECHNIQUES</dc:title>
  <cp:lastModifiedBy>intel</cp:lastModifiedBy>
  <cp:revision>2</cp:revision>
  <dcterms:modified xsi:type="dcterms:W3CDTF">2023-06-01T18:00:01Z</dcterms:modified>
</cp:coreProperties>
</file>