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462" autoAdjust="0"/>
  </p:normalViewPr>
  <p:slideViewPr>
    <p:cSldViewPr>
      <p:cViewPr>
        <p:scale>
          <a:sx n="91" d="100"/>
          <a:sy n="91" d="100"/>
        </p:scale>
        <p:origin x="1723" y="-2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5" d="100"/>
          <a:sy n="65" d="100"/>
        </p:scale>
        <p:origin x="-265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11B89-A3EC-4A86-A5D4-5FA9B832377D}" type="datetimeFigureOut">
              <a:rPr lang="en-IN" smtClean="0"/>
              <a:t>24-03-2021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DCA61-5622-400A-82FA-A2216C3B6559}" type="slidenum">
              <a:rPr lang="en-IN" smtClean="0"/>
              <a:t>‹#›</a:t>
            </a:fld>
            <a:endParaRPr lang="en-IN"/>
          </a:p>
        </p:txBody>
      </p:sp>
    </p:spTree>
    <p:extLst>
      <p:ext uri="{BB962C8B-B14F-4D97-AF65-F5344CB8AC3E}">
        <p14:creationId xmlns:p14="http://schemas.microsoft.com/office/powerpoint/2010/main" val="419920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4</a:t>
            </a:fld>
            <a:endParaRPr lang="en-IN"/>
          </a:p>
        </p:txBody>
      </p:sp>
    </p:spTree>
    <p:extLst>
      <p:ext uri="{BB962C8B-B14F-4D97-AF65-F5344CB8AC3E}">
        <p14:creationId xmlns:p14="http://schemas.microsoft.com/office/powerpoint/2010/main" val="335028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5</a:t>
            </a:fld>
            <a:endParaRPr lang="en-IN"/>
          </a:p>
        </p:txBody>
      </p:sp>
    </p:spTree>
    <p:extLst>
      <p:ext uri="{BB962C8B-B14F-4D97-AF65-F5344CB8AC3E}">
        <p14:creationId xmlns:p14="http://schemas.microsoft.com/office/powerpoint/2010/main" val="210984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6</a:t>
            </a:fld>
            <a:endParaRPr lang="en-IN"/>
          </a:p>
        </p:txBody>
      </p:sp>
    </p:spTree>
    <p:extLst>
      <p:ext uri="{BB962C8B-B14F-4D97-AF65-F5344CB8AC3E}">
        <p14:creationId xmlns:p14="http://schemas.microsoft.com/office/powerpoint/2010/main" val="410334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7</a:t>
            </a:fld>
            <a:endParaRPr lang="en-IN"/>
          </a:p>
        </p:txBody>
      </p:sp>
    </p:spTree>
    <p:extLst>
      <p:ext uri="{BB962C8B-B14F-4D97-AF65-F5344CB8AC3E}">
        <p14:creationId xmlns:p14="http://schemas.microsoft.com/office/powerpoint/2010/main" val="168278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8</a:t>
            </a:fld>
            <a:endParaRPr lang="en-IN"/>
          </a:p>
        </p:txBody>
      </p:sp>
    </p:spTree>
    <p:extLst>
      <p:ext uri="{BB962C8B-B14F-4D97-AF65-F5344CB8AC3E}">
        <p14:creationId xmlns:p14="http://schemas.microsoft.com/office/powerpoint/2010/main" val="268907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9</a:t>
            </a:fld>
            <a:endParaRPr lang="en-IN"/>
          </a:p>
        </p:txBody>
      </p:sp>
    </p:spTree>
    <p:extLst>
      <p:ext uri="{BB962C8B-B14F-4D97-AF65-F5344CB8AC3E}">
        <p14:creationId xmlns:p14="http://schemas.microsoft.com/office/powerpoint/2010/main" val="223445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10</a:t>
            </a:fld>
            <a:endParaRPr lang="en-IN"/>
          </a:p>
        </p:txBody>
      </p:sp>
    </p:spTree>
    <p:extLst>
      <p:ext uri="{BB962C8B-B14F-4D97-AF65-F5344CB8AC3E}">
        <p14:creationId xmlns:p14="http://schemas.microsoft.com/office/powerpoint/2010/main" val="93077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6DCA61-5622-400A-82FA-A2216C3B6559}" type="slidenum">
              <a:rPr lang="en-IN" smtClean="0"/>
              <a:t>11</a:t>
            </a:fld>
            <a:endParaRPr lang="en-IN"/>
          </a:p>
        </p:txBody>
      </p:sp>
    </p:spTree>
    <p:extLst>
      <p:ext uri="{BB962C8B-B14F-4D97-AF65-F5344CB8AC3E}">
        <p14:creationId xmlns:p14="http://schemas.microsoft.com/office/powerpoint/2010/main" val="184928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24682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59946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217577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697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332477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88314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285131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07746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242084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05293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57686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3584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36561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229105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39535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42276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22B97-244A-4031-A28C-697A5A5154F2}" type="datetimeFigureOut">
              <a:rPr lang="en-IN" smtClean="0"/>
              <a:t>24-03-2021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C57194C-A994-44D0-B7CB-FD2FEFD0F52F}" type="slidenum">
              <a:rPr lang="en-IN" smtClean="0"/>
              <a:t>‹#›</a:t>
            </a:fld>
            <a:endParaRPr lang="en-IN" dirty="0"/>
          </a:p>
        </p:txBody>
      </p:sp>
    </p:spTree>
    <p:extLst>
      <p:ext uri="{BB962C8B-B14F-4D97-AF65-F5344CB8AC3E}">
        <p14:creationId xmlns:p14="http://schemas.microsoft.com/office/powerpoint/2010/main" val="25835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822B97-244A-4031-A28C-697A5A5154F2}" type="datetimeFigureOut">
              <a:rPr lang="en-IN" smtClean="0"/>
              <a:t>24-03-2021</a:t>
            </a:fld>
            <a:endParaRPr lang="en-IN"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C57194C-A994-44D0-B7CB-FD2FEFD0F52F}" type="slidenum">
              <a:rPr lang="en-IN" smtClean="0"/>
              <a:t>‹#›</a:t>
            </a:fld>
            <a:endParaRPr lang="en-IN" dirty="0"/>
          </a:p>
        </p:txBody>
      </p:sp>
    </p:spTree>
    <p:extLst>
      <p:ext uri="{BB962C8B-B14F-4D97-AF65-F5344CB8AC3E}">
        <p14:creationId xmlns:p14="http://schemas.microsoft.com/office/powerpoint/2010/main" val="2524532785"/>
      </p:ext>
    </p:extLst>
  </p:cSld>
  <p:clrMap bg1="dk1" tx1="lt1" bg2="dk2" tx2="lt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 id="2147484300" r:id="rId12"/>
    <p:sldLayoutId id="2147484301" r:id="rId13"/>
    <p:sldLayoutId id="2147484302" r:id="rId14"/>
    <p:sldLayoutId id="2147484303" r:id="rId15"/>
    <p:sldLayoutId id="2147484304" r:id="rId16"/>
    <p:sldLayoutId id="214748430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THEFT DETECTOR</a:t>
            </a:r>
          </a:p>
        </p:txBody>
      </p:sp>
      <p:sp>
        <p:nvSpPr>
          <p:cNvPr id="3" name="Subtitle 2"/>
          <p:cNvSpPr>
            <a:spLocks noGrp="1"/>
          </p:cNvSpPr>
          <p:nvPr>
            <p:ph type="subTitle" idx="1"/>
          </p:nvPr>
        </p:nvSpPr>
        <p:spPr/>
        <p:txBody>
          <a:bodyPr>
            <a:normAutofit fontScale="25000" lnSpcReduction="20000"/>
          </a:bodyPr>
          <a:lstStyle/>
          <a:p>
            <a:r>
              <a:rPr lang="en-IN" sz="6400" b="1" dirty="0"/>
              <a:t>DONE BY</a:t>
            </a:r>
          </a:p>
          <a:p>
            <a:r>
              <a:rPr lang="en-IN" sz="5000" b="1" dirty="0"/>
              <a:t>               AKASH.A(180701017)</a:t>
            </a:r>
          </a:p>
          <a:p>
            <a:r>
              <a:rPr lang="en-IN" sz="5000" b="1" dirty="0"/>
              <a:t>AKASH.V(180701018)</a:t>
            </a:r>
          </a:p>
          <a:p>
            <a:pPr lvl="0"/>
            <a:r>
              <a:rPr lang="en-IN" sz="5000" b="1" dirty="0"/>
              <a:t>               ARUN KUMAR.M(180701035)</a:t>
            </a:r>
            <a:endParaRPr lang="en-IN" sz="5000" b="1" dirty="0">
              <a:solidFill>
                <a:prstClr val="black">
                  <a:tint val="75000"/>
                </a:prstClr>
              </a:solidFill>
            </a:endParaRPr>
          </a:p>
          <a:p>
            <a:r>
              <a:rPr lang="en-IN" sz="5000" b="1" dirty="0"/>
              <a:t>BALAJI.V(180701047)</a:t>
            </a:r>
          </a:p>
          <a:p>
            <a:r>
              <a:rPr lang="en-IN" sz="5000" b="1" dirty="0"/>
              <a:t>              CHRIS GAVIN.B(180701056)</a:t>
            </a:r>
            <a:r>
              <a:rPr lang="en-IN" sz="2000" b="1" dirty="0"/>
              <a:t>)</a:t>
            </a:r>
          </a:p>
          <a:p>
            <a:endParaRPr lang="en-IN" sz="2000" dirty="0"/>
          </a:p>
          <a:p>
            <a:endParaRPr lang="en-IN" sz="2000" dirty="0"/>
          </a:p>
          <a:p>
            <a:r>
              <a:rPr lang="en-IN" sz="2000" dirty="0"/>
              <a:t> </a:t>
            </a:r>
          </a:p>
          <a:p>
            <a:endParaRPr lang="en-IN" sz="2000" dirty="0"/>
          </a:p>
          <a:p>
            <a:endParaRPr lang="en-IN" sz="2000" dirty="0"/>
          </a:p>
        </p:txBody>
      </p:sp>
    </p:spTree>
    <p:extLst>
      <p:ext uri="{BB962C8B-B14F-4D97-AF65-F5344CB8AC3E}">
        <p14:creationId xmlns:p14="http://schemas.microsoft.com/office/powerpoint/2010/main" val="364446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217087"/>
          </a:xfrm>
          <a:prstGeom prst="rect">
            <a:avLst/>
          </a:prstGeom>
          <a:noFill/>
        </p:spPr>
        <p:txBody>
          <a:bodyPr wrap="square" rtlCol="0">
            <a:spAutoFit/>
          </a:bodyPr>
          <a:lstStyle/>
          <a:p>
            <a:endParaRPr lang="en-IN" sz="2000" b="1" dirty="0"/>
          </a:p>
          <a:p>
            <a:endParaRPr lang="en-IN" dirty="0"/>
          </a:p>
          <a:p>
            <a:r>
              <a:rPr lang="en-IN" sz="2000" b="1" dirty="0"/>
              <a:t>WORKING</a:t>
            </a:r>
          </a:p>
          <a:p>
            <a:endParaRPr lang="en-IN" dirty="0"/>
          </a:p>
          <a:p>
            <a:pPr marL="285750" indent="-285750">
              <a:buFont typeface="Courier New" panose="02070309020205020404" pitchFamily="49" charset="0"/>
              <a:buChar char="o"/>
            </a:pPr>
            <a:r>
              <a:rPr lang="en-IN" dirty="0"/>
              <a:t>When program starts, camera will be activated with </a:t>
            </a:r>
            <a:r>
              <a:rPr lang="en-IN" dirty="0" err="1"/>
              <a:t>openCV</a:t>
            </a:r>
            <a:r>
              <a:rPr lang="en-IN" dirty="0"/>
              <a:t> function and checks for movement in each frame.</a:t>
            </a:r>
          </a:p>
          <a:p>
            <a:pPr marL="285750" indent="-285750">
              <a:buFont typeface="Courier New" panose="02070309020205020404" pitchFamily="49" charset="0"/>
              <a:buChar char="o"/>
            </a:pPr>
            <a:r>
              <a:rPr lang="en-IN" dirty="0"/>
              <a:t> If any movement is detected then it captures image and apply image processing for object detection with the help of deep learning </a:t>
            </a:r>
            <a:r>
              <a:rPr lang="en-IN" dirty="0" err="1"/>
              <a:t>pretrained</a:t>
            </a:r>
            <a:r>
              <a:rPr lang="en-IN" dirty="0"/>
              <a:t> model of yolo.</a:t>
            </a:r>
          </a:p>
          <a:p>
            <a:pPr marL="285750" indent="-285750">
              <a:buFont typeface="Courier New" panose="02070309020205020404" pitchFamily="49" charset="0"/>
              <a:buChar char="o"/>
            </a:pPr>
            <a:r>
              <a:rPr lang="en-IN" dirty="0"/>
              <a:t>Then the processed image will be forwarded to raspberry pi, In  raspberry pi the received image will be stored locally in the system and upload the image to the cloud which is firebase cloud .</a:t>
            </a:r>
          </a:p>
          <a:p>
            <a:pPr marL="285750" indent="-285750">
              <a:buFont typeface="Courier New" panose="02070309020205020404" pitchFamily="49" charset="0"/>
              <a:buChar char="o"/>
            </a:pPr>
            <a:r>
              <a:rPr lang="en-IN" dirty="0"/>
              <a:t>It then alerts the owner by calling the registered number which is done with the help of </a:t>
            </a:r>
            <a:r>
              <a:rPr lang="en-IN" dirty="0" err="1"/>
              <a:t>twilio</a:t>
            </a:r>
            <a:r>
              <a:rPr lang="en-IN" dirty="0"/>
              <a:t> and also sent the </a:t>
            </a:r>
            <a:r>
              <a:rPr lang="en-IN" dirty="0" err="1"/>
              <a:t>messag</a:t>
            </a:r>
            <a:r>
              <a:rPr lang="en-IN" dirty="0"/>
              <a:t> to  the registered number with image which is accessed by the </a:t>
            </a:r>
            <a:r>
              <a:rPr lang="en-IN" dirty="0" err="1"/>
              <a:t>cloud,So</a:t>
            </a:r>
            <a:r>
              <a:rPr lang="en-IN" dirty="0"/>
              <a:t> we can access it globally.</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6621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712968" cy="646331"/>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RESULT</a:t>
            </a:r>
          </a:p>
          <a:p>
            <a:endParaRPr lang="en-IN"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94162" y="620688"/>
            <a:ext cx="5974080" cy="2648452"/>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859856" y="3573016"/>
            <a:ext cx="6008386" cy="2808312"/>
          </a:xfrm>
          <a:prstGeom prst="rect">
            <a:avLst/>
          </a:prstGeom>
          <a:noFill/>
          <a:ln>
            <a:noFill/>
          </a:ln>
        </p:spPr>
      </p:pic>
    </p:spTree>
    <p:extLst>
      <p:ext uri="{BB962C8B-B14F-4D97-AF65-F5344CB8AC3E}">
        <p14:creationId xmlns:p14="http://schemas.microsoft.com/office/powerpoint/2010/main" val="104006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l="17448" t="9895"/>
          <a:stretch>
            <a:fillRect/>
          </a:stretch>
        </p:blipFill>
        <p:spPr bwMode="auto">
          <a:xfrm>
            <a:off x="539552" y="1268760"/>
            <a:ext cx="7704856" cy="4464496"/>
          </a:xfrm>
          <a:prstGeom prst="rect">
            <a:avLst/>
          </a:prstGeom>
          <a:noFill/>
          <a:ln>
            <a:noFill/>
          </a:ln>
        </p:spPr>
      </p:pic>
    </p:spTree>
    <p:extLst>
      <p:ext uri="{BB962C8B-B14F-4D97-AF65-F5344CB8AC3E}">
        <p14:creationId xmlns:p14="http://schemas.microsoft.com/office/powerpoint/2010/main" val="173584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856984" cy="6217087"/>
          </a:xfrm>
          <a:prstGeom prst="rect">
            <a:avLst/>
          </a:prstGeom>
          <a:noFill/>
        </p:spPr>
        <p:txBody>
          <a:bodyPr wrap="square" rtlCol="0">
            <a:spAutoFit/>
          </a:bodyPr>
          <a:lstStyle/>
          <a:p>
            <a:endParaRPr lang="en-IN" dirty="0"/>
          </a:p>
          <a:p>
            <a:endParaRPr lang="en-IN" dirty="0"/>
          </a:p>
          <a:p>
            <a:endParaRPr lang="en-IN" dirty="0"/>
          </a:p>
          <a:p>
            <a:r>
              <a:rPr lang="en-IN" sz="2000" b="1" dirty="0"/>
              <a:t>CONCLUSION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research work that will be carried out in this thesis would be mainly focused to design and develop efficient and convenient motion detection surveillance i.e. an Anti-Theft device to solve security problems which will help to reduce/stop theft. </a:t>
            </a:r>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This system is suitable for small personal area surveillance. I.e. personal office cabin, bank locker room, parking entrance. Whenever the motion is detected through. The main Advantage of the project is Easy to implement, Low cost with High quality.</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977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980728"/>
            <a:ext cx="7488832" cy="1785104"/>
          </a:xfrm>
          <a:prstGeom prst="rect">
            <a:avLst/>
          </a:prstGeom>
          <a:noFill/>
        </p:spPr>
        <p:txBody>
          <a:bodyPr wrap="square" rtlCol="0">
            <a:spAutoFit/>
          </a:bodyPr>
          <a:lstStyle/>
          <a:p>
            <a:r>
              <a:rPr lang="en-IN" sz="2000" b="1" dirty="0"/>
              <a:t>REFERENCES</a:t>
            </a:r>
          </a:p>
          <a:p>
            <a:endParaRPr lang="en-IN" dirty="0"/>
          </a:p>
          <a:p>
            <a:endParaRPr lang="en-IN" dirty="0"/>
          </a:p>
          <a:p>
            <a:pPr marL="285750" indent="-285750">
              <a:buFont typeface="Wingdings" panose="05000000000000000000" pitchFamily="2" charset="2"/>
              <a:buChar char="ü"/>
            </a:pPr>
            <a:r>
              <a:rPr lang="en-IN" dirty="0"/>
              <a:t>answers.opencv.org</a:t>
            </a:r>
          </a:p>
          <a:p>
            <a:pPr marL="285750" indent="-285750">
              <a:buFont typeface="Wingdings" panose="05000000000000000000" pitchFamily="2" charset="2"/>
              <a:buChar char="ü"/>
            </a:pPr>
            <a:r>
              <a:rPr lang="en-IN" dirty="0"/>
              <a:t>stackoverflow.com</a:t>
            </a:r>
          </a:p>
          <a:p>
            <a:pPr marL="285750" indent="-285750">
              <a:buFont typeface="Wingdings" panose="05000000000000000000" pitchFamily="2" charset="2"/>
              <a:buChar char="ü"/>
            </a:pPr>
            <a:r>
              <a:rPr lang="en-IN" dirty="0"/>
              <a:t>Stackexchange.com</a:t>
            </a:r>
          </a:p>
        </p:txBody>
      </p:sp>
    </p:spTree>
    <p:extLst>
      <p:ext uri="{BB962C8B-B14F-4D97-AF65-F5344CB8AC3E}">
        <p14:creationId xmlns:p14="http://schemas.microsoft.com/office/powerpoint/2010/main" val="216729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08720"/>
            <a:ext cx="6984776" cy="2970044"/>
          </a:xfrm>
          <a:prstGeom prst="rect">
            <a:avLst/>
          </a:prstGeom>
          <a:noFill/>
        </p:spPr>
        <p:txBody>
          <a:bodyPr wrap="square" rtlCol="0">
            <a:spAutoFit/>
          </a:bodyPr>
          <a:lstStyle/>
          <a:p>
            <a:r>
              <a:rPr lang="en-IN" sz="2500" dirty="0"/>
              <a:t>Contents</a:t>
            </a:r>
          </a:p>
          <a:p>
            <a:pPr marL="285750" indent="-285750">
              <a:buFont typeface="Arial" panose="020B0604020202020204" pitchFamily="34" charset="0"/>
              <a:buChar char="•"/>
            </a:pPr>
            <a:r>
              <a:rPr lang="en-IN" dirty="0"/>
              <a:t>Motivation</a:t>
            </a:r>
          </a:p>
          <a:p>
            <a:pPr marL="285750" indent="-285750">
              <a:buFont typeface="Arial" panose="020B0604020202020204" pitchFamily="34" charset="0"/>
              <a:buChar char="•"/>
            </a:pPr>
            <a:r>
              <a:rPr lang="en-IN" dirty="0"/>
              <a:t>Components</a:t>
            </a:r>
          </a:p>
          <a:p>
            <a:pPr marL="285750" indent="-285750">
              <a:buFont typeface="Arial" panose="020B0604020202020204" pitchFamily="34" charset="0"/>
              <a:buChar char="•"/>
            </a:pPr>
            <a:r>
              <a:rPr lang="en-IN" dirty="0"/>
              <a:t>Architectural Design</a:t>
            </a:r>
          </a:p>
          <a:p>
            <a:pPr marL="285750" indent="-285750">
              <a:buFont typeface="Arial" panose="020B0604020202020204" pitchFamily="34" charset="0"/>
              <a:buChar char="•"/>
            </a:pPr>
            <a:r>
              <a:rPr lang="en-IN" dirty="0"/>
              <a:t>Software</a:t>
            </a:r>
          </a:p>
          <a:p>
            <a:pPr marL="285750" indent="-285750">
              <a:buFont typeface="Arial" panose="020B0604020202020204" pitchFamily="34" charset="0"/>
              <a:buChar char="•"/>
            </a:pPr>
            <a:r>
              <a:rPr lang="en-IN" dirty="0"/>
              <a:t>Working</a:t>
            </a:r>
          </a:p>
          <a:p>
            <a:pPr marL="285750" indent="-285750">
              <a:buFont typeface="Arial" panose="020B0604020202020204" pitchFamily="34" charset="0"/>
              <a:buChar char="•"/>
            </a:pPr>
            <a:r>
              <a:rPr lang="en-IN" dirty="0"/>
              <a:t>Result</a:t>
            </a:r>
          </a:p>
          <a:p>
            <a:pPr marL="285750" indent="-285750">
              <a:buFont typeface="Arial" panose="020B0604020202020204" pitchFamily="34" charset="0"/>
              <a:buChar char="•"/>
            </a:pPr>
            <a:r>
              <a:rPr lang="en-IN" dirty="0"/>
              <a:t>Conclusion</a:t>
            </a:r>
          </a:p>
          <a:p>
            <a:pPr marL="285750" indent="-285750">
              <a:buFont typeface="Arial" panose="020B0604020202020204" pitchFamily="34" charset="0"/>
              <a:buChar char="•"/>
            </a:pPr>
            <a:r>
              <a:rPr lang="en-IN" dirty="0"/>
              <a:t>References</a:t>
            </a:r>
          </a:p>
          <a:p>
            <a:r>
              <a:rPr lang="en-IN" dirty="0"/>
              <a:t>      </a:t>
            </a:r>
          </a:p>
        </p:txBody>
      </p:sp>
    </p:spTree>
    <p:extLst>
      <p:ext uri="{BB962C8B-B14F-4D97-AF65-F5344CB8AC3E}">
        <p14:creationId xmlns:p14="http://schemas.microsoft.com/office/powerpoint/2010/main" val="241643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96944" cy="6217087"/>
          </a:xfrm>
          <a:prstGeom prst="rect">
            <a:avLst/>
          </a:prstGeom>
          <a:noFill/>
        </p:spPr>
        <p:txBody>
          <a:bodyPr wrap="square" rtlCol="0">
            <a:spAutoFit/>
          </a:bodyPr>
          <a:lstStyle/>
          <a:p>
            <a:r>
              <a:rPr lang="en-IN" sz="2000" b="1" dirty="0"/>
              <a:t>Motivation</a:t>
            </a:r>
          </a:p>
          <a:p>
            <a:endParaRPr lang="en-IN" dirty="0"/>
          </a:p>
          <a:p>
            <a:pPr marL="342900" indent="-342900">
              <a:buFont typeface="Wingdings" panose="05000000000000000000" pitchFamily="2" charset="2"/>
              <a:buChar char="v"/>
            </a:pPr>
            <a:r>
              <a:rPr lang="en-IN" dirty="0"/>
              <a:t>In the modern era, security and surveillance are important issues. Recent acts of theft/terrorism have highlighted the urgent need for efficient video surveillance and on-the-spot notification of ongoing thefts to house owners and other household members</a:t>
            </a:r>
          </a:p>
          <a:p>
            <a:endParaRPr lang="en-IN" dirty="0"/>
          </a:p>
          <a:p>
            <a:pPr marL="342900" indent="-342900">
              <a:buFont typeface="Wingdings" panose="05000000000000000000" pitchFamily="2" charset="2"/>
              <a:buChar char="v"/>
            </a:pPr>
            <a:r>
              <a:rPr lang="en-IN" dirty="0"/>
              <a:t>A number of surveillance solutions are currently available on the market, such as CCTV cameras and digital video recorders (DVRs) that can record the unauthorized activities of a trespasser, but cannot distinguish between human and non-human objects</a:t>
            </a:r>
          </a:p>
          <a:p>
            <a:pPr marL="342900" indent="-34290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 major flaw with this kind of arrangement is that it demands the 24/7 availability of a house owner or member, or manual video surveillance, which is almost impossible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 In addition, it is a tedious task to go through all the recorded video clips after a possible theft has become known. It might be that the storage server contains a large amount of family member footage, which is of no use in identifying trespassers</a:t>
            </a:r>
          </a:p>
          <a:p>
            <a:endParaRPr lang="en-IN" dirty="0"/>
          </a:p>
        </p:txBody>
      </p:sp>
    </p:spTree>
    <p:extLst>
      <p:ext uri="{BB962C8B-B14F-4D97-AF65-F5344CB8AC3E}">
        <p14:creationId xmlns:p14="http://schemas.microsoft.com/office/powerpoint/2010/main" val="360960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80728"/>
            <a:ext cx="8640960" cy="5355312"/>
          </a:xfrm>
          <a:prstGeom prst="rect">
            <a:avLst/>
          </a:prstGeom>
          <a:noFill/>
        </p:spPr>
        <p:txBody>
          <a:bodyPr wrap="square" rtlCol="0">
            <a:spAutoFit/>
          </a:bodyPr>
          <a:lstStyle/>
          <a:p>
            <a:pPr marL="285750" indent="-285750">
              <a:buFont typeface="Wingdings" panose="05000000000000000000" pitchFamily="2" charset="2"/>
              <a:buChar char="v"/>
            </a:pPr>
            <a:endParaRPr lang="en-IN" dirty="0"/>
          </a:p>
          <a:p>
            <a:pPr marL="285750" lvl="1" indent="-285750">
              <a:buFont typeface="Wingdings" panose="05000000000000000000" pitchFamily="2" charset="2"/>
              <a:buChar char="v"/>
            </a:pPr>
            <a:r>
              <a:rPr lang="en-IN" dirty="0"/>
              <a:t>Nowadays, intruders have become more technologically aware and have carried out burglaries using smart gadgets like gas-cutters, smart anti-lock systems, and many more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For such intruders, it is</a:t>
            </a:r>
            <a:r>
              <a:rPr lang="en-IN" b="1" dirty="0"/>
              <a:t> </a:t>
            </a:r>
            <a:r>
              <a:rPr lang="en-IN" dirty="0"/>
              <a:t>straightforward to disconnect CCTV camera surveillance, which has an indirect connection to the digital video recorder and a database server residing at home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Therefore, there is a need to modify existing systems and propose an intelligent approach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Which can not only provide unsupervised</a:t>
            </a:r>
            <a:r>
              <a:rPr lang="en-IN" b="1" dirty="0"/>
              <a:t> </a:t>
            </a:r>
            <a:r>
              <a:rPr lang="en-IN" dirty="0"/>
              <a:t>human activity monitoring, but can also stop an ongoing theft by notifying the house-owner at the earliest opportunity</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36247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6352" y="2420888"/>
            <a:ext cx="2448272" cy="1656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p:cNvSpPr/>
          <p:nvPr/>
        </p:nvSpPr>
        <p:spPr>
          <a:xfrm>
            <a:off x="5348806" y="2939876"/>
            <a:ext cx="1584176" cy="596096"/>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a:stCxn id="3" idx="3"/>
          </p:cNvCxnSpPr>
          <p:nvPr/>
        </p:nvCxnSpPr>
        <p:spPr>
          <a:xfrm>
            <a:off x="4254624" y="3248980"/>
            <a:ext cx="1080120" cy="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36953" y="2857359"/>
            <a:ext cx="1944216" cy="369332"/>
          </a:xfrm>
          <a:prstGeom prst="rect">
            <a:avLst/>
          </a:prstGeom>
          <a:solidFill>
            <a:schemeClr val="bg1"/>
          </a:solidFill>
        </p:spPr>
        <p:txBody>
          <a:bodyPr wrap="square" rtlCol="0">
            <a:spAutoFit/>
          </a:bodyPr>
          <a:lstStyle/>
          <a:p>
            <a:r>
              <a:rPr lang="en-IN" dirty="0"/>
              <a:t>Raspberry Pi Zero</a:t>
            </a:r>
          </a:p>
        </p:txBody>
      </p:sp>
      <p:sp>
        <p:nvSpPr>
          <p:cNvPr id="7" name="TextBox 6"/>
          <p:cNvSpPr txBox="1"/>
          <p:nvPr/>
        </p:nvSpPr>
        <p:spPr>
          <a:xfrm>
            <a:off x="5593432" y="3053258"/>
            <a:ext cx="1584176" cy="369332"/>
          </a:xfrm>
          <a:prstGeom prst="rect">
            <a:avLst/>
          </a:prstGeom>
          <a:noFill/>
        </p:spPr>
        <p:txBody>
          <a:bodyPr wrap="square" rtlCol="0">
            <a:spAutoFit/>
          </a:bodyPr>
          <a:lstStyle/>
          <a:p>
            <a:r>
              <a:rPr lang="en-IN" dirty="0">
                <a:solidFill>
                  <a:srgbClr val="FF0000"/>
                </a:solidFill>
                <a:highlight>
                  <a:srgbClr val="00FFFF"/>
                </a:highlight>
              </a:rPr>
              <a:t>camera</a:t>
            </a:r>
          </a:p>
        </p:txBody>
      </p:sp>
      <p:sp>
        <p:nvSpPr>
          <p:cNvPr id="8" name="TextBox 7"/>
          <p:cNvSpPr txBox="1"/>
          <p:nvPr/>
        </p:nvSpPr>
        <p:spPr>
          <a:xfrm>
            <a:off x="834244" y="884016"/>
            <a:ext cx="7920880" cy="1261884"/>
          </a:xfrm>
          <a:prstGeom prst="rect">
            <a:avLst/>
          </a:prstGeom>
          <a:noFill/>
        </p:spPr>
        <p:txBody>
          <a:bodyPr wrap="square" rtlCol="0">
            <a:spAutoFit/>
          </a:bodyPr>
          <a:lstStyle/>
          <a:p>
            <a:r>
              <a:rPr lang="en-IN" sz="2000" b="1" dirty="0"/>
              <a:t>Components</a:t>
            </a:r>
          </a:p>
          <a:p>
            <a:endParaRPr lang="en-IN" sz="2000" b="1" dirty="0"/>
          </a:p>
          <a:p>
            <a:pPr marL="285750" indent="-285750">
              <a:buFont typeface="Wingdings" panose="05000000000000000000" pitchFamily="2" charset="2"/>
              <a:buChar char="§"/>
            </a:pPr>
            <a:r>
              <a:rPr lang="en-IN" dirty="0"/>
              <a:t>Raspberry Pi Zero</a:t>
            </a:r>
          </a:p>
          <a:p>
            <a:pPr marL="285750" indent="-285750">
              <a:buFont typeface="Wingdings" panose="05000000000000000000" pitchFamily="2" charset="2"/>
              <a:buChar char="§"/>
            </a:pPr>
            <a:r>
              <a:rPr lang="en-IN" dirty="0"/>
              <a:t>Camera</a:t>
            </a:r>
          </a:p>
        </p:txBody>
      </p:sp>
      <p:sp>
        <p:nvSpPr>
          <p:cNvPr id="9" name="TextBox 8"/>
          <p:cNvSpPr txBox="1"/>
          <p:nvPr/>
        </p:nvSpPr>
        <p:spPr>
          <a:xfrm>
            <a:off x="1636420" y="4725144"/>
            <a:ext cx="4896544" cy="369332"/>
          </a:xfrm>
          <a:prstGeom prst="rect">
            <a:avLst/>
          </a:prstGeom>
          <a:noFill/>
        </p:spPr>
        <p:txBody>
          <a:bodyPr wrap="square" rtlCol="0">
            <a:spAutoFit/>
          </a:bodyPr>
          <a:lstStyle/>
          <a:p>
            <a:r>
              <a:rPr lang="en-IN" dirty="0"/>
              <a:t>                  Raspberry pi board Architecture</a:t>
            </a:r>
          </a:p>
        </p:txBody>
      </p:sp>
    </p:spTree>
    <p:extLst>
      <p:ext uri="{BB962C8B-B14F-4D97-AF65-F5344CB8AC3E}">
        <p14:creationId xmlns:p14="http://schemas.microsoft.com/office/powerpoint/2010/main" val="98014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9392"/>
            <a:ext cx="7920880" cy="6986528"/>
          </a:xfrm>
          <a:prstGeom prst="rect">
            <a:avLst/>
          </a:prstGeom>
          <a:noFill/>
        </p:spPr>
        <p:txBody>
          <a:bodyPr wrap="square" rtlCol="0">
            <a:spAutoFit/>
          </a:bodyPr>
          <a:lstStyle/>
          <a:p>
            <a:endParaRPr lang="en-IN" sz="2000" b="1" dirty="0"/>
          </a:p>
          <a:p>
            <a:r>
              <a:rPr lang="en-IN" sz="2000" b="1" dirty="0"/>
              <a:t>Architectural Design</a:t>
            </a:r>
          </a:p>
          <a:p>
            <a:endParaRPr lang="en-IN" dirty="0"/>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r>
              <a:rPr lang="en-IN" sz="1600" dirty="0">
                <a:effectLst/>
                <a:latin typeface="Bahnschrift SemiCondensed" panose="020B0502040204020203" pitchFamily="34" charset="0"/>
                <a:ea typeface="Calibri" panose="020F0502020204030204" pitchFamily="34" charset="0"/>
                <a:cs typeface="Times New Roman" panose="02020603050405020304" pitchFamily="18" charset="0"/>
              </a:rPr>
              <a:t>                                                                                                          NO</a:t>
            </a:r>
          </a:p>
          <a:p>
            <a:endParaRPr lang="en-IN" dirty="0"/>
          </a:p>
          <a:p>
            <a:endParaRPr lang="en-IN" dirty="0"/>
          </a:p>
          <a:p>
            <a:endParaRPr lang="en-IN" dirty="0"/>
          </a:p>
          <a:p>
            <a:r>
              <a:rPr lang="en-IN" sz="1600" dirty="0">
                <a:effectLst/>
                <a:latin typeface="Bahnschrift SemiBold Condensed" panose="020B0502040204020203" pitchFamily="34" charset="0"/>
                <a:ea typeface="Calibri" panose="020F0502020204030204" pitchFamily="34" charset="0"/>
                <a:cs typeface="Cambria" panose="02040503050406030204" pitchFamily="18" charset="0"/>
              </a:rPr>
              <a:t>                                                                                                 YES</a:t>
            </a:r>
            <a:endParaRPr lang="en-IN" sz="1600" dirty="0">
              <a:latin typeface="Bahnschrift SemiBold Condensed" panose="020B0502040204020203" pitchFamily="34" charset="0"/>
            </a:endParaRPr>
          </a:p>
          <a:p>
            <a:endParaRPr lang="en-IN" dirty="0"/>
          </a:p>
          <a:p>
            <a:endParaRPr lang="en-IN" dirty="0"/>
          </a:p>
          <a:p>
            <a:endParaRPr lang="en-IN" dirty="0"/>
          </a:p>
          <a:p>
            <a:endParaRPr lang="en-IN" dirty="0"/>
          </a:p>
          <a:p>
            <a:endParaRPr lang="en-IN" dirty="0"/>
          </a:p>
          <a:p>
            <a:r>
              <a:rPr lang="en-IN" sz="1600" dirty="0">
                <a:effectLst/>
                <a:latin typeface="Bahnschrift SemiBold Condensed" panose="020B0502040204020203" pitchFamily="34" charset="0"/>
                <a:ea typeface="Calibri" panose="020F0502020204030204" pitchFamily="34" charset="0"/>
                <a:cs typeface="Times New Roman" panose="02020603050405020304" pitchFamily="18" charset="0"/>
              </a:rPr>
              <a:t>                                                                                                                        NO</a:t>
            </a:r>
          </a:p>
          <a:p>
            <a:endParaRPr lang="en-IN" dirty="0"/>
          </a:p>
          <a:p>
            <a:r>
              <a:rPr lang="en-IN" sz="1800" dirty="0">
                <a:effectLst/>
                <a:latin typeface="Cambria" panose="02040503050406030204" pitchFamily="18" charset="0"/>
                <a:ea typeface="Calibri" panose="020F0502020204030204" pitchFamily="34" charset="0"/>
                <a:cs typeface="Cambria" panose="02040503050406030204" pitchFamily="18" charset="0"/>
              </a:rPr>
              <a:t>                                                                                    </a:t>
            </a:r>
            <a:endParaRPr lang="en-IN" dirty="0"/>
          </a:p>
          <a:p>
            <a:r>
              <a:rPr lang="en-IN" sz="1800" dirty="0">
                <a:effectLst/>
                <a:latin typeface="Cambria" panose="02040503050406030204" pitchFamily="18" charset="0"/>
                <a:ea typeface="Calibri" panose="020F0502020204030204" pitchFamily="34" charset="0"/>
                <a:cs typeface="Cambria" panose="02040503050406030204" pitchFamily="18" charset="0"/>
              </a:rPr>
              <a:t>                                                                              </a:t>
            </a:r>
            <a:r>
              <a:rPr lang="en-IN" sz="1400" dirty="0">
                <a:effectLst/>
                <a:latin typeface="Bahnschrift SemiBold SemiConden" panose="020B0502040204020203" pitchFamily="34" charset="0"/>
                <a:ea typeface="Calibri" panose="020F0502020204030204" pitchFamily="34" charset="0"/>
                <a:cs typeface="Cambria" panose="02040503050406030204" pitchFamily="18" charset="0"/>
              </a:rPr>
              <a:t>YES</a:t>
            </a:r>
            <a:endParaRPr lang="en-IN" sz="1400" dirty="0">
              <a:latin typeface="Bahnschrift SemiBold SemiConden" panose="020B0502040204020203" pitchFamily="34" charset="0"/>
            </a:endParaRPr>
          </a:p>
          <a:p>
            <a:endParaRPr lang="en-IN" dirty="0"/>
          </a:p>
          <a:p>
            <a:endParaRPr lang="en-IN" dirty="0"/>
          </a:p>
          <a:p>
            <a:endParaRPr lang="en-IN" dirty="0"/>
          </a:p>
        </p:txBody>
      </p:sp>
      <p:sp>
        <p:nvSpPr>
          <p:cNvPr id="11" name="Rectangle 10">
            <a:extLst>
              <a:ext uri="{FF2B5EF4-FFF2-40B4-BE49-F238E27FC236}">
                <a16:creationId xmlns:a16="http://schemas.microsoft.com/office/drawing/2014/main" id="{1FE6902A-81E2-4181-B503-CA52CEA3DA75}"/>
              </a:ext>
            </a:extLst>
          </p:cNvPr>
          <p:cNvSpPr/>
          <p:nvPr/>
        </p:nvSpPr>
        <p:spPr>
          <a:xfrm>
            <a:off x="3423285" y="1644886"/>
            <a:ext cx="2148840" cy="43458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Checking for movement in each frame</a:t>
            </a:r>
          </a:p>
        </p:txBody>
      </p:sp>
      <p:sp>
        <p:nvSpPr>
          <p:cNvPr id="12" name="Flowchart: Decision 11">
            <a:extLst>
              <a:ext uri="{FF2B5EF4-FFF2-40B4-BE49-F238E27FC236}">
                <a16:creationId xmlns:a16="http://schemas.microsoft.com/office/drawing/2014/main" id="{9247445A-F6C7-48EF-8477-45059A31B0DB}"/>
              </a:ext>
            </a:extLst>
          </p:cNvPr>
          <p:cNvSpPr/>
          <p:nvPr/>
        </p:nvSpPr>
        <p:spPr>
          <a:xfrm>
            <a:off x="3514910" y="2442460"/>
            <a:ext cx="1891665" cy="545500"/>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Movement detected</a:t>
            </a:r>
          </a:p>
        </p:txBody>
      </p:sp>
      <p:sp>
        <p:nvSpPr>
          <p:cNvPr id="13" name="Rectangle 12">
            <a:extLst>
              <a:ext uri="{FF2B5EF4-FFF2-40B4-BE49-F238E27FC236}">
                <a16:creationId xmlns:a16="http://schemas.microsoft.com/office/drawing/2014/main" id="{51F50168-8AA9-4107-9D2A-57B2F8E6CBB7}"/>
              </a:ext>
            </a:extLst>
          </p:cNvPr>
          <p:cNvSpPr/>
          <p:nvPr/>
        </p:nvSpPr>
        <p:spPr>
          <a:xfrm>
            <a:off x="4040505" y="440657"/>
            <a:ext cx="914400" cy="25203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start</a:t>
            </a:r>
          </a:p>
        </p:txBody>
      </p:sp>
      <p:sp>
        <p:nvSpPr>
          <p:cNvPr id="14" name="Rectangle 13">
            <a:extLst>
              <a:ext uri="{FF2B5EF4-FFF2-40B4-BE49-F238E27FC236}">
                <a16:creationId xmlns:a16="http://schemas.microsoft.com/office/drawing/2014/main" id="{9CC2DCE6-51EE-4E2B-B56F-08BADD797378}"/>
              </a:ext>
            </a:extLst>
          </p:cNvPr>
          <p:cNvSpPr/>
          <p:nvPr/>
        </p:nvSpPr>
        <p:spPr>
          <a:xfrm>
            <a:off x="3418308" y="996882"/>
            <a:ext cx="2170539" cy="3429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On camera with program</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
        <p:nvSpPr>
          <p:cNvPr id="15" name="Rectangle 14">
            <a:extLst>
              <a:ext uri="{FF2B5EF4-FFF2-40B4-BE49-F238E27FC236}">
                <a16:creationId xmlns:a16="http://schemas.microsoft.com/office/drawing/2014/main" id="{CF9F72A8-A4CC-4B01-8EF3-4FD14A56BD5F}"/>
              </a:ext>
            </a:extLst>
          </p:cNvPr>
          <p:cNvSpPr/>
          <p:nvPr/>
        </p:nvSpPr>
        <p:spPr>
          <a:xfrm>
            <a:off x="3364988" y="3503967"/>
            <a:ext cx="2265432" cy="52578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Take image and send to cloud message and call the owner</a:t>
            </a:r>
          </a:p>
        </p:txBody>
      </p:sp>
      <p:sp>
        <p:nvSpPr>
          <p:cNvPr id="16" name="Rectangle 15">
            <a:extLst>
              <a:ext uri="{FF2B5EF4-FFF2-40B4-BE49-F238E27FC236}">
                <a16:creationId xmlns:a16="http://schemas.microsoft.com/office/drawing/2014/main" id="{95DD09F9-B359-4660-A9C1-B851F995A6BB}"/>
              </a:ext>
            </a:extLst>
          </p:cNvPr>
          <p:cNvSpPr/>
          <p:nvPr/>
        </p:nvSpPr>
        <p:spPr>
          <a:xfrm>
            <a:off x="3454034" y="4312938"/>
            <a:ext cx="1997224" cy="48768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Checking for movement in each 100</a:t>
            </a:r>
            <a:r>
              <a:rPr lang="en-IN" sz="1100" baseline="30000">
                <a:effectLst/>
                <a:ea typeface="Calibri" panose="020F0502020204030204" pitchFamily="34" charset="0"/>
                <a:cs typeface="Times New Roman" panose="02020603050405020304" pitchFamily="18" charset="0"/>
              </a:rPr>
              <a:t>th</a:t>
            </a:r>
            <a:r>
              <a:rPr lang="en-IN" sz="1100">
                <a:effectLst/>
                <a:ea typeface="Calibri" panose="020F0502020204030204" pitchFamily="34" charset="0"/>
                <a:cs typeface="Times New Roman" panose="02020603050405020304" pitchFamily="18" charset="0"/>
              </a:rPr>
              <a:t> frame</a:t>
            </a:r>
          </a:p>
        </p:txBody>
      </p:sp>
      <p:sp>
        <p:nvSpPr>
          <p:cNvPr id="17" name="Flowchart: Decision 16">
            <a:extLst>
              <a:ext uri="{FF2B5EF4-FFF2-40B4-BE49-F238E27FC236}">
                <a16:creationId xmlns:a16="http://schemas.microsoft.com/office/drawing/2014/main" id="{05B4E366-9A22-4715-831E-93F82E82EA97}"/>
              </a:ext>
            </a:extLst>
          </p:cNvPr>
          <p:cNvSpPr/>
          <p:nvPr/>
        </p:nvSpPr>
        <p:spPr>
          <a:xfrm>
            <a:off x="3506814" y="5021902"/>
            <a:ext cx="1891664" cy="510540"/>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Movement detected</a:t>
            </a:r>
          </a:p>
        </p:txBody>
      </p:sp>
      <p:sp>
        <p:nvSpPr>
          <p:cNvPr id="18" name="Rectangle 17">
            <a:extLst>
              <a:ext uri="{FF2B5EF4-FFF2-40B4-BE49-F238E27FC236}">
                <a16:creationId xmlns:a16="http://schemas.microsoft.com/office/drawing/2014/main" id="{BC04AE56-8A69-440C-9349-E2BA0BAC7F19}"/>
              </a:ext>
            </a:extLst>
          </p:cNvPr>
          <p:cNvSpPr/>
          <p:nvPr/>
        </p:nvSpPr>
        <p:spPr>
          <a:xfrm>
            <a:off x="3468207" y="5989475"/>
            <a:ext cx="2016224" cy="5105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Take image and send to cloud, message the owner</a:t>
            </a:r>
          </a:p>
        </p:txBody>
      </p:sp>
      <p:cxnSp>
        <p:nvCxnSpPr>
          <p:cNvPr id="19" name="Straight Connector 18">
            <a:extLst>
              <a:ext uri="{FF2B5EF4-FFF2-40B4-BE49-F238E27FC236}">
                <a16:creationId xmlns:a16="http://schemas.microsoft.com/office/drawing/2014/main" id="{D42D04CE-9F41-4888-B118-B1EDE9CEF3C0}"/>
              </a:ext>
            </a:extLst>
          </p:cNvPr>
          <p:cNvCxnSpPr>
            <a:cxnSpLocks/>
          </p:cNvCxnSpPr>
          <p:nvPr/>
        </p:nvCxnSpPr>
        <p:spPr>
          <a:xfrm flipV="1">
            <a:off x="2483768" y="4556778"/>
            <a:ext cx="0" cy="168796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2315E44-2A8E-4C5A-B06E-AACFA655E280}"/>
              </a:ext>
            </a:extLst>
          </p:cNvPr>
          <p:cNvCxnSpPr>
            <a:cxnSpLocks/>
          </p:cNvCxnSpPr>
          <p:nvPr/>
        </p:nvCxnSpPr>
        <p:spPr>
          <a:xfrm flipH="1">
            <a:off x="2483768" y="6244745"/>
            <a:ext cx="9395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C7056CD-C476-4E44-99FB-03E421CF774F}"/>
              </a:ext>
            </a:extLst>
          </p:cNvPr>
          <p:cNvCxnSpPr>
            <a:cxnSpLocks/>
          </p:cNvCxnSpPr>
          <p:nvPr/>
        </p:nvCxnSpPr>
        <p:spPr>
          <a:xfrm>
            <a:off x="4452646" y="5532442"/>
            <a:ext cx="0" cy="45703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E6FFE54-8C18-4FCE-A036-E0A16F3513C7}"/>
              </a:ext>
            </a:extLst>
          </p:cNvPr>
          <p:cNvCxnSpPr>
            <a:cxnSpLocks/>
          </p:cNvCxnSpPr>
          <p:nvPr/>
        </p:nvCxnSpPr>
        <p:spPr>
          <a:xfrm flipV="1">
            <a:off x="2483768" y="4549158"/>
            <a:ext cx="984439" cy="762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58E1548-65CA-4A88-8F5E-1B9413B31A1F}"/>
              </a:ext>
            </a:extLst>
          </p:cNvPr>
          <p:cNvCxnSpPr>
            <a:cxnSpLocks/>
          </p:cNvCxnSpPr>
          <p:nvPr/>
        </p:nvCxnSpPr>
        <p:spPr>
          <a:xfrm flipH="1">
            <a:off x="5451258" y="4533918"/>
            <a:ext cx="56090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6AD1F15-F189-462C-AF5D-34689E5A47FA}"/>
              </a:ext>
            </a:extLst>
          </p:cNvPr>
          <p:cNvCxnSpPr>
            <a:cxnSpLocks/>
          </p:cNvCxnSpPr>
          <p:nvPr/>
        </p:nvCxnSpPr>
        <p:spPr>
          <a:xfrm flipV="1">
            <a:off x="6012160" y="4549159"/>
            <a:ext cx="0" cy="72801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A6C3765-0FF3-4D07-9A09-3FA9B0BE2343}"/>
              </a:ext>
            </a:extLst>
          </p:cNvPr>
          <p:cNvCxnSpPr>
            <a:endCxn id="17" idx="3"/>
          </p:cNvCxnSpPr>
          <p:nvPr/>
        </p:nvCxnSpPr>
        <p:spPr>
          <a:xfrm flipH="1">
            <a:off x="5398478" y="5277172"/>
            <a:ext cx="6136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B2B2690-9180-4EC0-836F-FB7323194A47}"/>
              </a:ext>
            </a:extLst>
          </p:cNvPr>
          <p:cNvCxnSpPr>
            <a:cxnSpLocks/>
            <a:endCxn id="14" idx="0"/>
          </p:cNvCxnSpPr>
          <p:nvPr/>
        </p:nvCxnSpPr>
        <p:spPr>
          <a:xfrm>
            <a:off x="4503578" y="742422"/>
            <a:ext cx="0" cy="254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0C4E71B-4F59-4291-A2BD-1B963B369623}"/>
              </a:ext>
            </a:extLst>
          </p:cNvPr>
          <p:cNvCxnSpPr>
            <a:stCxn id="14" idx="2"/>
            <a:endCxn id="11" idx="0"/>
          </p:cNvCxnSpPr>
          <p:nvPr/>
        </p:nvCxnSpPr>
        <p:spPr>
          <a:xfrm flipH="1">
            <a:off x="4497705" y="1339782"/>
            <a:ext cx="5873" cy="305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75AF1D4-517F-46B0-B8F6-E35A7BC616D3}"/>
              </a:ext>
            </a:extLst>
          </p:cNvPr>
          <p:cNvCxnSpPr>
            <a:cxnSpLocks/>
            <a:endCxn id="12" idx="0"/>
          </p:cNvCxnSpPr>
          <p:nvPr/>
        </p:nvCxnSpPr>
        <p:spPr>
          <a:xfrm>
            <a:off x="4460743" y="2093156"/>
            <a:ext cx="0" cy="349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74D16C1-7BAF-4653-9E52-79957DDD70EA}"/>
              </a:ext>
            </a:extLst>
          </p:cNvPr>
          <p:cNvCxnSpPr/>
          <p:nvPr/>
        </p:nvCxnSpPr>
        <p:spPr>
          <a:xfrm>
            <a:off x="4452646" y="2987960"/>
            <a:ext cx="0" cy="516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1EC3E4-B807-4564-90AC-648B14873F7C}"/>
              </a:ext>
            </a:extLst>
          </p:cNvPr>
          <p:cNvCxnSpPr>
            <a:endCxn id="16" idx="0"/>
          </p:cNvCxnSpPr>
          <p:nvPr/>
        </p:nvCxnSpPr>
        <p:spPr>
          <a:xfrm flipH="1">
            <a:off x="4452646" y="4029747"/>
            <a:ext cx="8097" cy="28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9D4B0A6-1D91-4A71-8752-F97BB9071EAB}"/>
              </a:ext>
            </a:extLst>
          </p:cNvPr>
          <p:cNvCxnSpPr>
            <a:endCxn id="17" idx="0"/>
          </p:cNvCxnSpPr>
          <p:nvPr/>
        </p:nvCxnSpPr>
        <p:spPr>
          <a:xfrm>
            <a:off x="4452646" y="4817532"/>
            <a:ext cx="0" cy="20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4DB3AE-F461-44FA-B715-5D0F52799073}"/>
              </a:ext>
            </a:extLst>
          </p:cNvPr>
          <p:cNvCxnSpPr>
            <a:stCxn id="12" idx="3"/>
          </p:cNvCxnSpPr>
          <p:nvPr/>
        </p:nvCxnSpPr>
        <p:spPr>
          <a:xfrm flipV="1">
            <a:off x="5406575" y="2708920"/>
            <a:ext cx="677593" cy="6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F77048A-17AF-475B-BD58-60DA16DE81CA}"/>
              </a:ext>
            </a:extLst>
          </p:cNvPr>
          <p:cNvCxnSpPr>
            <a:cxnSpLocks/>
          </p:cNvCxnSpPr>
          <p:nvPr/>
        </p:nvCxnSpPr>
        <p:spPr>
          <a:xfrm flipV="1">
            <a:off x="6084168" y="1843953"/>
            <a:ext cx="0" cy="864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81BFBF9-2C7E-467F-B83D-25D67E788C8C}"/>
              </a:ext>
            </a:extLst>
          </p:cNvPr>
          <p:cNvCxnSpPr>
            <a:endCxn id="11" idx="3"/>
          </p:cNvCxnSpPr>
          <p:nvPr/>
        </p:nvCxnSpPr>
        <p:spPr>
          <a:xfrm flipH="1">
            <a:off x="5572125" y="1844824"/>
            <a:ext cx="512043" cy="17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45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856984" cy="2616101"/>
          </a:xfrm>
          <a:prstGeom prst="rect">
            <a:avLst/>
          </a:prstGeom>
          <a:noFill/>
        </p:spPr>
        <p:txBody>
          <a:bodyPr wrap="square" rtlCol="0">
            <a:spAutoFit/>
          </a:bodyPr>
          <a:lstStyle/>
          <a:p>
            <a:r>
              <a:rPr lang="en-IN" sz="2000" b="1" dirty="0"/>
              <a:t>Software</a:t>
            </a:r>
          </a:p>
          <a:p>
            <a:endParaRPr lang="en-IN" dirty="0"/>
          </a:p>
          <a:p>
            <a:endParaRPr lang="en-IN" dirty="0"/>
          </a:p>
          <a:p>
            <a:pPr marL="285750" indent="-285750">
              <a:buFont typeface="Wingdings" panose="05000000000000000000" pitchFamily="2" charset="2"/>
              <a:buChar char="v"/>
            </a:pPr>
            <a:r>
              <a:rPr lang="en-IN" dirty="0"/>
              <a:t>OpenCV                                                                             </a:t>
            </a:r>
            <a:r>
              <a:rPr lang="en-IN" b="1" dirty="0">
                <a:latin typeface="Century Gothic (Body)"/>
              </a:rPr>
              <a:t>Twilio</a:t>
            </a:r>
            <a:endParaRPr lang="en-IN" dirty="0">
              <a:latin typeface="Century Gothic (Body)"/>
            </a:endParaRPr>
          </a:p>
          <a:p>
            <a:pPr marL="285750" indent="-285750">
              <a:buFont typeface="Wingdings" panose="05000000000000000000" pitchFamily="2" charset="2"/>
              <a:buChar char="v"/>
            </a:pPr>
            <a:endParaRPr lang="en-IN" dirty="0"/>
          </a:p>
          <a:p>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844824"/>
            <a:ext cx="3780420" cy="1512168"/>
          </a:xfrm>
          <a:prstGeom prst="rect">
            <a:avLst/>
          </a:prstGeom>
          <a:noFill/>
          <a:ln>
            <a:noFill/>
          </a:ln>
        </p:spPr>
      </p:pic>
      <p:sp>
        <p:nvSpPr>
          <p:cNvPr id="5" name="TextBox 4"/>
          <p:cNvSpPr txBox="1"/>
          <p:nvPr/>
        </p:nvSpPr>
        <p:spPr>
          <a:xfrm>
            <a:off x="323528" y="3933056"/>
            <a:ext cx="7776864"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t>Firebase                                                                             </a:t>
            </a:r>
            <a:r>
              <a:rPr lang="en-IN" dirty="0" err="1"/>
              <a:t>Yolo</a:t>
            </a:r>
            <a:endParaRPr lang="en-IN" dirty="0"/>
          </a:p>
        </p:txBody>
      </p:sp>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4207037"/>
            <a:ext cx="2448272" cy="217382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947617" y="1981200"/>
            <a:ext cx="3152775" cy="1447800"/>
          </a:xfrm>
          <a:prstGeom prst="rect">
            <a:avLst/>
          </a:prstGeom>
          <a:noFill/>
          <a:ln>
            <a:noFill/>
          </a:ln>
        </p:spPr>
      </p:pic>
      <p:pic>
        <p:nvPicPr>
          <p:cNvPr id="8" name="Picture 7">
            <a:extLst>
              <a:ext uri="{FF2B5EF4-FFF2-40B4-BE49-F238E27FC236}">
                <a16:creationId xmlns:a16="http://schemas.microsoft.com/office/drawing/2014/main" id="{34662CD7-43FC-4E74-87DD-893413A1D2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8064" y="4393477"/>
            <a:ext cx="3348372" cy="1886729"/>
          </a:xfrm>
          <a:prstGeom prst="rect">
            <a:avLst/>
          </a:prstGeom>
        </p:spPr>
      </p:pic>
    </p:spTree>
    <p:extLst>
      <p:ext uri="{BB962C8B-B14F-4D97-AF65-F5344CB8AC3E}">
        <p14:creationId xmlns:p14="http://schemas.microsoft.com/office/powerpoint/2010/main" val="42572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454" y="1148526"/>
            <a:ext cx="6984776" cy="2308324"/>
          </a:xfrm>
          <a:prstGeom prst="rect">
            <a:avLst/>
          </a:prstGeom>
        </p:spPr>
        <p:txBody>
          <a:bodyPr wrap="square">
            <a:spAutoFit/>
          </a:bodyPr>
          <a:lstStyle/>
          <a:p>
            <a:pPr marL="285750" indent="-285750">
              <a:buFont typeface="Wingdings" panose="05000000000000000000" pitchFamily="2" charset="2"/>
              <a:buChar char="Ø"/>
            </a:pPr>
            <a:r>
              <a:rPr lang="en-IN" dirty="0"/>
              <a:t>Open CV (Open Source Computer Vision Library) is an open source computer vision and machine learning software library. Open CV was built to provide a common infrastructure for computer vision applications and to   the use of machine perception in the commercial products. Being a BSD licensed product, Open CV makes it easy for businesses to utilize and modify the code. It is free for both commercial and non-commercial use.</a:t>
            </a:r>
          </a:p>
        </p:txBody>
      </p:sp>
      <p:sp>
        <p:nvSpPr>
          <p:cNvPr id="3" name="Rectangle 2"/>
          <p:cNvSpPr/>
          <p:nvPr/>
        </p:nvSpPr>
        <p:spPr>
          <a:xfrm>
            <a:off x="539552" y="548680"/>
            <a:ext cx="1096454" cy="369332"/>
          </a:xfrm>
          <a:prstGeom prst="rect">
            <a:avLst/>
          </a:prstGeom>
        </p:spPr>
        <p:txBody>
          <a:bodyPr wrap="none">
            <a:spAutoFit/>
          </a:bodyPr>
          <a:lstStyle/>
          <a:p>
            <a:r>
              <a:rPr lang="en-IN" b="1" dirty="0"/>
              <a:t>OPEN CV:</a:t>
            </a:r>
            <a:endParaRPr lang="en-IN" dirty="0"/>
          </a:p>
        </p:txBody>
      </p:sp>
      <p:sp>
        <p:nvSpPr>
          <p:cNvPr id="4" name="Rectangle 3"/>
          <p:cNvSpPr/>
          <p:nvPr/>
        </p:nvSpPr>
        <p:spPr>
          <a:xfrm>
            <a:off x="394065" y="3635732"/>
            <a:ext cx="1253869" cy="369332"/>
          </a:xfrm>
          <a:prstGeom prst="rect">
            <a:avLst/>
          </a:prstGeom>
        </p:spPr>
        <p:txBody>
          <a:bodyPr wrap="none">
            <a:spAutoFit/>
          </a:bodyPr>
          <a:lstStyle/>
          <a:p>
            <a:r>
              <a:rPr lang="en-IN" b="1" dirty="0"/>
              <a:t> Firebase </a:t>
            </a:r>
            <a:endParaRPr lang="en-IN" dirty="0"/>
          </a:p>
        </p:txBody>
      </p:sp>
      <p:sp>
        <p:nvSpPr>
          <p:cNvPr id="5" name="Rectangle 4"/>
          <p:cNvSpPr/>
          <p:nvPr/>
        </p:nvSpPr>
        <p:spPr>
          <a:xfrm>
            <a:off x="1625454" y="4010070"/>
            <a:ext cx="6104346" cy="2031325"/>
          </a:xfrm>
          <a:prstGeom prst="rect">
            <a:avLst/>
          </a:prstGeom>
        </p:spPr>
        <p:txBody>
          <a:bodyPr wrap="square">
            <a:spAutoFit/>
          </a:bodyPr>
          <a:lstStyle/>
          <a:p>
            <a:pPr marL="285750" indent="-285750">
              <a:buFont typeface="Wingdings" panose="05000000000000000000" pitchFamily="2" charset="2"/>
              <a:buChar char="Ø"/>
            </a:pPr>
            <a:r>
              <a:rPr lang="en-IN" b="1" dirty="0"/>
              <a:t>Firebase</a:t>
            </a:r>
            <a:r>
              <a:rPr lang="en-IN" dirty="0"/>
              <a:t> is a Backend-as-a-Service (Baas). It provides developers with a variety of tools and services to help them develop quality apps, grow their user </a:t>
            </a:r>
            <a:r>
              <a:rPr lang="en-IN" b="1" dirty="0"/>
              <a:t>base</a:t>
            </a:r>
            <a:r>
              <a:rPr lang="en-IN" dirty="0"/>
              <a:t>, and earn profit. It is built on Google's infrastructure. </a:t>
            </a:r>
            <a:r>
              <a:rPr lang="en-IN" b="1" dirty="0"/>
              <a:t>Firebase</a:t>
            </a:r>
            <a:r>
              <a:rPr lang="en-IN" dirty="0"/>
              <a:t> is categorized as a NoSQL database program, which stores data in JSON-like documents. </a:t>
            </a:r>
          </a:p>
        </p:txBody>
      </p:sp>
    </p:spTree>
    <p:extLst>
      <p:ext uri="{BB962C8B-B14F-4D97-AF65-F5344CB8AC3E}">
        <p14:creationId xmlns:p14="http://schemas.microsoft.com/office/powerpoint/2010/main" val="176889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755015" cy="369332"/>
          </a:xfrm>
          <a:prstGeom prst="rect">
            <a:avLst/>
          </a:prstGeom>
        </p:spPr>
        <p:txBody>
          <a:bodyPr wrap="none">
            <a:spAutoFit/>
          </a:bodyPr>
          <a:lstStyle/>
          <a:p>
            <a:r>
              <a:rPr lang="en-IN" b="1" dirty="0" err="1"/>
              <a:t>Twilio</a:t>
            </a:r>
            <a:endParaRPr lang="en-IN" dirty="0"/>
          </a:p>
        </p:txBody>
      </p:sp>
      <p:sp>
        <p:nvSpPr>
          <p:cNvPr id="3" name="Rectangle 2"/>
          <p:cNvSpPr/>
          <p:nvPr/>
        </p:nvSpPr>
        <p:spPr>
          <a:xfrm>
            <a:off x="1294566" y="1196752"/>
            <a:ext cx="6949842" cy="1477328"/>
          </a:xfrm>
          <a:prstGeom prst="rect">
            <a:avLst/>
          </a:prstGeom>
        </p:spPr>
        <p:txBody>
          <a:bodyPr wrap="square">
            <a:spAutoFit/>
          </a:bodyPr>
          <a:lstStyle/>
          <a:p>
            <a:pPr marL="285750" indent="-285750">
              <a:buFont typeface="Wingdings" panose="05000000000000000000" pitchFamily="2" charset="2"/>
              <a:buChar char="Ø"/>
            </a:pPr>
            <a:r>
              <a:rPr lang="en-IN" b="1" dirty="0" err="1"/>
              <a:t>Twilio</a:t>
            </a:r>
            <a:r>
              <a:rPr lang="en-IN" dirty="0"/>
              <a:t> is an American cloud communications platform as a service (</a:t>
            </a:r>
            <a:r>
              <a:rPr lang="en-IN" dirty="0" err="1"/>
              <a:t>CPaaS</a:t>
            </a:r>
            <a:r>
              <a:rPr lang="en-IN" dirty="0"/>
              <a:t>) company based in San Francisco, California. </a:t>
            </a:r>
            <a:r>
              <a:rPr lang="en-IN" b="1" dirty="0" err="1"/>
              <a:t>Twilio</a:t>
            </a:r>
            <a:r>
              <a:rPr lang="en-IN" dirty="0"/>
              <a:t> allows software developers to programmatically make and receive phone calls, send and receive text messages, and perform other communication functions using its web service APIs</a:t>
            </a:r>
          </a:p>
        </p:txBody>
      </p:sp>
      <p:sp>
        <p:nvSpPr>
          <p:cNvPr id="4" name="Rectangle 3"/>
          <p:cNvSpPr/>
          <p:nvPr/>
        </p:nvSpPr>
        <p:spPr>
          <a:xfrm>
            <a:off x="1475656" y="2996952"/>
            <a:ext cx="6552728" cy="2031325"/>
          </a:xfrm>
          <a:prstGeom prst="rect">
            <a:avLst/>
          </a:prstGeom>
        </p:spPr>
        <p:txBody>
          <a:bodyPr wrap="square">
            <a:spAutoFit/>
          </a:bodyPr>
          <a:lstStyle/>
          <a:p>
            <a:endParaRPr lang="en-IN" dirty="0"/>
          </a:p>
          <a:p>
            <a:r>
              <a:rPr lang="en-IN" b="1" dirty="0"/>
              <a:t> </a:t>
            </a:r>
            <a:endParaRPr lang="en-IN" dirty="0"/>
          </a:p>
          <a:p>
            <a:pPr marL="285750" indent="-285750">
              <a:buFont typeface="Wingdings" panose="05000000000000000000" pitchFamily="2" charset="2"/>
              <a:buChar char="Ø"/>
            </a:pPr>
            <a:r>
              <a:rPr lang="en-IN" dirty="0"/>
              <a:t> </a:t>
            </a:r>
            <a:r>
              <a:rPr lang="en-IN" b="1" dirty="0"/>
              <a:t>YOLO</a:t>
            </a:r>
            <a:r>
              <a:rPr lang="en-IN" dirty="0"/>
              <a:t>, a single CNN simultaneously predicts multiple bounding boxes and class probabilities for those boxes. </a:t>
            </a:r>
            <a:r>
              <a:rPr lang="en-IN" b="1" dirty="0"/>
              <a:t>YOLO</a:t>
            </a:r>
            <a:r>
              <a:rPr lang="en-IN" dirty="0"/>
              <a:t> trains on full images and directly optimizes detection performance. This model has a number of benefits over other object detection methods: </a:t>
            </a:r>
            <a:r>
              <a:rPr lang="en-IN" b="1" dirty="0"/>
              <a:t>YOLO</a:t>
            </a:r>
            <a:r>
              <a:rPr lang="en-IN" dirty="0"/>
              <a:t> is extremely fast</a:t>
            </a:r>
          </a:p>
        </p:txBody>
      </p:sp>
      <p:sp>
        <p:nvSpPr>
          <p:cNvPr id="5" name="Rectangle 4"/>
          <p:cNvSpPr/>
          <p:nvPr/>
        </p:nvSpPr>
        <p:spPr>
          <a:xfrm>
            <a:off x="566578" y="3017440"/>
            <a:ext cx="909078" cy="369332"/>
          </a:xfrm>
          <a:prstGeom prst="rect">
            <a:avLst/>
          </a:prstGeom>
        </p:spPr>
        <p:txBody>
          <a:bodyPr wrap="square">
            <a:spAutoFit/>
          </a:bodyPr>
          <a:lstStyle/>
          <a:p>
            <a:r>
              <a:rPr lang="en-IN" b="1" dirty="0"/>
              <a:t>YOLO</a:t>
            </a:r>
            <a:endParaRPr lang="en-IN" dirty="0"/>
          </a:p>
        </p:txBody>
      </p:sp>
    </p:spTree>
    <p:extLst>
      <p:ext uri="{BB962C8B-B14F-4D97-AF65-F5344CB8AC3E}">
        <p14:creationId xmlns:p14="http://schemas.microsoft.com/office/powerpoint/2010/main" val="3223272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1183</TotalTime>
  <Words>861</Words>
  <Application>Microsoft Office PowerPoint</Application>
  <PresentationFormat>On-screen Show (4:3)</PresentationFormat>
  <Paragraphs>142</Paragraphs>
  <Slides>14</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Bahnschrift SemiBold Condensed</vt:lpstr>
      <vt:lpstr>Bahnschrift SemiBold SemiConden</vt:lpstr>
      <vt:lpstr>Bahnschrift SemiCondensed</vt:lpstr>
      <vt:lpstr>Calibri</vt:lpstr>
      <vt:lpstr>Cambria</vt:lpstr>
      <vt:lpstr>Century Gothic</vt:lpstr>
      <vt:lpstr>Century Gothic (Body)</vt:lpstr>
      <vt:lpstr>Courier New</vt:lpstr>
      <vt:lpstr>Wingdings</vt:lpstr>
      <vt:lpstr>Wingdings 3</vt:lpstr>
      <vt:lpstr>Ion</vt:lpstr>
      <vt:lpstr>THEFT 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Gavin</dc:creator>
  <cp:lastModifiedBy>Arun Kumar</cp:lastModifiedBy>
  <cp:revision>21</cp:revision>
  <dcterms:created xsi:type="dcterms:W3CDTF">2021-03-24T13:58:33Z</dcterms:created>
  <dcterms:modified xsi:type="dcterms:W3CDTF">2021-03-25T09:58:57Z</dcterms:modified>
</cp:coreProperties>
</file>