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72" r:id="rId8"/>
    <p:sldId id="273" r:id="rId9"/>
    <p:sldId id="274" r:id="rId10"/>
    <p:sldId id="277" r:id="rId11"/>
    <p:sldId id="278" r:id="rId12"/>
    <p:sldId id="295" r:id="rId13"/>
    <p:sldId id="280" r:id="rId14"/>
    <p:sldId id="281" r:id="rId15"/>
    <p:sldId id="282" r:id="rId16"/>
    <p:sldId id="283" r:id="rId17"/>
    <p:sldId id="284" r:id="rId18"/>
    <p:sldId id="297" r:id="rId19"/>
    <p:sldId id="296" r:id="rId20"/>
    <p:sldId id="288" r:id="rId21"/>
    <p:sldId id="289" r:id="rId22"/>
    <p:sldId id="290" r:id="rId23"/>
    <p:sldId id="291" r:id="rId24"/>
    <p:sldId id="292" r:id="rId25"/>
    <p:sldId id="293" r:id="rId26"/>
    <p:sldId id="294" r:id="rId27"/>
  </p:sldIdLst>
  <p:sldSz cx="9144000" cy="6858000" type="screen4x3"/>
  <p:notesSz cx="6858000" cy="9144000"/>
  <p:embeddedFontLst>
    <p:embeddedFont>
      <p:font typeface="Lato" panose="020F0502020204030203"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E5DC23-911C-444B-AEB0-F5B5429E4106}">
  <a:tblStyle styleId="{37E5DC23-911C-444B-AEB0-F5B5429E410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1" d="100"/>
          <a:sy n="81" d="100"/>
        </p:scale>
        <p:origin x="1498"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strike="noStrike" cap="none">
                <a:solidFill>
                  <a:srgbClr val="000000"/>
                </a:solidFill>
                <a:latin typeface="Verdana"/>
                <a:ea typeface="Verdana"/>
                <a:cs typeface="Verdana"/>
                <a:sym typeface="Verdana"/>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65" name="Google Shape;26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74" name="Google Shape;2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2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74" name="Google Shape;2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2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sz="1400">
              <a:latin typeface="Arial"/>
              <a:ea typeface="Arial"/>
              <a:cs typeface="Arial"/>
              <a:sym typeface="Arial"/>
            </a:endParaRPr>
          </a:p>
        </p:txBody>
      </p:sp>
    </p:spTree>
    <p:extLst>
      <p:ext uri="{BB962C8B-B14F-4D97-AF65-F5344CB8AC3E}">
        <p14:creationId xmlns:p14="http://schemas.microsoft.com/office/powerpoint/2010/main" val="422229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91" name="Google Shape;29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5: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99" name="Google Shape;29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2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09" name="Google Shape;30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7: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19" name="Google Shape;31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8: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29" name="Google Shape;3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29" name="Google Shape;3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sz="1400">
              <a:latin typeface="Arial"/>
              <a:ea typeface="Arial"/>
              <a:cs typeface="Arial"/>
              <a:sym typeface="Arial"/>
            </a:endParaRPr>
          </a:p>
        </p:txBody>
      </p:sp>
    </p:spTree>
    <p:extLst>
      <p:ext uri="{BB962C8B-B14F-4D97-AF65-F5344CB8AC3E}">
        <p14:creationId xmlns:p14="http://schemas.microsoft.com/office/powerpoint/2010/main" val="2729609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29" name="Google Shape;3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sz="1400">
              <a:latin typeface="Arial"/>
              <a:ea typeface="Arial"/>
              <a:cs typeface="Arial"/>
              <a:sym typeface="Arial"/>
            </a:endParaRPr>
          </a:p>
        </p:txBody>
      </p:sp>
    </p:spTree>
    <p:extLst>
      <p:ext uri="{BB962C8B-B14F-4D97-AF65-F5344CB8AC3E}">
        <p14:creationId xmlns:p14="http://schemas.microsoft.com/office/powerpoint/2010/main" val="236901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Verdana"/>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65" name="Google Shape;36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40: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73" name="Google Shape;37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41: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81" name="Google Shape;381;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4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89" name="Google Shape;38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4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97" name="Google Shape;39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4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05" name="Google Shape;40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45: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12" name="Google Shape;412;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4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Verdana"/>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Verdana"/>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5: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Verdana"/>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Verdana"/>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21" name="Google Shape;2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7: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Verdana"/>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29" name="Google Shape;22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8: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Verdana"/>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37" name="Google Shape;23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lvl1pPr marL="457200" lvl="0" indent="-419100" algn="l">
              <a:lnSpc>
                <a:spcPct val="100000"/>
              </a:lnSpc>
              <a:spcBef>
                <a:spcPts val="600"/>
              </a:spcBef>
              <a:spcAft>
                <a:spcPts val="0"/>
              </a:spcAft>
              <a:buSzPts val="3000"/>
              <a:buChar char="□"/>
              <a:defRPr/>
            </a:lvl1pPr>
            <a:lvl2pPr marL="914400" lvl="1" indent="-393700" algn="l">
              <a:lnSpc>
                <a:spcPct val="100000"/>
              </a:lnSpc>
              <a:spcBef>
                <a:spcPts val="520"/>
              </a:spcBef>
              <a:spcAft>
                <a:spcPts val="0"/>
              </a:spcAft>
              <a:buSzPts val="2600"/>
              <a:buChar char="■"/>
              <a:defRPr/>
            </a:lvl2pPr>
            <a:lvl3pPr marL="1371600" lvl="2" indent="-374650" algn="l">
              <a:lnSpc>
                <a:spcPct val="100000"/>
              </a:lnSpc>
              <a:spcBef>
                <a:spcPts val="460"/>
              </a:spcBef>
              <a:spcAft>
                <a:spcPts val="0"/>
              </a:spcAft>
              <a:buSzPts val="2300"/>
              <a:buChar char="□"/>
              <a:defRPr/>
            </a:lvl3pPr>
            <a:lvl4pPr marL="1828800" lvl="3" indent="-355600" algn="l">
              <a:lnSpc>
                <a:spcPct val="100000"/>
              </a:lnSpc>
              <a:spcBef>
                <a:spcPts val="400"/>
              </a:spcBef>
              <a:spcAft>
                <a:spcPts val="0"/>
              </a:spcAft>
              <a:buSzPts val="2000"/>
              <a:buChar char="■"/>
              <a:defRPr/>
            </a:lvl4pPr>
            <a:lvl5pPr marL="2286000" lvl="4" indent="-355600" algn="l">
              <a:lnSpc>
                <a:spcPct val="100000"/>
              </a:lnSpc>
              <a:spcBef>
                <a:spcPts val="500"/>
              </a:spcBef>
              <a:spcAft>
                <a:spcPts val="0"/>
              </a:spcAft>
              <a:buSzPts val="2000"/>
              <a:buChar char="▪"/>
              <a:defRPr/>
            </a:lvl5pPr>
            <a:lvl6pPr marL="2743200" lvl="5" indent="-355600" algn="l">
              <a:lnSpc>
                <a:spcPct val="100000"/>
              </a:lnSpc>
              <a:spcBef>
                <a:spcPts val="500"/>
              </a:spcBef>
              <a:spcAft>
                <a:spcPts val="0"/>
              </a:spcAft>
              <a:buSzPts val="2000"/>
              <a:buChar char="▪"/>
              <a:defRPr/>
            </a:lvl6pPr>
            <a:lvl7pPr marL="3200400" lvl="6" indent="-355600" algn="l">
              <a:lnSpc>
                <a:spcPct val="100000"/>
              </a:lnSpc>
              <a:spcBef>
                <a:spcPts val="500"/>
              </a:spcBef>
              <a:spcAft>
                <a:spcPts val="0"/>
              </a:spcAft>
              <a:buSzPts val="2000"/>
              <a:buChar char="▪"/>
              <a:defRPr/>
            </a:lvl7pPr>
            <a:lvl8pPr marL="3657600" lvl="7" indent="-355600" algn="l">
              <a:lnSpc>
                <a:spcPct val="100000"/>
              </a:lnSpc>
              <a:spcBef>
                <a:spcPts val="500"/>
              </a:spcBef>
              <a:spcAft>
                <a:spcPts val="0"/>
              </a:spcAft>
              <a:buSzPts val="2000"/>
              <a:buChar char="▪"/>
              <a:defRPr/>
            </a:lvl8pPr>
            <a:lvl9pPr marL="4114800" lvl="8" indent="-355600" algn="l">
              <a:lnSpc>
                <a:spcPct val="100000"/>
              </a:lnSpc>
              <a:spcBef>
                <a:spcPts val="500"/>
              </a:spcBef>
              <a:spcAft>
                <a:spcPts val="0"/>
              </a:spcAft>
              <a:buSzPts val="2000"/>
              <a:buChar char="▪"/>
              <a:defRPr/>
            </a:lvl9pPr>
          </a:lstStyle>
          <a:p>
            <a:endParaRPr/>
          </a:p>
        </p:txBody>
      </p:sp>
      <p:sp>
        <p:nvSpPr>
          <p:cNvPr id="20" name="Google Shape;20;p2"/>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79" name="Google Shape;79;p12"/>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80" name="Google Shape;80;p12"/>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3"/>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86" name="Google Shape;86;p13"/>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9" name="Google Shape;29;p4"/>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rot="5400000">
            <a:off x="4717226" y="2161350"/>
            <a:ext cx="5715000" cy="200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rot="5400000">
            <a:off x="636538" y="234900"/>
            <a:ext cx="5715000" cy="585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9" name="Google Shape;39;p6"/>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rot="5400000">
            <a:off x="2433637"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45" name="Google Shape;45;p7"/>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a:spLocks noGrp="1"/>
          </p:cNvSpPr>
          <p:nvPr>
            <p:ph type="pic" idx="2"/>
          </p:nvPr>
        </p:nvSpPr>
        <p:spPr>
          <a:xfrm>
            <a:off x="1792288" y="612775"/>
            <a:ext cx="5486400" cy="4114800"/>
          </a:xfrm>
          <a:prstGeom prst="rect">
            <a:avLst/>
          </a:prstGeom>
          <a:noFill/>
          <a:ln>
            <a:noFill/>
          </a:ln>
        </p:spPr>
      </p:sp>
      <p:sp>
        <p:nvSpPr>
          <p:cNvPr id="51" name="Google Shape;51;p8"/>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52" name="Google Shape;52;p8"/>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58" name="Google Shape;58;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59" name="Google Shape;59;p9"/>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70" name="Google Shape;70;p11"/>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71" name="Google Shape;71;p11"/>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72" name="Google Shape;72;p11"/>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73" name="Google Shape;73;p1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609600" y="1566862"/>
            <a:ext cx="7958138"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
          <p:cNvCxnSpPr/>
          <p:nvPr/>
        </p:nvCxnSpPr>
        <p:spPr>
          <a:xfrm>
            <a:off x="609600" y="6172200"/>
            <a:ext cx="7924800" cy="0"/>
          </a:xfrm>
          <a:prstGeom prst="straightConnector1">
            <a:avLst/>
          </a:prstGeom>
          <a:noFill/>
          <a:ln w="9525" cap="flat" cmpd="sng">
            <a:solidFill>
              <a:schemeClr val="accent2"/>
            </a:solidFill>
            <a:prstDash val="solid"/>
            <a:miter lim="800000"/>
            <a:headEnd type="none" w="sm" len="sm"/>
            <a:tailEnd type="none" w="sm" len="sm"/>
          </a:ln>
        </p:spPr>
      </p:cxnSp>
      <p:sp>
        <p:nvSpPr>
          <p:cNvPr id="14" name="Google Shape;14;p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s.google.com/youtube/v3"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scikitlearn.org/stable/modules/generated/sklearn.linear_model.SGDClassifier.html" TargetMode="External"/><Relationship Id="rId5" Type="http://schemas.openxmlformats.org/officeDocument/2006/relationships/hyperlink" Target="https://firebase.google.com/" TargetMode="External"/><Relationship Id="rId4" Type="http://schemas.openxmlformats.org/officeDocument/2006/relationships/hyperlink" Target="https://reactjs.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47400" y="2440150"/>
            <a:ext cx="7734300" cy="1369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2"/>
              </a:buClr>
              <a:buSzPts val="3000"/>
              <a:buFont typeface="Times New Roman"/>
              <a:buNone/>
            </a:pPr>
            <a:r>
              <a:rPr lang="en-US" sz="2800" b="1">
                <a:solidFill>
                  <a:srgbClr val="000000"/>
                </a:solidFill>
                <a:latin typeface="Times New Roman"/>
                <a:ea typeface="Times New Roman"/>
                <a:cs typeface="Times New Roman"/>
                <a:sym typeface="Times New Roman"/>
              </a:rPr>
              <a:t>PAID PROMOTERS RECOMMENDATION SYSTEM</a:t>
            </a:r>
            <a:endParaRPr/>
          </a:p>
        </p:txBody>
      </p:sp>
      <p:sp>
        <p:nvSpPr>
          <p:cNvPr id="94" name="Google Shape;94;p14"/>
          <p:cNvSpPr txBox="1">
            <a:spLocks noGrp="1"/>
          </p:cNvSpPr>
          <p:nvPr>
            <p:ph type="subTitle" idx="4294967295"/>
          </p:nvPr>
        </p:nvSpPr>
        <p:spPr>
          <a:xfrm>
            <a:off x="4153725" y="4053375"/>
            <a:ext cx="4800000" cy="18501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accent2"/>
                </a:solidFill>
                <a:latin typeface="Times New Roman"/>
                <a:ea typeface="Times New Roman"/>
                <a:cs typeface="Times New Roman"/>
                <a:sym typeface="Times New Roman"/>
              </a:rPr>
              <a:t>Team Members</a:t>
            </a:r>
            <a:endParaRPr sz="2400" b="0" i="0" u="none" strike="noStrike" cap="none">
              <a:solidFill>
                <a:schemeClr val="accent2"/>
              </a:solidFill>
              <a:latin typeface="Verdana"/>
              <a:ea typeface="Verdana"/>
              <a:cs typeface="Verdana"/>
              <a:sym typeface="Verdana"/>
            </a:endParaRPr>
          </a:p>
          <a:p>
            <a:pPr marL="469900" marR="0" lvl="0" indent="-469900" algn="l" rtl="0">
              <a:lnSpc>
                <a:spcPct val="100000"/>
              </a:lnSpc>
              <a:spcBef>
                <a:spcPts val="480"/>
              </a:spcBef>
              <a:spcAft>
                <a:spcPts val="0"/>
              </a:spcAft>
              <a:buClr>
                <a:schemeClr val="accent2"/>
              </a:buClr>
              <a:buSzPts val="2200"/>
              <a:buFont typeface="Noto Sans Symbols"/>
              <a:buNone/>
            </a:pPr>
            <a:r>
              <a:rPr lang="en-US" sz="2200" b="0" i="0" u="none" strike="noStrike" cap="none">
                <a:solidFill>
                  <a:schemeClr val="dk1"/>
                </a:solidFill>
                <a:latin typeface="Times New Roman"/>
                <a:ea typeface="Times New Roman"/>
                <a:cs typeface="Times New Roman"/>
                <a:sym typeface="Times New Roman"/>
              </a:rPr>
              <a:t>1</a:t>
            </a:r>
            <a:r>
              <a:rPr lang="en-US" sz="2400" b="0" i="0" u="none" strike="noStrike" cap="none">
                <a:solidFill>
                  <a:schemeClr val="dk1"/>
                </a:solidFill>
                <a:latin typeface="Times New Roman"/>
                <a:ea typeface="Times New Roman"/>
                <a:cs typeface="Times New Roman"/>
                <a:sym typeface="Times New Roman"/>
              </a:rPr>
              <a:t>. Akash A          -    180701017</a:t>
            </a:r>
            <a:endParaRPr sz="3000" b="0" i="0" u="none" strike="noStrike" cap="none">
              <a:solidFill>
                <a:schemeClr val="dk1"/>
              </a:solidFill>
              <a:latin typeface="Verdana"/>
              <a:ea typeface="Verdana"/>
              <a:cs typeface="Verdana"/>
              <a:sym typeface="Verdana"/>
            </a:endParaRPr>
          </a:p>
          <a:p>
            <a:pPr marL="469900" marR="0" lvl="0" indent="-469900" algn="l" rtl="0">
              <a:lnSpc>
                <a:spcPct val="100000"/>
              </a:lnSpc>
              <a:spcBef>
                <a:spcPts val="480"/>
              </a:spcBef>
              <a:spcAft>
                <a:spcPts val="0"/>
              </a:spcAft>
              <a:buClr>
                <a:schemeClr val="accent2"/>
              </a:buClr>
              <a:buSzPts val="2400"/>
              <a:buFont typeface="Noto Sans Symbols"/>
              <a:buNone/>
            </a:pPr>
            <a:r>
              <a:rPr lang="en-US" sz="2400" b="0" i="0" u="none" strike="noStrike" cap="none">
                <a:solidFill>
                  <a:schemeClr val="dk1"/>
                </a:solidFill>
                <a:latin typeface="Times New Roman"/>
                <a:ea typeface="Times New Roman"/>
                <a:cs typeface="Times New Roman"/>
                <a:sym typeface="Times New Roman"/>
              </a:rPr>
              <a:t>2. Chris Gavin B -    180701056</a:t>
            </a:r>
            <a:endParaRPr/>
          </a:p>
          <a:p>
            <a:pPr marL="469900" marR="0" lvl="0" indent="-469900" algn="l" rtl="0">
              <a:lnSpc>
                <a:spcPct val="100000"/>
              </a:lnSpc>
              <a:spcBef>
                <a:spcPts val="440"/>
              </a:spcBef>
              <a:spcAft>
                <a:spcPts val="0"/>
              </a:spcAft>
              <a:buClr>
                <a:schemeClr val="accent2"/>
              </a:buClr>
              <a:buSzPts val="2200"/>
              <a:buFont typeface="Noto Sans Symbols"/>
              <a:buNone/>
            </a:pPr>
            <a:endParaRPr sz="2200" b="0" i="0" u="none" strike="noStrike" cap="none">
              <a:solidFill>
                <a:schemeClr val="dk1"/>
              </a:solidFill>
              <a:latin typeface="Times New Roman"/>
              <a:ea typeface="Times New Roman"/>
              <a:cs typeface="Times New Roman"/>
              <a:sym typeface="Times New Roman"/>
            </a:endParaRPr>
          </a:p>
          <a:p>
            <a:pPr marL="469900" marR="0" lvl="0" indent="-304800" algn="l" rtl="0">
              <a:lnSpc>
                <a:spcPct val="100000"/>
              </a:lnSpc>
              <a:spcBef>
                <a:spcPts val="520"/>
              </a:spcBef>
              <a:spcAft>
                <a:spcPts val="0"/>
              </a:spcAft>
              <a:buClr>
                <a:schemeClr val="accent2"/>
              </a:buClr>
              <a:buSzPts val="2600"/>
              <a:buFont typeface="Noto Sans Symbols"/>
              <a:buNone/>
            </a:pPr>
            <a:endParaRPr sz="2600" b="0" i="0" u="none" strike="noStrike" cap="none">
              <a:solidFill>
                <a:schemeClr val="dk1"/>
              </a:solidFill>
              <a:latin typeface="Times New Roman"/>
              <a:ea typeface="Times New Roman"/>
              <a:cs typeface="Times New Roman"/>
              <a:sym typeface="Times New Roman"/>
            </a:endParaRPr>
          </a:p>
          <a:p>
            <a:pPr marL="469900" marR="0" lvl="0" indent="-304800" algn="l" rtl="0">
              <a:lnSpc>
                <a:spcPct val="100000"/>
              </a:lnSpc>
              <a:spcBef>
                <a:spcPts val="520"/>
              </a:spcBef>
              <a:spcAft>
                <a:spcPts val="0"/>
              </a:spcAft>
              <a:buClr>
                <a:schemeClr val="accent2"/>
              </a:buClr>
              <a:buSzPts val="2600"/>
              <a:buFont typeface="Noto Sans Symbols"/>
              <a:buNone/>
            </a:pPr>
            <a:endParaRPr sz="2600" b="0" i="0" u="none" strike="noStrike" cap="none">
              <a:solidFill>
                <a:schemeClr val="dk1"/>
              </a:solidFill>
              <a:latin typeface="Times New Roman"/>
              <a:ea typeface="Times New Roman"/>
              <a:cs typeface="Times New Roman"/>
              <a:sym typeface="Times New Roman"/>
            </a:endParaRPr>
          </a:p>
        </p:txBody>
      </p:sp>
      <p:sp>
        <p:nvSpPr>
          <p:cNvPr id="95" name="Google Shape;95;p14"/>
          <p:cNvSpPr txBox="1">
            <a:spLocks noGrp="1"/>
          </p:cNvSpPr>
          <p:nvPr>
            <p:ph type="body" idx="1"/>
          </p:nvPr>
        </p:nvSpPr>
        <p:spPr>
          <a:xfrm>
            <a:off x="365400" y="4156725"/>
            <a:ext cx="3444000" cy="16434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accent2"/>
                </a:solidFill>
                <a:latin typeface="Times New Roman"/>
                <a:ea typeface="Times New Roman"/>
                <a:cs typeface="Times New Roman"/>
                <a:sym typeface="Times New Roman"/>
              </a:rPr>
              <a:t>Mentor:</a:t>
            </a:r>
            <a:endParaRPr sz="2400">
              <a:solidFill>
                <a:schemeClr val="accent2"/>
              </a:solidFill>
            </a:endParaRPr>
          </a:p>
          <a:p>
            <a:pPr marL="469900" marR="0" lvl="0" indent="-469900" algn="l" rtl="0">
              <a:lnSpc>
                <a:spcPct val="100000"/>
              </a:lnSpc>
              <a:spcBef>
                <a:spcPts val="480"/>
              </a:spcBef>
              <a:spcAft>
                <a:spcPts val="0"/>
              </a:spcAft>
              <a:buClr>
                <a:schemeClr val="accent2"/>
              </a:buClr>
              <a:buSzPts val="2400"/>
              <a:buFont typeface="Noto Sans Symbols"/>
              <a:buNone/>
            </a:pPr>
            <a:r>
              <a:rPr lang="en-US" sz="2400">
                <a:latin typeface="Times New Roman"/>
                <a:ea typeface="Times New Roman"/>
                <a:cs typeface="Times New Roman"/>
                <a:sym typeface="Times New Roman"/>
              </a:rPr>
              <a:t>Mrs. Ponmani S</a:t>
            </a:r>
            <a:r>
              <a:rPr lang="en-US" sz="2400" b="0" i="0" u="none" strike="noStrike" cap="none">
                <a:solidFill>
                  <a:schemeClr val="dk1"/>
                </a:solidFill>
                <a:latin typeface="Times New Roman"/>
                <a:ea typeface="Times New Roman"/>
                <a:cs typeface="Times New Roman"/>
                <a:sym typeface="Times New Roman"/>
              </a:rPr>
              <a:t>, </a:t>
            </a:r>
            <a:endParaRPr sz="2400" b="0" i="0" u="none" strike="noStrike" cap="none">
              <a:solidFill>
                <a:schemeClr val="dk1"/>
              </a:solidFill>
              <a:latin typeface="Times New Roman"/>
              <a:ea typeface="Times New Roman"/>
              <a:cs typeface="Times New Roman"/>
              <a:sym typeface="Times New Roman"/>
            </a:endParaRPr>
          </a:p>
          <a:p>
            <a:pPr marL="469900" marR="0" lvl="0" indent="-469900" algn="l" rtl="0">
              <a:lnSpc>
                <a:spcPct val="100000"/>
              </a:lnSpc>
              <a:spcBef>
                <a:spcPts val="480"/>
              </a:spcBef>
              <a:spcAft>
                <a:spcPts val="0"/>
              </a:spcAft>
              <a:buClr>
                <a:schemeClr val="accent2"/>
              </a:buClr>
              <a:buSzPts val="2400"/>
              <a:buFont typeface="Noto Sans Symbols"/>
              <a:buNone/>
            </a:pPr>
            <a:r>
              <a:rPr lang="en-US" sz="2400">
                <a:latin typeface="Times New Roman"/>
                <a:ea typeface="Times New Roman"/>
                <a:cs typeface="Times New Roman"/>
                <a:sym typeface="Times New Roman"/>
              </a:rPr>
              <a:t>Associate </a:t>
            </a:r>
            <a:r>
              <a:rPr lang="en-US" sz="2400" b="0" i="0" u="none" strike="noStrike" cap="none">
                <a:solidFill>
                  <a:schemeClr val="dk1"/>
                </a:solidFill>
                <a:latin typeface="Times New Roman"/>
                <a:ea typeface="Times New Roman"/>
                <a:cs typeface="Times New Roman"/>
                <a:sym typeface="Times New Roman"/>
              </a:rPr>
              <a:t>Professor</a:t>
            </a:r>
            <a:endParaRPr/>
          </a:p>
        </p:txBody>
      </p:sp>
      <p:sp>
        <p:nvSpPr>
          <p:cNvPr id="96" name="Google Shape;96;p14"/>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FF"/>
              </a:buClr>
              <a:buSzPts val="1200"/>
              <a:buFont typeface="Verdana"/>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97" name="Google Shape;97;p14"/>
          <p:cNvSpPr txBox="1"/>
          <p:nvPr/>
        </p:nvSpPr>
        <p:spPr>
          <a:xfrm>
            <a:off x="361250" y="457450"/>
            <a:ext cx="8106600" cy="198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br>
              <a:rPr lang="en-US" sz="3000" b="1" i="0" u="none" strike="noStrike" cap="none">
                <a:solidFill>
                  <a:schemeClr val="accent2"/>
                </a:solidFill>
                <a:latin typeface="Times New Roman"/>
                <a:ea typeface="Times New Roman"/>
                <a:cs typeface="Times New Roman"/>
                <a:sym typeface="Times New Roman"/>
              </a:rPr>
            </a:br>
            <a:br>
              <a:rPr lang="en-US" sz="3000" b="1" i="0" u="none" strike="noStrike" cap="none">
                <a:solidFill>
                  <a:schemeClr val="accent2"/>
                </a:solidFill>
                <a:latin typeface="Times New Roman"/>
                <a:ea typeface="Times New Roman"/>
                <a:cs typeface="Times New Roman"/>
                <a:sym typeface="Times New Roman"/>
              </a:rPr>
            </a:br>
            <a:br>
              <a:rPr lang="en-US" sz="3000" b="1" i="0" u="none" strike="noStrike" cap="none">
                <a:solidFill>
                  <a:schemeClr val="accent2"/>
                </a:solidFill>
                <a:latin typeface="Times New Roman"/>
                <a:ea typeface="Times New Roman"/>
                <a:cs typeface="Times New Roman"/>
                <a:sym typeface="Times New Roman"/>
              </a:rPr>
            </a:br>
            <a:r>
              <a:rPr lang="en-US" sz="3000" b="1" i="0" u="none" strike="noStrike" cap="none">
                <a:solidFill>
                  <a:schemeClr val="accent2"/>
                </a:solidFill>
                <a:latin typeface="Times New Roman"/>
                <a:ea typeface="Times New Roman"/>
                <a:cs typeface="Times New Roman"/>
                <a:sym typeface="Times New Roman"/>
              </a:rPr>
              <a:t>Department of Computer Science and Engineering</a:t>
            </a:r>
            <a:br>
              <a:rPr lang="en-US" sz="3000" b="1" i="0" u="none" strike="noStrike" cap="none">
                <a:solidFill>
                  <a:schemeClr val="accent2"/>
                </a:solidFill>
                <a:latin typeface="Times New Roman"/>
                <a:ea typeface="Times New Roman"/>
                <a:cs typeface="Times New Roman"/>
                <a:sym typeface="Times New Roman"/>
              </a:rPr>
            </a:br>
            <a:endParaRPr sz="3000" b="0" i="0" u="none" strike="noStrike" cap="none">
              <a:solidFill>
                <a:schemeClr val="dk1"/>
              </a:solidFill>
              <a:latin typeface="Times New Roman"/>
              <a:ea typeface="Times New Roman"/>
              <a:cs typeface="Times New Roman"/>
              <a:sym typeface="Times New Roman"/>
            </a:endParaRPr>
          </a:p>
        </p:txBody>
      </p:sp>
      <p:pic>
        <p:nvPicPr>
          <p:cNvPr id="98" name="Google Shape;98;p14"/>
          <p:cNvPicPr preferRelativeResize="0"/>
          <p:nvPr/>
        </p:nvPicPr>
        <p:blipFill rotWithShape="1">
          <a:blip r:embed="rId3">
            <a:alphaModFix/>
          </a:blip>
          <a:srcRect/>
          <a:stretch/>
        </p:blipFill>
        <p:spPr>
          <a:xfrm>
            <a:off x="2890713" y="318800"/>
            <a:ext cx="3362575" cy="108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729450" y="82467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2"/>
              </a:buClr>
              <a:buSzPts val="3800"/>
              <a:buFont typeface="Verdana"/>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269" name="Google Shape;269;p35"/>
          <p:cNvSpPr txBox="1">
            <a:spLocks noGrp="1"/>
          </p:cNvSpPr>
          <p:nvPr>
            <p:ph type="body" idx="1"/>
          </p:nvPr>
        </p:nvSpPr>
        <p:spPr>
          <a:xfrm>
            <a:off x="400275" y="1780413"/>
            <a:ext cx="7688700" cy="4488412"/>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600"/>
              </a:spcBef>
              <a:spcAft>
                <a:spcPts val="0"/>
              </a:spcAft>
              <a:buSzPts val="3000"/>
              <a:buNone/>
            </a:pPr>
            <a:r>
              <a:rPr lang="en-US" sz="1600" b="1" u="sng">
                <a:solidFill>
                  <a:srgbClr val="C00000"/>
                </a:solidFill>
                <a:latin typeface="Times New Roman"/>
                <a:ea typeface="Times New Roman"/>
                <a:cs typeface="Times New Roman"/>
                <a:sym typeface="Times New Roman"/>
              </a:rPr>
              <a:t>(A) Dataset Creation:</a:t>
            </a:r>
            <a:endParaRPr/>
          </a:p>
          <a:p>
            <a:pPr marL="0" lvl="0" indent="0" algn="just" rtl="0">
              <a:lnSpc>
                <a:spcPct val="100000"/>
              </a:lnSpc>
              <a:spcBef>
                <a:spcPts val="600"/>
              </a:spcBef>
              <a:spcAft>
                <a:spcPts val="0"/>
              </a:spcAft>
              <a:buSzPts val="3000"/>
              <a:buNone/>
            </a:pPr>
            <a:endParaRPr sz="1800">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sz="1800" u="sng">
              <a:solidFill>
                <a:schemeClr val="accent3"/>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sz="1800" u="sng">
              <a:solidFill>
                <a:schemeClr val="accent3"/>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sz="1800" u="sng">
              <a:solidFill>
                <a:schemeClr val="accent3"/>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sz="1800" u="sng">
              <a:solidFill>
                <a:schemeClr val="accent3"/>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sz="1800" u="sng">
              <a:solidFill>
                <a:schemeClr val="accent3"/>
              </a:solidFill>
              <a:latin typeface="Times New Roman"/>
              <a:ea typeface="Times New Roman"/>
              <a:cs typeface="Times New Roman"/>
              <a:sym typeface="Times New Roman"/>
            </a:endParaRPr>
          </a:p>
          <a:p>
            <a:pPr marL="38100" lvl="0" indent="0" algn="just" rtl="0">
              <a:lnSpc>
                <a:spcPct val="115000"/>
              </a:lnSpc>
              <a:spcBef>
                <a:spcPts val="600"/>
              </a:spcBef>
              <a:spcAft>
                <a:spcPts val="0"/>
              </a:spcAft>
              <a:buSzPts val="3000"/>
              <a:buNone/>
            </a:pPr>
            <a:r>
              <a:rPr lang="en-US" sz="1600" b="1" u="sng">
                <a:latin typeface="Times New Roman"/>
                <a:ea typeface="Times New Roman"/>
                <a:cs typeface="Times New Roman"/>
                <a:sym typeface="Times New Roman"/>
              </a:rPr>
              <a:t>1. Gathering Data:</a:t>
            </a:r>
            <a:r>
              <a:rPr lang="en-US"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38100" lvl="0" indent="0" algn="just" rtl="0">
              <a:lnSpc>
                <a:spcPct val="115000"/>
              </a:lnSpc>
              <a:spcBef>
                <a:spcPts val="600"/>
              </a:spcBef>
              <a:spcAft>
                <a:spcPts val="0"/>
              </a:spcAft>
              <a:buSzPts val="3000"/>
              <a:buNone/>
            </a:pPr>
            <a:r>
              <a:rPr lang="en-US" sz="1600">
                <a:latin typeface="Times New Roman"/>
                <a:ea typeface="Times New Roman"/>
                <a:cs typeface="Times New Roman"/>
                <a:sym typeface="Times New Roman"/>
              </a:rPr>
              <a:t>A Comma Separated Values(CSV) file that contains a list of youtube channel IDs from various regions and their respective categories is created manually for training purposes. It is used to fetch information such as channel title and description through web scraping. After fetching data, We use the CSV format to store that information.</a:t>
            </a:r>
            <a:endParaRPr sz="1600">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sz="2000" u="sng">
              <a:solidFill>
                <a:schemeClr val="accent3"/>
              </a:solidFill>
              <a:latin typeface="Times New Roman"/>
              <a:ea typeface="Times New Roman"/>
              <a:cs typeface="Times New Roman"/>
              <a:sym typeface="Times New Roman"/>
            </a:endParaRPr>
          </a:p>
        </p:txBody>
      </p:sp>
      <p:sp>
        <p:nvSpPr>
          <p:cNvPr id="270" name="Google Shape;270;p3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271" name="Google Shape;271;p35"/>
          <p:cNvPicPr preferRelativeResize="0"/>
          <p:nvPr/>
        </p:nvPicPr>
        <p:blipFill rotWithShape="1">
          <a:blip r:embed="rId3">
            <a:alphaModFix/>
          </a:blip>
          <a:srcRect/>
          <a:stretch/>
        </p:blipFill>
        <p:spPr>
          <a:xfrm>
            <a:off x="1385741" y="2317953"/>
            <a:ext cx="3731135" cy="19392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727650" y="6995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278" name="Google Shape;278;p36"/>
          <p:cNvSpPr txBox="1">
            <a:spLocks noGrp="1"/>
          </p:cNvSpPr>
          <p:nvPr>
            <p:ph type="body" idx="1"/>
          </p:nvPr>
        </p:nvSpPr>
        <p:spPr>
          <a:xfrm>
            <a:off x="509046" y="1589116"/>
            <a:ext cx="7688700" cy="4301432"/>
          </a:xfrm>
          <a:prstGeom prst="rect">
            <a:avLst/>
          </a:prstGeom>
          <a:noFill/>
          <a:ln>
            <a:noFill/>
          </a:ln>
        </p:spPr>
        <p:txBody>
          <a:bodyPr spcFirstLastPara="1" wrap="square" lIns="91425" tIns="45700" rIns="91425" bIns="45700" anchor="t" anchorCtr="0">
            <a:noAutofit/>
          </a:bodyPr>
          <a:lstStyle/>
          <a:p>
            <a:pPr marL="38100" lvl="0" indent="0" algn="just" rtl="0">
              <a:lnSpc>
                <a:spcPct val="115000"/>
              </a:lnSpc>
              <a:spcBef>
                <a:spcPts val="600"/>
              </a:spcBef>
              <a:spcAft>
                <a:spcPts val="0"/>
              </a:spcAft>
              <a:buSzPts val="3000"/>
              <a:buNone/>
            </a:pPr>
            <a:r>
              <a:rPr lang="en-US" sz="1600" b="1" u="sng" dirty="0">
                <a:solidFill>
                  <a:schemeClr val="accent2"/>
                </a:solidFill>
                <a:latin typeface="Times New Roman"/>
                <a:ea typeface="Times New Roman"/>
                <a:cs typeface="Times New Roman"/>
                <a:sym typeface="Times New Roman"/>
              </a:rPr>
              <a:t>2. Data Cleaning and Preprocessing</a:t>
            </a:r>
            <a:r>
              <a:rPr lang="en-US" sz="1600" b="1" u="sng" dirty="0">
                <a:solidFill>
                  <a:schemeClr val="dk1"/>
                </a:solidFill>
                <a:latin typeface="Times New Roman"/>
                <a:ea typeface="Times New Roman"/>
                <a:cs typeface="Times New Roman"/>
                <a:sym typeface="Times New Roman"/>
              </a:rPr>
              <a:t>:</a:t>
            </a:r>
          </a:p>
          <a:p>
            <a:pPr marL="38100" lvl="0" indent="0" algn="just" rtl="0">
              <a:lnSpc>
                <a:spcPct val="115000"/>
              </a:lnSpc>
              <a:spcBef>
                <a:spcPts val="600"/>
              </a:spcBef>
              <a:spcAft>
                <a:spcPts val="0"/>
              </a:spcAft>
              <a:buSzPts val="3000"/>
              <a:buNone/>
            </a:pPr>
            <a:endParaRPr sz="1600" b="1" u="sng" dirty="0">
              <a:solidFill>
                <a:schemeClr val="dk1"/>
              </a:solidFill>
              <a:latin typeface="Times New Roman"/>
              <a:ea typeface="Times New Roman"/>
              <a:cs typeface="Times New Roman"/>
              <a:sym typeface="Times New Roman"/>
            </a:endParaRPr>
          </a:p>
          <a:p>
            <a:pPr marL="342900" lvl="0" indent="-152400" algn="just" rtl="0">
              <a:lnSpc>
                <a:spcPct val="115000"/>
              </a:lnSpc>
              <a:spcBef>
                <a:spcPts val="600"/>
              </a:spcBef>
              <a:spcAft>
                <a:spcPts val="0"/>
              </a:spcAft>
              <a:buClr>
                <a:schemeClr val="dk1"/>
              </a:buClr>
              <a:buSzPts val="3000"/>
              <a:buFont typeface="Noto Sans Symbols"/>
              <a:buNone/>
            </a:pPr>
            <a:endParaRPr sz="16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3000"/>
              <a:buNone/>
            </a:pPr>
            <a:endParaRPr sz="2000" u="sng" dirty="0">
              <a:solidFill>
                <a:srgbClr val="FF0000"/>
              </a:solidFill>
              <a:latin typeface="Times New Roman"/>
              <a:ea typeface="Times New Roman"/>
              <a:cs typeface="Times New Roman"/>
              <a:sym typeface="Times New Roman"/>
            </a:endParaRPr>
          </a:p>
        </p:txBody>
      </p:sp>
      <p:sp>
        <p:nvSpPr>
          <p:cNvPr id="279" name="Google Shape;279;p3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6" name="image15.png">
            <a:extLst>
              <a:ext uri="{FF2B5EF4-FFF2-40B4-BE49-F238E27FC236}">
                <a16:creationId xmlns:a16="http://schemas.microsoft.com/office/drawing/2014/main" id="{17B5F757-6E83-472E-97AC-6B43000BE0F6}"/>
              </a:ext>
            </a:extLst>
          </p:cNvPr>
          <p:cNvPicPr/>
          <p:nvPr/>
        </p:nvPicPr>
        <p:blipFill>
          <a:blip r:embed="rId3"/>
          <a:srcRect/>
          <a:stretch>
            <a:fillRect/>
          </a:stretch>
        </p:blipFill>
        <p:spPr>
          <a:xfrm>
            <a:off x="1838952" y="2067278"/>
            <a:ext cx="5028888" cy="1458347"/>
          </a:xfrm>
          <a:prstGeom prst="rect">
            <a:avLst/>
          </a:prstGeom>
          <a:ln/>
        </p:spPr>
      </p:pic>
      <p:sp>
        <p:nvSpPr>
          <p:cNvPr id="9" name="TextBox 8">
            <a:extLst>
              <a:ext uri="{FF2B5EF4-FFF2-40B4-BE49-F238E27FC236}">
                <a16:creationId xmlns:a16="http://schemas.microsoft.com/office/drawing/2014/main" id="{65AEDB73-E67A-4776-9BD1-7E77D6B20702}"/>
              </a:ext>
            </a:extLst>
          </p:cNvPr>
          <p:cNvSpPr txBox="1"/>
          <p:nvPr/>
        </p:nvSpPr>
        <p:spPr>
          <a:xfrm>
            <a:off x="509046" y="3597080"/>
            <a:ext cx="7268066" cy="2285177"/>
          </a:xfrm>
          <a:prstGeom prst="rect">
            <a:avLst/>
          </a:prstGeom>
          <a:noFill/>
        </p:spPr>
        <p:txBody>
          <a:bodyPr wrap="square">
            <a:spAutoFit/>
          </a:bodyPr>
          <a:lstStyle/>
          <a:p>
            <a:pPr marL="38100" lvl="0" indent="0" algn="just" rtl="0">
              <a:lnSpc>
                <a:spcPct val="115000"/>
              </a:lnSpc>
              <a:spcBef>
                <a:spcPts val="600"/>
              </a:spcBef>
              <a:spcAft>
                <a:spcPts val="0"/>
              </a:spcAft>
              <a:buSzPts val="3000"/>
              <a:buNone/>
            </a:pPr>
            <a:r>
              <a:rPr lang="en-US" sz="1400" dirty="0">
                <a:latin typeface="Times New Roman"/>
                <a:ea typeface="Times New Roman"/>
                <a:cs typeface="Times New Roman"/>
                <a:sym typeface="Times New Roman"/>
              </a:rPr>
              <a:t>Title and Description are unprocessed raw texts. Therefore, to filter out the noisiness, we’ll follow certain approaches for cleaning the text:</a:t>
            </a:r>
          </a:p>
          <a:p>
            <a:pPr marL="342900" lvl="0" indent="-342900" algn="just" rtl="0">
              <a:lnSpc>
                <a:spcPct val="115000"/>
              </a:lnSpc>
              <a:spcBef>
                <a:spcPts val="600"/>
              </a:spcBef>
              <a:spcAft>
                <a:spcPts val="0"/>
              </a:spcAft>
              <a:buClr>
                <a:schemeClr val="dk1"/>
              </a:buClr>
              <a:buSzPts val="3000"/>
              <a:buFont typeface="Noto Sans Symbols"/>
              <a:buChar char="⮚"/>
            </a:pPr>
            <a:r>
              <a:rPr lang="en-US" sz="1400" dirty="0">
                <a:latin typeface="Times New Roman"/>
                <a:ea typeface="Times New Roman"/>
                <a:cs typeface="Times New Roman"/>
                <a:sym typeface="Times New Roman"/>
              </a:rPr>
              <a:t>Converting to Lowercase: This step is performed because capitalization does not make a difference in the semantic importance of the word.</a:t>
            </a:r>
          </a:p>
          <a:p>
            <a:pPr marL="342900" lvl="0" indent="-342900" algn="just" rtl="0">
              <a:lnSpc>
                <a:spcPct val="115000"/>
              </a:lnSpc>
              <a:spcBef>
                <a:spcPts val="600"/>
              </a:spcBef>
              <a:spcAft>
                <a:spcPts val="0"/>
              </a:spcAft>
              <a:buClr>
                <a:schemeClr val="dk1"/>
              </a:buClr>
              <a:buSzPts val="3000"/>
              <a:buFont typeface="Noto Sans Symbols"/>
              <a:buChar char="⮚"/>
            </a:pPr>
            <a:r>
              <a:rPr lang="en-US" sz="1400" dirty="0">
                <a:latin typeface="Times New Roman"/>
                <a:ea typeface="Times New Roman"/>
                <a:cs typeface="Times New Roman"/>
                <a:sym typeface="Times New Roman"/>
              </a:rPr>
              <a:t>Removing numerical values and punctuations: Numerical values and special characters used in punctuation($,! etc.).</a:t>
            </a:r>
            <a:endParaRPr lang="en-US" dirty="0"/>
          </a:p>
          <a:p>
            <a:pPr marL="342900" lvl="0" indent="-342900" algn="just" rtl="0">
              <a:lnSpc>
                <a:spcPct val="115000"/>
              </a:lnSpc>
              <a:spcBef>
                <a:spcPts val="600"/>
              </a:spcBef>
              <a:spcAft>
                <a:spcPts val="0"/>
              </a:spcAft>
              <a:buClr>
                <a:schemeClr val="dk1"/>
              </a:buClr>
              <a:buSzPts val="3000"/>
              <a:buFont typeface="Noto Sans Symbols"/>
              <a:buChar char="⮚"/>
            </a:pPr>
            <a:r>
              <a:rPr lang="en-US" sz="1400" dirty="0">
                <a:latin typeface="Times New Roman"/>
                <a:ea typeface="Times New Roman"/>
                <a:cs typeface="Times New Roman"/>
                <a:sym typeface="Times New Roman"/>
              </a:rPr>
              <a:t>Removing extra white spaces: Such that each word is separated by a single white space, else there might be problems during tokenization.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727650" y="6995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278" name="Google Shape;278;p36"/>
          <p:cNvSpPr txBox="1">
            <a:spLocks noGrp="1"/>
          </p:cNvSpPr>
          <p:nvPr>
            <p:ph type="body" idx="1"/>
          </p:nvPr>
        </p:nvSpPr>
        <p:spPr>
          <a:xfrm>
            <a:off x="727650" y="1731723"/>
            <a:ext cx="7688700" cy="4301432"/>
          </a:xfrm>
          <a:prstGeom prst="rect">
            <a:avLst/>
          </a:prstGeom>
          <a:noFill/>
          <a:ln>
            <a:noFill/>
          </a:ln>
        </p:spPr>
        <p:txBody>
          <a:bodyPr spcFirstLastPara="1" wrap="square" lIns="91425" tIns="45700" rIns="91425" bIns="45700" anchor="t" anchorCtr="0">
            <a:noAutofit/>
          </a:bodyPr>
          <a:lstStyle/>
          <a:p>
            <a:pPr marL="342900" lvl="0" indent="-342900" algn="just" rtl="0">
              <a:lnSpc>
                <a:spcPct val="115000"/>
              </a:lnSpc>
              <a:spcBef>
                <a:spcPts val="600"/>
              </a:spcBef>
              <a:spcAft>
                <a:spcPts val="0"/>
              </a:spcAft>
              <a:buClr>
                <a:schemeClr val="dk1"/>
              </a:buClr>
              <a:buSzPts val="3000"/>
              <a:buFont typeface="Noto Sans Symbols"/>
              <a:buChar char="⮚"/>
            </a:pPr>
            <a:r>
              <a:rPr lang="en-US" sz="1600" dirty="0">
                <a:latin typeface="Times New Roman"/>
                <a:ea typeface="Times New Roman"/>
                <a:cs typeface="Times New Roman"/>
                <a:sym typeface="Times New Roman"/>
              </a:rPr>
              <a:t>Tokenizing into words: This refers to splitting a text string into a list of ‘tokens’, where each token is a word. Removing non-alphabetical words and ‘Stop words’: ‘Stop words’ refer to words like and, the, is, </a:t>
            </a:r>
            <a:r>
              <a:rPr lang="en-US" sz="1600" dirty="0" err="1">
                <a:latin typeface="Times New Roman"/>
                <a:ea typeface="Times New Roman"/>
                <a:cs typeface="Times New Roman"/>
                <a:sym typeface="Times New Roman"/>
              </a:rPr>
              <a:t>etc</a:t>
            </a:r>
            <a:r>
              <a:rPr lang="en-US" sz="1600" dirty="0">
                <a:latin typeface="Times New Roman"/>
                <a:ea typeface="Times New Roman"/>
                <a:cs typeface="Times New Roman"/>
                <a:sym typeface="Times New Roman"/>
              </a:rPr>
              <a:t>, which are important words when learning how to construct sentences, but of no use to us for predictive analytics.</a:t>
            </a:r>
            <a:endParaRPr sz="1600" dirty="0">
              <a:latin typeface="Times New Roman"/>
              <a:ea typeface="Times New Roman"/>
              <a:cs typeface="Times New Roman"/>
              <a:sym typeface="Times New Roman"/>
            </a:endParaRPr>
          </a:p>
          <a:p>
            <a:pPr marL="285750" lvl="0" indent="-285750" algn="just" rtl="0">
              <a:lnSpc>
                <a:spcPct val="100000"/>
              </a:lnSpc>
              <a:spcBef>
                <a:spcPts val="600"/>
              </a:spcBef>
              <a:spcAft>
                <a:spcPts val="0"/>
              </a:spcAft>
              <a:buClr>
                <a:schemeClr val="dk1"/>
              </a:buClr>
              <a:buSzPts val="3000"/>
              <a:buFont typeface="Noto Sans Symbols"/>
              <a:buChar char="⮚"/>
            </a:pPr>
            <a:r>
              <a:rPr lang="en-US" sz="1600" dirty="0">
                <a:latin typeface="Times New Roman"/>
                <a:ea typeface="Times New Roman"/>
                <a:cs typeface="Times New Roman"/>
                <a:sym typeface="Times New Roman"/>
              </a:rPr>
              <a:t>Stemming: Stemming is a technique used to extract the base form of the words by removing affixes from them. It is just like cutting down the branches of a tree to its stems. For example, the words ‘traveling’ and ‘traveler’ will both be converted into their simplest meaning ‘travel’.</a:t>
            </a:r>
          </a:p>
          <a:p>
            <a:pPr marL="285750" lvl="0" indent="-285750" algn="just" rtl="0">
              <a:lnSpc>
                <a:spcPct val="100000"/>
              </a:lnSpc>
              <a:spcBef>
                <a:spcPts val="600"/>
              </a:spcBef>
              <a:spcAft>
                <a:spcPts val="0"/>
              </a:spcAft>
              <a:buClr>
                <a:schemeClr val="dk1"/>
              </a:buClr>
              <a:buSzPts val="3000"/>
              <a:buFont typeface="Noto Sans Symbols"/>
              <a:buChar char="⮚"/>
            </a:pPr>
            <a:r>
              <a:rPr lang="en-US" sz="1600" dirty="0">
                <a:latin typeface="Times New Roman"/>
                <a:ea typeface="Times New Roman"/>
                <a:cs typeface="Times New Roman"/>
                <a:sym typeface="Times New Roman"/>
              </a:rPr>
              <a:t>Label Encoding: The ‘Category’ column in the dataset is an output variable, Thus we need to encode each class as a numerically based feature.</a:t>
            </a:r>
          </a:p>
          <a:p>
            <a:pPr marL="285750" lvl="0" indent="-285750" algn="just" rtl="0">
              <a:lnSpc>
                <a:spcPct val="100000"/>
              </a:lnSpc>
              <a:spcBef>
                <a:spcPts val="600"/>
              </a:spcBef>
              <a:spcAft>
                <a:spcPts val="0"/>
              </a:spcAft>
              <a:buClr>
                <a:schemeClr val="dk1"/>
              </a:buClr>
              <a:buSzPts val="3000"/>
              <a:buFont typeface="Noto Sans Symbols"/>
              <a:buChar char="⮚"/>
            </a:pPr>
            <a:r>
              <a:rPr lang="en-US" sz="1600" dirty="0">
                <a:latin typeface="Times New Roman"/>
                <a:ea typeface="Times New Roman"/>
                <a:cs typeface="Times New Roman"/>
                <a:sym typeface="Times New Roman"/>
              </a:rPr>
              <a:t>TF-IDF Vectorizer: To extract data from the above-processed text as features and represent them in a numerical format, a common approach is to vectorize them. TF-IDF(Term Frequency-Inverse Document Frequency) calculates the frequency of each word inside and across multiple documents to identify the importance of each word.</a:t>
            </a:r>
          </a:p>
          <a:p>
            <a:pPr marL="342900" lvl="0" indent="-152400" algn="just" rtl="0">
              <a:lnSpc>
                <a:spcPct val="115000"/>
              </a:lnSpc>
              <a:spcBef>
                <a:spcPts val="600"/>
              </a:spcBef>
              <a:spcAft>
                <a:spcPts val="0"/>
              </a:spcAft>
              <a:buClr>
                <a:schemeClr val="dk1"/>
              </a:buClr>
              <a:buSzPts val="3000"/>
              <a:buFont typeface="Noto Sans Symbols"/>
              <a:buNone/>
            </a:pPr>
            <a:endParaRPr sz="16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3000"/>
              <a:buNone/>
            </a:pPr>
            <a:endParaRPr sz="2000" u="sng" dirty="0">
              <a:solidFill>
                <a:srgbClr val="FF0000"/>
              </a:solidFill>
              <a:latin typeface="Times New Roman"/>
              <a:ea typeface="Times New Roman"/>
              <a:cs typeface="Times New Roman"/>
              <a:sym typeface="Times New Roman"/>
            </a:endParaRPr>
          </a:p>
        </p:txBody>
      </p:sp>
      <p:sp>
        <p:nvSpPr>
          <p:cNvPr id="279" name="Google Shape;279;p3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extLst>
      <p:ext uri="{BB962C8B-B14F-4D97-AF65-F5344CB8AC3E}">
        <p14:creationId xmlns:p14="http://schemas.microsoft.com/office/powerpoint/2010/main" val="242744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729450" y="5578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295" name="Google Shape;295;p38"/>
          <p:cNvSpPr txBox="1">
            <a:spLocks noGrp="1"/>
          </p:cNvSpPr>
          <p:nvPr>
            <p:ph type="body" idx="1"/>
          </p:nvPr>
        </p:nvSpPr>
        <p:spPr>
          <a:xfrm>
            <a:off x="583112" y="1706252"/>
            <a:ext cx="7688700" cy="4382909"/>
          </a:xfrm>
          <a:prstGeom prst="rect">
            <a:avLst/>
          </a:prstGeom>
          <a:noFill/>
          <a:ln>
            <a:noFill/>
          </a:ln>
        </p:spPr>
        <p:txBody>
          <a:bodyPr spcFirstLastPara="1" wrap="square" lIns="91425" tIns="45700" rIns="91425" bIns="45700" anchor="t" anchorCtr="0">
            <a:noAutofit/>
          </a:bodyPr>
          <a:lstStyle/>
          <a:p>
            <a:pPr marL="38100" lvl="0" indent="0" algn="just" rtl="0">
              <a:lnSpc>
                <a:spcPct val="115000"/>
              </a:lnSpc>
              <a:spcBef>
                <a:spcPts val="600"/>
              </a:spcBef>
              <a:spcAft>
                <a:spcPts val="0"/>
              </a:spcAft>
              <a:buSzPts val="3000"/>
              <a:buNone/>
            </a:pPr>
            <a:r>
              <a:rPr lang="en-US" sz="1800" b="1" u="sng" dirty="0">
                <a:solidFill>
                  <a:schemeClr val="accent2"/>
                </a:solidFill>
                <a:latin typeface="Times New Roman"/>
                <a:ea typeface="Times New Roman"/>
                <a:cs typeface="Times New Roman"/>
                <a:sym typeface="Times New Roman"/>
              </a:rPr>
              <a:t>3. Modeling and Training:</a:t>
            </a:r>
            <a:endParaRPr dirty="0">
              <a:solidFill>
                <a:schemeClr val="accent2"/>
              </a:solidFill>
            </a:endParaRPr>
          </a:p>
          <a:p>
            <a:pPr marL="38100" lvl="0" indent="0" algn="just" rtl="0">
              <a:lnSpc>
                <a:spcPct val="115000"/>
              </a:lnSpc>
              <a:spcBef>
                <a:spcPts val="600"/>
              </a:spcBef>
              <a:spcAft>
                <a:spcPts val="0"/>
              </a:spcAft>
              <a:buSzPts val="3000"/>
              <a:buNone/>
            </a:pPr>
            <a:endParaRPr lang="en-US" sz="1800" dirty="0">
              <a:latin typeface="Times New Roman"/>
              <a:ea typeface="Times New Roman"/>
              <a:cs typeface="Times New Roman"/>
              <a:sym typeface="Times New Roman"/>
            </a:endParaRPr>
          </a:p>
          <a:p>
            <a:pPr marL="38100" lvl="0" indent="0" algn="just" rtl="0">
              <a:lnSpc>
                <a:spcPct val="115000"/>
              </a:lnSpc>
              <a:spcBef>
                <a:spcPts val="600"/>
              </a:spcBef>
              <a:spcAft>
                <a:spcPts val="0"/>
              </a:spcAft>
              <a:buSzPts val="3000"/>
              <a:buNone/>
            </a:pPr>
            <a:endParaRPr lang="en-IN" sz="1800" dirty="0">
              <a:latin typeface="Times New Roman"/>
              <a:ea typeface="Times New Roman"/>
              <a:cs typeface="Times New Roman"/>
              <a:sym typeface="Times New Roman"/>
            </a:endParaRPr>
          </a:p>
          <a:p>
            <a:pPr marL="38100" lvl="0" indent="0" algn="just" rtl="0">
              <a:lnSpc>
                <a:spcPct val="115000"/>
              </a:lnSpc>
              <a:spcBef>
                <a:spcPts val="600"/>
              </a:spcBef>
              <a:spcAft>
                <a:spcPts val="0"/>
              </a:spcAft>
              <a:buSzPts val="3000"/>
              <a:buNone/>
            </a:pPr>
            <a:endParaRPr lang="en-IN" sz="1800" dirty="0">
              <a:latin typeface="Times New Roman"/>
              <a:ea typeface="Times New Roman"/>
              <a:cs typeface="Times New Roman"/>
              <a:sym typeface="Times New Roman"/>
            </a:endParaRPr>
          </a:p>
          <a:p>
            <a:pPr marL="38100" lvl="0" indent="0" algn="just" rtl="0">
              <a:lnSpc>
                <a:spcPct val="115000"/>
              </a:lnSpc>
              <a:spcBef>
                <a:spcPts val="600"/>
              </a:spcBef>
              <a:spcAft>
                <a:spcPts val="0"/>
              </a:spcAft>
              <a:buSzPts val="3000"/>
              <a:buNone/>
            </a:pPr>
            <a:endParaRPr sz="1800" dirty="0">
              <a:latin typeface="Times New Roman"/>
              <a:ea typeface="Times New Roman"/>
              <a:cs typeface="Times New Roman"/>
              <a:sym typeface="Times New Roman"/>
            </a:endParaRPr>
          </a:p>
          <a:p>
            <a:pPr marL="457200" lvl="0" indent="-419100" algn="just" rtl="0">
              <a:lnSpc>
                <a:spcPct val="115000"/>
              </a:lnSpc>
              <a:spcBef>
                <a:spcPts val="600"/>
              </a:spcBef>
              <a:spcAft>
                <a:spcPts val="0"/>
              </a:spcAft>
              <a:buClr>
                <a:schemeClr val="dk1"/>
              </a:buClr>
              <a:buSzPts val="3000"/>
              <a:buFont typeface="Noto Sans Symbols"/>
              <a:buChar char="⮚"/>
            </a:pPr>
            <a:endParaRPr lang="en-US" sz="1800" dirty="0">
              <a:latin typeface="Times New Roman"/>
              <a:ea typeface="Times New Roman"/>
              <a:cs typeface="Times New Roman"/>
              <a:sym typeface="Times New Roman"/>
            </a:endParaRPr>
          </a:p>
          <a:p>
            <a:pPr marL="457200" lvl="0" indent="-419100" algn="just" rtl="0">
              <a:lnSpc>
                <a:spcPct val="115000"/>
              </a:lnSpc>
              <a:spcBef>
                <a:spcPts val="600"/>
              </a:spcBef>
              <a:spcAft>
                <a:spcPts val="0"/>
              </a:spcAft>
              <a:buClr>
                <a:schemeClr val="dk1"/>
              </a:buClr>
              <a:buSzPts val="3000"/>
              <a:buFont typeface="Noto Sans Symbols"/>
              <a:buChar char="⮚"/>
            </a:pPr>
            <a:r>
              <a:rPr lang="en-US" sz="1800" dirty="0">
                <a:latin typeface="Times New Roman"/>
                <a:ea typeface="Times New Roman"/>
                <a:cs typeface="Times New Roman"/>
                <a:sym typeface="Times New Roman"/>
              </a:rPr>
              <a:t>The dataset is split into Train and Test sets with a split ratio of 8:2. </a:t>
            </a:r>
            <a:endParaRPr sz="1800" dirty="0">
              <a:latin typeface="Times New Roman"/>
              <a:ea typeface="Times New Roman"/>
              <a:cs typeface="Times New Roman"/>
              <a:sym typeface="Times New Roman"/>
            </a:endParaRPr>
          </a:p>
          <a:p>
            <a:pPr marL="457200" lvl="0" indent="-419100" algn="just" rtl="0">
              <a:lnSpc>
                <a:spcPct val="115000"/>
              </a:lnSpc>
              <a:spcBef>
                <a:spcPts val="600"/>
              </a:spcBef>
              <a:spcAft>
                <a:spcPts val="0"/>
              </a:spcAft>
              <a:buClr>
                <a:schemeClr val="dk1"/>
              </a:buClr>
              <a:buSzPts val="3000"/>
              <a:buFont typeface="Noto Sans Symbols"/>
              <a:buChar char="⮚"/>
            </a:pPr>
            <a:r>
              <a:rPr lang="en-US" sz="1800" dirty="0">
                <a:latin typeface="Times New Roman"/>
                <a:ea typeface="Times New Roman"/>
                <a:cs typeface="Times New Roman"/>
                <a:sym typeface="Times New Roman"/>
              </a:rPr>
              <a:t>Features for Title and Description are concatenated to construct a final feature matrix. The Stochastic gradient descent(SGD) is an optimization algorithm to find the model parameters that correspond to the best fit between predicted and actual outputs and a highly robust classifier used to train the model.</a:t>
            </a:r>
            <a:endParaRPr sz="1800" dirty="0">
              <a:latin typeface="Times New Roman"/>
              <a:ea typeface="Times New Roman"/>
              <a:cs typeface="Times New Roman"/>
              <a:sym typeface="Times New Roman"/>
            </a:endParaRPr>
          </a:p>
        </p:txBody>
      </p:sp>
      <p:sp>
        <p:nvSpPr>
          <p:cNvPr id="296" name="Google Shape;296;p3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5" name="image6.png">
            <a:extLst>
              <a:ext uri="{FF2B5EF4-FFF2-40B4-BE49-F238E27FC236}">
                <a16:creationId xmlns:a16="http://schemas.microsoft.com/office/drawing/2014/main" id="{FEB07C56-0A22-4B79-AD34-71DA1B2837E9}"/>
              </a:ext>
            </a:extLst>
          </p:cNvPr>
          <p:cNvPicPr/>
          <p:nvPr/>
        </p:nvPicPr>
        <p:blipFill>
          <a:blip r:embed="rId3"/>
          <a:srcRect t="5202"/>
          <a:stretch>
            <a:fillRect/>
          </a:stretch>
        </p:blipFill>
        <p:spPr>
          <a:xfrm>
            <a:off x="1646555" y="2271860"/>
            <a:ext cx="5850890" cy="1715678"/>
          </a:xfrm>
          <a:prstGeom prst="rect">
            <a:avLst/>
          </a:prstGeo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title"/>
          </p:nvPr>
        </p:nvSpPr>
        <p:spPr>
          <a:xfrm>
            <a:off x="729450" y="5578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03" name="Google Shape;303;p39"/>
          <p:cNvSpPr txBox="1">
            <a:spLocks noGrp="1"/>
          </p:cNvSpPr>
          <p:nvPr>
            <p:ph type="body" idx="1"/>
          </p:nvPr>
        </p:nvSpPr>
        <p:spPr>
          <a:xfrm>
            <a:off x="727650" y="1874349"/>
            <a:ext cx="7688700" cy="392313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SzPts val="3000"/>
              <a:buNone/>
            </a:pPr>
            <a:r>
              <a:rPr lang="en-US" sz="1800" b="1" u="sng">
                <a:solidFill>
                  <a:srgbClr val="C00000"/>
                </a:solidFill>
                <a:latin typeface="Times New Roman"/>
                <a:ea typeface="Times New Roman"/>
                <a:cs typeface="Times New Roman"/>
                <a:sym typeface="Times New Roman"/>
              </a:rPr>
              <a:t>(B) Web Scrapping:</a:t>
            </a:r>
            <a:endParaRPr sz="1800" b="1" u="sng">
              <a:solidFill>
                <a:srgbClr val="C00000"/>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3000"/>
              <a:buNone/>
            </a:pPr>
            <a:endParaRPr/>
          </a:p>
        </p:txBody>
      </p:sp>
      <p:sp>
        <p:nvSpPr>
          <p:cNvPr id="304" name="Google Shape;304;p3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05" name="Google Shape;305;p39"/>
          <p:cNvSpPr txBox="1"/>
          <p:nvPr/>
        </p:nvSpPr>
        <p:spPr>
          <a:xfrm>
            <a:off x="556182" y="1987395"/>
            <a:ext cx="7192652" cy="42514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Web scraping is the process of extracting content and data from a website, web scraping extracts underlying HTML code, we use this technique with Python to extract contact details from their channel if the channel owner published one.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06" name="Google Shape;306;p39"/>
          <p:cNvPicPr preferRelativeResize="0"/>
          <p:nvPr/>
        </p:nvPicPr>
        <p:blipFill rotWithShape="1">
          <a:blip r:embed="rId3">
            <a:alphaModFix/>
          </a:blip>
          <a:srcRect/>
          <a:stretch/>
        </p:blipFill>
        <p:spPr>
          <a:xfrm>
            <a:off x="1931035" y="2402450"/>
            <a:ext cx="3121732" cy="17106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729450" y="5578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13" name="Google Shape;313;p40"/>
          <p:cNvSpPr txBox="1">
            <a:spLocks noGrp="1"/>
          </p:cNvSpPr>
          <p:nvPr>
            <p:ph type="body" idx="1"/>
          </p:nvPr>
        </p:nvSpPr>
        <p:spPr>
          <a:xfrm>
            <a:off x="670425" y="1800598"/>
            <a:ext cx="7688700" cy="390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3000"/>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360"/>
              </a:spcBef>
              <a:spcAft>
                <a:spcPts val="0"/>
              </a:spcAft>
              <a:buSzPts val="3000"/>
              <a:buNone/>
            </a:pPr>
            <a:endParaRPr sz="2000" u="sng">
              <a:solidFill>
                <a:schemeClr val="accent3"/>
              </a:solidFill>
              <a:latin typeface="Times New Roman"/>
              <a:ea typeface="Times New Roman"/>
              <a:cs typeface="Times New Roman"/>
              <a:sym typeface="Times New Roman"/>
            </a:endParaRPr>
          </a:p>
        </p:txBody>
      </p:sp>
      <p:sp>
        <p:nvSpPr>
          <p:cNvPr id="314" name="Google Shape;314;p4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15" name="Google Shape;315;p40"/>
          <p:cNvSpPr txBox="1"/>
          <p:nvPr/>
        </p:nvSpPr>
        <p:spPr>
          <a:xfrm>
            <a:off x="358219" y="1913641"/>
            <a:ext cx="8497031" cy="5736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sng" strike="noStrike" cap="none">
                <a:solidFill>
                  <a:schemeClr val="accent2"/>
                </a:solidFill>
                <a:latin typeface="Times New Roman"/>
                <a:ea typeface="Times New Roman"/>
                <a:cs typeface="Times New Roman"/>
                <a:sym typeface="Times New Roman"/>
              </a:rPr>
              <a:t>(C) Fetching youtube channel details</a:t>
            </a: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With the YouTube Data API, we request Advertisers focused information and receive responses in JSON format. Such as subscribers count, Total view count of the channel, Total videos posted in a channel, Latest video uploaded, and View count for latest videos.</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sng"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16" name="Google Shape;316;p40"/>
          <p:cNvPicPr preferRelativeResize="0"/>
          <p:nvPr/>
        </p:nvPicPr>
        <p:blipFill rotWithShape="1">
          <a:blip r:embed="rId3">
            <a:alphaModFix/>
          </a:blip>
          <a:srcRect/>
          <a:stretch/>
        </p:blipFill>
        <p:spPr>
          <a:xfrm>
            <a:off x="1904215" y="2553069"/>
            <a:ext cx="3978841" cy="17455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1"/>
          <p:cNvSpPr txBox="1">
            <a:spLocks noGrp="1"/>
          </p:cNvSpPr>
          <p:nvPr>
            <p:ph type="title"/>
          </p:nvPr>
        </p:nvSpPr>
        <p:spPr>
          <a:xfrm>
            <a:off x="729450" y="5578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23" name="Google Shape;323;p41"/>
          <p:cNvSpPr txBox="1">
            <a:spLocks noGrp="1"/>
          </p:cNvSpPr>
          <p:nvPr>
            <p:ph type="body" idx="1"/>
          </p:nvPr>
        </p:nvSpPr>
        <p:spPr>
          <a:xfrm>
            <a:off x="727650" y="1668024"/>
            <a:ext cx="7688700" cy="43368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Clr>
                <a:schemeClr val="dk1"/>
              </a:buClr>
              <a:buSzPts val="3000"/>
              <a:buNone/>
            </a:pPr>
            <a:r>
              <a:rPr lang="en-US" sz="1800" b="1" u="sng">
                <a:solidFill>
                  <a:schemeClr val="accent2"/>
                </a:solidFill>
                <a:latin typeface="Times New Roman"/>
                <a:ea typeface="Times New Roman"/>
                <a:cs typeface="Times New Roman"/>
                <a:sym typeface="Times New Roman"/>
              </a:rPr>
              <a:t>(D) Cloud Storage</a:t>
            </a:r>
            <a:endParaRPr/>
          </a:p>
          <a:p>
            <a:pPr marL="0" lvl="0" indent="0" algn="l" rtl="0">
              <a:lnSpc>
                <a:spcPct val="100000"/>
              </a:lnSpc>
              <a:spcBef>
                <a:spcPts val="600"/>
              </a:spcBef>
              <a:spcAft>
                <a:spcPts val="0"/>
              </a:spcAft>
              <a:buClr>
                <a:schemeClr val="dk1"/>
              </a:buClr>
              <a:buSzPts val="3000"/>
              <a:buNone/>
            </a:pPr>
            <a:endParaRPr sz="1800" b="1" u="sng">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None/>
            </a:pPr>
            <a:endParaRPr sz="1800" b="1" u="sng">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a:p>
            <a:pPr marL="38100" lvl="0" indent="0" algn="just" rtl="0">
              <a:lnSpc>
                <a:spcPct val="115000"/>
              </a:lnSpc>
              <a:spcBef>
                <a:spcPts val="600"/>
              </a:spcBef>
              <a:spcAft>
                <a:spcPts val="0"/>
              </a:spcAft>
              <a:buSzPts val="3000"/>
              <a:buNone/>
            </a:pPr>
            <a:r>
              <a:rPr lang="en-US" sz="1800">
                <a:latin typeface="Times New Roman"/>
                <a:ea typeface="Times New Roman"/>
                <a:cs typeface="Times New Roman"/>
                <a:sym typeface="Times New Roman"/>
              </a:rPr>
              <a:t>Firebase is a Backend-as-a-Service (Baas) from Google. The Firebase Firestore Database allows secure access to the database directly from client-side code. We use firebase to store our data such as Youtube Channel Ids, Channel details, and Contact details.</a:t>
            </a:r>
            <a:endParaRPr sz="1800">
              <a:latin typeface="Times New Roman"/>
              <a:ea typeface="Times New Roman"/>
              <a:cs typeface="Times New Roman"/>
              <a:sym typeface="Times New Roman"/>
            </a:endParaRPr>
          </a:p>
          <a:p>
            <a:pPr marL="38100" lvl="0" indent="0" algn="just" rtl="0">
              <a:lnSpc>
                <a:spcPct val="115000"/>
              </a:lnSpc>
              <a:spcBef>
                <a:spcPts val="600"/>
              </a:spcBef>
              <a:spcAft>
                <a:spcPts val="0"/>
              </a:spcAft>
              <a:buSzPts val="30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p:txBody>
      </p:sp>
      <p:sp>
        <p:nvSpPr>
          <p:cNvPr id="324" name="Google Shape;324;p4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25" name="Google Shape;325;p41"/>
          <p:cNvSpPr txBox="1"/>
          <p:nvPr/>
        </p:nvSpPr>
        <p:spPr>
          <a:xfrm>
            <a:off x="2307325" y="4455550"/>
            <a:ext cx="1387200" cy="24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26" name="Google Shape;326;p41"/>
          <p:cNvPicPr preferRelativeResize="0"/>
          <p:nvPr/>
        </p:nvPicPr>
        <p:blipFill rotWithShape="1">
          <a:blip r:embed="rId3">
            <a:alphaModFix/>
          </a:blip>
          <a:srcRect/>
          <a:stretch/>
        </p:blipFill>
        <p:spPr>
          <a:xfrm>
            <a:off x="2601798" y="2350770"/>
            <a:ext cx="3387522" cy="1900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2"/>
          <p:cNvSpPr txBox="1">
            <a:spLocks noGrp="1"/>
          </p:cNvSpPr>
          <p:nvPr>
            <p:ph type="title"/>
          </p:nvPr>
        </p:nvSpPr>
        <p:spPr>
          <a:xfrm>
            <a:off x="729450" y="5578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33" name="Google Shape;333;p42"/>
          <p:cNvSpPr txBox="1">
            <a:spLocks noGrp="1"/>
          </p:cNvSpPr>
          <p:nvPr>
            <p:ph type="body" idx="1"/>
          </p:nvPr>
        </p:nvSpPr>
        <p:spPr>
          <a:xfrm>
            <a:off x="729450" y="1879298"/>
            <a:ext cx="7688700" cy="390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3000"/>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lnSpc>
                <a:spcPct val="100000"/>
              </a:lnSpc>
              <a:spcBef>
                <a:spcPts val="360"/>
              </a:spcBef>
              <a:spcAft>
                <a:spcPts val="0"/>
              </a:spcAft>
              <a:buSzPts val="3000"/>
              <a:buNone/>
            </a:pPr>
            <a:endParaRPr sz="2000" u="sng">
              <a:solidFill>
                <a:schemeClr val="accent3"/>
              </a:solidFill>
              <a:latin typeface="Times New Roman"/>
              <a:ea typeface="Times New Roman"/>
              <a:cs typeface="Times New Roman"/>
              <a:sym typeface="Times New Roman"/>
            </a:endParaRPr>
          </a:p>
        </p:txBody>
      </p:sp>
      <p:sp>
        <p:nvSpPr>
          <p:cNvPr id="334" name="Google Shape;334;p4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35" name="Google Shape;335;p42"/>
          <p:cNvSpPr txBox="1"/>
          <p:nvPr/>
        </p:nvSpPr>
        <p:spPr>
          <a:xfrm>
            <a:off x="339365" y="1879298"/>
            <a:ext cx="8305014" cy="444887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b="1" i="0" u="sng" strike="noStrike" cap="none" dirty="0">
                <a:solidFill>
                  <a:schemeClr val="accent2"/>
                </a:solidFill>
                <a:latin typeface="Times New Roman"/>
                <a:ea typeface="Times New Roman"/>
                <a:cs typeface="Times New Roman"/>
                <a:sym typeface="Times New Roman"/>
              </a:rPr>
              <a:t>(E) Web Application:</a:t>
            </a:r>
          </a:p>
          <a:p>
            <a:pPr marL="0" marR="0" lvl="0" indent="0" algn="just" rtl="0">
              <a:lnSpc>
                <a:spcPct val="115000"/>
              </a:lnSpc>
              <a:spcBef>
                <a:spcPts val="0"/>
              </a:spcBef>
              <a:spcAft>
                <a:spcPts val="0"/>
              </a:spcAft>
              <a:buNone/>
            </a:pPr>
            <a:endParaRPr sz="1800" b="1" i="0" u="sng" strike="noStrike" cap="none" dirty="0">
              <a:solidFill>
                <a:schemeClr val="accent2"/>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lang="en-US"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lang="en-US" sz="18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lang="en-US"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lang="en-US" sz="18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lang="en-US"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lang="en-US" sz="18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React-</a:t>
            </a:r>
            <a:r>
              <a:rPr lang="en-US" sz="1800" b="0" i="0" u="none" strike="noStrike" cap="none" dirty="0" err="1">
                <a:solidFill>
                  <a:srgbClr val="000000"/>
                </a:solidFill>
                <a:latin typeface="Times New Roman"/>
                <a:ea typeface="Times New Roman"/>
                <a:cs typeface="Times New Roman"/>
                <a:sym typeface="Times New Roman"/>
              </a:rPr>
              <a:t>js</a:t>
            </a:r>
            <a:r>
              <a:rPr lang="en-US" sz="1800" b="0" i="0" u="none" strike="noStrike" cap="none" dirty="0">
                <a:solidFill>
                  <a:srgbClr val="000000"/>
                </a:solidFill>
                <a:latin typeface="Times New Roman"/>
                <a:ea typeface="Times New Roman"/>
                <a:cs typeface="Times New Roman"/>
                <a:sym typeface="Times New Roman"/>
              </a:rPr>
              <a:t> is an open-source JavaScript library from meta that is used for building user interfaces specifically for single-page applications. We used </a:t>
            </a:r>
            <a:r>
              <a:rPr lang="en-US" sz="1800" b="0" i="0" u="none" strike="noStrike" cap="none" dirty="0" err="1">
                <a:solidFill>
                  <a:srgbClr val="000000"/>
                </a:solidFill>
                <a:latin typeface="Times New Roman"/>
                <a:ea typeface="Times New Roman"/>
                <a:cs typeface="Times New Roman"/>
                <a:sym typeface="Times New Roman"/>
              </a:rPr>
              <a:t>reactjs</a:t>
            </a:r>
            <a:r>
              <a:rPr lang="en-US" sz="1800" b="0" i="0" u="none" strike="noStrike" cap="none" dirty="0">
                <a:solidFill>
                  <a:srgbClr val="000000"/>
                </a:solidFill>
                <a:latin typeface="Times New Roman"/>
                <a:ea typeface="Times New Roman"/>
                <a:cs typeface="Times New Roman"/>
                <a:sym typeface="Times New Roman"/>
              </a:rPr>
              <a:t> to build our website to showcase the </a:t>
            </a:r>
            <a:r>
              <a:rPr lang="en-US" sz="1800" b="0" i="0" u="none" strike="noStrike" cap="none" dirty="0" err="1">
                <a:solidFill>
                  <a:srgbClr val="000000"/>
                </a:solidFill>
                <a:latin typeface="Times New Roman"/>
                <a:ea typeface="Times New Roman"/>
                <a:cs typeface="Times New Roman"/>
                <a:sym typeface="Times New Roman"/>
              </a:rPr>
              <a:t>youtube</a:t>
            </a:r>
            <a:r>
              <a:rPr lang="en-US" sz="1800" b="0" i="0" u="none" strike="noStrike" cap="none" dirty="0">
                <a:solidFill>
                  <a:srgbClr val="000000"/>
                </a:solidFill>
                <a:latin typeface="Times New Roman"/>
                <a:ea typeface="Times New Roman"/>
                <a:cs typeface="Times New Roman"/>
                <a:sym typeface="Times New Roman"/>
              </a:rPr>
              <a:t> channels and new YouTubers can also make a request to add their channel to our application.</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6" name="image21.png">
            <a:extLst>
              <a:ext uri="{FF2B5EF4-FFF2-40B4-BE49-F238E27FC236}">
                <a16:creationId xmlns:a16="http://schemas.microsoft.com/office/drawing/2014/main" id="{149A7029-0C02-456A-ABF7-E89D574AF318}"/>
              </a:ext>
            </a:extLst>
          </p:cNvPr>
          <p:cNvPicPr/>
          <p:nvPr/>
        </p:nvPicPr>
        <p:blipFill>
          <a:blip r:embed="rId3"/>
          <a:srcRect/>
          <a:stretch>
            <a:fillRect/>
          </a:stretch>
        </p:blipFill>
        <p:spPr>
          <a:xfrm>
            <a:off x="1764030" y="2262433"/>
            <a:ext cx="5615940" cy="2258137"/>
          </a:xfrm>
          <a:prstGeom prst="rect">
            <a:avLst/>
          </a:prstGeo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2"/>
          <p:cNvSpPr txBox="1">
            <a:spLocks noGrp="1"/>
          </p:cNvSpPr>
          <p:nvPr>
            <p:ph type="title"/>
          </p:nvPr>
        </p:nvSpPr>
        <p:spPr>
          <a:xfrm>
            <a:off x="729450" y="5578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000" b="1" dirty="0">
                <a:solidFill>
                  <a:schemeClr val="accent2"/>
                </a:solidFill>
                <a:latin typeface="Times New Roman"/>
                <a:ea typeface="Times New Roman"/>
                <a:cs typeface="Times New Roman"/>
                <a:sym typeface="Times New Roman"/>
              </a:rPr>
              <a:t>Result</a:t>
            </a:r>
            <a:endParaRPr sz="3000" b="1" dirty="0">
              <a:solidFill>
                <a:schemeClr val="accent2"/>
              </a:solidFill>
              <a:latin typeface="Times New Roman"/>
              <a:ea typeface="Times New Roman"/>
              <a:cs typeface="Times New Roman"/>
              <a:sym typeface="Times New Roman"/>
            </a:endParaRPr>
          </a:p>
        </p:txBody>
      </p:sp>
      <p:sp>
        <p:nvSpPr>
          <p:cNvPr id="333" name="Google Shape;333;p42"/>
          <p:cNvSpPr txBox="1">
            <a:spLocks noGrp="1"/>
          </p:cNvSpPr>
          <p:nvPr>
            <p:ph type="body" idx="1"/>
          </p:nvPr>
        </p:nvSpPr>
        <p:spPr>
          <a:xfrm>
            <a:off x="729450" y="1879298"/>
            <a:ext cx="7688700" cy="390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3000"/>
              <a:buNone/>
            </a:pPr>
            <a:r>
              <a:rPr lang="en-US" sz="2000" u="sng" dirty="0">
                <a:solidFill>
                  <a:schemeClr val="accent3"/>
                </a:solidFill>
                <a:latin typeface="Times New Roman"/>
                <a:ea typeface="Times New Roman"/>
                <a:cs typeface="Times New Roman"/>
                <a:sym typeface="Times New Roman"/>
              </a:rPr>
              <a:t>IMPLEMENTATION</a:t>
            </a:r>
            <a:endParaRPr sz="2000" u="sng" dirty="0">
              <a:solidFill>
                <a:schemeClr val="accent3"/>
              </a:solidFill>
              <a:latin typeface="Times New Roman"/>
              <a:ea typeface="Times New Roman"/>
              <a:cs typeface="Times New Roman"/>
              <a:sym typeface="Times New Roman"/>
            </a:endParaRPr>
          </a:p>
          <a:p>
            <a:pPr marL="0" lvl="0" indent="0" algn="l" rtl="0">
              <a:lnSpc>
                <a:spcPct val="100000"/>
              </a:lnSpc>
              <a:spcBef>
                <a:spcPts val="360"/>
              </a:spcBef>
              <a:spcAft>
                <a:spcPts val="0"/>
              </a:spcAft>
              <a:buSzPts val="3000"/>
              <a:buNone/>
            </a:pPr>
            <a:endParaRPr sz="2000" u="sng" dirty="0">
              <a:solidFill>
                <a:schemeClr val="accent3"/>
              </a:solidFill>
              <a:latin typeface="Times New Roman"/>
              <a:ea typeface="Times New Roman"/>
              <a:cs typeface="Times New Roman"/>
              <a:sym typeface="Times New Roman"/>
            </a:endParaRPr>
          </a:p>
        </p:txBody>
      </p:sp>
      <p:sp>
        <p:nvSpPr>
          <p:cNvPr id="334" name="Google Shape;334;p4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7" name="image11.png">
            <a:extLst>
              <a:ext uri="{FF2B5EF4-FFF2-40B4-BE49-F238E27FC236}">
                <a16:creationId xmlns:a16="http://schemas.microsoft.com/office/drawing/2014/main" id="{64528546-DC22-4626-8780-05AE7B17B03E}"/>
              </a:ext>
            </a:extLst>
          </p:cNvPr>
          <p:cNvPicPr/>
          <p:nvPr/>
        </p:nvPicPr>
        <p:blipFill>
          <a:blip r:embed="rId3"/>
          <a:srcRect/>
          <a:stretch>
            <a:fillRect/>
          </a:stretch>
        </p:blipFill>
        <p:spPr>
          <a:xfrm>
            <a:off x="1706880" y="2008402"/>
            <a:ext cx="5730240" cy="3413760"/>
          </a:xfrm>
          <a:prstGeom prst="rect">
            <a:avLst/>
          </a:prstGeom>
          <a:ln/>
        </p:spPr>
      </p:pic>
    </p:spTree>
    <p:extLst>
      <p:ext uri="{BB962C8B-B14F-4D97-AF65-F5344CB8AC3E}">
        <p14:creationId xmlns:p14="http://schemas.microsoft.com/office/powerpoint/2010/main" val="77331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2"/>
          <p:cNvSpPr txBox="1">
            <a:spLocks noGrp="1"/>
          </p:cNvSpPr>
          <p:nvPr>
            <p:ph type="title"/>
          </p:nvPr>
        </p:nvSpPr>
        <p:spPr>
          <a:xfrm>
            <a:off x="729450" y="557825"/>
            <a:ext cx="81258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000" b="1" dirty="0">
                <a:solidFill>
                  <a:schemeClr val="accent2"/>
                </a:solidFill>
                <a:latin typeface="Times New Roman"/>
                <a:ea typeface="Times New Roman"/>
                <a:cs typeface="Times New Roman"/>
                <a:sym typeface="Times New Roman"/>
              </a:rPr>
              <a:t>Result</a:t>
            </a:r>
            <a:endParaRPr sz="3000" b="1" dirty="0">
              <a:solidFill>
                <a:schemeClr val="accent2"/>
              </a:solidFill>
              <a:latin typeface="Times New Roman"/>
              <a:ea typeface="Times New Roman"/>
              <a:cs typeface="Times New Roman"/>
              <a:sym typeface="Times New Roman"/>
            </a:endParaRPr>
          </a:p>
        </p:txBody>
      </p:sp>
      <p:sp>
        <p:nvSpPr>
          <p:cNvPr id="333" name="Google Shape;333;p42"/>
          <p:cNvSpPr txBox="1">
            <a:spLocks noGrp="1"/>
          </p:cNvSpPr>
          <p:nvPr>
            <p:ph type="body" idx="1"/>
          </p:nvPr>
        </p:nvSpPr>
        <p:spPr>
          <a:xfrm>
            <a:off x="729450" y="1879298"/>
            <a:ext cx="7688700" cy="390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3000"/>
              <a:buNone/>
            </a:pPr>
            <a:r>
              <a:rPr lang="en-US" sz="2000" u="sng" dirty="0">
                <a:solidFill>
                  <a:schemeClr val="accent3"/>
                </a:solidFill>
                <a:latin typeface="Times New Roman"/>
                <a:ea typeface="Times New Roman"/>
                <a:cs typeface="Times New Roman"/>
                <a:sym typeface="Times New Roman"/>
              </a:rPr>
              <a:t>IMPLEMENTATION</a:t>
            </a:r>
            <a:endParaRPr sz="2000" u="sng" dirty="0">
              <a:solidFill>
                <a:schemeClr val="accent3"/>
              </a:solidFill>
              <a:latin typeface="Times New Roman"/>
              <a:ea typeface="Times New Roman"/>
              <a:cs typeface="Times New Roman"/>
              <a:sym typeface="Times New Roman"/>
            </a:endParaRPr>
          </a:p>
          <a:p>
            <a:pPr marL="0" lvl="0" indent="0" algn="l" rtl="0">
              <a:lnSpc>
                <a:spcPct val="100000"/>
              </a:lnSpc>
              <a:spcBef>
                <a:spcPts val="360"/>
              </a:spcBef>
              <a:spcAft>
                <a:spcPts val="0"/>
              </a:spcAft>
              <a:buSzPts val="3000"/>
              <a:buNone/>
            </a:pPr>
            <a:endParaRPr sz="2000" u="sng" dirty="0">
              <a:solidFill>
                <a:schemeClr val="accent3"/>
              </a:solidFill>
              <a:latin typeface="Times New Roman"/>
              <a:ea typeface="Times New Roman"/>
              <a:cs typeface="Times New Roman"/>
              <a:sym typeface="Times New Roman"/>
            </a:endParaRPr>
          </a:p>
        </p:txBody>
      </p:sp>
      <p:sp>
        <p:nvSpPr>
          <p:cNvPr id="334" name="Google Shape;334;p4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8" name="image15.png">
            <a:extLst>
              <a:ext uri="{FF2B5EF4-FFF2-40B4-BE49-F238E27FC236}">
                <a16:creationId xmlns:a16="http://schemas.microsoft.com/office/drawing/2014/main" id="{DF595931-3FCF-4F90-8278-081E1A8E103C}"/>
              </a:ext>
            </a:extLst>
          </p:cNvPr>
          <p:cNvPicPr/>
          <p:nvPr/>
        </p:nvPicPr>
        <p:blipFill>
          <a:blip r:embed="rId3"/>
          <a:srcRect/>
          <a:stretch>
            <a:fillRect/>
          </a:stretch>
        </p:blipFill>
        <p:spPr>
          <a:xfrm>
            <a:off x="1556368" y="2202000"/>
            <a:ext cx="5729605" cy="3390900"/>
          </a:xfrm>
          <a:prstGeom prst="rect">
            <a:avLst/>
          </a:prstGeom>
          <a:ln/>
        </p:spPr>
      </p:pic>
    </p:spTree>
    <p:extLst>
      <p:ext uri="{BB962C8B-B14F-4D97-AF65-F5344CB8AC3E}">
        <p14:creationId xmlns:p14="http://schemas.microsoft.com/office/powerpoint/2010/main" val="378828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540700" y="787125"/>
            <a:ext cx="7688700" cy="1311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2"/>
              </a:buClr>
              <a:buSzPts val="3000"/>
              <a:buFont typeface="Times New Roman"/>
              <a:buNone/>
            </a:pPr>
            <a:endParaRPr sz="2800">
              <a:solidFill>
                <a:srgbClr val="0C343D"/>
              </a:solidFill>
            </a:endParaRPr>
          </a:p>
          <a:p>
            <a:pPr marL="0" lvl="0" indent="0" algn="l" rtl="0">
              <a:lnSpc>
                <a:spcPct val="100000"/>
              </a:lnSpc>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ABSTRACT</a:t>
            </a:r>
            <a:endParaRPr sz="3000">
              <a:solidFill>
                <a:schemeClr val="accent2"/>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05" name="Google Shape;105;p15"/>
          <p:cNvSpPr txBox="1">
            <a:spLocks noGrp="1"/>
          </p:cNvSpPr>
          <p:nvPr>
            <p:ph type="body" idx="1"/>
          </p:nvPr>
        </p:nvSpPr>
        <p:spPr>
          <a:xfrm>
            <a:off x="727650" y="1849800"/>
            <a:ext cx="7688700" cy="4250700"/>
          </a:xfrm>
          <a:prstGeom prst="rect">
            <a:avLst/>
          </a:prstGeom>
          <a:noFill/>
          <a:ln>
            <a:noFill/>
          </a:ln>
        </p:spPr>
        <p:txBody>
          <a:bodyPr spcFirstLastPara="1" wrap="square" lIns="91425" tIns="45700" rIns="91425" bIns="45700" anchor="t" anchorCtr="0">
            <a:noAutofit/>
          </a:bodyPr>
          <a:lstStyle/>
          <a:p>
            <a:pPr marL="457200" lvl="0" indent="-419100" algn="just" rtl="0">
              <a:lnSpc>
                <a:spcPct val="100000"/>
              </a:lnSpc>
              <a:spcBef>
                <a:spcPts val="0"/>
              </a:spcBef>
              <a:spcAft>
                <a:spcPts val="0"/>
              </a:spcAft>
              <a:buClr>
                <a:srgbClr val="3F3F3F"/>
              </a:buClr>
              <a:buSzPts val="3000"/>
              <a:buFont typeface="Arial"/>
              <a:buChar char="•"/>
            </a:pPr>
            <a:r>
              <a:rPr lang="en-US" sz="1800">
                <a:solidFill>
                  <a:srgbClr val="3F3F3F"/>
                </a:solidFill>
                <a:latin typeface="Times New Roman"/>
                <a:ea typeface="Times New Roman"/>
                <a:cs typeface="Times New Roman"/>
                <a:sym typeface="Times New Roman"/>
              </a:rPr>
              <a:t>Ads are one of the key revenue in today's digital world.</a:t>
            </a:r>
            <a:endParaRPr/>
          </a:p>
          <a:p>
            <a:pPr marL="457200" lvl="0" indent="-228600" algn="just" rtl="0">
              <a:lnSpc>
                <a:spcPct val="100000"/>
              </a:lnSpc>
              <a:spcBef>
                <a:spcPts val="0"/>
              </a:spcBef>
              <a:spcAft>
                <a:spcPts val="0"/>
              </a:spcAft>
              <a:buClr>
                <a:schemeClr val="dk1"/>
              </a:buClr>
              <a:buSzPts val="3000"/>
              <a:buFont typeface="Arial"/>
              <a:buNone/>
            </a:pPr>
            <a:endParaRPr sz="1800">
              <a:solidFill>
                <a:srgbClr val="3F3F3F"/>
              </a:solidFill>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rgbClr val="3F3F3F"/>
              </a:buClr>
              <a:buSzPts val="3000"/>
              <a:buFont typeface="Arial"/>
              <a:buChar char="•"/>
            </a:pPr>
            <a:r>
              <a:rPr lang="en-US" sz="1800">
                <a:solidFill>
                  <a:srgbClr val="3F3F3F"/>
                </a:solidFill>
                <a:latin typeface="Times New Roman"/>
                <a:ea typeface="Times New Roman"/>
                <a:cs typeface="Times New Roman"/>
                <a:sym typeface="Times New Roman"/>
              </a:rPr>
              <a:t>Ads are approaching users in multiple ways and have been evolving from generation to generation.</a:t>
            </a:r>
            <a:endParaRPr/>
          </a:p>
          <a:p>
            <a:pPr marL="457200" lvl="0" indent="-228600" algn="just" rtl="0">
              <a:lnSpc>
                <a:spcPct val="100000"/>
              </a:lnSpc>
              <a:spcBef>
                <a:spcPts val="0"/>
              </a:spcBef>
              <a:spcAft>
                <a:spcPts val="0"/>
              </a:spcAft>
              <a:buClr>
                <a:schemeClr val="dk1"/>
              </a:buClr>
              <a:buSzPts val="3000"/>
              <a:buFont typeface="Arial"/>
              <a:buNone/>
            </a:pPr>
            <a:endParaRPr sz="1800">
              <a:solidFill>
                <a:srgbClr val="3F3F3F"/>
              </a:solidFill>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rgbClr val="3F3F3F"/>
              </a:buClr>
              <a:buSzPts val="3000"/>
              <a:buFont typeface="Arial"/>
              <a:buChar char="•"/>
            </a:pPr>
            <a:r>
              <a:rPr lang="en-US" sz="1800">
                <a:solidFill>
                  <a:srgbClr val="3F3F3F"/>
                </a:solidFill>
                <a:latin typeface="Times New Roman"/>
                <a:ea typeface="Times New Roman"/>
                <a:cs typeface="Times New Roman"/>
                <a:sym typeface="Times New Roman"/>
              </a:rPr>
              <a:t>Previously we could only see ads on tv, radio, and newspaper but nowadays in the modern world ads reach us mostly through online platforms such as Youtube, Facebook, Instagram, etc. </a:t>
            </a:r>
            <a:endParaRPr/>
          </a:p>
          <a:p>
            <a:pPr marL="457200" lvl="0" indent="-228600" algn="just" rtl="0">
              <a:lnSpc>
                <a:spcPct val="100000"/>
              </a:lnSpc>
              <a:spcBef>
                <a:spcPts val="0"/>
              </a:spcBef>
              <a:spcAft>
                <a:spcPts val="0"/>
              </a:spcAft>
              <a:buClr>
                <a:schemeClr val="dk1"/>
              </a:buClr>
              <a:buSzPts val="3000"/>
              <a:buFont typeface="Arial"/>
              <a:buNone/>
            </a:pPr>
            <a:endParaRPr sz="1800">
              <a:solidFill>
                <a:srgbClr val="3F3F3F"/>
              </a:solidFill>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rgbClr val="3F3F3F"/>
              </a:buClr>
              <a:buSzPts val="3000"/>
              <a:buFont typeface="Arial"/>
              <a:buChar char="•"/>
            </a:pPr>
            <a:r>
              <a:rPr lang="en-US" sz="1800">
                <a:solidFill>
                  <a:srgbClr val="3F3F3F"/>
                </a:solidFill>
                <a:latin typeface="Times New Roman"/>
                <a:ea typeface="Times New Roman"/>
                <a:cs typeface="Times New Roman"/>
                <a:sym typeface="Times New Roman"/>
              </a:rPr>
              <a:t>In today's digital platform YouTube is one of the immense benefiter from ads by running video ads on start and in between a content video.</a:t>
            </a:r>
            <a:endParaRPr/>
          </a:p>
          <a:p>
            <a:pPr marL="457200" lvl="0" indent="-228600" algn="just" rtl="0">
              <a:lnSpc>
                <a:spcPct val="100000"/>
              </a:lnSpc>
              <a:spcBef>
                <a:spcPts val="0"/>
              </a:spcBef>
              <a:spcAft>
                <a:spcPts val="0"/>
              </a:spcAft>
              <a:buClr>
                <a:schemeClr val="dk1"/>
              </a:buClr>
              <a:buSzPts val="3000"/>
              <a:buFont typeface="Arial"/>
              <a:buNone/>
            </a:pPr>
            <a:endParaRPr sz="1800">
              <a:solidFill>
                <a:srgbClr val="3F3F3F"/>
              </a:solidFill>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chemeClr val="dk1"/>
              </a:buClr>
              <a:buSzPts val="3000"/>
              <a:buFont typeface="Arial"/>
              <a:buChar char="•"/>
            </a:pPr>
            <a:r>
              <a:rPr lang="en-US" sz="1800">
                <a:latin typeface="Times New Roman"/>
                <a:ea typeface="Times New Roman"/>
                <a:cs typeface="Times New Roman"/>
                <a:sym typeface="Times New Roman"/>
              </a:rPr>
              <a:t>In the first quarter of 2021 Youtube’s income was about 8.6 billion U.S. dollars from advertisements alone</a:t>
            </a:r>
            <a:endParaRPr sz="1800">
              <a:solidFill>
                <a:srgbClr val="3F3F3F"/>
              </a:solidFill>
              <a:latin typeface="Times New Roman"/>
              <a:ea typeface="Times New Roman"/>
              <a:cs typeface="Times New Roman"/>
              <a:sym typeface="Times New Roman"/>
            </a:endParaRPr>
          </a:p>
          <a:p>
            <a:pPr marL="285750" lvl="0" indent="-95250" algn="just" rtl="0">
              <a:lnSpc>
                <a:spcPct val="100000"/>
              </a:lnSpc>
              <a:spcBef>
                <a:spcPts val="0"/>
              </a:spcBef>
              <a:spcAft>
                <a:spcPts val="0"/>
              </a:spcAft>
              <a:buClr>
                <a:srgbClr val="C6D0D9"/>
              </a:buClr>
              <a:buSzPts val="3000"/>
              <a:buFont typeface="Arial"/>
              <a:buNone/>
            </a:pPr>
            <a:endParaRPr sz="1800">
              <a:solidFill>
                <a:srgbClr val="3F3F3F"/>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a:p>
        </p:txBody>
      </p:sp>
      <p:sp>
        <p:nvSpPr>
          <p:cNvPr id="106" name="Google Shape;106;p1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txBox="1">
            <a:spLocks noGrp="1"/>
          </p:cNvSpPr>
          <p:nvPr>
            <p:ph type="title"/>
          </p:nvPr>
        </p:nvSpPr>
        <p:spPr>
          <a:xfrm>
            <a:off x="729450" y="774275"/>
            <a:ext cx="76887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Conclusions</a:t>
            </a:r>
            <a:endParaRPr b="1"/>
          </a:p>
        </p:txBody>
      </p:sp>
      <p:sp>
        <p:nvSpPr>
          <p:cNvPr id="369" name="Google Shape;369;p46"/>
          <p:cNvSpPr txBox="1">
            <a:spLocks noGrp="1"/>
          </p:cNvSpPr>
          <p:nvPr>
            <p:ph type="body" idx="1"/>
          </p:nvPr>
        </p:nvSpPr>
        <p:spPr>
          <a:xfrm>
            <a:off x="729450" y="1879298"/>
            <a:ext cx="7688700" cy="3907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600"/>
              </a:spcBef>
              <a:spcAft>
                <a:spcPts val="0"/>
              </a:spcAft>
              <a:buSzPts val="3000"/>
              <a:buNone/>
            </a:pPr>
            <a:r>
              <a:rPr lang="en-US" sz="1800">
                <a:latin typeface="Times New Roman"/>
                <a:ea typeface="Times New Roman"/>
                <a:cs typeface="Times New Roman"/>
                <a:sym typeface="Times New Roman"/>
              </a:rPr>
              <a:t>Paid promoter’s web application is developed for easy interaction with the current status of all youtube channels. This interactive portal will allow advertisers to compare and choose the best relevant paid promoter for their advertisements. A prototype system is implemented and various test scenarios were considered to validate the proposed system.</a:t>
            </a:r>
            <a:endParaRPr sz="1800">
              <a:solidFill>
                <a:srgbClr val="000000"/>
              </a:solidFill>
              <a:latin typeface="Times New Roman"/>
              <a:ea typeface="Times New Roman"/>
              <a:cs typeface="Times New Roman"/>
              <a:sym typeface="Times New Roman"/>
            </a:endParaRPr>
          </a:p>
        </p:txBody>
      </p:sp>
      <p:sp>
        <p:nvSpPr>
          <p:cNvPr id="370" name="Google Shape;370;p4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7"/>
          <p:cNvSpPr txBox="1">
            <a:spLocks noGrp="1"/>
          </p:cNvSpPr>
          <p:nvPr>
            <p:ph type="title"/>
          </p:nvPr>
        </p:nvSpPr>
        <p:spPr>
          <a:xfrm>
            <a:off x="729450" y="774275"/>
            <a:ext cx="76887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Future Enhancements</a:t>
            </a:r>
            <a:endParaRPr b="1"/>
          </a:p>
        </p:txBody>
      </p:sp>
      <p:sp>
        <p:nvSpPr>
          <p:cNvPr id="377" name="Google Shape;377;p47"/>
          <p:cNvSpPr txBox="1">
            <a:spLocks noGrp="1"/>
          </p:cNvSpPr>
          <p:nvPr>
            <p:ph type="body" idx="1"/>
          </p:nvPr>
        </p:nvSpPr>
        <p:spPr>
          <a:xfrm>
            <a:off x="729450" y="1879298"/>
            <a:ext cx="7688700" cy="3907200"/>
          </a:xfrm>
          <a:prstGeom prst="rect">
            <a:avLst/>
          </a:prstGeom>
          <a:noFill/>
          <a:ln>
            <a:noFill/>
          </a:ln>
        </p:spPr>
        <p:txBody>
          <a:bodyPr spcFirstLastPara="1" wrap="square" lIns="91425" tIns="45700" rIns="91425" bIns="45700" anchor="t" anchorCtr="0">
            <a:noAutofit/>
          </a:bodyPr>
          <a:lstStyle/>
          <a:p>
            <a:pPr marL="38100" lvl="0" indent="0" algn="just" rtl="0">
              <a:lnSpc>
                <a:spcPct val="115000"/>
              </a:lnSpc>
              <a:spcBef>
                <a:spcPts val="600"/>
              </a:spcBef>
              <a:spcAft>
                <a:spcPts val="0"/>
              </a:spcAft>
              <a:buSzPts val="3000"/>
              <a:buNone/>
            </a:pPr>
            <a:endParaRPr lang="en-US" sz="1800" dirty="0">
              <a:latin typeface="Times New Roman"/>
              <a:ea typeface="Times New Roman"/>
              <a:cs typeface="Times New Roman"/>
              <a:sym typeface="Times New Roman"/>
            </a:endParaRPr>
          </a:p>
          <a:p>
            <a:pPr algn="just">
              <a:lnSpc>
                <a:spcPct val="115000"/>
              </a:lnSpc>
            </a:pPr>
            <a:r>
              <a:rPr lang="en-US" sz="1800" dirty="0">
                <a:effectLst/>
                <a:latin typeface="Times New Roman" panose="02020603050405020304" pitchFamily="18" charset="0"/>
                <a:ea typeface="Times New Roman" panose="02020603050405020304" pitchFamily="18" charset="0"/>
              </a:rPr>
              <a:t>The current proposed system is available in 4 regions, so the future work lies in enlarging the dataset so that the website will be available in 22 regions </a:t>
            </a:r>
            <a:r>
              <a:rPr lang="en-US" sz="1800" dirty="0" err="1">
                <a:effectLst/>
                <a:latin typeface="Times New Roman" panose="02020603050405020304" pitchFamily="18" charset="0"/>
                <a:ea typeface="Times New Roman" panose="02020603050405020304" pitchFamily="18" charset="0"/>
              </a:rPr>
              <a:t>recogonized</a:t>
            </a:r>
            <a:r>
              <a:rPr lang="en-US" sz="1800" dirty="0">
                <a:effectLst/>
                <a:latin typeface="Times New Roman" panose="02020603050405020304" pitchFamily="18" charset="0"/>
                <a:ea typeface="Times New Roman" panose="02020603050405020304" pitchFamily="18" charset="0"/>
              </a:rPr>
              <a:t> by the constitution of India.</a:t>
            </a:r>
          </a:p>
          <a:p>
            <a:pPr marL="38100" indent="0" algn="just">
              <a:lnSpc>
                <a:spcPct val="115000"/>
              </a:lnSpc>
              <a:buNone/>
            </a:pPr>
            <a:endParaRPr lang="en-US" sz="18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Times New Roman" panose="02020603050405020304" pitchFamily="18" charset="0"/>
                <a:ea typeface="Times New Roman" panose="02020603050405020304" pitchFamily="18" charset="0"/>
              </a:rPr>
              <a:t> The web portal needs to be improved so that the end-user will get a great user experience.</a:t>
            </a:r>
            <a:endParaRPr lang="en-IN" sz="1800" dirty="0">
              <a:effectLst/>
              <a:latin typeface="Times New Roman" panose="02020603050405020304" pitchFamily="18" charset="0"/>
              <a:ea typeface="Times New Roman" panose="02020603050405020304" pitchFamily="18" charset="0"/>
            </a:endParaRPr>
          </a:p>
          <a:p>
            <a:pPr marL="38100" lvl="0" indent="0" algn="just" rtl="0">
              <a:lnSpc>
                <a:spcPct val="115000"/>
              </a:lnSpc>
              <a:spcBef>
                <a:spcPts val="600"/>
              </a:spcBef>
              <a:spcAft>
                <a:spcPts val="0"/>
              </a:spcAft>
              <a:buSzPts val="3000"/>
              <a:buNone/>
            </a:pPr>
            <a:endParaRPr sz="1800" dirty="0">
              <a:latin typeface="Times New Roman"/>
              <a:ea typeface="Times New Roman"/>
              <a:cs typeface="Times New Roman"/>
              <a:sym typeface="Times New Roman"/>
            </a:endParaRPr>
          </a:p>
          <a:p>
            <a:pPr marL="0" lvl="0" indent="0" algn="just" rtl="0">
              <a:lnSpc>
                <a:spcPct val="150000"/>
              </a:lnSpc>
              <a:spcBef>
                <a:spcPts val="520"/>
              </a:spcBef>
              <a:spcAft>
                <a:spcPts val="0"/>
              </a:spcAft>
              <a:buSzPts val="3000"/>
              <a:buNone/>
            </a:pPr>
            <a:endParaRPr sz="1800" dirty="0">
              <a:solidFill>
                <a:schemeClr val="dk2"/>
              </a:solidFill>
              <a:latin typeface="Times New Roman"/>
              <a:ea typeface="Times New Roman"/>
              <a:cs typeface="Times New Roman"/>
              <a:sym typeface="Times New Roman"/>
            </a:endParaRPr>
          </a:p>
        </p:txBody>
      </p:sp>
      <p:sp>
        <p:nvSpPr>
          <p:cNvPr id="378" name="Google Shape;378;p4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8"/>
          <p:cNvSpPr txBox="1">
            <a:spLocks noGrp="1"/>
          </p:cNvSpPr>
          <p:nvPr>
            <p:ph type="title"/>
          </p:nvPr>
        </p:nvSpPr>
        <p:spPr>
          <a:xfrm>
            <a:off x="729450" y="774275"/>
            <a:ext cx="76887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Bibliography</a:t>
            </a:r>
            <a:endParaRPr b="1"/>
          </a:p>
        </p:txBody>
      </p:sp>
      <p:sp>
        <p:nvSpPr>
          <p:cNvPr id="385" name="Google Shape;385;p48"/>
          <p:cNvSpPr txBox="1">
            <a:spLocks noGrp="1"/>
          </p:cNvSpPr>
          <p:nvPr>
            <p:ph type="body" idx="1"/>
          </p:nvPr>
        </p:nvSpPr>
        <p:spPr>
          <a:xfrm>
            <a:off x="403400" y="1879300"/>
            <a:ext cx="8589600" cy="44079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600"/>
              </a:spcBef>
              <a:spcAft>
                <a:spcPts val="0"/>
              </a:spcAft>
              <a:buSzPts val="3000"/>
              <a:buNone/>
            </a:pPr>
            <a:r>
              <a:rPr lang="en-US" sz="2000" b="1">
                <a:solidFill>
                  <a:schemeClr val="accent2"/>
                </a:solidFill>
                <a:latin typeface="Times New Roman"/>
                <a:ea typeface="Times New Roman"/>
                <a:cs typeface="Times New Roman"/>
                <a:sym typeface="Times New Roman"/>
              </a:rPr>
              <a:t>Journals</a:t>
            </a:r>
            <a:r>
              <a:rPr lang="en-US" sz="2000">
                <a:solidFill>
                  <a:schemeClr val="accent2"/>
                </a:solidFill>
                <a:latin typeface="Times New Roman"/>
                <a:ea typeface="Times New Roman"/>
                <a:cs typeface="Times New Roman"/>
                <a:sym typeface="Times New Roman"/>
              </a:rPr>
              <a:t>:</a:t>
            </a:r>
            <a:endParaRPr sz="1800">
              <a:solidFill>
                <a:schemeClr val="accent2"/>
              </a:solidFill>
              <a:latin typeface="Times New Roman"/>
              <a:ea typeface="Times New Roman"/>
              <a:cs typeface="Times New Roman"/>
              <a:sym typeface="Times New Roman"/>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Shanmuga Skandh Vinayak E, Venkatanath A G S, Shahina A, Nayeemulla Khan A. Advertisement Recommendation Engine - Improving YouTube Advertisement Services. International Journal of Recent Technology and Engineering (IJRTE) ISSN: 2277-3878 (Online), Volume-9 Issue-4 November 2020.</a:t>
            </a:r>
            <a:endParaRPr sz="1600">
              <a:latin typeface="Times New Roman"/>
              <a:ea typeface="Times New Roman"/>
              <a:cs typeface="Times New Roman"/>
              <a:sym typeface="Times New Roman"/>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Veluchamy R, Sans RK, Rajagopal P. TO STUDY THE IMPACT OF YOUTUBE TECH INFLUENCERS ON THE CONSUMER BUYING BEHAVIOR OF ELECTRONIC GADGETS.</a:t>
            </a:r>
            <a:endParaRPr sz="1600">
              <a:latin typeface="Times New Roman"/>
              <a:ea typeface="Times New Roman"/>
              <a:cs typeface="Times New Roman"/>
              <a:sym typeface="Times New Roman"/>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Chang JY. Applying AHP to Comprehend the Factors Influencing Consumer Attention to Sponsored Ads by YouTubers. 2018 June 12.</a:t>
            </a:r>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Wickramasinghe SP, Welgama SD, Rajapakse RP, Jayasuriya N, Munasinghe AA. The Impact of Viewers’ Behavior and YouTubers’ Credibility in Advertainment on Building Consumer Trust.</a:t>
            </a:r>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Kujur F, Singh S. Emotions as predictor for consumer engagement in YouTube advertisement. Journal of Advances in Management Research. 2018 May 14.</a:t>
            </a:r>
            <a:endParaRPr sz="1600">
              <a:latin typeface="Times New Roman"/>
              <a:ea typeface="Times New Roman"/>
              <a:cs typeface="Times New Roman"/>
              <a:sym typeface="Times New Roman"/>
            </a:endParaRPr>
          </a:p>
          <a:p>
            <a:pPr marL="127000" lvl="0" indent="0" algn="just" rtl="0">
              <a:lnSpc>
                <a:spcPct val="100000"/>
              </a:lnSpc>
              <a:spcBef>
                <a:spcPts val="1200"/>
              </a:spcBef>
              <a:spcAft>
                <a:spcPts val="0"/>
              </a:spcAft>
              <a:buClr>
                <a:srgbClr val="000000"/>
              </a:buClr>
              <a:buSzPts val="1600"/>
              <a:buNone/>
            </a:pPr>
            <a:endParaRPr sz="1600" i="0">
              <a:solidFill>
                <a:srgbClr val="222222"/>
              </a:solidFill>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3000"/>
              <a:buNone/>
            </a:pPr>
            <a:endParaRPr sz="1800">
              <a:latin typeface="Times New Roman"/>
              <a:ea typeface="Times New Roman"/>
              <a:cs typeface="Times New Roman"/>
              <a:sym typeface="Times New Roman"/>
            </a:endParaRPr>
          </a:p>
          <a:p>
            <a:pPr marL="457200" lvl="0" indent="-228600" algn="just" rtl="0">
              <a:lnSpc>
                <a:spcPct val="100000"/>
              </a:lnSpc>
              <a:spcBef>
                <a:spcPts val="1200"/>
              </a:spcBef>
              <a:spcAft>
                <a:spcPts val="0"/>
              </a:spcAft>
              <a:buClr>
                <a:srgbClr val="000000"/>
              </a:buClr>
              <a:buSzPts val="1600"/>
              <a:buFont typeface="Times New Roman"/>
              <a:buNone/>
            </a:pPr>
            <a:endParaRPr sz="1800">
              <a:solidFill>
                <a:srgbClr val="274E13"/>
              </a:solidFill>
              <a:latin typeface="Times New Roman"/>
              <a:ea typeface="Times New Roman"/>
              <a:cs typeface="Times New Roman"/>
              <a:sym typeface="Times New Roman"/>
            </a:endParaRPr>
          </a:p>
          <a:p>
            <a:pPr marL="0" lvl="0" indent="0" algn="l" rtl="0">
              <a:lnSpc>
                <a:spcPct val="80000"/>
              </a:lnSpc>
              <a:spcBef>
                <a:spcPts val="360"/>
              </a:spcBef>
              <a:spcAft>
                <a:spcPts val="0"/>
              </a:spcAft>
              <a:buSzPts val="3000"/>
              <a:buNone/>
            </a:pPr>
            <a:endParaRPr sz="1800" b="1">
              <a:solidFill>
                <a:schemeClr val="dk1"/>
              </a:solidFill>
              <a:latin typeface="Verdana"/>
              <a:ea typeface="Verdana"/>
              <a:cs typeface="Verdana"/>
              <a:sym typeface="Verdana"/>
            </a:endParaRPr>
          </a:p>
          <a:p>
            <a:pPr marL="914400" lvl="0" indent="0" algn="l" rtl="0">
              <a:lnSpc>
                <a:spcPct val="80000"/>
              </a:lnSpc>
              <a:spcBef>
                <a:spcPts val="320"/>
              </a:spcBef>
              <a:spcAft>
                <a:spcPts val="0"/>
              </a:spcAft>
              <a:buSzPts val="3000"/>
              <a:buNone/>
            </a:pPr>
            <a:endParaRPr sz="1800">
              <a:solidFill>
                <a:srgbClr val="274E13"/>
              </a:solidFill>
              <a:latin typeface="Times New Roman"/>
              <a:ea typeface="Times New Roman"/>
              <a:cs typeface="Times New Roman"/>
              <a:sym typeface="Times New Roman"/>
            </a:endParaRPr>
          </a:p>
        </p:txBody>
      </p:sp>
      <p:sp>
        <p:nvSpPr>
          <p:cNvPr id="386" name="Google Shape;386;p4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9"/>
          <p:cNvSpPr txBox="1">
            <a:spLocks noGrp="1"/>
          </p:cNvSpPr>
          <p:nvPr>
            <p:ph type="title"/>
          </p:nvPr>
        </p:nvSpPr>
        <p:spPr>
          <a:xfrm>
            <a:off x="729450" y="774275"/>
            <a:ext cx="76887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Bibliography</a:t>
            </a:r>
            <a:endParaRPr b="1"/>
          </a:p>
        </p:txBody>
      </p:sp>
      <p:sp>
        <p:nvSpPr>
          <p:cNvPr id="393" name="Google Shape;393;p49"/>
          <p:cNvSpPr txBox="1">
            <a:spLocks noGrp="1"/>
          </p:cNvSpPr>
          <p:nvPr>
            <p:ph type="body" idx="1"/>
          </p:nvPr>
        </p:nvSpPr>
        <p:spPr>
          <a:xfrm>
            <a:off x="384547" y="1743704"/>
            <a:ext cx="8589600" cy="44079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600"/>
              </a:spcBef>
              <a:spcAft>
                <a:spcPts val="0"/>
              </a:spcAft>
              <a:buSzPts val="3000"/>
              <a:buNone/>
            </a:pPr>
            <a:r>
              <a:rPr lang="en-US" sz="2000" b="1">
                <a:solidFill>
                  <a:schemeClr val="accent2"/>
                </a:solidFill>
                <a:latin typeface="Times New Roman"/>
                <a:ea typeface="Times New Roman"/>
                <a:cs typeface="Times New Roman"/>
                <a:sym typeface="Times New Roman"/>
              </a:rPr>
              <a:t>Journals</a:t>
            </a:r>
            <a:r>
              <a:rPr lang="en-US" sz="2000">
                <a:solidFill>
                  <a:schemeClr val="accent2"/>
                </a:solidFill>
                <a:latin typeface="Times New Roman"/>
                <a:ea typeface="Times New Roman"/>
                <a:cs typeface="Times New Roman"/>
                <a:sym typeface="Times New Roman"/>
              </a:rPr>
              <a:t>:</a:t>
            </a:r>
            <a:endParaRPr sz="1800">
              <a:solidFill>
                <a:schemeClr val="accent2"/>
              </a:solidFill>
              <a:latin typeface="Times New Roman"/>
              <a:ea typeface="Times New Roman"/>
              <a:cs typeface="Times New Roman"/>
              <a:sym typeface="Times New Roman"/>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Vedula N, Sun W, Lee H, Gupta H, Ogihara M, Johnson J, Ren G, Parthasarathy S. Multimodal content analysis for effective advertisements on youtube. In2017 IEEE international conference on data mining (ICDM) 2017 Nov 18 (pp. 1123-1128). IEEE.</a:t>
            </a:r>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Abdelkader OA. A study of “forced-ad resistance” leading to “Skip Ad” on YouTube. Turkish Journal of Computer and Mathematics Education (TURCOMAT). 2021 Apr 28;12(10):7263-71</a:t>
            </a:r>
            <a:endParaRPr sz="1600">
              <a:latin typeface="Times New Roman"/>
              <a:ea typeface="Times New Roman"/>
              <a:cs typeface="Times New Roman"/>
              <a:sym typeface="Times New Roman"/>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Dehghani M, Niaki MK, Ramezani I, Sali R. Evaluating the influence of YouTube advertising for attraction of young customers. Computers in human behavior. 2016 Jun 1;59:165-72.</a:t>
            </a:r>
            <a:endParaRPr sz="1600">
              <a:latin typeface="Times New Roman"/>
              <a:ea typeface="Times New Roman"/>
              <a:cs typeface="Times New Roman"/>
              <a:sym typeface="Times New Roman"/>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Tangmanee C. Fixation and recall of YouTube ad banners: An eye-tracking study. International Journal of Electronic Commerce Studies. 2016 May 10;7(1):49-76.</a:t>
            </a:r>
            <a:endParaRPr sz="1600">
              <a:latin typeface="Times New Roman"/>
              <a:ea typeface="Times New Roman"/>
              <a:cs typeface="Times New Roman"/>
              <a:sym typeface="Times New Roman"/>
            </a:endParaRPr>
          </a:p>
          <a:p>
            <a:pPr marL="342900" lvl="0" indent="-342900" algn="just" rtl="0">
              <a:lnSpc>
                <a:spcPct val="115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Rybaczewska M, Jebet Chesire B, Sparks L. YouTube vloggers as brand influencers on consumer purchase behavior. Journal of Intercultural Management. 2020;12(3):117-40.</a:t>
            </a:r>
            <a:endParaRPr sz="1600">
              <a:latin typeface="Times New Roman"/>
              <a:ea typeface="Times New Roman"/>
              <a:cs typeface="Times New Roman"/>
              <a:sym typeface="Times New Roman"/>
            </a:endParaRPr>
          </a:p>
          <a:p>
            <a:pPr marL="0" lvl="0" indent="0" algn="just" rtl="0">
              <a:lnSpc>
                <a:spcPct val="115000"/>
              </a:lnSpc>
              <a:spcBef>
                <a:spcPts val="600"/>
              </a:spcBef>
              <a:spcAft>
                <a:spcPts val="0"/>
              </a:spcAft>
              <a:buSzPts val="3000"/>
              <a:buNone/>
            </a:pPr>
            <a:endParaRPr sz="1600">
              <a:latin typeface="Times New Roman"/>
              <a:ea typeface="Times New Roman"/>
              <a:cs typeface="Times New Roman"/>
              <a:sym typeface="Times New Roman"/>
            </a:endParaRPr>
          </a:p>
          <a:p>
            <a:pPr marL="457200" lvl="0" indent="-228600" algn="just" rtl="0">
              <a:lnSpc>
                <a:spcPct val="100000"/>
              </a:lnSpc>
              <a:spcBef>
                <a:spcPts val="1200"/>
              </a:spcBef>
              <a:spcAft>
                <a:spcPts val="0"/>
              </a:spcAft>
              <a:buClr>
                <a:srgbClr val="000000"/>
              </a:buClr>
              <a:buSzPts val="1600"/>
              <a:buFont typeface="Times New Roman"/>
              <a:buNone/>
            </a:pPr>
            <a:endParaRPr sz="1800">
              <a:solidFill>
                <a:srgbClr val="274E13"/>
              </a:solidFill>
              <a:latin typeface="Times New Roman"/>
              <a:ea typeface="Times New Roman"/>
              <a:cs typeface="Times New Roman"/>
              <a:sym typeface="Times New Roman"/>
            </a:endParaRPr>
          </a:p>
          <a:p>
            <a:pPr marL="0" lvl="0" indent="0" algn="l" rtl="0">
              <a:lnSpc>
                <a:spcPct val="80000"/>
              </a:lnSpc>
              <a:spcBef>
                <a:spcPts val="360"/>
              </a:spcBef>
              <a:spcAft>
                <a:spcPts val="0"/>
              </a:spcAft>
              <a:buSzPts val="3000"/>
              <a:buNone/>
            </a:pPr>
            <a:endParaRPr sz="1800" b="1">
              <a:solidFill>
                <a:schemeClr val="dk1"/>
              </a:solidFill>
              <a:latin typeface="Verdana"/>
              <a:ea typeface="Verdana"/>
              <a:cs typeface="Verdana"/>
              <a:sym typeface="Verdana"/>
            </a:endParaRPr>
          </a:p>
          <a:p>
            <a:pPr marL="914400" lvl="0" indent="0" algn="l" rtl="0">
              <a:lnSpc>
                <a:spcPct val="80000"/>
              </a:lnSpc>
              <a:spcBef>
                <a:spcPts val="320"/>
              </a:spcBef>
              <a:spcAft>
                <a:spcPts val="0"/>
              </a:spcAft>
              <a:buSzPts val="3000"/>
              <a:buNone/>
            </a:pPr>
            <a:endParaRPr sz="1800">
              <a:solidFill>
                <a:srgbClr val="274E13"/>
              </a:solidFill>
              <a:latin typeface="Times New Roman"/>
              <a:ea typeface="Times New Roman"/>
              <a:cs typeface="Times New Roman"/>
              <a:sym typeface="Times New Roman"/>
            </a:endParaRPr>
          </a:p>
        </p:txBody>
      </p:sp>
      <p:sp>
        <p:nvSpPr>
          <p:cNvPr id="394" name="Google Shape;394;p4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0"/>
          <p:cNvSpPr txBox="1">
            <a:spLocks noGrp="1"/>
          </p:cNvSpPr>
          <p:nvPr>
            <p:ph type="title"/>
          </p:nvPr>
        </p:nvSpPr>
        <p:spPr>
          <a:xfrm>
            <a:off x="729450" y="774275"/>
            <a:ext cx="76887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Bibliography</a:t>
            </a:r>
            <a:endParaRPr b="1"/>
          </a:p>
        </p:txBody>
      </p:sp>
      <p:sp>
        <p:nvSpPr>
          <p:cNvPr id="401" name="Google Shape;401;p50"/>
          <p:cNvSpPr txBox="1">
            <a:spLocks noGrp="1"/>
          </p:cNvSpPr>
          <p:nvPr>
            <p:ph type="body" idx="1"/>
          </p:nvPr>
        </p:nvSpPr>
        <p:spPr>
          <a:xfrm>
            <a:off x="729450" y="1879298"/>
            <a:ext cx="7688700" cy="390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SzPts val="3000"/>
              <a:buNone/>
            </a:pPr>
            <a:r>
              <a:rPr lang="en-US" sz="2000" b="1" dirty="0">
                <a:solidFill>
                  <a:schemeClr val="accent2"/>
                </a:solidFill>
                <a:latin typeface="Times New Roman"/>
                <a:ea typeface="Times New Roman"/>
                <a:cs typeface="Times New Roman"/>
                <a:sym typeface="Times New Roman"/>
              </a:rPr>
              <a:t>Websites:</a:t>
            </a:r>
            <a:endParaRPr sz="2000" b="1"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dirty="0">
                <a:solidFill>
                  <a:srgbClr val="000000"/>
                </a:solidFill>
                <a:latin typeface="Times New Roman"/>
                <a:ea typeface="Times New Roman"/>
                <a:cs typeface="Times New Roman"/>
                <a:sym typeface="Times New Roman"/>
                <a:hlinkClick r:id="rId3"/>
              </a:rPr>
              <a:t>https://developers.google.com/youtube/v3</a:t>
            </a:r>
            <a:endParaRPr lang="en-US" sz="1800" dirty="0">
              <a:solidFill>
                <a:srgbClr val="000000"/>
              </a:solidFill>
              <a:latin typeface="Times New Roman"/>
              <a:ea typeface="Times New Roman"/>
              <a:cs typeface="Times New Roman"/>
              <a:sym typeface="Times New Roman"/>
            </a:endParaRPr>
          </a:p>
          <a:p>
            <a:pPr marL="114300" lvl="0" indent="0" algn="l" rtl="0">
              <a:lnSpc>
                <a:spcPct val="100000"/>
              </a:lnSpc>
              <a:spcBef>
                <a:spcPts val="0"/>
              </a:spcBef>
              <a:spcAft>
                <a:spcPts val="0"/>
              </a:spcAft>
              <a:buClr>
                <a:srgbClr val="000000"/>
              </a:buClr>
              <a:buSzPts val="1800"/>
              <a:buNone/>
            </a:pP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dirty="0">
                <a:solidFill>
                  <a:srgbClr val="000000"/>
                </a:solidFill>
                <a:latin typeface="Times New Roman"/>
                <a:ea typeface="Times New Roman"/>
                <a:cs typeface="Times New Roman"/>
                <a:sym typeface="Times New Roman"/>
                <a:hlinkClick r:id="rId4"/>
              </a:rPr>
              <a:t>https://reactjs.org/</a:t>
            </a:r>
            <a:endParaRPr lang="en-US" sz="1800" dirty="0">
              <a:solidFill>
                <a:srgbClr val="000000"/>
              </a:solidFill>
              <a:latin typeface="Times New Roman"/>
              <a:ea typeface="Times New Roman"/>
              <a:cs typeface="Times New Roman"/>
              <a:sym typeface="Times New Roman"/>
            </a:endParaRPr>
          </a:p>
          <a:p>
            <a:pPr marL="114300" lvl="0" indent="0" algn="l" rtl="0">
              <a:lnSpc>
                <a:spcPct val="100000"/>
              </a:lnSpc>
              <a:spcBef>
                <a:spcPts val="0"/>
              </a:spcBef>
              <a:spcAft>
                <a:spcPts val="0"/>
              </a:spcAft>
              <a:buClr>
                <a:srgbClr val="000000"/>
              </a:buClr>
              <a:buSzPts val="1800"/>
              <a:buNone/>
            </a:pP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dirty="0">
                <a:solidFill>
                  <a:srgbClr val="000000"/>
                </a:solidFill>
                <a:latin typeface="Times New Roman"/>
                <a:ea typeface="Times New Roman"/>
                <a:cs typeface="Times New Roman"/>
                <a:sym typeface="Times New Roman"/>
                <a:hlinkClick r:id="rId5"/>
              </a:rPr>
              <a:t>https://firebase.google.com/</a:t>
            </a:r>
            <a:endParaRPr lang="en-US" sz="1800" dirty="0">
              <a:solidFill>
                <a:srgbClr val="000000"/>
              </a:solidFill>
              <a:latin typeface="Times New Roman"/>
              <a:ea typeface="Times New Roman"/>
              <a:cs typeface="Times New Roman"/>
              <a:sym typeface="Times New Roman"/>
            </a:endParaRPr>
          </a:p>
          <a:p>
            <a:pPr marL="114300" lvl="0" indent="0" algn="l" rtl="0">
              <a:lnSpc>
                <a:spcPct val="100000"/>
              </a:lnSpc>
              <a:spcBef>
                <a:spcPts val="0"/>
              </a:spcBef>
              <a:spcAft>
                <a:spcPts val="0"/>
              </a:spcAft>
              <a:buClr>
                <a:srgbClr val="000000"/>
              </a:buClr>
              <a:buSzPts val="1800"/>
              <a:buNone/>
            </a:pP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dirty="0">
                <a:solidFill>
                  <a:srgbClr val="000000"/>
                </a:solidFill>
                <a:latin typeface="Times New Roman"/>
                <a:ea typeface="Times New Roman"/>
                <a:cs typeface="Times New Roman"/>
                <a:sym typeface="Times New Roman"/>
                <a:hlinkClick r:id="rId6"/>
              </a:rPr>
              <a:t>https://scikitlearn.org/stable/modules/generated/sklearn.linear_model.SGDClassifier.html</a:t>
            </a:r>
            <a:endParaRPr lang="en-US" sz="1800" dirty="0">
              <a:solidFill>
                <a:srgbClr val="000000"/>
              </a:solidFill>
              <a:latin typeface="Times New Roman"/>
              <a:ea typeface="Times New Roman"/>
              <a:cs typeface="Times New Roman"/>
              <a:sym typeface="Times New Roman"/>
            </a:endParaRPr>
          </a:p>
          <a:p>
            <a:pPr marL="114300" lvl="0" indent="0" algn="l" rtl="0">
              <a:lnSpc>
                <a:spcPct val="100000"/>
              </a:lnSpc>
              <a:spcBef>
                <a:spcPts val="0"/>
              </a:spcBef>
              <a:spcAft>
                <a:spcPts val="0"/>
              </a:spcAft>
              <a:buClr>
                <a:srgbClr val="000000"/>
              </a:buClr>
              <a:buSzPts val="1800"/>
              <a:buNone/>
            </a:pP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dirty="0">
                <a:solidFill>
                  <a:srgbClr val="000000"/>
                </a:solidFill>
                <a:latin typeface="Times New Roman"/>
                <a:ea typeface="Times New Roman"/>
                <a:cs typeface="Times New Roman"/>
                <a:sym typeface="Times New Roman"/>
              </a:rPr>
              <a:t>https://scikitlearn.org/stable/modules/generated/sklearn.feature_extraction.text.TfidfVectorizer.html</a:t>
            </a:r>
            <a:endParaRPr sz="1800" dirty="0">
              <a:solidFill>
                <a:srgbClr val="000000"/>
              </a:solidFill>
              <a:latin typeface="Times New Roman"/>
              <a:ea typeface="Times New Roman"/>
              <a:cs typeface="Times New Roman"/>
              <a:sym typeface="Times New Roman"/>
            </a:endParaRPr>
          </a:p>
          <a:p>
            <a:pPr marL="914400" lvl="0" indent="0" algn="l" rtl="0">
              <a:lnSpc>
                <a:spcPct val="100000"/>
              </a:lnSpc>
              <a:spcBef>
                <a:spcPts val="700"/>
              </a:spcBef>
              <a:spcAft>
                <a:spcPts val="0"/>
              </a:spcAft>
              <a:buSzPts val="3000"/>
              <a:buNone/>
            </a:pPr>
            <a:endParaRPr sz="1800" dirty="0">
              <a:solidFill>
                <a:srgbClr val="274E13"/>
              </a:solidFill>
              <a:latin typeface="Times New Roman"/>
              <a:ea typeface="Times New Roman"/>
              <a:cs typeface="Times New Roman"/>
              <a:sym typeface="Times New Roman"/>
            </a:endParaRPr>
          </a:p>
          <a:p>
            <a:pPr marL="469900" lvl="0" indent="-247650" algn="l" rtl="0">
              <a:lnSpc>
                <a:spcPct val="100000"/>
              </a:lnSpc>
              <a:spcBef>
                <a:spcPts val="700"/>
              </a:spcBef>
              <a:spcAft>
                <a:spcPts val="0"/>
              </a:spcAft>
              <a:buClr>
                <a:srgbClr val="000000"/>
              </a:buClr>
              <a:buSzPts val="3500"/>
              <a:buFont typeface="Arial"/>
              <a:buNone/>
            </a:pPr>
            <a:endParaRPr sz="3500" b="1" dirty="0">
              <a:solidFill>
                <a:schemeClr val="dk1"/>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402" name="Google Shape;402;p5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409" name="Google Shape;409;p51"/>
          <p:cNvSpPr/>
          <p:nvPr/>
        </p:nvSpPr>
        <p:spPr>
          <a:xfrm>
            <a:off x="2151425" y="2900550"/>
            <a:ext cx="4841162" cy="1056904"/>
          </a:xfrm>
          <a:prstGeom prst="rect">
            <a:avLst/>
          </a:prstGeom>
        </p:spPr>
        <p:txBody>
          <a:bodyPr>
            <a:prstTxWarp prst="textPlain">
              <a:avLst/>
            </a:prstTxWarp>
          </a:bodyPr>
          <a:lstStyle/>
          <a:p>
            <a:pPr lvl="0" algn="l"/>
            <a:r>
              <a:rPr b="0" i="0">
                <a:ln>
                  <a:noFill/>
                </a:ln>
                <a:solidFill>
                  <a:srgbClr val="336699"/>
                </a:solidFill>
                <a:latin typeface="Times New Roman"/>
              </a:rPr>
              <a:t>Questions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416" name="Google Shape;416;p52"/>
          <p:cNvSpPr txBox="1"/>
          <p:nvPr/>
        </p:nvSpPr>
        <p:spPr>
          <a:xfrm>
            <a:off x="896550" y="2786050"/>
            <a:ext cx="7350900" cy="857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CB4F4F"/>
              </a:buClr>
              <a:buSzPts val="5400"/>
              <a:buFont typeface="Verdana"/>
              <a:buNone/>
            </a:pPr>
            <a:r>
              <a:rPr lang="en-US" sz="5400" b="1" i="0" u="none" strike="noStrike" cap="none">
                <a:solidFill>
                  <a:srgbClr val="CB4F4F"/>
                </a:solidFill>
                <a:latin typeface="Verdana"/>
                <a:ea typeface="Verdana"/>
                <a:cs typeface="Verdana"/>
                <a:sym typeface="Verdana"/>
              </a:rPr>
              <a:t>Thank You</a:t>
            </a:r>
            <a:endParaRPr sz="1400" b="0" i="0" u="none" strike="noStrike" cap="none">
              <a:solidFill>
                <a:srgbClr val="000000"/>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540700" y="787125"/>
            <a:ext cx="7688700" cy="1311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2"/>
              </a:buClr>
              <a:buSzPts val="3000"/>
              <a:buFont typeface="Times New Roman"/>
              <a:buNone/>
            </a:pPr>
            <a:endParaRPr sz="2800">
              <a:solidFill>
                <a:srgbClr val="0C343D"/>
              </a:solidFill>
            </a:endParaRPr>
          </a:p>
          <a:p>
            <a:pPr marL="0" lvl="0" indent="0" algn="l" rtl="0">
              <a:lnSpc>
                <a:spcPct val="100000"/>
              </a:lnSpc>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ABSTRACT</a:t>
            </a:r>
            <a:endParaRPr sz="3000">
              <a:solidFill>
                <a:schemeClr val="accent2"/>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13" name="Google Shape;113;p16"/>
          <p:cNvSpPr txBox="1">
            <a:spLocks noGrp="1"/>
          </p:cNvSpPr>
          <p:nvPr>
            <p:ph type="body" idx="1"/>
          </p:nvPr>
        </p:nvSpPr>
        <p:spPr>
          <a:xfrm>
            <a:off x="727650" y="1363350"/>
            <a:ext cx="7688700" cy="41313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600"/>
              </a:spcBef>
              <a:spcAft>
                <a:spcPts val="0"/>
              </a:spcAft>
              <a:buSzPts val="3000"/>
              <a:buNone/>
            </a:pPr>
            <a:endParaRPr sz="1800">
              <a:solidFill>
                <a:srgbClr val="000000"/>
              </a:solidFill>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rgbClr val="3F3F3F"/>
              </a:buClr>
              <a:buSzPts val="3000"/>
              <a:buFont typeface="Arial"/>
              <a:buChar char="•"/>
            </a:pPr>
            <a:r>
              <a:rPr lang="en-US" sz="1800">
                <a:solidFill>
                  <a:srgbClr val="3F3F3F"/>
                </a:solidFill>
                <a:latin typeface="Times New Roman"/>
                <a:ea typeface="Times New Roman"/>
                <a:cs typeface="Times New Roman"/>
                <a:sym typeface="Times New Roman"/>
              </a:rPr>
              <a:t>One step ahead, apart from the YouTube-generated ads, content creators who make and publish videos on the YouTube platform and personally promote advertisements are called Paid Promoters.</a:t>
            </a:r>
            <a:endParaRPr/>
          </a:p>
          <a:p>
            <a:pPr marL="457200" lvl="0" indent="-228600" algn="just" rtl="0">
              <a:lnSpc>
                <a:spcPct val="100000"/>
              </a:lnSpc>
              <a:spcBef>
                <a:spcPts val="0"/>
              </a:spcBef>
              <a:spcAft>
                <a:spcPts val="0"/>
              </a:spcAft>
              <a:buClr>
                <a:schemeClr val="dk1"/>
              </a:buClr>
              <a:buSzPts val="3000"/>
              <a:buFont typeface="Arial"/>
              <a:buNone/>
            </a:pPr>
            <a:endParaRPr sz="1800">
              <a:solidFill>
                <a:srgbClr val="3F3F3F"/>
              </a:solidFill>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chemeClr val="dk1"/>
              </a:buClr>
              <a:buSzPts val="3000"/>
              <a:buFont typeface="Arial"/>
              <a:buChar char="•"/>
            </a:pPr>
            <a:r>
              <a:rPr lang="en-US" sz="1800">
                <a:latin typeface="Times New Roman"/>
                <a:ea typeface="Times New Roman"/>
                <a:cs typeface="Times New Roman"/>
                <a:sym typeface="Times New Roman"/>
              </a:rPr>
              <a:t>The impact of advertisement when delivered by paid promoters will have more impact on the viewers than auto-generated youtube ads. </a:t>
            </a:r>
            <a:endParaRPr/>
          </a:p>
          <a:p>
            <a:pPr marL="457200" lvl="0" indent="-228600" algn="just" rtl="0">
              <a:lnSpc>
                <a:spcPct val="100000"/>
              </a:lnSpc>
              <a:spcBef>
                <a:spcPts val="0"/>
              </a:spcBef>
              <a:spcAft>
                <a:spcPts val="0"/>
              </a:spcAft>
              <a:buClr>
                <a:schemeClr val="dk1"/>
              </a:buClr>
              <a:buSzPts val="3000"/>
              <a:buFont typeface="Arial"/>
              <a:buNone/>
            </a:pPr>
            <a:endParaRPr sz="1800">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chemeClr val="dk1"/>
              </a:buClr>
              <a:buSzPts val="3000"/>
              <a:buFont typeface="Arial"/>
              <a:buChar char="•"/>
            </a:pPr>
            <a:r>
              <a:rPr lang="en-US" sz="1800">
                <a:latin typeface="Times New Roman"/>
                <a:ea typeface="Times New Roman"/>
                <a:cs typeface="Times New Roman"/>
                <a:sym typeface="Times New Roman"/>
              </a:rPr>
              <a:t>So, advertisers contact these paid promoters to advertise their products on youtube. But these advertisements have very less impact on the viewers. </a:t>
            </a:r>
            <a:endParaRPr/>
          </a:p>
          <a:p>
            <a:pPr marL="457200" lvl="0" indent="-228600" algn="just" rtl="0">
              <a:lnSpc>
                <a:spcPct val="100000"/>
              </a:lnSpc>
              <a:spcBef>
                <a:spcPts val="0"/>
              </a:spcBef>
              <a:spcAft>
                <a:spcPts val="0"/>
              </a:spcAft>
              <a:buClr>
                <a:schemeClr val="dk1"/>
              </a:buClr>
              <a:buSzPts val="3000"/>
              <a:buFont typeface="Arial"/>
              <a:buNone/>
            </a:pPr>
            <a:endParaRPr sz="1800">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chemeClr val="dk1"/>
              </a:buClr>
              <a:buSzPts val="3000"/>
              <a:buFont typeface="Arial"/>
              <a:buChar char="•"/>
            </a:pPr>
            <a:r>
              <a:rPr lang="en-US" sz="1800">
                <a:latin typeface="Times New Roman"/>
                <a:ea typeface="Times New Roman"/>
                <a:cs typeface="Times New Roman"/>
                <a:sym typeface="Times New Roman"/>
              </a:rPr>
              <a:t>Our project idea is to make a recommendation system that recommends content creators relevant to ads of advertisers with a possibility of viewership. </a:t>
            </a:r>
            <a:endParaRPr/>
          </a:p>
          <a:p>
            <a:pPr marL="457200" lvl="0" indent="-228600" algn="just" rtl="0">
              <a:lnSpc>
                <a:spcPct val="100000"/>
              </a:lnSpc>
              <a:spcBef>
                <a:spcPts val="0"/>
              </a:spcBef>
              <a:spcAft>
                <a:spcPts val="0"/>
              </a:spcAft>
              <a:buClr>
                <a:schemeClr val="dk1"/>
              </a:buClr>
              <a:buSzPts val="3000"/>
              <a:buFont typeface="Arial"/>
              <a:buNone/>
            </a:pPr>
            <a:endParaRPr sz="1800">
              <a:latin typeface="Times New Roman"/>
              <a:ea typeface="Times New Roman"/>
              <a:cs typeface="Times New Roman"/>
              <a:sym typeface="Times New Roman"/>
            </a:endParaRPr>
          </a:p>
          <a:p>
            <a:pPr marL="457200" lvl="0" indent="-419100" algn="just" rtl="0">
              <a:lnSpc>
                <a:spcPct val="100000"/>
              </a:lnSpc>
              <a:spcBef>
                <a:spcPts val="0"/>
              </a:spcBef>
              <a:spcAft>
                <a:spcPts val="0"/>
              </a:spcAft>
              <a:buClr>
                <a:schemeClr val="dk1"/>
              </a:buClr>
              <a:buSzPts val="3000"/>
              <a:buFont typeface="Arial"/>
              <a:buChar char="•"/>
            </a:pPr>
            <a:r>
              <a:rPr lang="en-US" sz="1800">
                <a:latin typeface="Times New Roman"/>
                <a:ea typeface="Times New Roman"/>
                <a:cs typeface="Times New Roman"/>
                <a:sym typeface="Times New Roman"/>
              </a:rPr>
              <a:t>Using this the advertisers can reach their relevant audience and make their investment in ads in a guaranteed way.</a:t>
            </a:r>
            <a:endParaRPr sz="1800">
              <a:latin typeface="Times New Roman"/>
              <a:ea typeface="Times New Roman"/>
              <a:cs typeface="Times New Roman"/>
              <a:sym typeface="Times New Roman"/>
            </a:endParaRPr>
          </a:p>
          <a:p>
            <a:pPr marL="457200" lvl="0" indent="-228600" algn="just" rtl="0">
              <a:lnSpc>
                <a:spcPct val="100000"/>
              </a:lnSpc>
              <a:spcBef>
                <a:spcPts val="0"/>
              </a:spcBef>
              <a:spcAft>
                <a:spcPts val="0"/>
              </a:spcAft>
              <a:buClr>
                <a:schemeClr val="dk1"/>
              </a:buClr>
              <a:buSzPts val="3000"/>
              <a:buFont typeface="Arial"/>
              <a:buNone/>
            </a:pPr>
            <a:endParaRPr sz="1800">
              <a:solidFill>
                <a:srgbClr val="3F3F3F"/>
              </a:solidFill>
              <a:latin typeface="Times New Roman"/>
              <a:ea typeface="Times New Roman"/>
              <a:cs typeface="Times New Roman"/>
              <a:sym typeface="Times New Roman"/>
            </a:endParaRPr>
          </a:p>
          <a:p>
            <a:pPr marL="457200" lvl="0" indent="-228600" algn="just" rtl="0">
              <a:lnSpc>
                <a:spcPct val="100000"/>
              </a:lnSpc>
              <a:spcBef>
                <a:spcPts val="0"/>
              </a:spcBef>
              <a:spcAft>
                <a:spcPts val="0"/>
              </a:spcAft>
              <a:buClr>
                <a:srgbClr val="C6D0D9"/>
              </a:buClr>
              <a:buSzPts val="3000"/>
              <a:buFont typeface="Arial"/>
              <a:buNone/>
            </a:pPr>
            <a:endParaRPr sz="1800">
              <a:solidFill>
                <a:srgbClr val="3F3F3F"/>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endParaRPr/>
          </a:p>
        </p:txBody>
      </p:sp>
      <p:sp>
        <p:nvSpPr>
          <p:cNvPr id="114" name="Google Shape;114;p1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589900" y="767450"/>
            <a:ext cx="7688700" cy="1114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KEY CHALLENGES </a:t>
            </a:r>
            <a:endParaRPr sz="3000">
              <a:solidFill>
                <a:schemeClr val="accent2"/>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3000">
              <a:solidFill>
                <a:srgbClr val="0C343D"/>
              </a:solidFill>
              <a:latin typeface="Times New Roman"/>
              <a:ea typeface="Times New Roman"/>
              <a:cs typeface="Times New Roman"/>
              <a:sym typeface="Times New Roman"/>
            </a:endParaRPr>
          </a:p>
        </p:txBody>
      </p:sp>
      <p:sp>
        <p:nvSpPr>
          <p:cNvPr id="121" name="Google Shape;121;p17"/>
          <p:cNvSpPr txBox="1">
            <a:spLocks noGrp="1"/>
          </p:cNvSpPr>
          <p:nvPr>
            <p:ph type="body" idx="1"/>
          </p:nvPr>
        </p:nvSpPr>
        <p:spPr>
          <a:xfrm>
            <a:off x="729450" y="1928498"/>
            <a:ext cx="7688700" cy="38580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Building enterprise level product.</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Understanding the working of Classifications.</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Business considerations related to advertisers management.</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Motivating the participants to use this application.</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Challenges associated with flow of commodity.</a:t>
            </a:r>
            <a:endParaRPr sz="1800">
              <a:solidFill>
                <a:srgbClr val="000000"/>
              </a:solidFill>
              <a:latin typeface="Times New Roman"/>
              <a:ea typeface="Times New Roman"/>
              <a:cs typeface="Times New Roman"/>
              <a:sym typeface="Times New Roman"/>
            </a:endParaRPr>
          </a:p>
          <a:p>
            <a:pPr marL="457200" lvl="0" indent="0" algn="l" rtl="0">
              <a:lnSpc>
                <a:spcPct val="150000"/>
              </a:lnSpc>
              <a:spcBef>
                <a:spcPts val="600"/>
              </a:spcBef>
              <a:spcAft>
                <a:spcPts val="0"/>
              </a:spcAft>
              <a:buSzPts val="3000"/>
              <a:buNone/>
            </a:pPr>
            <a:endParaRPr sz="1800">
              <a:solidFill>
                <a:srgbClr val="000000"/>
              </a:solidFill>
              <a:latin typeface="Times New Roman"/>
              <a:ea typeface="Times New Roman"/>
              <a:cs typeface="Times New Roman"/>
              <a:sym typeface="Times New Roman"/>
            </a:endParaRPr>
          </a:p>
        </p:txBody>
      </p:sp>
      <p:sp>
        <p:nvSpPr>
          <p:cNvPr id="122" name="Google Shape;122;p1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629250" y="954400"/>
            <a:ext cx="7688700" cy="986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MOTIVATION</a:t>
            </a:r>
            <a:endParaRPr sz="3000">
              <a:solidFill>
                <a:schemeClr val="accent2"/>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29" name="Google Shape;129;p18"/>
          <p:cNvSpPr txBox="1">
            <a:spLocks noGrp="1"/>
          </p:cNvSpPr>
          <p:nvPr>
            <p:ph type="body" idx="1"/>
          </p:nvPr>
        </p:nvSpPr>
        <p:spPr>
          <a:xfrm>
            <a:off x="629250" y="1771450"/>
            <a:ext cx="7688700" cy="4251600"/>
          </a:xfrm>
          <a:prstGeom prst="rect">
            <a:avLst/>
          </a:prstGeom>
          <a:noFill/>
          <a:ln>
            <a:noFill/>
          </a:ln>
        </p:spPr>
        <p:txBody>
          <a:bodyPr spcFirstLastPara="1" wrap="square" lIns="91425" tIns="45700" rIns="91425" bIns="45700" anchor="t" anchorCtr="0">
            <a:noAutofit/>
          </a:bodyPr>
          <a:lstStyle/>
          <a:p>
            <a:pPr marL="469900" lvl="0" indent="-469900" algn="l" rtl="0">
              <a:lnSpc>
                <a:spcPct val="100000"/>
              </a:lnSpc>
              <a:spcBef>
                <a:spcPts val="600"/>
              </a:spcBef>
              <a:spcAft>
                <a:spcPts val="0"/>
              </a:spcAft>
              <a:buClr>
                <a:srgbClr val="000000"/>
              </a:buClr>
              <a:buSzPts val="1800"/>
              <a:buFont typeface="Times New Roman"/>
              <a:buChar char="●"/>
            </a:pPr>
            <a:r>
              <a:rPr lang="en-US" sz="1600">
                <a:solidFill>
                  <a:srgbClr val="000000"/>
                </a:solidFill>
                <a:latin typeface="Times New Roman"/>
                <a:ea typeface="Times New Roman"/>
                <a:cs typeface="Times New Roman"/>
                <a:sym typeface="Times New Roman"/>
              </a:rPr>
              <a:t>Business advertisers now tend to invest more in Social media advertising.</a:t>
            </a:r>
            <a:endParaRPr/>
          </a:p>
          <a:p>
            <a:pPr marL="469900" lvl="0" indent="-469900" algn="l" rtl="0">
              <a:lnSpc>
                <a:spcPct val="100000"/>
              </a:lnSpc>
              <a:spcBef>
                <a:spcPts val="600"/>
              </a:spcBef>
              <a:spcAft>
                <a:spcPts val="0"/>
              </a:spcAft>
              <a:buClr>
                <a:srgbClr val="000000"/>
              </a:buClr>
              <a:buSzPts val="1800"/>
              <a:buFont typeface="Times New Roman"/>
              <a:buChar char="●"/>
            </a:pPr>
            <a:r>
              <a:rPr lang="en-US" sz="1600">
                <a:latin typeface="Times New Roman"/>
                <a:ea typeface="Times New Roman"/>
                <a:cs typeface="Times New Roman"/>
                <a:sym typeface="Times New Roman"/>
              </a:rPr>
              <a:t>In today's digital platform YouTube is one of the immense benefiter from ads by running video ads on start and in between a content video.</a:t>
            </a:r>
            <a:endParaRPr/>
          </a:p>
          <a:p>
            <a:pPr marL="469900" lvl="0" indent="-469900" algn="l" rtl="0">
              <a:lnSpc>
                <a:spcPct val="100000"/>
              </a:lnSpc>
              <a:spcBef>
                <a:spcPts val="600"/>
              </a:spcBef>
              <a:spcAft>
                <a:spcPts val="0"/>
              </a:spcAft>
              <a:buClr>
                <a:srgbClr val="000000"/>
              </a:buClr>
              <a:buSzPts val="1800"/>
              <a:buFont typeface="Times New Roman"/>
              <a:buChar char="●"/>
            </a:pPr>
            <a:r>
              <a:rPr lang="en-US" sz="1600" b="0" i="0">
                <a:solidFill>
                  <a:schemeClr val="dk1"/>
                </a:solidFill>
                <a:latin typeface="Times New Roman"/>
                <a:ea typeface="Times New Roman"/>
                <a:cs typeface="Times New Roman"/>
                <a:sym typeface="Times New Roman"/>
              </a:rPr>
              <a:t>In 2021, YouTube's global advertising revenues amounted to approximately </a:t>
            </a:r>
            <a:r>
              <a:rPr lang="en-US" sz="1600" i="0">
                <a:solidFill>
                  <a:schemeClr val="dk1"/>
                </a:solidFill>
                <a:latin typeface="Times New Roman"/>
                <a:ea typeface="Times New Roman"/>
                <a:cs typeface="Times New Roman"/>
                <a:sym typeface="Times New Roman"/>
              </a:rPr>
              <a:t>28.84</a:t>
            </a:r>
            <a:r>
              <a:rPr lang="en-US" sz="1600" b="1" i="0">
                <a:solidFill>
                  <a:schemeClr val="dk1"/>
                </a:solidFill>
                <a:latin typeface="Times New Roman"/>
                <a:ea typeface="Times New Roman"/>
                <a:cs typeface="Times New Roman"/>
                <a:sym typeface="Times New Roman"/>
              </a:rPr>
              <a:t> </a:t>
            </a:r>
            <a:r>
              <a:rPr lang="en-US" sz="1600" i="0">
                <a:solidFill>
                  <a:schemeClr val="dk1"/>
                </a:solidFill>
                <a:latin typeface="Times New Roman"/>
                <a:ea typeface="Times New Roman"/>
                <a:cs typeface="Times New Roman"/>
                <a:sym typeface="Times New Roman"/>
              </a:rPr>
              <a:t>billion U.S. dollars</a:t>
            </a:r>
            <a:r>
              <a:rPr lang="en-US" sz="1600" b="0" i="0">
                <a:solidFill>
                  <a:schemeClr val="dk1"/>
                </a:solidFill>
                <a:latin typeface="Times New Roman"/>
                <a:ea typeface="Times New Roman"/>
                <a:cs typeface="Times New Roman"/>
                <a:sym typeface="Times New Roman"/>
              </a:rPr>
              <a:t>, up by almost 46 percent from 19.7 billion U.S. dollars in the preceding fiscal period.</a:t>
            </a:r>
            <a:endParaRPr sz="1600">
              <a:solidFill>
                <a:schemeClr val="dk1"/>
              </a:solidFill>
              <a:latin typeface="Times New Roman"/>
              <a:ea typeface="Times New Roman"/>
              <a:cs typeface="Times New Roman"/>
              <a:sym typeface="Times New Roman"/>
            </a:endParaRPr>
          </a:p>
          <a:p>
            <a:pPr marL="469900" lvl="0" indent="-469900" algn="l" rtl="0">
              <a:lnSpc>
                <a:spcPct val="100000"/>
              </a:lnSpc>
              <a:spcBef>
                <a:spcPts val="600"/>
              </a:spcBef>
              <a:spcAft>
                <a:spcPts val="0"/>
              </a:spcAft>
              <a:buClr>
                <a:srgbClr val="000000"/>
              </a:buClr>
              <a:buSzPts val="1800"/>
              <a:buFont typeface="Times New Roman"/>
              <a:buChar char="●"/>
            </a:pPr>
            <a:r>
              <a:rPr lang="en-US" sz="1600">
                <a:solidFill>
                  <a:schemeClr val="dk1"/>
                </a:solidFill>
                <a:latin typeface="Times New Roman"/>
                <a:ea typeface="Times New Roman"/>
                <a:cs typeface="Times New Roman"/>
                <a:sym typeface="Times New Roman"/>
              </a:rPr>
              <a:t>But these types of advertisements had very less impact on the consumers as they were irrelevant.</a:t>
            </a:r>
            <a:endParaRPr/>
          </a:p>
          <a:p>
            <a:pPr marL="469900" lvl="0" indent="-469900" algn="l" rtl="0">
              <a:lnSpc>
                <a:spcPct val="100000"/>
              </a:lnSpc>
              <a:spcBef>
                <a:spcPts val="600"/>
              </a:spcBef>
              <a:spcAft>
                <a:spcPts val="0"/>
              </a:spcAft>
              <a:buClr>
                <a:srgbClr val="000000"/>
              </a:buClr>
              <a:buSzPts val="1800"/>
              <a:buFont typeface="Times New Roman"/>
              <a:buChar char="●"/>
            </a:pPr>
            <a:r>
              <a:rPr lang="en-US" sz="1600">
                <a:solidFill>
                  <a:schemeClr val="dk1"/>
                </a:solidFill>
                <a:latin typeface="Times New Roman"/>
                <a:ea typeface="Times New Roman"/>
                <a:cs typeface="Times New Roman"/>
                <a:sym typeface="Times New Roman"/>
              </a:rPr>
              <a:t>Youtube has a very less advertisement conversion ratio.</a:t>
            </a:r>
            <a:endParaRPr/>
          </a:p>
          <a:p>
            <a:pPr marL="469900" lvl="0" indent="-469900" algn="l" rtl="0">
              <a:lnSpc>
                <a:spcPct val="100000"/>
              </a:lnSpc>
              <a:spcBef>
                <a:spcPts val="600"/>
              </a:spcBef>
              <a:spcAft>
                <a:spcPts val="0"/>
              </a:spcAft>
              <a:buClr>
                <a:srgbClr val="000000"/>
              </a:buClr>
              <a:buSzPts val="1800"/>
              <a:buFont typeface="Times New Roman"/>
              <a:buChar char="●"/>
            </a:pPr>
            <a:r>
              <a:rPr lang="en-US" sz="1600">
                <a:solidFill>
                  <a:schemeClr val="dk1"/>
                </a:solidFill>
                <a:latin typeface="Times New Roman"/>
                <a:ea typeface="Times New Roman"/>
                <a:cs typeface="Times New Roman"/>
                <a:sym typeface="Times New Roman"/>
              </a:rPr>
              <a:t>Youtube promoters who are the major influencers were never involved so there is a need to connect the advertisers with promoters whose content is relevant to the content of the advertisement.</a:t>
            </a:r>
            <a:endParaRPr/>
          </a:p>
          <a:p>
            <a:pPr marL="469900" lvl="0" indent="-355600" algn="l" rtl="0">
              <a:lnSpc>
                <a:spcPct val="150000"/>
              </a:lnSpc>
              <a:spcBef>
                <a:spcPts val="600"/>
              </a:spcBef>
              <a:spcAft>
                <a:spcPts val="0"/>
              </a:spcAft>
              <a:buClr>
                <a:srgbClr val="000000"/>
              </a:buClr>
              <a:buSzPts val="1800"/>
              <a:buFont typeface="Times New Roman"/>
              <a:buNone/>
            </a:pPr>
            <a:endParaRPr sz="1800">
              <a:solidFill>
                <a:schemeClr val="dk1"/>
              </a:solidFill>
              <a:latin typeface="Times New Roman"/>
              <a:ea typeface="Times New Roman"/>
              <a:cs typeface="Times New Roman"/>
              <a:sym typeface="Times New Roman"/>
            </a:endParaRPr>
          </a:p>
          <a:p>
            <a:pPr marL="469900" lvl="0" indent="-355600" algn="l" rtl="0">
              <a:lnSpc>
                <a:spcPct val="150000"/>
              </a:lnSpc>
              <a:spcBef>
                <a:spcPts val="600"/>
              </a:spcBef>
              <a:spcAft>
                <a:spcPts val="0"/>
              </a:spcAft>
              <a:buClr>
                <a:srgbClr val="000000"/>
              </a:buClr>
              <a:buSzPts val="1800"/>
              <a:buFont typeface="Times New Roman"/>
              <a:buNone/>
            </a:pPr>
            <a:endParaRPr sz="1800">
              <a:solidFill>
                <a:schemeClr val="dk1"/>
              </a:solidFill>
              <a:latin typeface="Times New Roman"/>
              <a:ea typeface="Times New Roman"/>
              <a:cs typeface="Times New Roman"/>
              <a:sym typeface="Times New Roman"/>
            </a:endParaRPr>
          </a:p>
          <a:p>
            <a:pPr marL="469900" lvl="0" indent="-355600" algn="l" rtl="0">
              <a:lnSpc>
                <a:spcPct val="150000"/>
              </a:lnSpc>
              <a:spcBef>
                <a:spcPts val="600"/>
              </a:spcBef>
              <a:spcAft>
                <a:spcPts val="0"/>
              </a:spcAft>
              <a:buClr>
                <a:srgbClr val="000000"/>
              </a:buClr>
              <a:buSzPts val="1800"/>
              <a:buFont typeface="Times New Roman"/>
              <a:buNone/>
            </a:pPr>
            <a:endParaRPr sz="1800">
              <a:solidFill>
                <a:schemeClr val="dk1"/>
              </a:solidFill>
              <a:latin typeface="Times New Roman"/>
              <a:ea typeface="Times New Roman"/>
              <a:cs typeface="Times New Roman"/>
              <a:sym typeface="Times New Roman"/>
            </a:endParaRPr>
          </a:p>
          <a:p>
            <a:pPr marL="469900" lvl="0" indent="-355600" algn="l" rtl="0">
              <a:lnSpc>
                <a:spcPct val="150000"/>
              </a:lnSpc>
              <a:spcBef>
                <a:spcPts val="600"/>
              </a:spcBef>
              <a:spcAft>
                <a:spcPts val="0"/>
              </a:spcAft>
              <a:buClr>
                <a:srgbClr val="000000"/>
              </a:buClr>
              <a:buSzPts val="1800"/>
              <a:buFont typeface="Times New Roman"/>
              <a:buNone/>
            </a:pPr>
            <a:endParaRPr sz="18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rgbClr val="000000"/>
              </a:buClr>
              <a:buSzPts val="1800"/>
              <a:buNone/>
            </a:pPr>
            <a:endParaRPr sz="1800">
              <a:solidFill>
                <a:srgbClr val="000000"/>
              </a:solidFill>
              <a:latin typeface="Times New Roman"/>
              <a:ea typeface="Times New Roman"/>
              <a:cs typeface="Times New Roman"/>
              <a:sym typeface="Times New Roman"/>
            </a:endParaRPr>
          </a:p>
        </p:txBody>
      </p:sp>
      <p:sp>
        <p:nvSpPr>
          <p:cNvPr id="130" name="Google Shape;130;p1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562175" y="806825"/>
            <a:ext cx="7688700" cy="1222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OBJECTIVE</a:t>
            </a:r>
            <a:endParaRPr sz="3000">
              <a:solidFill>
                <a:schemeClr val="accent2"/>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3000">
              <a:solidFill>
                <a:srgbClr val="0C343D"/>
              </a:solidFill>
              <a:latin typeface="Times New Roman"/>
              <a:ea typeface="Times New Roman"/>
              <a:cs typeface="Times New Roman"/>
              <a:sym typeface="Times New Roman"/>
            </a:endParaRPr>
          </a:p>
        </p:txBody>
      </p:sp>
      <p:sp>
        <p:nvSpPr>
          <p:cNvPr id="137" name="Google Shape;137;p19"/>
          <p:cNvSpPr txBox="1">
            <a:spLocks noGrp="1"/>
          </p:cNvSpPr>
          <p:nvPr>
            <p:ph type="body" idx="1"/>
          </p:nvPr>
        </p:nvSpPr>
        <p:spPr>
          <a:xfrm>
            <a:off x="439500" y="1614475"/>
            <a:ext cx="8265000" cy="490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600"/>
              </a:spcBef>
              <a:spcAft>
                <a:spcPts val="0"/>
              </a:spcAft>
              <a:buSzPts val="3000"/>
              <a:buNone/>
            </a:pPr>
            <a:r>
              <a:rPr lang="en-US" sz="1800">
                <a:solidFill>
                  <a:srgbClr val="000000"/>
                </a:solidFill>
                <a:latin typeface="Times New Roman"/>
                <a:ea typeface="Times New Roman"/>
                <a:cs typeface="Times New Roman"/>
                <a:sym typeface="Times New Roman"/>
              </a:rPr>
              <a:t>The paid promoter’s recommendation system is a user-friendly application that can be used by both the advertisers and the paid promoters. The paid promoters need to request to add their channel to the portal. </a:t>
            </a:r>
            <a:r>
              <a:rPr lang="en-US" sz="1800">
                <a:latin typeface="Times New Roman"/>
                <a:ea typeface="Times New Roman"/>
                <a:cs typeface="Times New Roman"/>
                <a:sym typeface="Times New Roman"/>
              </a:rPr>
              <a:t>The advertiser can choose the language in which the advertisement needs to be promoted according to their needs, then the advertiser can choose the advertisement category according to the content of the advertisement. After selecting the category of the advertisement, the of list YouTubers available be will display in an orderly manner. The contact information of every YouTuber will be displayed accordingly. There will be a linear graph that displays the latest view count rate of every youtube channel. Based on the interest of the advertisers one can choose the YouTuber.</a:t>
            </a:r>
            <a:endParaRPr/>
          </a:p>
          <a:p>
            <a:pPr marL="0" lvl="0" indent="0" algn="just" rtl="0">
              <a:lnSpc>
                <a:spcPct val="100000"/>
              </a:lnSpc>
              <a:spcBef>
                <a:spcPts val="600"/>
              </a:spcBef>
              <a:spcAft>
                <a:spcPts val="0"/>
              </a:spcAft>
              <a:buSzPts val="3000"/>
              <a:buNone/>
            </a:pPr>
            <a:r>
              <a:rPr lang="en-US" sz="2000" u="sng">
                <a:solidFill>
                  <a:srgbClr val="000000"/>
                </a:solidFill>
                <a:latin typeface="Times New Roman"/>
                <a:ea typeface="Times New Roman"/>
                <a:cs typeface="Times New Roman"/>
                <a:sym typeface="Times New Roman"/>
              </a:rPr>
              <a:t>The main objectives of this project are:</a:t>
            </a:r>
            <a:endParaRPr/>
          </a:p>
          <a:p>
            <a:pPr marL="457200" lvl="0" indent="-342900" algn="just" rtl="0">
              <a:lnSpc>
                <a:spcPct val="10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To </a:t>
            </a:r>
            <a:r>
              <a:rPr lang="en-US" sz="1800">
                <a:solidFill>
                  <a:schemeClr val="dk1"/>
                </a:solidFill>
                <a:latin typeface="Times New Roman"/>
                <a:ea typeface="Times New Roman"/>
                <a:cs typeface="Times New Roman"/>
                <a:sym typeface="Times New Roman"/>
              </a:rPr>
              <a:t>connect the advertisers with promoters whose content is relevant to the content of the advertisement.</a:t>
            </a:r>
            <a:endParaRPr/>
          </a:p>
          <a:p>
            <a:pPr marL="457200" lvl="0" indent="-342900" algn="just" rtl="0">
              <a:lnSpc>
                <a:spcPct val="100000"/>
              </a:lnSpc>
              <a:spcBef>
                <a:spcPts val="600"/>
              </a:spcBef>
              <a:spcAft>
                <a:spcPts val="0"/>
              </a:spcAft>
              <a:buClr>
                <a:srgbClr val="000000"/>
              </a:buClr>
              <a:buSzPts val="1800"/>
              <a:buFont typeface="Times New Roman"/>
              <a:buChar char="❏"/>
            </a:pPr>
            <a:r>
              <a:rPr lang="en-US" sz="1800">
                <a:solidFill>
                  <a:schemeClr val="dk1"/>
                </a:solidFill>
                <a:latin typeface="Times New Roman"/>
                <a:ea typeface="Times New Roman"/>
                <a:cs typeface="Times New Roman"/>
                <a:sym typeface="Times New Roman"/>
              </a:rPr>
              <a:t>To increase the advertisement conversion ratio.</a:t>
            </a:r>
            <a:endParaRPr/>
          </a:p>
          <a:p>
            <a:pPr marL="457200" lvl="0" indent="-342900" algn="just" rtl="0">
              <a:lnSpc>
                <a:spcPct val="100000"/>
              </a:lnSpc>
              <a:spcBef>
                <a:spcPts val="600"/>
              </a:spcBef>
              <a:spcAft>
                <a:spcPts val="0"/>
              </a:spcAft>
              <a:buClr>
                <a:srgbClr val="000000"/>
              </a:buClr>
              <a:buSzPts val="1800"/>
              <a:buFont typeface="Times New Roman"/>
              <a:buChar char="❏"/>
            </a:pPr>
            <a:r>
              <a:rPr lang="en-US" sz="1800">
                <a:solidFill>
                  <a:schemeClr val="dk1"/>
                </a:solidFill>
                <a:latin typeface="Times New Roman"/>
                <a:ea typeface="Times New Roman"/>
                <a:cs typeface="Times New Roman"/>
                <a:sym typeface="Times New Roman"/>
              </a:rPr>
              <a:t>To connect advertisers with the relevant audience which will maximize their profit.</a:t>
            </a:r>
            <a:endParaRPr sz="1800">
              <a:latin typeface="Times New Roman"/>
              <a:ea typeface="Times New Roman"/>
              <a:cs typeface="Times New Roman"/>
              <a:sym typeface="Times New Roman"/>
            </a:endParaRPr>
          </a:p>
          <a:p>
            <a:pPr marL="0" lvl="0" indent="0" algn="just" rtl="0">
              <a:lnSpc>
                <a:spcPct val="100000"/>
              </a:lnSpc>
              <a:spcBef>
                <a:spcPts val="600"/>
              </a:spcBef>
              <a:spcAft>
                <a:spcPts val="0"/>
              </a:spcAft>
              <a:buSzPts val="3000"/>
              <a:buNone/>
            </a:pPr>
            <a:r>
              <a:rPr lang="en-US"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p:txBody>
      </p:sp>
      <p:sp>
        <p:nvSpPr>
          <p:cNvPr id="138" name="Google Shape;138;p1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570225" y="865850"/>
            <a:ext cx="7688700" cy="1025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0000"/>
              </a:buClr>
              <a:buSzPts val="2800"/>
              <a:buFont typeface="Verdana"/>
              <a:buNone/>
            </a:pPr>
            <a:r>
              <a:rPr lang="en-US" sz="3000" b="1" dirty="0">
                <a:solidFill>
                  <a:schemeClr val="accent2"/>
                </a:solidFill>
                <a:latin typeface="Times New Roman"/>
                <a:ea typeface="Times New Roman"/>
                <a:cs typeface="Times New Roman"/>
                <a:sym typeface="Times New Roman"/>
              </a:rPr>
              <a:t>Existing System</a:t>
            </a:r>
            <a:endParaRPr sz="3000" dirty="0">
              <a:solidFill>
                <a:schemeClr val="accent2"/>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3000" dirty="0">
              <a:solidFill>
                <a:srgbClr val="0C343D"/>
              </a:solidFill>
              <a:latin typeface="Times New Roman"/>
              <a:ea typeface="Times New Roman"/>
              <a:cs typeface="Times New Roman"/>
              <a:sym typeface="Times New Roman"/>
            </a:endParaRPr>
          </a:p>
        </p:txBody>
      </p:sp>
      <p:sp>
        <p:nvSpPr>
          <p:cNvPr id="225" name="Google Shape;225;p30"/>
          <p:cNvSpPr txBox="1">
            <a:spLocks noGrp="1"/>
          </p:cNvSpPr>
          <p:nvPr>
            <p:ph type="body" idx="1"/>
          </p:nvPr>
        </p:nvSpPr>
        <p:spPr>
          <a:xfrm>
            <a:off x="727650" y="1810426"/>
            <a:ext cx="7688700" cy="47919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6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existing system was only a youtube advertisement recommendation system.</a:t>
            </a:r>
            <a:endParaRPr/>
          </a:p>
          <a:p>
            <a:pPr marL="457200" lvl="0" indent="-304800" algn="l" rtl="0">
              <a:lnSpc>
                <a:spcPct val="100000"/>
              </a:lnSpc>
              <a:spcBef>
                <a:spcPts val="60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457200" lvl="0" indent="-419100" algn="l" rtl="0">
              <a:lnSpc>
                <a:spcPct val="100000"/>
              </a:lnSpc>
              <a:spcBef>
                <a:spcPts val="6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Ensemble methods were used on the generated dataset to generate useful information like target audience demographics, genre, etc.</a:t>
            </a:r>
            <a:endParaRPr/>
          </a:p>
          <a:p>
            <a:pPr marL="457200" lvl="0" indent="-304800" algn="l" rtl="0">
              <a:lnSpc>
                <a:spcPct val="100000"/>
              </a:lnSpc>
              <a:spcBef>
                <a:spcPts val="60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457200" lvl="0" indent="-419100" algn="l" rtl="0">
              <a:lnSpc>
                <a:spcPct val="100000"/>
              </a:lnSpc>
              <a:spcBef>
                <a:spcPts val="6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advertisements which were displayed by this recommendation system had very less impact on the consumers.</a:t>
            </a:r>
            <a:endParaRPr/>
          </a:p>
          <a:p>
            <a:pPr marL="457200" lvl="0" indent="-304800" algn="l" rtl="0">
              <a:lnSpc>
                <a:spcPct val="100000"/>
              </a:lnSpc>
              <a:spcBef>
                <a:spcPts val="60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457200" lvl="0" indent="-419100" algn="l" rtl="0">
              <a:lnSpc>
                <a:spcPct val="100000"/>
              </a:lnSpc>
              <a:spcBef>
                <a:spcPts val="6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These existing systems never involved YouTubers who are the major influencers.</a:t>
            </a:r>
            <a:endParaRPr/>
          </a:p>
          <a:p>
            <a:pPr marL="457200" lvl="0" indent="-228600" algn="just" rtl="0">
              <a:lnSpc>
                <a:spcPct val="100000"/>
              </a:lnSpc>
              <a:spcBef>
                <a:spcPts val="600"/>
              </a:spcBef>
              <a:spcAft>
                <a:spcPts val="0"/>
              </a:spcAft>
              <a:buClr>
                <a:srgbClr val="000000"/>
              </a:buClr>
              <a:buSzPts val="1800"/>
              <a:buFont typeface="Times New Roman"/>
              <a:buNone/>
            </a:pPr>
            <a:endParaRPr>
              <a:solidFill>
                <a:srgbClr val="000000"/>
              </a:solidFill>
            </a:endParaRPr>
          </a:p>
        </p:txBody>
      </p:sp>
      <p:sp>
        <p:nvSpPr>
          <p:cNvPr id="226" name="Google Shape;226;p3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599725" y="1021125"/>
            <a:ext cx="7688700" cy="1035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0000"/>
              </a:buClr>
              <a:buSzPts val="2800"/>
              <a:buFont typeface="Verdana"/>
              <a:buNone/>
            </a:pPr>
            <a:r>
              <a:rPr lang="en-US" sz="3000" b="1" dirty="0">
                <a:solidFill>
                  <a:schemeClr val="accent2"/>
                </a:solidFill>
                <a:latin typeface="Times New Roman"/>
                <a:ea typeface="Times New Roman"/>
                <a:cs typeface="Times New Roman"/>
                <a:sym typeface="Times New Roman"/>
              </a:rPr>
              <a:t>PROPOSED SYSTEM</a:t>
            </a:r>
            <a:endParaRPr sz="3000" dirty="0">
              <a:solidFill>
                <a:schemeClr val="accent2"/>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3000" dirty="0">
              <a:solidFill>
                <a:srgbClr val="0C343D"/>
              </a:solidFill>
              <a:latin typeface="Times New Roman"/>
              <a:ea typeface="Times New Roman"/>
              <a:cs typeface="Times New Roman"/>
              <a:sym typeface="Times New Roman"/>
            </a:endParaRPr>
          </a:p>
        </p:txBody>
      </p:sp>
      <p:sp>
        <p:nvSpPr>
          <p:cNvPr id="233" name="Google Shape;233;p31"/>
          <p:cNvSpPr txBox="1">
            <a:spLocks noGrp="1"/>
          </p:cNvSpPr>
          <p:nvPr>
            <p:ph type="body" idx="1"/>
          </p:nvPr>
        </p:nvSpPr>
        <p:spPr>
          <a:xfrm>
            <a:off x="599725" y="1673248"/>
            <a:ext cx="7688700" cy="5218862"/>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600"/>
              </a:spcBef>
              <a:spcAft>
                <a:spcPts val="0"/>
              </a:spcAft>
              <a:buSzPts val="3000"/>
              <a:buFont typeface="Noto Sans Symbols"/>
              <a:buChar char="❑"/>
            </a:pPr>
            <a:r>
              <a:rPr lang="en-US" sz="1600">
                <a:solidFill>
                  <a:srgbClr val="000000"/>
                </a:solidFill>
                <a:latin typeface="Times New Roman"/>
                <a:ea typeface="Times New Roman"/>
                <a:cs typeface="Times New Roman"/>
                <a:sym typeface="Times New Roman"/>
              </a:rPr>
              <a:t>Paid promoters web portal connects the advertisers with the relevant promoters.</a:t>
            </a:r>
            <a:endParaRPr/>
          </a:p>
          <a:p>
            <a:pPr marL="0" lvl="0" indent="0" algn="just" rtl="0">
              <a:lnSpc>
                <a:spcPct val="100000"/>
              </a:lnSpc>
              <a:spcBef>
                <a:spcPts val="600"/>
              </a:spcBef>
              <a:spcAft>
                <a:spcPts val="0"/>
              </a:spcAft>
              <a:buSzPts val="3000"/>
              <a:buNone/>
            </a:pPr>
            <a:endParaRPr sz="1600">
              <a:solidFill>
                <a:srgbClr val="000000"/>
              </a:solidFill>
              <a:latin typeface="Times New Roman"/>
              <a:ea typeface="Times New Roman"/>
              <a:cs typeface="Times New Roman"/>
              <a:sym typeface="Times New Roman"/>
            </a:endParaRPr>
          </a:p>
          <a:p>
            <a:pPr marL="342900" lvl="0" indent="-342900" algn="just" rtl="0">
              <a:lnSpc>
                <a:spcPct val="100000"/>
              </a:lnSpc>
              <a:spcBef>
                <a:spcPts val="600"/>
              </a:spcBef>
              <a:spcAft>
                <a:spcPts val="0"/>
              </a:spcAft>
              <a:buSzPts val="3000"/>
              <a:buFont typeface="Noto Sans Symbols"/>
              <a:buChar char="❑"/>
            </a:pPr>
            <a:r>
              <a:rPr lang="en-US" sz="1600">
                <a:solidFill>
                  <a:srgbClr val="000000"/>
                </a:solidFill>
                <a:latin typeface="Times New Roman"/>
                <a:ea typeface="Times New Roman"/>
                <a:cs typeface="Times New Roman"/>
                <a:sym typeface="Times New Roman"/>
              </a:rPr>
              <a:t>Ad conversion ratio will increase which in turn will increase the business of the advertisers.</a:t>
            </a:r>
            <a:endParaRPr/>
          </a:p>
          <a:p>
            <a:pPr marL="0" lvl="0" indent="0" algn="just" rtl="0">
              <a:lnSpc>
                <a:spcPct val="100000"/>
              </a:lnSpc>
              <a:spcBef>
                <a:spcPts val="600"/>
              </a:spcBef>
              <a:spcAft>
                <a:spcPts val="0"/>
              </a:spcAft>
              <a:buSzPts val="3000"/>
              <a:buNone/>
            </a:pPr>
            <a:endParaRPr sz="1600">
              <a:solidFill>
                <a:srgbClr val="000000"/>
              </a:solidFill>
              <a:latin typeface="Times New Roman"/>
              <a:ea typeface="Times New Roman"/>
              <a:cs typeface="Times New Roman"/>
              <a:sym typeface="Times New Roman"/>
            </a:endParaRPr>
          </a:p>
          <a:p>
            <a:pPr marL="342900" lvl="0" indent="-342900" algn="just" rtl="0">
              <a:lnSpc>
                <a:spcPct val="100000"/>
              </a:lnSpc>
              <a:spcBef>
                <a:spcPts val="600"/>
              </a:spcBef>
              <a:spcAft>
                <a:spcPts val="0"/>
              </a:spcAft>
              <a:buSzPts val="3000"/>
              <a:buFont typeface="Noto Sans Symbols"/>
              <a:buChar char="❑"/>
            </a:pPr>
            <a:r>
              <a:rPr lang="en-US" sz="1600">
                <a:solidFill>
                  <a:srgbClr val="000000"/>
                </a:solidFill>
                <a:latin typeface="Times New Roman"/>
                <a:ea typeface="Times New Roman"/>
                <a:cs typeface="Times New Roman"/>
                <a:sym typeface="Times New Roman"/>
              </a:rPr>
              <a:t>Our model can identify </a:t>
            </a:r>
            <a:r>
              <a:rPr lang="en-US" sz="1600">
                <a:latin typeface="Times New Roman"/>
                <a:ea typeface="Times New Roman"/>
                <a:cs typeface="Times New Roman"/>
                <a:sym typeface="Times New Roman"/>
              </a:rPr>
              <a:t>4 regions</a:t>
            </a:r>
            <a:r>
              <a:rPr lang="en-US" sz="1600">
                <a:solidFill>
                  <a:srgbClr val="000000"/>
                </a:solidFill>
                <a:latin typeface="Times New Roman"/>
                <a:ea typeface="Times New Roman"/>
                <a:cs typeface="Times New Roman"/>
                <a:sym typeface="Times New Roman"/>
              </a:rPr>
              <a:t>.</a:t>
            </a:r>
            <a:endParaRPr/>
          </a:p>
          <a:p>
            <a:pPr marL="0" lvl="0" indent="0" algn="just" rtl="0">
              <a:lnSpc>
                <a:spcPct val="100000"/>
              </a:lnSpc>
              <a:spcBef>
                <a:spcPts val="600"/>
              </a:spcBef>
              <a:spcAft>
                <a:spcPts val="0"/>
              </a:spcAft>
              <a:buSzPts val="3000"/>
              <a:buNone/>
            </a:pPr>
            <a:endParaRPr sz="1600">
              <a:latin typeface="Times New Roman"/>
              <a:ea typeface="Times New Roman"/>
              <a:cs typeface="Times New Roman"/>
              <a:sym typeface="Times New Roman"/>
            </a:endParaRPr>
          </a:p>
          <a:p>
            <a:pPr marL="342900" lvl="0" indent="-342900" algn="just" rtl="0">
              <a:lnSpc>
                <a:spcPct val="100000"/>
              </a:lnSpc>
              <a:spcBef>
                <a:spcPts val="600"/>
              </a:spcBef>
              <a:spcAft>
                <a:spcPts val="0"/>
              </a:spcAft>
              <a:buSzPts val="3000"/>
              <a:buFont typeface="Noto Sans Symbols"/>
              <a:buChar char="❑"/>
            </a:pPr>
            <a:r>
              <a:rPr lang="en-US" sz="1600">
                <a:solidFill>
                  <a:srgbClr val="000000"/>
                </a:solidFill>
                <a:latin typeface="Times New Roman"/>
                <a:ea typeface="Times New Roman"/>
                <a:cs typeface="Times New Roman"/>
                <a:sym typeface="Times New Roman"/>
              </a:rPr>
              <a:t>   Model has an accuracy of 90%.</a:t>
            </a:r>
            <a:endParaRPr/>
          </a:p>
          <a:p>
            <a:pPr marL="0" lvl="0" indent="0" algn="just" rtl="0">
              <a:lnSpc>
                <a:spcPct val="100000"/>
              </a:lnSpc>
              <a:spcBef>
                <a:spcPts val="600"/>
              </a:spcBef>
              <a:spcAft>
                <a:spcPts val="0"/>
              </a:spcAft>
              <a:buSzPts val="3000"/>
              <a:buNone/>
            </a:pPr>
            <a:endParaRPr sz="1600">
              <a:latin typeface="Times New Roman"/>
              <a:ea typeface="Times New Roman"/>
              <a:cs typeface="Times New Roman"/>
              <a:sym typeface="Times New Roman"/>
            </a:endParaRPr>
          </a:p>
          <a:p>
            <a:pPr marL="342900" lvl="0" indent="-342900" algn="just" rtl="0">
              <a:lnSpc>
                <a:spcPct val="150000"/>
              </a:lnSpc>
              <a:spcBef>
                <a:spcPts val="600"/>
              </a:spcBef>
              <a:spcAft>
                <a:spcPts val="0"/>
              </a:spcAft>
              <a:buSzPts val="3000"/>
              <a:buFont typeface="Noto Sans Symbols"/>
              <a:buChar char="❑"/>
            </a:pPr>
            <a:r>
              <a:rPr lang="en-US" sz="1600">
                <a:solidFill>
                  <a:srgbClr val="000000"/>
                </a:solidFill>
                <a:latin typeface="Times New Roman"/>
                <a:ea typeface="Times New Roman"/>
                <a:cs typeface="Times New Roman"/>
                <a:sym typeface="Times New Roman"/>
              </a:rPr>
              <a:t>   Model takes an average of </a:t>
            </a:r>
            <a:r>
              <a:rPr lang="en-US" sz="1600">
                <a:latin typeface="Times New Roman"/>
                <a:ea typeface="Times New Roman"/>
                <a:cs typeface="Times New Roman"/>
                <a:sym typeface="Times New Roman"/>
              </a:rPr>
              <a:t>5</a:t>
            </a:r>
            <a:r>
              <a:rPr lang="en-US" sz="1600">
                <a:solidFill>
                  <a:srgbClr val="000000"/>
                </a:solidFill>
                <a:latin typeface="Times New Roman"/>
                <a:ea typeface="Times New Roman"/>
                <a:cs typeface="Times New Roman"/>
                <a:sym typeface="Times New Roman"/>
              </a:rPr>
              <a:t> seconds to recognize the </a:t>
            </a:r>
            <a:r>
              <a:rPr lang="en-US" sz="1600">
                <a:latin typeface="Times New Roman"/>
                <a:ea typeface="Times New Roman"/>
                <a:cs typeface="Times New Roman"/>
                <a:sym typeface="Times New Roman"/>
              </a:rPr>
              <a:t>category and region</a:t>
            </a:r>
            <a:r>
              <a:rPr lang="en-US" sz="1600">
                <a:solidFill>
                  <a:srgbClr val="000000"/>
                </a:solidFill>
                <a:latin typeface="Times New Roman"/>
                <a:ea typeface="Times New Roman"/>
                <a:cs typeface="Times New Roman"/>
                <a:sym typeface="Times New Roman"/>
              </a:rPr>
              <a:t>.</a:t>
            </a:r>
            <a:endParaRPr/>
          </a:p>
          <a:p>
            <a:pPr marL="0" lvl="0" indent="0" algn="just" rtl="0">
              <a:lnSpc>
                <a:spcPct val="150000"/>
              </a:lnSpc>
              <a:spcBef>
                <a:spcPts val="600"/>
              </a:spcBef>
              <a:spcAft>
                <a:spcPts val="0"/>
              </a:spcAft>
              <a:buSzPts val="3000"/>
              <a:buNone/>
            </a:pPr>
            <a:endParaRPr sz="1600">
              <a:latin typeface="Times New Roman"/>
              <a:ea typeface="Times New Roman"/>
              <a:cs typeface="Times New Roman"/>
              <a:sym typeface="Times New Roman"/>
            </a:endParaRPr>
          </a:p>
          <a:p>
            <a:pPr marL="342900" lvl="0" indent="-342900" algn="just" rtl="0">
              <a:lnSpc>
                <a:spcPct val="100000"/>
              </a:lnSpc>
              <a:spcBef>
                <a:spcPts val="600"/>
              </a:spcBef>
              <a:spcAft>
                <a:spcPts val="0"/>
              </a:spcAft>
              <a:buSzPts val="3000"/>
              <a:buFont typeface="Noto Sans Symbols"/>
              <a:buChar char="❑"/>
            </a:pPr>
            <a:r>
              <a:rPr lang="en-US" sz="1600">
                <a:latin typeface="Times New Roman"/>
                <a:ea typeface="Times New Roman"/>
                <a:cs typeface="Times New Roman"/>
                <a:sym typeface="Times New Roman"/>
              </a:rPr>
              <a:t>   Current status will get updated every 24 hours.</a:t>
            </a:r>
            <a:endParaRPr sz="1600">
              <a:latin typeface="Times New Roman"/>
              <a:ea typeface="Times New Roman"/>
              <a:cs typeface="Times New Roman"/>
              <a:sym typeface="Times New Roman"/>
            </a:endParaRPr>
          </a:p>
          <a:p>
            <a:pPr marL="114300" lvl="0" indent="0" algn="l" rtl="0">
              <a:lnSpc>
                <a:spcPct val="150000"/>
              </a:lnSpc>
              <a:spcBef>
                <a:spcPts val="600"/>
              </a:spcBef>
              <a:spcAft>
                <a:spcPts val="0"/>
              </a:spcAft>
              <a:buClr>
                <a:srgbClr val="000000"/>
              </a:buClr>
              <a:buSzPts val="1800"/>
              <a:buNone/>
            </a:pPr>
            <a:endParaRPr sz="1800">
              <a:solidFill>
                <a:srgbClr val="000000"/>
              </a:solidFill>
              <a:latin typeface="Times New Roman"/>
              <a:ea typeface="Times New Roman"/>
              <a:cs typeface="Times New Roman"/>
              <a:sym typeface="Times New Roman"/>
            </a:endParaRPr>
          </a:p>
        </p:txBody>
      </p:sp>
      <p:sp>
        <p:nvSpPr>
          <p:cNvPr id="234" name="Google Shape;234;p3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729450" y="774275"/>
            <a:ext cx="7688700" cy="7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000" b="1">
                <a:solidFill>
                  <a:schemeClr val="accent2"/>
                </a:solidFill>
                <a:latin typeface="Times New Roman"/>
                <a:ea typeface="Times New Roman"/>
                <a:cs typeface="Times New Roman"/>
                <a:sym typeface="Times New Roman"/>
              </a:rPr>
              <a:t>Architecture Diagram </a:t>
            </a:r>
            <a:endParaRPr sz="3000" b="1">
              <a:solidFill>
                <a:schemeClr val="accent2"/>
              </a:solidFill>
              <a:latin typeface="Times New Roman"/>
              <a:ea typeface="Times New Roman"/>
              <a:cs typeface="Times New Roman"/>
              <a:sym typeface="Times New Roman"/>
            </a:endParaRPr>
          </a:p>
        </p:txBody>
      </p:sp>
      <p:sp>
        <p:nvSpPr>
          <p:cNvPr id="241" name="Google Shape;241;p32"/>
          <p:cNvSpPr txBox="1">
            <a:spLocks noGrp="1"/>
          </p:cNvSpPr>
          <p:nvPr>
            <p:ph type="body" idx="1"/>
          </p:nvPr>
        </p:nvSpPr>
        <p:spPr>
          <a:xfrm>
            <a:off x="729450" y="1879298"/>
            <a:ext cx="7688700" cy="390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SzPts val="3000"/>
              <a:buNone/>
            </a:pPr>
            <a:endParaRPr dirty="0"/>
          </a:p>
        </p:txBody>
      </p:sp>
      <p:sp>
        <p:nvSpPr>
          <p:cNvPr id="242" name="Google Shape;242;p3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Dept. of CSE, Final Project Review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6" name="Picture 5">
            <a:extLst>
              <a:ext uri="{FF2B5EF4-FFF2-40B4-BE49-F238E27FC236}">
                <a16:creationId xmlns:a16="http://schemas.microsoft.com/office/drawing/2014/main" id="{BEDAFF2F-55BB-4CD2-AECD-41DFEBD8F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850" y="1962150"/>
            <a:ext cx="5448300" cy="3429982"/>
          </a:xfrm>
          <a:prstGeom prst="rect">
            <a:avLst/>
          </a:prstGeom>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2230</Words>
  <Application>Microsoft Office PowerPoint</Application>
  <PresentationFormat>On-screen Show (4:3)</PresentationFormat>
  <Paragraphs>257</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Noto Sans Symbols</vt:lpstr>
      <vt:lpstr>Verdana</vt:lpstr>
      <vt:lpstr>Arial</vt:lpstr>
      <vt:lpstr>Lato</vt:lpstr>
      <vt:lpstr>Profile</vt:lpstr>
      <vt:lpstr>PAID PROMOTERS RECOMMENDATION SYSTEM</vt:lpstr>
      <vt:lpstr> ABSTRACT </vt:lpstr>
      <vt:lpstr> ABSTRACT </vt:lpstr>
      <vt:lpstr>KEY CHALLENGES  </vt:lpstr>
      <vt:lpstr>MOTIVATION </vt:lpstr>
      <vt:lpstr>OBJECTIVE </vt:lpstr>
      <vt:lpstr>Existing System </vt:lpstr>
      <vt:lpstr>PROPOSED SYSTEM </vt:lpstr>
      <vt:lpstr>Architecture Diagram </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Result</vt:lpstr>
      <vt:lpstr>Result</vt:lpstr>
      <vt:lpstr>Conclusions</vt:lpstr>
      <vt:lpstr>Future Enhancements</vt:lpstr>
      <vt:lpstr>Bibliography</vt:lpstr>
      <vt:lpstr>Bibliography</vt:lpstr>
      <vt:lpstr>Bibliography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PAID PROMOTERS RECOMMENDATION SYSTEM</dc:title>
  <dc:creator>chris gavin</dc:creator>
  <cp:lastModifiedBy>chris gavin</cp:lastModifiedBy>
  <cp:revision>6</cp:revision>
  <dcterms:modified xsi:type="dcterms:W3CDTF">2022-04-29T13:53:36Z</dcterms:modified>
</cp:coreProperties>
</file>