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88E5-72DE-EE35-2BFA-2FB5AAFB42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FD9CB4-2009-977E-E77C-8CF96EA0CB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5611F7-6267-DCA3-432A-AD343E5499F9}"/>
              </a:ext>
            </a:extLst>
          </p:cNvPr>
          <p:cNvSpPr>
            <a:spLocks noGrp="1"/>
          </p:cNvSpPr>
          <p:nvPr>
            <p:ph type="dt" sz="half" idx="10"/>
          </p:nvPr>
        </p:nvSpPr>
        <p:spPr/>
        <p:txBody>
          <a:bodyPr/>
          <a:lstStyle/>
          <a:p>
            <a:fld id="{55E81563-564E-47D2-B969-0B2D80BBAE38}" type="datetimeFigureOut">
              <a:rPr lang="en-IN" smtClean="0"/>
              <a:t>09-03-2024</a:t>
            </a:fld>
            <a:endParaRPr lang="en-IN"/>
          </a:p>
        </p:txBody>
      </p:sp>
      <p:sp>
        <p:nvSpPr>
          <p:cNvPr id="5" name="Footer Placeholder 4">
            <a:extLst>
              <a:ext uri="{FF2B5EF4-FFF2-40B4-BE49-F238E27FC236}">
                <a16:creationId xmlns:a16="http://schemas.microsoft.com/office/drawing/2014/main" id="{230885C3-2B05-04D3-2068-C1C36640CB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A892B1-D8FD-4E9A-0F4C-66423140A089}"/>
              </a:ext>
            </a:extLst>
          </p:cNvPr>
          <p:cNvSpPr>
            <a:spLocks noGrp="1"/>
          </p:cNvSpPr>
          <p:nvPr>
            <p:ph type="sldNum" sz="quarter" idx="12"/>
          </p:nvPr>
        </p:nvSpPr>
        <p:spPr/>
        <p:txBody>
          <a:bodyPr/>
          <a:lstStyle/>
          <a:p>
            <a:fld id="{533EA0B0-202D-4993-80D4-82089634EC2C}" type="slidenum">
              <a:rPr lang="en-IN" smtClean="0"/>
              <a:t>‹#›</a:t>
            </a:fld>
            <a:endParaRPr lang="en-IN"/>
          </a:p>
        </p:txBody>
      </p:sp>
    </p:spTree>
    <p:extLst>
      <p:ext uri="{BB962C8B-B14F-4D97-AF65-F5344CB8AC3E}">
        <p14:creationId xmlns:p14="http://schemas.microsoft.com/office/powerpoint/2010/main" val="28434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D7F8-E1D0-AA73-382B-B9F0806120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0521D6-62A0-94EE-230F-B73FB49454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961E91-8202-14F3-7DAC-1C50087647C9}"/>
              </a:ext>
            </a:extLst>
          </p:cNvPr>
          <p:cNvSpPr>
            <a:spLocks noGrp="1"/>
          </p:cNvSpPr>
          <p:nvPr>
            <p:ph type="dt" sz="half" idx="10"/>
          </p:nvPr>
        </p:nvSpPr>
        <p:spPr/>
        <p:txBody>
          <a:bodyPr/>
          <a:lstStyle/>
          <a:p>
            <a:fld id="{55E81563-564E-47D2-B969-0B2D80BBAE38}" type="datetimeFigureOut">
              <a:rPr lang="en-IN" smtClean="0"/>
              <a:t>09-03-2024</a:t>
            </a:fld>
            <a:endParaRPr lang="en-IN"/>
          </a:p>
        </p:txBody>
      </p:sp>
      <p:sp>
        <p:nvSpPr>
          <p:cNvPr id="5" name="Footer Placeholder 4">
            <a:extLst>
              <a:ext uri="{FF2B5EF4-FFF2-40B4-BE49-F238E27FC236}">
                <a16:creationId xmlns:a16="http://schemas.microsoft.com/office/drawing/2014/main" id="{3AF44B8F-526F-12F5-C49C-8919BF05BF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4E8C77-0C99-4678-D597-2A360172A59D}"/>
              </a:ext>
            </a:extLst>
          </p:cNvPr>
          <p:cNvSpPr>
            <a:spLocks noGrp="1"/>
          </p:cNvSpPr>
          <p:nvPr>
            <p:ph type="sldNum" sz="quarter" idx="12"/>
          </p:nvPr>
        </p:nvSpPr>
        <p:spPr/>
        <p:txBody>
          <a:bodyPr/>
          <a:lstStyle/>
          <a:p>
            <a:fld id="{533EA0B0-202D-4993-80D4-82089634EC2C}" type="slidenum">
              <a:rPr lang="en-IN" smtClean="0"/>
              <a:t>‹#›</a:t>
            </a:fld>
            <a:endParaRPr lang="en-IN"/>
          </a:p>
        </p:txBody>
      </p:sp>
    </p:spTree>
    <p:extLst>
      <p:ext uri="{BB962C8B-B14F-4D97-AF65-F5344CB8AC3E}">
        <p14:creationId xmlns:p14="http://schemas.microsoft.com/office/powerpoint/2010/main" val="359173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6A24E0-95AD-EDCA-C7AB-1F80412BC4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D2014B-6ACE-BC03-D278-6E506253E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674DA7-C246-60DD-8C86-101322AE5508}"/>
              </a:ext>
            </a:extLst>
          </p:cNvPr>
          <p:cNvSpPr>
            <a:spLocks noGrp="1"/>
          </p:cNvSpPr>
          <p:nvPr>
            <p:ph type="dt" sz="half" idx="10"/>
          </p:nvPr>
        </p:nvSpPr>
        <p:spPr/>
        <p:txBody>
          <a:bodyPr/>
          <a:lstStyle/>
          <a:p>
            <a:fld id="{55E81563-564E-47D2-B969-0B2D80BBAE38}" type="datetimeFigureOut">
              <a:rPr lang="en-IN" smtClean="0"/>
              <a:t>09-03-2024</a:t>
            </a:fld>
            <a:endParaRPr lang="en-IN"/>
          </a:p>
        </p:txBody>
      </p:sp>
      <p:sp>
        <p:nvSpPr>
          <p:cNvPr id="5" name="Footer Placeholder 4">
            <a:extLst>
              <a:ext uri="{FF2B5EF4-FFF2-40B4-BE49-F238E27FC236}">
                <a16:creationId xmlns:a16="http://schemas.microsoft.com/office/drawing/2014/main" id="{639411D5-2D93-0EBB-815F-1FFB88C7B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0053C4-F771-B14B-B184-D58E39470EDC}"/>
              </a:ext>
            </a:extLst>
          </p:cNvPr>
          <p:cNvSpPr>
            <a:spLocks noGrp="1"/>
          </p:cNvSpPr>
          <p:nvPr>
            <p:ph type="sldNum" sz="quarter" idx="12"/>
          </p:nvPr>
        </p:nvSpPr>
        <p:spPr/>
        <p:txBody>
          <a:bodyPr/>
          <a:lstStyle/>
          <a:p>
            <a:fld id="{533EA0B0-202D-4993-80D4-82089634EC2C}" type="slidenum">
              <a:rPr lang="en-IN" smtClean="0"/>
              <a:t>‹#›</a:t>
            </a:fld>
            <a:endParaRPr lang="en-IN"/>
          </a:p>
        </p:txBody>
      </p:sp>
    </p:spTree>
    <p:extLst>
      <p:ext uri="{BB962C8B-B14F-4D97-AF65-F5344CB8AC3E}">
        <p14:creationId xmlns:p14="http://schemas.microsoft.com/office/powerpoint/2010/main" val="351868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728B-DEF3-6E07-FD53-43F0272234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EF0701-A5A3-26AA-D583-80537E99ED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49FFA-64FF-C258-2B99-867971238218}"/>
              </a:ext>
            </a:extLst>
          </p:cNvPr>
          <p:cNvSpPr>
            <a:spLocks noGrp="1"/>
          </p:cNvSpPr>
          <p:nvPr>
            <p:ph type="dt" sz="half" idx="10"/>
          </p:nvPr>
        </p:nvSpPr>
        <p:spPr/>
        <p:txBody>
          <a:bodyPr/>
          <a:lstStyle/>
          <a:p>
            <a:fld id="{55E81563-564E-47D2-B969-0B2D80BBAE38}" type="datetimeFigureOut">
              <a:rPr lang="en-IN" smtClean="0"/>
              <a:t>09-03-2024</a:t>
            </a:fld>
            <a:endParaRPr lang="en-IN"/>
          </a:p>
        </p:txBody>
      </p:sp>
      <p:sp>
        <p:nvSpPr>
          <p:cNvPr id="5" name="Footer Placeholder 4">
            <a:extLst>
              <a:ext uri="{FF2B5EF4-FFF2-40B4-BE49-F238E27FC236}">
                <a16:creationId xmlns:a16="http://schemas.microsoft.com/office/drawing/2014/main" id="{5B59449C-49EF-44D2-71ED-F59FBE57D1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D6202-BFB4-3DF6-00EF-229F4CB3DA58}"/>
              </a:ext>
            </a:extLst>
          </p:cNvPr>
          <p:cNvSpPr>
            <a:spLocks noGrp="1"/>
          </p:cNvSpPr>
          <p:nvPr>
            <p:ph type="sldNum" sz="quarter" idx="12"/>
          </p:nvPr>
        </p:nvSpPr>
        <p:spPr/>
        <p:txBody>
          <a:bodyPr/>
          <a:lstStyle/>
          <a:p>
            <a:fld id="{533EA0B0-202D-4993-80D4-82089634EC2C}" type="slidenum">
              <a:rPr lang="en-IN" smtClean="0"/>
              <a:t>‹#›</a:t>
            </a:fld>
            <a:endParaRPr lang="en-IN"/>
          </a:p>
        </p:txBody>
      </p:sp>
    </p:spTree>
    <p:extLst>
      <p:ext uri="{BB962C8B-B14F-4D97-AF65-F5344CB8AC3E}">
        <p14:creationId xmlns:p14="http://schemas.microsoft.com/office/powerpoint/2010/main" val="231650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AB45-098E-32AA-F4BB-652FDA38B5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07D911-E57C-1052-2F94-8918A0B60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111CC6-321A-3D91-A6B7-C0F823D49127}"/>
              </a:ext>
            </a:extLst>
          </p:cNvPr>
          <p:cNvSpPr>
            <a:spLocks noGrp="1"/>
          </p:cNvSpPr>
          <p:nvPr>
            <p:ph type="dt" sz="half" idx="10"/>
          </p:nvPr>
        </p:nvSpPr>
        <p:spPr/>
        <p:txBody>
          <a:bodyPr/>
          <a:lstStyle/>
          <a:p>
            <a:fld id="{55E81563-564E-47D2-B969-0B2D80BBAE38}" type="datetimeFigureOut">
              <a:rPr lang="en-IN" smtClean="0"/>
              <a:t>09-03-2024</a:t>
            </a:fld>
            <a:endParaRPr lang="en-IN"/>
          </a:p>
        </p:txBody>
      </p:sp>
      <p:sp>
        <p:nvSpPr>
          <p:cNvPr id="5" name="Footer Placeholder 4">
            <a:extLst>
              <a:ext uri="{FF2B5EF4-FFF2-40B4-BE49-F238E27FC236}">
                <a16:creationId xmlns:a16="http://schemas.microsoft.com/office/drawing/2014/main" id="{B57A775E-7B74-0C2B-3E82-F2D743AB52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E89145-A34E-3448-FC4B-67B28C24730A}"/>
              </a:ext>
            </a:extLst>
          </p:cNvPr>
          <p:cNvSpPr>
            <a:spLocks noGrp="1"/>
          </p:cNvSpPr>
          <p:nvPr>
            <p:ph type="sldNum" sz="quarter" idx="12"/>
          </p:nvPr>
        </p:nvSpPr>
        <p:spPr/>
        <p:txBody>
          <a:bodyPr/>
          <a:lstStyle/>
          <a:p>
            <a:fld id="{533EA0B0-202D-4993-80D4-82089634EC2C}" type="slidenum">
              <a:rPr lang="en-IN" smtClean="0"/>
              <a:t>‹#›</a:t>
            </a:fld>
            <a:endParaRPr lang="en-IN"/>
          </a:p>
        </p:txBody>
      </p:sp>
    </p:spTree>
    <p:extLst>
      <p:ext uri="{BB962C8B-B14F-4D97-AF65-F5344CB8AC3E}">
        <p14:creationId xmlns:p14="http://schemas.microsoft.com/office/powerpoint/2010/main" val="4258058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3303-D381-965D-F02A-ED34EB9D8F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2E18F-D254-9C8D-0FBC-BB05E5268A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FC0812-4328-51E6-B0B1-AA319EF93C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015227-2D92-113E-A91F-66DA54394018}"/>
              </a:ext>
            </a:extLst>
          </p:cNvPr>
          <p:cNvSpPr>
            <a:spLocks noGrp="1"/>
          </p:cNvSpPr>
          <p:nvPr>
            <p:ph type="dt" sz="half" idx="10"/>
          </p:nvPr>
        </p:nvSpPr>
        <p:spPr/>
        <p:txBody>
          <a:bodyPr/>
          <a:lstStyle/>
          <a:p>
            <a:fld id="{55E81563-564E-47D2-B969-0B2D80BBAE38}" type="datetimeFigureOut">
              <a:rPr lang="en-IN" smtClean="0"/>
              <a:t>09-03-2024</a:t>
            </a:fld>
            <a:endParaRPr lang="en-IN"/>
          </a:p>
        </p:txBody>
      </p:sp>
      <p:sp>
        <p:nvSpPr>
          <p:cNvPr id="6" name="Footer Placeholder 5">
            <a:extLst>
              <a:ext uri="{FF2B5EF4-FFF2-40B4-BE49-F238E27FC236}">
                <a16:creationId xmlns:a16="http://schemas.microsoft.com/office/drawing/2014/main" id="{8CA7CAD0-4804-42F7-E4A0-48451F5AE1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49ADFC-EABA-9D04-CBB0-FA10E83999C7}"/>
              </a:ext>
            </a:extLst>
          </p:cNvPr>
          <p:cNvSpPr>
            <a:spLocks noGrp="1"/>
          </p:cNvSpPr>
          <p:nvPr>
            <p:ph type="sldNum" sz="quarter" idx="12"/>
          </p:nvPr>
        </p:nvSpPr>
        <p:spPr/>
        <p:txBody>
          <a:bodyPr/>
          <a:lstStyle/>
          <a:p>
            <a:fld id="{533EA0B0-202D-4993-80D4-82089634EC2C}" type="slidenum">
              <a:rPr lang="en-IN" smtClean="0"/>
              <a:t>‹#›</a:t>
            </a:fld>
            <a:endParaRPr lang="en-IN"/>
          </a:p>
        </p:txBody>
      </p:sp>
    </p:spTree>
    <p:extLst>
      <p:ext uri="{BB962C8B-B14F-4D97-AF65-F5344CB8AC3E}">
        <p14:creationId xmlns:p14="http://schemas.microsoft.com/office/powerpoint/2010/main" val="399247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523B-CD80-A8E2-52D9-E8FB54BD0C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4FE852-40F2-97E5-7607-6972EB1F3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059FD-05D5-7FC0-B1BE-017247F78B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7574DD-FF7E-4CC6-447E-5E039BA20C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08D7-4446-3337-7F14-4532DB5E39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3C7565-36CB-4FB4-4F01-8E8452AB75B6}"/>
              </a:ext>
            </a:extLst>
          </p:cNvPr>
          <p:cNvSpPr>
            <a:spLocks noGrp="1"/>
          </p:cNvSpPr>
          <p:nvPr>
            <p:ph type="dt" sz="half" idx="10"/>
          </p:nvPr>
        </p:nvSpPr>
        <p:spPr/>
        <p:txBody>
          <a:bodyPr/>
          <a:lstStyle/>
          <a:p>
            <a:fld id="{55E81563-564E-47D2-B969-0B2D80BBAE38}" type="datetimeFigureOut">
              <a:rPr lang="en-IN" smtClean="0"/>
              <a:t>09-03-2024</a:t>
            </a:fld>
            <a:endParaRPr lang="en-IN"/>
          </a:p>
        </p:txBody>
      </p:sp>
      <p:sp>
        <p:nvSpPr>
          <p:cNvPr id="8" name="Footer Placeholder 7">
            <a:extLst>
              <a:ext uri="{FF2B5EF4-FFF2-40B4-BE49-F238E27FC236}">
                <a16:creationId xmlns:a16="http://schemas.microsoft.com/office/drawing/2014/main" id="{9D97E7ED-DC24-5B44-336D-9E448E42C6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F808AE-B6A0-4397-40FD-ECA63794FE5E}"/>
              </a:ext>
            </a:extLst>
          </p:cNvPr>
          <p:cNvSpPr>
            <a:spLocks noGrp="1"/>
          </p:cNvSpPr>
          <p:nvPr>
            <p:ph type="sldNum" sz="quarter" idx="12"/>
          </p:nvPr>
        </p:nvSpPr>
        <p:spPr/>
        <p:txBody>
          <a:bodyPr/>
          <a:lstStyle/>
          <a:p>
            <a:fld id="{533EA0B0-202D-4993-80D4-82089634EC2C}" type="slidenum">
              <a:rPr lang="en-IN" smtClean="0"/>
              <a:t>‹#›</a:t>
            </a:fld>
            <a:endParaRPr lang="en-IN"/>
          </a:p>
        </p:txBody>
      </p:sp>
    </p:spTree>
    <p:extLst>
      <p:ext uri="{BB962C8B-B14F-4D97-AF65-F5344CB8AC3E}">
        <p14:creationId xmlns:p14="http://schemas.microsoft.com/office/powerpoint/2010/main" val="4145882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2B954-165C-C0B2-A7E6-1B9FFA906A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56544F-0A93-9C0C-7B0D-85A19E25D84A}"/>
              </a:ext>
            </a:extLst>
          </p:cNvPr>
          <p:cNvSpPr>
            <a:spLocks noGrp="1"/>
          </p:cNvSpPr>
          <p:nvPr>
            <p:ph type="dt" sz="half" idx="10"/>
          </p:nvPr>
        </p:nvSpPr>
        <p:spPr/>
        <p:txBody>
          <a:bodyPr/>
          <a:lstStyle/>
          <a:p>
            <a:fld id="{55E81563-564E-47D2-B969-0B2D80BBAE38}" type="datetimeFigureOut">
              <a:rPr lang="en-IN" smtClean="0"/>
              <a:t>09-03-2024</a:t>
            </a:fld>
            <a:endParaRPr lang="en-IN"/>
          </a:p>
        </p:txBody>
      </p:sp>
      <p:sp>
        <p:nvSpPr>
          <p:cNvPr id="4" name="Footer Placeholder 3">
            <a:extLst>
              <a:ext uri="{FF2B5EF4-FFF2-40B4-BE49-F238E27FC236}">
                <a16:creationId xmlns:a16="http://schemas.microsoft.com/office/drawing/2014/main" id="{31259784-9EBF-A530-FEC6-2962922301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333F38-DFC7-968C-FED7-B373A1FDBB0F}"/>
              </a:ext>
            </a:extLst>
          </p:cNvPr>
          <p:cNvSpPr>
            <a:spLocks noGrp="1"/>
          </p:cNvSpPr>
          <p:nvPr>
            <p:ph type="sldNum" sz="quarter" idx="12"/>
          </p:nvPr>
        </p:nvSpPr>
        <p:spPr/>
        <p:txBody>
          <a:bodyPr/>
          <a:lstStyle/>
          <a:p>
            <a:fld id="{533EA0B0-202D-4993-80D4-82089634EC2C}" type="slidenum">
              <a:rPr lang="en-IN" smtClean="0"/>
              <a:t>‹#›</a:t>
            </a:fld>
            <a:endParaRPr lang="en-IN"/>
          </a:p>
        </p:txBody>
      </p:sp>
    </p:spTree>
    <p:extLst>
      <p:ext uri="{BB962C8B-B14F-4D97-AF65-F5344CB8AC3E}">
        <p14:creationId xmlns:p14="http://schemas.microsoft.com/office/powerpoint/2010/main" val="336196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9EADEC-ACCC-02A5-C2AF-82BF95D21FF8}"/>
              </a:ext>
            </a:extLst>
          </p:cNvPr>
          <p:cNvSpPr>
            <a:spLocks noGrp="1"/>
          </p:cNvSpPr>
          <p:nvPr>
            <p:ph type="dt" sz="half" idx="10"/>
          </p:nvPr>
        </p:nvSpPr>
        <p:spPr/>
        <p:txBody>
          <a:bodyPr/>
          <a:lstStyle/>
          <a:p>
            <a:fld id="{55E81563-564E-47D2-B969-0B2D80BBAE38}" type="datetimeFigureOut">
              <a:rPr lang="en-IN" smtClean="0"/>
              <a:t>09-03-2024</a:t>
            </a:fld>
            <a:endParaRPr lang="en-IN"/>
          </a:p>
        </p:txBody>
      </p:sp>
      <p:sp>
        <p:nvSpPr>
          <p:cNvPr id="3" name="Footer Placeholder 2">
            <a:extLst>
              <a:ext uri="{FF2B5EF4-FFF2-40B4-BE49-F238E27FC236}">
                <a16:creationId xmlns:a16="http://schemas.microsoft.com/office/drawing/2014/main" id="{C1AF920E-CC2C-F87D-BD96-CD9C284AEB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EAC9AF-6DB6-967A-D1B8-A8E8537B6CFA}"/>
              </a:ext>
            </a:extLst>
          </p:cNvPr>
          <p:cNvSpPr>
            <a:spLocks noGrp="1"/>
          </p:cNvSpPr>
          <p:nvPr>
            <p:ph type="sldNum" sz="quarter" idx="12"/>
          </p:nvPr>
        </p:nvSpPr>
        <p:spPr/>
        <p:txBody>
          <a:bodyPr/>
          <a:lstStyle/>
          <a:p>
            <a:fld id="{533EA0B0-202D-4993-80D4-82089634EC2C}" type="slidenum">
              <a:rPr lang="en-IN" smtClean="0"/>
              <a:t>‹#›</a:t>
            </a:fld>
            <a:endParaRPr lang="en-IN"/>
          </a:p>
        </p:txBody>
      </p:sp>
    </p:spTree>
    <p:extLst>
      <p:ext uri="{BB962C8B-B14F-4D97-AF65-F5344CB8AC3E}">
        <p14:creationId xmlns:p14="http://schemas.microsoft.com/office/powerpoint/2010/main" val="279790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6CA1-FDA8-1F68-99D6-9C0C4AA06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5B464D-35FE-FB4C-ECE6-8E2A31BF08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8CC1C8-2E24-0B3B-5798-2E9CB6D1B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9B3F15-B99C-A599-B55C-55F338317E83}"/>
              </a:ext>
            </a:extLst>
          </p:cNvPr>
          <p:cNvSpPr>
            <a:spLocks noGrp="1"/>
          </p:cNvSpPr>
          <p:nvPr>
            <p:ph type="dt" sz="half" idx="10"/>
          </p:nvPr>
        </p:nvSpPr>
        <p:spPr/>
        <p:txBody>
          <a:bodyPr/>
          <a:lstStyle/>
          <a:p>
            <a:fld id="{55E81563-564E-47D2-B969-0B2D80BBAE38}" type="datetimeFigureOut">
              <a:rPr lang="en-IN" smtClean="0"/>
              <a:t>09-03-2024</a:t>
            </a:fld>
            <a:endParaRPr lang="en-IN"/>
          </a:p>
        </p:txBody>
      </p:sp>
      <p:sp>
        <p:nvSpPr>
          <p:cNvPr id="6" name="Footer Placeholder 5">
            <a:extLst>
              <a:ext uri="{FF2B5EF4-FFF2-40B4-BE49-F238E27FC236}">
                <a16:creationId xmlns:a16="http://schemas.microsoft.com/office/drawing/2014/main" id="{32028A87-4186-A84E-A65F-D1CC5F9CFB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90DBD2-8647-C838-E87C-34E74F03BDFF}"/>
              </a:ext>
            </a:extLst>
          </p:cNvPr>
          <p:cNvSpPr>
            <a:spLocks noGrp="1"/>
          </p:cNvSpPr>
          <p:nvPr>
            <p:ph type="sldNum" sz="quarter" idx="12"/>
          </p:nvPr>
        </p:nvSpPr>
        <p:spPr/>
        <p:txBody>
          <a:bodyPr/>
          <a:lstStyle/>
          <a:p>
            <a:fld id="{533EA0B0-202D-4993-80D4-82089634EC2C}" type="slidenum">
              <a:rPr lang="en-IN" smtClean="0"/>
              <a:t>‹#›</a:t>
            </a:fld>
            <a:endParaRPr lang="en-IN"/>
          </a:p>
        </p:txBody>
      </p:sp>
    </p:spTree>
    <p:extLst>
      <p:ext uri="{BB962C8B-B14F-4D97-AF65-F5344CB8AC3E}">
        <p14:creationId xmlns:p14="http://schemas.microsoft.com/office/powerpoint/2010/main" val="56047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82F1-DF86-13CD-BF6C-555DD8685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69FA83-6846-709F-D088-FC40B5A6FA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F18696-7F7C-D035-F4E3-A25B65F0E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901E3-1A4C-500B-846F-703264551304}"/>
              </a:ext>
            </a:extLst>
          </p:cNvPr>
          <p:cNvSpPr>
            <a:spLocks noGrp="1"/>
          </p:cNvSpPr>
          <p:nvPr>
            <p:ph type="dt" sz="half" idx="10"/>
          </p:nvPr>
        </p:nvSpPr>
        <p:spPr/>
        <p:txBody>
          <a:bodyPr/>
          <a:lstStyle/>
          <a:p>
            <a:fld id="{55E81563-564E-47D2-B969-0B2D80BBAE38}" type="datetimeFigureOut">
              <a:rPr lang="en-IN" smtClean="0"/>
              <a:t>09-03-2024</a:t>
            </a:fld>
            <a:endParaRPr lang="en-IN"/>
          </a:p>
        </p:txBody>
      </p:sp>
      <p:sp>
        <p:nvSpPr>
          <p:cNvPr id="6" name="Footer Placeholder 5">
            <a:extLst>
              <a:ext uri="{FF2B5EF4-FFF2-40B4-BE49-F238E27FC236}">
                <a16:creationId xmlns:a16="http://schemas.microsoft.com/office/drawing/2014/main" id="{F4868F97-250D-0E0C-2858-1EF01D92EA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74DEFF-DE3A-0E22-A574-FEF75E6DEFAB}"/>
              </a:ext>
            </a:extLst>
          </p:cNvPr>
          <p:cNvSpPr>
            <a:spLocks noGrp="1"/>
          </p:cNvSpPr>
          <p:nvPr>
            <p:ph type="sldNum" sz="quarter" idx="12"/>
          </p:nvPr>
        </p:nvSpPr>
        <p:spPr/>
        <p:txBody>
          <a:bodyPr/>
          <a:lstStyle/>
          <a:p>
            <a:fld id="{533EA0B0-202D-4993-80D4-82089634EC2C}" type="slidenum">
              <a:rPr lang="en-IN" smtClean="0"/>
              <a:t>‹#›</a:t>
            </a:fld>
            <a:endParaRPr lang="en-IN"/>
          </a:p>
        </p:txBody>
      </p:sp>
    </p:spTree>
    <p:extLst>
      <p:ext uri="{BB962C8B-B14F-4D97-AF65-F5344CB8AC3E}">
        <p14:creationId xmlns:p14="http://schemas.microsoft.com/office/powerpoint/2010/main" val="2482411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10000"/>
                    </a14:imgEffect>
                    <a14:imgEffect>
                      <a14:brightnessContrast bright="-4200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AEF244-4F9A-B7EB-FF41-3676EC33F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30377D-853A-714F-6E9F-4AA329B577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0A5922-BF56-B27F-D27E-7CD15E8CC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81563-564E-47D2-B969-0B2D80BBAE38}" type="datetimeFigureOut">
              <a:rPr lang="en-IN" smtClean="0"/>
              <a:t>09-03-2024</a:t>
            </a:fld>
            <a:endParaRPr lang="en-IN"/>
          </a:p>
        </p:txBody>
      </p:sp>
      <p:sp>
        <p:nvSpPr>
          <p:cNvPr id="5" name="Footer Placeholder 4">
            <a:extLst>
              <a:ext uri="{FF2B5EF4-FFF2-40B4-BE49-F238E27FC236}">
                <a16:creationId xmlns:a16="http://schemas.microsoft.com/office/drawing/2014/main" id="{0CAE74C3-3E02-E008-7A8F-4BCCFDA228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41E99D-78C0-1FDC-808D-C1F232B2F3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EA0B0-202D-4993-80D4-82089634EC2C}" type="slidenum">
              <a:rPr lang="en-IN" smtClean="0"/>
              <a:t>‹#›</a:t>
            </a:fld>
            <a:endParaRPr lang="en-IN"/>
          </a:p>
        </p:txBody>
      </p:sp>
    </p:spTree>
    <p:extLst>
      <p:ext uri="{BB962C8B-B14F-4D97-AF65-F5344CB8AC3E}">
        <p14:creationId xmlns:p14="http://schemas.microsoft.com/office/powerpoint/2010/main" val="184116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66C7-AEC5-96ED-B150-9387D25B540D}"/>
              </a:ext>
            </a:extLst>
          </p:cNvPr>
          <p:cNvSpPr>
            <a:spLocks noGrp="1"/>
          </p:cNvSpPr>
          <p:nvPr>
            <p:ph type="ctrTitle"/>
          </p:nvPr>
        </p:nvSpPr>
        <p:spPr>
          <a:xfrm>
            <a:off x="1524000" y="1122363"/>
            <a:ext cx="9144000" cy="885731"/>
          </a:xfrm>
        </p:spPr>
        <p:txBody>
          <a:bodyPr>
            <a:normAutofit/>
          </a:bodyPr>
          <a:lstStyle/>
          <a:p>
            <a:r>
              <a:rPr lang="en-IN" sz="4400" b="1" u="sng" dirty="0">
                <a:solidFill>
                  <a:schemeClr val="bg1"/>
                </a:solidFill>
                <a:effectLst>
                  <a:outerShdw blurRad="38100" dist="38100" dir="2700000" algn="tl">
                    <a:srgbClr val="000000">
                      <a:alpha val="43137"/>
                    </a:srgbClr>
                  </a:outerShdw>
                </a:effectLst>
              </a:rPr>
              <a:t>U.S. FDA Data Analysis</a:t>
            </a:r>
          </a:p>
        </p:txBody>
      </p:sp>
      <p:sp>
        <p:nvSpPr>
          <p:cNvPr id="3" name="Subtitle 2">
            <a:extLst>
              <a:ext uri="{FF2B5EF4-FFF2-40B4-BE49-F238E27FC236}">
                <a16:creationId xmlns:a16="http://schemas.microsoft.com/office/drawing/2014/main" id="{65ED7866-D8E0-806A-A9FC-B7643B9260DD}"/>
              </a:ext>
            </a:extLst>
          </p:cNvPr>
          <p:cNvSpPr>
            <a:spLocks noGrp="1"/>
          </p:cNvSpPr>
          <p:nvPr>
            <p:ph type="subTitle" idx="1"/>
          </p:nvPr>
        </p:nvSpPr>
        <p:spPr>
          <a:xfrm>
            <a:off x="7677150" y="3602037"/>
            <a:ext cx="2990850" cy="2628433"/>
          </a:xfrm>
        </p:spPr>
        <p:txBody>
          <a:bodyPr/>
          <a:lstStyle/>
          <a:p>
            <a:pPr algn="r"/>
            <a:r>
              <a:rPr lang="en-IN" b="1" u="sng" dirty="0">
                <a:solidFill>
                  <a:schemeClr val="bg1"/>
                </a:solidFill>
              </a:rPr>
              <a:t>Presented by:</a:t>
            </a:r>
          </a:p>
          <a:p>
            <a:pPr algn="r"/>
            <a:r>
              <a:rPr lang="en-IN" dirty="0">
                <a:solidFill>
                  <a:schemeClr val="bg1"/>
                </a:solidFill>
              </a:rPr>
              <a:t>Akash Rathi</a:t>
            </a:r>
          </a:p>
          <a:p>
            <a:pPr algn="r"/>
            <a:r>
              <a:rPr lang="en-IN" dirty="0">
                <a:solidFill>
                  <a:schemeClr val="bg1"/>
                </a:solidFill>
              </a:rPr>
              <a:t>ABADS-8A</a:t>
            </a:r>
          </a:p>
        </p:txBody>
      </p:sp>
    </p:spTree>
    <p:extLst>
      <p:ext uri="{BB962C8B-B14F-4D97-AF65-F5344CB8AC3E}">
        <p14:creationId xmlns:p14="http://schemas.microsoft.com/office/powerpoint/2010/main" val="774889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D0827-D05D-345A-C066-B3754B85DE9C}"/>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79F912-3217-F157-F8DC-C35EDE3FC2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7574" y="1040066"/>
            <a:ext cx="8477286" cy="4777868"/>
          </a:xfrm>
        </p:spPr>
      </p:pic>
      <p:sp>
        <p:nvSpPr>
          <p:cNvPr id="7" name="Content Placeholder 2">
            <a:extLst>
              <a:ext uri="{FF2B5EF4-FFF2-40B4-BE49-F238E27FC236}">
                <a16:creationId xmlns:a16="http://schemas.microsoft.com/office/drawing/2014/main" id="{48A2AD88-A91C-BA4A-B4CC-926B973D7590}"/>
              </a:ext>
            </a:extLst>
          </p:cNvPr>
          <p:cNvSpPr txBox="1">
            <a:spLocks/>
          </p:cNvSpPr>
          <p:nvPr/>
        </p:nvSpPr>
        <p:spPr>
          <a:xfrm>
            <a:off x="571500" y="1066537"/>
            <a:ext cx="2886074" cy="4501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bg1"/>
                </a:solidFill>
                <a:latin typeface="Times New Roman" panose="02020603050405020304" pitchFamily="18" charset="0"/>
                <a:cs typeface="Times New Roman" panose="02020603050405020304" pitchFamily="18" charset="0"/>
              </a:rPr>
              <a:t>The chart shows us the different </a:t>
            </a:r>
            <a:r>
              <a:rPr lang="en-IN" sz="1400" dirty="0">
                <a:solidFill>
                  <a:schemeClr val="bg1"/>
                </a:solidFill>
                <a:latin typeface="Times New Roman" panose="02020603050405020304" pitchFamily="18" charset="0"/>
                <a:cs typeface="Times New Roman" panose="02020603050405020304" pitchFamily="18" charset="0"/>
              </a:rPr>
              <a:t>pharmaceutically equivalent products as per their Market Status.</a:t>
            </a:r>
          </a:p>
          <a:p>
            <a:r>
              <a:rPr lang="en-US" sz="1400" dirty="0">
                <a:solidFill>
                  <a:schemeClr val="bg1"/>
                </a:solidFill>
                <a:latin typeface="Times New Roman" panose="02020603050405020304" pitchFamily="18" charset="0"/>
                <a:cs typeface="Times New Roman" panose="02020603050405020304" pitchFamily="18" charset="0"/>
              </a:rPr>
              <a:t>Here the product type AB (10422) and AP(2782) have the highest numbers in Market status 1.</a:t>
            </a:r>
          </a:p>
          <a:p>
            <a:endParaRPr lang="en-US" sz="1400" dirty="0">
              <a:solidFill>
                <a:schemeClr val="bg1"/>
              </a:solidFill>
              <a:latin typeface="Times New Roman" panose="02020603050405020304" pitchFamily="18" charset="0"/>
              <a:cs typeface="Times New Roman" panose="02020603050405020304" pitchFamily="18" charset="0"/>
            </a:endParaRPr>
          </a:p>
          <a:p>
            <a:r>
              <a:rPr lang="en-US" sz="1400" b="1" dirty="0">
                <a:solidFill>
                  <a:schemeClr val="bg1"/>
                </a:solidFill>
                <a:latin typeface="Times New Roman" panose="02020603050405020304" pitchFamily="18" charset="0"/>
                <a:cs typeface="Times New Roman" panose="02020603050405020304" pitchFamily="18" charset="0"/>
              </a:rPr>
              <a:t>AB</a:t>
            </a:r>
            <a:r>
              <a:rPr lang="en-US" sz="1400" dirty="0">
                <a:solidFill>
                  <a:schemeClr val="bg1"/>
                </a:solidFill>
                <a:latin typeface="Times New Roman" panose="02020603050405020304" pitchFamily="18" charset="0"/>
                <a:cs typeface="Times New Roman" panose="02020603050405020304" pitchFamily="18" charset="0"/>
              </a:rPr>
              <a:t> are Drug products for which </a:t>
            </a:r>
            <a:r>
              <a:rPr lang="en-IN" sz="1400" dirty="0">
                <a:solidFill>
                  <a:schemeClr val="bg1"/>
                </a:solidFill>
                <a:latin typeface="Times New Roman" panose="02020603050405020304" pitchFamily="18" charset="0"/>
                <a:cs typeface="Times New Roman" panose="02020603050405020304" pitchFamily="18" charset="0"/>
              </a:rPr>
              <a:t>actual or potential bioequivalence problems have been resolved with adequate </a:t>
            </a:r>
            <a:r>
              <a:rPr lang="en-IN" sz="1400" i="1" dirty="0">
                <a:solidFill>
                  <a:schemeClr val="bg1"/>
                </a:solidFill>
                <a:latin typeface="Times New Roman" panose="02020603050405020304" pitchFamily="18" charset="0"/>
                <a:cs typeface="Times New Roman" panose="02020603050405020304" pitchFamily="18" charset="0"/>
              </a:rPr>
              <a:t>in vivo</a:t>
            </a:r>
            <a:r>
              <a:rPr lang="en-IN" sz="1400" dirty="0">
                <a:solidFill>
                  <a:schemeClr val="bg1"/>
                </a:solidFill>
                <a:latin typeface="Times New Roman" panose="02020603050405020304" pitchFamily="18" charset="0"/>
                <a:cs typeface="Times New Roman" panose="02020603050405020304" pitchFamily="18" charset="0"/>
              </a:rPr>
              <a:t> and/or </a:t>
            </a:r>
            <a:r>
              <a:rPr lang="en-IN" sz="1400" i="1" dirty="0">
                <a:solidFill>
                  <a:schemeClr val="bg1"/>
                </a:solidFill>
                <a:latin typeface="Times New Roman" panose="02020603050405020304" pitchFamily="18" charset="0"/>
                <a:cs typeface="Times New Roman" panose="02020603050405020304" pitchFamily="18" charset="0"/>
              </a:rPr>
              <a:t>in vitro</a:t>
            </a:r>
            <a:r>
              <a:rPr lang="en-IN" sz="1400" dirty="0">
                <a:solidFill>
                  <a:schemeClr val="bg1"/>
                </a:solidFill>
                <a:latin typeface="Times New Roman" panose="02020603050405020304" pitchFamily="18" charset="0"/>
                <a:cs typeface="Times New Roman" panose="02020603050405020304" pitchFamily="18" charset="0"/>
              </a:rPr>
              <a:t> evidence supporting bioequivalence.</a:t>
            </a:r>
          </a:p>
          <a:p>
            <a:endParaRPr lang="en-US" sz="1400" dirty="0">
              <a:solidFill>
                <a:schemeClr val="bg1"/>
              </a:solidFill>
              <a:latin typeface="Times New Roman" panose="02020603050405020304" pitchFamily="18" charset="0"/>
              <a:cs typeface="Times New Roman" panose="02020603050405020304" pitchFamily="18" charset="0"/>
            </a:endParaRPr>
          </a:p>
          <a:p>
            <a:r>
              <a:rPr lang="en-US" sz="1400" b="1" dirty="0">
                <a:solidFill>
                  <a:schemeClr val="bg1"/>
                </a:solidFill>
                <a:latin typeface="Times New Roman" panose="02020603050405020304" pitchFamily="18" charset="0"/>
                <a:cs typeface="Times New Roman" panose="02020603050405020304" pitchFamily="18" charset="0"/>
              </a:rPr>
              <a:t>AP</a:t>
            </a:r>
            <a:r>
              <a:rPr lang="en-US" sz="1400" dirty="0">
                <a:solidFill>
                  <a:schemeClr val="bg1"/>
                </a:solidFill>
                <a:latin typeface="Times New Roman" panose="02020603050405020304" pitchFamily="18" charset="0"/>
                <a:cs typeface="Times New Roman" panose="02020603050405020304" pitchFamily="18" charset="0"/>
              </a:rPr>
              <a:t> are products whose </a:t>
            </a:r>
            <a:r>
              <a:rPr lang="en-IN" sz="1400" dirty="0">
                <a:solidFill>
                  <a:schemeClr val="bg1"/>
                </a:solidFill>
                <a:latin typeface="Times New Roman" panose="02020603050405020304" pitchFamily="18" charset="0"/>
                <a:cs typeface="Times New Roman" panose="02020603050405020304" pitchFamily="18" charset="0"/>
              </a:rPr>
              <a:t>therapeutically equivalent rating is assigned as they are manufactured in accordance with Current Good Manufacturing Practice regulations and meet the other requirements of their approved applications.</a:t>
            </a:r>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83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82BC-554A-66DE-2B85-20B90D0ABE14}"/>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9827BBC-EF92-92A1-D5AF-A7BF710485D4}"/>
              </a:ext>
            </a:extLst>
          </p:cNvPr>
          <p:cNvSpPr txBox="1">
            <a:spLocks/>
          </p:cNvSpPr>
          <p:nvPr/>
        </p:nvSpPr>
        <p:spPr>
          <a:xfrm>
            <a:off x="590551" y="1538452"/>
            <a:ext cx="2886074" cy="46167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800" dirty="0">
                <a:solidFill>
                  <a:schemeClr val="bg1"/>
                </a:solidFill>
                <a:latin typeface="Times New Roman" panose="02020603050405020304" pitchFamily="18" charset="0"/>
                <a:cs typeface="Times New Roman" panose="02020603050405020304" pitchFamily="18" charset="0"/>
              </a:rPr>
              <a:t>These visuals shows the number of applications for each Market status and Year.</a:t>
            </a:r>
          </a:p>
          <a:p>
            <a:pPr>
              <a:lnSpc>
                <a:spcPct val="120000"/>
              </a:lnSpc>
            </a:pPr>
            <a:r>
              <a:rPr lang="en-US" sz="1800" dirty="0">
                <a:solidFill>
                  <a:schemeClr val="bg1"/>
                </a:solidFill>
                <a:latin typeface="Times New Roman" panose="02020603050405020304" pitchFamily="18" charset="0"/>
                <a:cs typeface="Times New Roman" panose="02020603050405020304" pitchFamily="18" charset="0"/>
              </a:rPr>
              <a:t>As per the chart, year </a:t>
            </a:r>
            <a:r>
              <a:rPr lang="en-US" sz="1800" b="1" dirty="0">
                <a:solidFill>
                  <a:schemeClr val="bg1"/>
                </a:solidFill>
                <a:latin typeface="Times New Roman" panose="02020603050405020304" pitchFamily="18" charset="0"/>
                <a:cs typeface="Times New Roman" panose="02020603050405020304" pitchFamily="18" charset="0"/>
              </a:rPr>
              <a:t>2002 </a:t>
            </a:r>
            <a:r>
              <a:rPr lang="en-US" sz="1800" dirty="0">
                <a:solidFill>
                  <a:schemeClr val="bg1"/>
                </a:solidFill>
                <a:latin typeface="Times New Roman" panose="02020603050405020304" pitchFamily="18" charset="0"/>
                <a:cs typeface="Times New Roman" panose="02020603050405020304" pitchFamily="18" charset="0"/>
              </a:rPr>
              <a:t>has the maximum no. of overall  applications i.e. </a:t>
            </a:r>
            <a:r>
              <a:rPr lang="en-US" sz="1800" b="1" dirty="0">
                <a:solidFill>
                  <a:schemeClr val="bg1"/>
                </a:solidFill>
                <a:latin typeface="Times New Roman" panose="02020603050405020304" pitchFamily="18" charset="0"/>
                <a:cs typeface="Times New Roman" panose="02020603050405020304" pitchFamily="18" charset="0"/>
              </a:rPr>
              <a:t>5778</a:t>
            </a:r>
            <a:r>
              <a:rPr lang="en-US" sz="1800" dirty="0">
                <a:solidFill>
                  <a:schemeClr val="bg1"/>
                </a:solidFill>
                <a:latin typeface="Times New Roman" panose="02020603050405020304" pitchFamily="18" charset="0"/>
                <a:cs typeface="Times New Roman" panose="02020603050405020304" pitchFamily="18" charset="0"/>
              </a:rPr>
              <a:t> while year </a:t>
            </a:r>
            <a:r>
              <a:rPr lang="en-US" sz="1800" b="1" dirty="0">
                <a:solidFill>
                  <a:schemeClr val="bg1"/>
                </a:solidFill>
                <a:latin typeface="Times New Roman" panose="02020603050405020304" pitchFamily="18" charset="0"/>
                <a:cs typeface="Times New Roman" panose="02020603050405020304" pitchFamily="18" charset="0"/>
              </a:rPr>
              <a:t>2014</a:t>
            </a:r>
            <a:r>
              <a:rPr lang="en-US" sz="1800" dirty="0">
                <a:solidFill>
                  <a:schemeClr val="bg1"/>
                </a:solidFill>
                <a:latin typeface="Times New Roman" panose="02020603050405020304" pitchFamily="18" charset="0"/>
                <a:cs typeface="Times New Roman" panose="02020603050405020304" pitchFamily="18" charset="0"/>
              </a:rPr>
              <a:t> has the most applications in Market Status 1 i.e. </a:t>
            </a:r>
            <a:r>
              <a:rPr lang="en-US" sz="1800" b="1" dirty="0">
                <a:solidFill>
                  <a:schemeClr val="bg1"/>
                </a:solidFill>
                <a:latin typeface="Times New Roman" panose="02020603050405020304" pitchFamily="18" charset="0"/>
                <a:cs typeface="Times New Roman" panose="02020603050405020304" pitchFamily="18" charset="0"/>
              </a:rPr>
              <a:t>3949</a:t>
            </a:r>
            <a:r>
              <a:rPr lang="en-US" sz="1800" dirty="0">
                <a:solidFill>
                  <a:schemeClr val="bg1"/>
                </a:solidFill>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754255B3-6E58-CBE4-2539-2F64B5E0E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524" y="1026549"/>
            <a:ext cx="8598591" cy="4804901"/>
          </a:xfrm>
          <a:prstGeom prst="rect">
            <a:avLst/>
          </a:prstGeom>
        </p:spPr>
      </p:pic>
    </p:spTree>
    <p:extLst>
      <p:ext uri="{BB962C8B-B14F-4D97-AF65-F5344CB8AC3E}">
        <p14:creationId xmlns:p14="http://schemas.microsoft.com/office/powerpoint/2010/main" val="752129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E1BBD-EDA9-21FD-37E3-59D453F5634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F7A1DA-F897-0425-8DE8-F207C455AD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8049" y="1204732"/>
            <a:ext cx="8434019" cy="4738867"/>
          </a:xfrm>
        </p:spPr>
      </p:pic>
      <p:sp>
        <p:nvSpPr>
          <p:cNvPr id="7" name="Content Placeholder 2">
            <a:extLst>
              <a:ext uri="{FF2B5EF4-FFF2-40B4-BE49-F238E27FC236}">
                <a16:creationId xmlns:a16="http://schemas.microsoft.com/office/drawing/2014/main" id="{1D764458-5E2B-C332-1DD0-EDCF8F040B68}"/>
              </a:ext>
            </a:extLst>
          </p:cNvPr>
          <p:cNvSpPr txBox="1">
            <a:spLocks/>
          </p:cNvSpPr>
          <p:nvPr/>
        </p:nvSpPr>
        <p:spPr>
          <a:xfrm>
            <a:off x="561975" y="1633358"/>
            <a:ext cx="2886074" cy="458654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latin typeface="Times New Roman" panose="02020603050405020304" pitchFamily="18" charset="0"/>
                <a:cs typeface="Times New Roman" panose="02020603050405020304" pitchFamily="18" charset="0"/>
              </a:rPr>
              <a:t>The first chart shows that </a:t>
            </a:r>
            <a:r>
              <a:rPr lang="en-IN" sz="1800" dirty="0">
                <a:solidFill>
                  <a:schemeClr val="bg1"/>
                </a:solidFill>
                <a:latin typeface="Times New Roman" panose="02020603050405020304" pitchFamily="18" charset="0"/>
                <a:cs typeface="Times New Roman" panose="02020603050405020304" pitchFamily="18" charset="0"/>
              </a:rPr>
              <a:t>maximum types of  the Drugs has the dosage of 10MG i.e. </a:t>
            </a:r>
            <a:r>
              <a:rPr lang="en-IN" sz="1800" b="1" dirty="0">
                <a:solidFill>
                  <a:schemeClr val="bg1"/>
                </a:solidFill>
                <a:latin typeface="Times New Roman" panose="02020603050405020304" pitchFamily="18" charset="0"/>
                <a:cs typeface="Times New Roman" panose="02020603050405020304" pitchFamily="18" charset="0"/>
              </a:rPr>
              <a:t>1193 </a:t>
            </a:r>
            <a:r>
              <a:rPr lang="en-IN" sz="1800" dirty="0">
                <a:solidFill>
                  <a:schemeClr val="bg1"/>
                </a:solidFill>
                <a:latin typeface="Times New Roman" panose="02020603050405020304" pitchFamily="18" charset="0"/>
                <a:cs typeface="Times New Roman" panose="02020603050405020304" pitchFamily="18" charset="0"/>
              </a:rPr>
              <a:t>followed by 100MG Dosage form with </a:t>
            </a:r>
            <a:r>
              <a:rPr lang="en-IN" sz="1800" b="1" dirty="0">
                <a:solidFill>
                  <a:schemeClr val="bg1"/>
                </a:solidFill>
                <a:latin typeface="Times New Roman" panose="02020603050405020304" pitchFamily="18" charset="0"/>
                <a:cs typeface="Times New Roman" panose="02020603050405020304" pitchFamily="18" charset="0"/>
              </a:rPr>
              <a:t>1028 Drug types</a:t>
            </a:r>
            <a:r>
              <a:rPr lang="en-IN" sz="1800" dirty="0">
                <a:solidFill>
                  <a:schemeClr val="bg1"/>
                </a:solidFill>
                <a:latin typeface="Times New Roman" panose="02020603050405020304" pitchFamily="18" charset="0"/>
                <a:cs typeface="Times New Roman" panose="02020603050405020304" pitchFamily="18" charset="0"/>
              </a:rPr>
              <a:t>. So these two forms have the most use for customers depends on the needs.</a:t>
            </a:r>
          </a:p>
          <a:p>
            <a:r>
              <a:rPr lang="en-IN" sz="1800" dirty="0">
                <a:solidFill>
                  <a:schemeClr val="bg1"/>
                </a:solidFill>
                <a:latin typeface="Times New Roman" panose="02020603050405020304" pitchFamily="18" charset="0"/>
                <a:cs typeface="Times New Roman" panose="02020603050405020304" pitchFamily="18" charset="0"/>
              </a:rPr>
              <a:t>As per the second bar chart, the maximum approval are given to the 10MG dosage form in both AP i.e. 6055 and in TA i.e. 273. The low dosage like 10MG and 50MG are most successful as maximum variety of medicines.</a:t>
            </a:r>
            <a:endParaRPr lang="en-IN" sz="1800" dirty="0"/>
          </a:p>
        </p:txBody>
      </p:sp>
    </p:spTree>
    <p:extLst>
      <p:ext uri="{BB962C8B-B14F-4D97-AF65-F5344CB8AC3E}">
        <p14:creationId xmlns:p14="http://schemas.microsoft.com/office/powerpoint/2010/main" val="364162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80225-52EC-53CA-582A-BE18008DBCE9}"/>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6912713-17FC-5056-33A8-37D082C2D2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9487" y="1428750"/>
            <a:ext cx="8163913" cy="4576548"/>
          </a:xfrm>
        </p:spPr>
      </p:pic>
      <p:sp>
        <p:nvSpPr>
          <p:cNvPr id="7" name="Content Placeholder 2">
            <a:extLst>
              <a:ext uri="{FF2B5EF4-FFF2-40B4-BE49-F238E27FC236}">
                <a16:creationId xmlns:a16="http://schemas.microsoft.com/office/drawing/2014/main" id="{3F47FAFB-7F9B-5C89-8BD6-A3B20960AC6C}"/>
              </a:ext>
            </a:extLst>
          </p:cNvPr>
          <p:cNvSpPr txBox="1">
            <a:spLocks/>
          </p:cNvSpPr>
          <p:nvPr/>
        </p:nvSpPr>
        <p:spPr>
          <a:xfrm>
            <a:off x="838200" y="1520076"/>
            <a:ext cx="2886074" cy="44852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latin typeface="Times New Roman" panose="02020603050405020304" pitchFamily="18" charset="0"/>
                <a:cs typeface="Times New Roman" panose="02020603050405020304" pitchFamily="18" charset="0"/>
              </a:rPr>
              <a:t>Based on the therapeutic classes chart, Drugs type </a:t>
            </a:r>
            <a:r>
              <a:rPr lang="en-US" sz="1800" b="1" dirty="0">
                <a:solidFill>
                  <a:schemeClr val="bg1"/>
                </a:solidFill>
                <a:latin typeface="Times New Roman" panose="02020603050405020304" pitchFamily="18" charset="0"/>
                <a:cs typeface="Times New Roman" panose="02020603050405020304" pitchFamily="18" charset="0"/>
              </a:rPr>
              <a:t>AB </a:t>
            </a:r>
            <a:r>
              <a:rPr lang="en-US" sz="1800" dirty="0">
                <a:solidFill>
                  <a:schemeClr val="bg1"/>
                </a:solidFill>
                <a:latin typeface="Times New Roman" panose="02020603050405020304" pitchFamily="18" charset="0"/>
                <a:cs typeface="Times New Roman" panose="02020603050405020304" pitchFamily="18" charset="0"/>
              </a:rPr>
              <a:t>has the highest number of approval rate i.e. </a:t>
            </a:r>
            <a:r>
              <a:rPr lang="en-US" sz="1800" b="1" dirty="0">
                <a:solidFill>
                  <a:schemeClr val="bg1"/>
                </a:solidFill>
                <a:latin typeface="Times New Roman" panose="02020603050405020304" pitchFamily="18" charset="0"/>
                <a:cs typeface="Times New Roman" panose="02020603050405020304" pitchFamily="18" charset="0"/>
              </a:rPr>
              <a:t>28599 </a:t>
            </a:r>
            <a:r>
              <a:rPr lang="en-US" sz="1800" dirty="0">
                <a:solidFill>
                  <a:schemeClr val="bg1"/>
                </a:solidFill>
                <a:latin typeface="Times New Roman" panose="02020603050405020304" pitchFamily="18" charset="0"/>
                <a:cs typeface="Times New Roman" panose="02020603050405020304" pitchFamily="18" charset="0"/>
              </a:rPr>
              <a:t>followed by the Drug type </a:t>
            </a:r>
            <a:r>
              <a:rPr lang="en-US" sz="1800" b="1" dirty="0">
                <a:solidFill>
                  <a:schemeClr val="bg1"/>
                </a:solidFill>
                <a:latin typeface="Times New Roman" panose="02020603050405020304" pitchFamily="18" charset="0"/>
                <a:cs typeface="Times New Roman" panose="02020603050405020304" pitchFamily="18" charset="0"/>
              </a:rPr>
              <a:t>AP </a:t>
            </a:r>
            <a:r>
              <a:rPr lang="en-US" sz="1800" dirty="0">
                <a:solidFill>
                  <a:schemeClr val="bg1"/>
                </a:solidFill>
                <a:latin typeface="Times New Roman" panose="02020603050405020304" pitchFamily="18" charset="0"/>
                <a:cs typeface="Times New Roman" panose="02020603050405020304" pitchFamily="18" charset="0"/>
              </a:rPr>
              <a:t>with approvals of</a:t>
            </a:r>
            <a:r>
              <a:rPr lang="en-US" sz="1800" b="1" dirty="0">
                <a:solidFill>
                  <a:schemeClr val="bg1"/>
                </a:solidFill>
                <a:latin typeface="Times New Roman" panose="02020603050405020304" pitchFamily="18" charset="0"/>
                <a:cs typeface="Times New Roman" panose="02020603050405020304" pitchFamily="18" charset="0"/>
              </a:rPr>
              <a:t> 12527.</a:t>
            </a:r>
            <a:endParaRPr lang="en-IN" sz="1800" b="1" dirty="0">
              <a:solidFill>
                <a:schemeClr val="bg1"/>
              </a:solidFill>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171839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9DF5AB0-3CBD-92FF-B337-69B7947046D0}"/>
              </a:ext>
            </a:extLst>
          </p:cNvPr>
          <p:cNvSpPr>
            <a:spLocks noGrp="1"/>
          </p:cNvSpPr>
          <p:nvPr>
            <p:ph type="title"/>
          </p:nvPr>
        </p:nvSpPr>
        <p:spPr>
          <a:xfrm>
            <a:off x="838200" y="1574800"/>
            <a:ext cx="10515600" cy="1325563"/>
          </a:xfrm>
        </p:spPr>
        <p:txBody>
          <a:bodyPr>
            <a:normAutofit/>
          </a:bodyPr>
          <a:lstStyle/>
          <a:p>
            <a:pPr algn="ctr"/>
            <a:r>
              <a:rPr lang="en-IN" sz="6000" b="1" u="sng" dirty="0">
                <a:solidFill>
                  <a:schemeClr val="bg1"/>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2919840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4D7BE-8F82-D3C0-F38F-62B829A6F8F5}"/>
              </a:ext>
            </a:extLst>
          </p:cNvPr>
          <p:cNvSpPr>
            <a:spLocks noGrp="1"/>
          </p:cNvSpPr>
          <p:nvPr>
            <p:ph type="title"/>
          </p:nvPr>
        </p:nvSpPr>
        <p:spPr/>
        <p:txBody>
          <a:bodyPr/>
          <a:lstStyle/>
          <a:p>
            <a:pPr algn="ctr"/>
            <a:r>
              <a:rPr lang="en-IN" b="1" u="sng" dirty="0">
                <a:solidFill>
                  <a:schemeClr val="bg1"/>
                </a:solidFill>
                <a:effectLst>
                  <a:outerShdw blurRad="38100" dist="38100" dir="2700000" algn="tl">
                    <a:srgbClr val="000000">
                      <a:alpha val="43137"/>
                    </a:srgbClr>
                  </a:outerShdw>
                </a:effectLst>
              </a:rPr>
              <a:t>Business Objective</a:t>
            </a:r>
          </a:p>
        </p:txBody>
      </p:sp>
      <p:sp>
        <p:nvSpPr>
          <p:cNvPr id="3" name="Content Placeholder 2">
            <a:extLst>
              <a:ext uri="{FF2B5EF4-FFF2-40B4-BE49-F238E27FC236}">
                <a16:creationId xmlns:a16="http://schemas.microsoft.com/office/drawing/2014/main" id="{ECACE510-A303-939A-4275-5D6AB0966685}"/>
              </a:ext>
            </a:extLst>
          </p:cNvPr>
          <p:cNvSpPr>
            <a:spLocks noGrp="1"/>
          </p:cNvSpPr>
          <p:nvPr>
            <p:ph idx="1"/>
          </p:nvPr>
        </p:nvSpPr>
        <p:spPr/>
        <p:txBody>
          <a:bodyPr/>
          <a:lstStyle/>
          <a:p>
            <a:pPr marL="0" indent="0">
              <a:buNone/>
            </a:pPr>
            <a:r>
              <a:rPr lang="en-IN" sz="2800" dirty="0">
                <a:solidFill>
                  <a:schemeClr val="bg1"/>
                </a:solidFill>
                <a:latin typeface="Times New Roman" panose="02020603050405020304" pitchFamily="18" charset="0"/>
                <a:cs typeface="Times New Roman" panose="02020603050405020304" pitchFamily="18" charset="0"/>
              </a:rPr>
              <a:t>To create informative reports by conducting a thorough analysis of the </a:t>
            </a:r>
            <a:r>
              <a:rPr lang="en-IN" sz="2800" b="1" dirty="0">
                <a:solidFill>
                  <a:schemeClr val="bg1"/>
                </a:solidFill>
                <a:latin typeface="Times New Roman" panose="02020603050405020304" pitchFamily="18" charset="0"/>
                <a:cs typeface="Times New Roman" panose="02020603050405020304" pitchFamily="18" charset="0"/>
              </a:rPr>
              <a:t>FDA’s</a:t>
            </a:r>
            <a:r>
              <a:rPr lang="en-IN" sz="2800" dirty="0">
                <a:solidFill>
                  <a:schemeClr val="bg1"/>
                </a:solidFill>
                <a:latin typeface="Times New Roman" panose="02020603050405020304" pitchFamily="18" charset="0"/>
                <a:cs typeface="Times New Roman" panose="02020603050405020304" pitchFamily="18" charset="0"/>
              </a:rPr>
              <a:t> data using powerful tools like MySQL and Power BI. </a:t>
            </a:r>
            <a:endParaRPr lang="en-US" sz="280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76066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705E25-8F42-D474-4859-78CEFA547DC5}"/>
              </a:ext>
            </a:extLst>
          </p:cNvPr>
          <p:cNvSpPr>
            <a:spLocks noGrp="1"/>
          </p:cNvSpPr>
          <p:nvPr>
            <p:ph type="title"/>
          </p:nvPr>
        </p:nvSpPr>
        <p:spPr>
          <a:xfrm>
            <a:off x="9229724" y="1127558"/>
            <a:ext cx="2562225" cy="2787217"/>
          </a:xfrm>
        </p:spPr>
        <p:txBody>
          <a:bodyPr>
            <a:normAutofit/>
          </a:bodyPr>
          <a:lstStyle/>
          <a:p>
            <a:pPr algn="ctr"/>
            <a:r>
              <a:rPr lang="en-IN" b="1" u="sng" dirty="0">
                <a:solidFill>
                  <a:schemeClr val="bg1"/>
                </a:solidFill>
                <a:effectLst>
                  <a:outerShdw blurRad="38100" dist="38100" dir="2700000" algn="tl">
                    <a:srgbClr val="000000">
                      <a:alpha val="43137"/>
                    </a:srgbClr>
                  </a:outerShdw>
                </a:effectLst>
              </a:rPr>
              <a:t>Task 1</a:t>
            </a:r>
          </a:p>
        </p:txBody>
      </p:sp>
      <p:pic>
        <p:nvPicPr>
          <p:cNvPr id="6" name="Picture 5">
            <a:extLst>
              <a:ext uri="{FF2B5EF4-FFF2-40B4-BE49-F238E27FC236}">
                <a16:creationId xmlns:a16="http://schemas.microsoft.com/office/drawing/2014/main" id="{E4022081-699C-F7BF-121E-C217704ED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99" y="1127559"/>
            <a:ext cx="8346226" cy="3992813"/>
          </a:xfrm>
          <a:prstGeom prst="rect">
            <a:avLst/>
          </a:prstGeom>
        </p:spPr>
      </p:pic>
      <p:pic>
        <p:nvPicPr>
          <p:cNvPr id="7" name="Picture 6">
            <a:extLst>
              <a:ext uri="{FF2B5EF4-FFF2-40B4-BE49-F238E27FC236}">
                <a16:creationId xmlns:a16="http://schemas.microsoft.com/office/drawing/2014/main" id="{AB94D42E-3D4F-D871-2A89-B5312035C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00" y="5120372"/>
            <a:ext cx="8346226" cy="1320938"/>
          </a:xfrm>
          <a:prstGeom prst="rect">
            <a:avLst/>
          </a:prstGeom>
        </p:spPr>
      </p:pic>
      <p:sp>
        <p:nvSpPr>
          <p:cNvPr id="8" name="Title 1">
            <a:extLst>
              <a:ext uri="{FF2B5EF4-FFF2-40B4-BE49-F238E27FC236}">
                <a16:creationId xmlns:a16="http://schemas.microsoft.com/office/drawing/2014/main" id="{70DB41D3-10AB-BA2B-F686-1B7290198E68}"/>
              </a:ext>
            </a:extLst>
          </p:cNvPr>
          <p:cNvSpPr txBox="1">
            <a:spLocks/>
          </p:cNvSpPr>
          <p:nvPr/>
        </p:nvSpPr>
        <p:spPr>
          <a:xfrm>
            <a:off x="990600" y="517525"/>
            <a:ext cx="10515600" cy="6726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u="sng">
                <a:solidFill>
                  <a:schemeClr val="bg1"/>
                </a:solidFill>
                <a:effectLst>
                  <a:outerShdw blurRad="38100" dist="38100" dir="2700000" algn="tl">
                    <a:srgbClr val="000000">
                      <a:alpha val="43137"/>
                    </a:srgbClr>
                  </a:outerShdw>
                </a:effectLst>
              </a:rPr>
              <a:t>MySQL Queries</a:t>
            </a:r>
            <a:endParaRPr lang="en-IN" b="1" u="sng"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1547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2F12B-51FF-A14D-4A74-0129A470A0D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E9A51850-D793-2BAB-6A0E-2F4137092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4801"/>
            <a:ext cx="10515600" cy="4683625"/>
          </a:xfrm>
          <a:prstGeom prst="rect">
            <a:avLst/>
          </a:prstGeom>
        </p:spPr>
      </p:pic>
      <p:sp>
        <p:nvSpPr>
          <p:cNvPr id="12" name="Title 1">
            <a:extLst>
              <a:ext uri="{FF2B5EF4-FFF2-40B4-BE49-F238E27FC236}">
                <a16:creationId xmlns:a16="http://schemas.microsoft.com/office/drawing/2014/main" id="{682FBB12-03BA-4ECB-3BDE-CA23B5A761A4}"/>
              </a:ext>
            </a:extLst>
          </p:cNvPr>
          <p:cNvSpPr txBox="1">
            <a:spLocks/>
          </p:cNvSpPr>
          <p:nvPr/>
        </p:nvSpPr>
        <p:spPr>
          <a:xfrm>
            <a:off x="990600" y="517525"/>
            <a:ext cx="10515600" cy="6726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u="sng" dirty="0">
                <a:solidFill>
                  <a:schemeClr val="bg1"/>
                </a:solidFill>
                <a:effectLst>
                  <a:outerShdw blurRad="38100" dist="38100" dir="2700000" algn="tl">
                    <a:srgbClr val="000000">
                      <a:alpha val="43137"/>
                    </a:srgbClr>
                  </a:outerShdw>
                </a:effectLst>
              </a:rPr>
              <a:t>Task 2</a:t>
            </a:r>
          </a:p>
        </p:txBody>
      </p:sp>
    </p:spTree>
    <p:extLst>
      <p:ext uri="{BB962C8B-B14F-4D97-AF65-F5344CB8AC3E}">
        <p14:creationId xmlns:p14="http://schemas.microsoft.com/office/powerpoint/2010/main" val="404991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434DF-8D1E-7565-DF36-144A2B9D5C6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AB5E36A-3AC1-E3CD-1172-A99609C46D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11455"/>
            <a:ext cx="10115550" cy="4768647"/>
          </a:xfrm>
          <a:prstGeom prst="rect">
            <a:avLst/>
          </a:prstGeom>
        </p:spPr>
      </p:pic>
      <p:sp>
        <p:nvSpPr>
          <p:cNvPr id="5" name="Title 1">
            <a:extLst>
              <a:ext uri="{FF2B5EF4-FFF2-40B4-BE49-F238E27FC236}">
                <a16:creationId xmlns:a16="http://schemas.microsoft.com/office/drawing/2014/main" id="{9908D32B-755F-55B3-F57D-C55E2F6075B9}"/>
              </a:ext>
            </a:extLst>
          </p:cNvPr>
          <p:cNvSpPr txBox="1">
            <a:spLocks/>
          </p:cNvSpPr>
          <p:nvPr/>
        </p:nvSpPr>
        <p:spPr>
          <a:xfrm>
            <a:off x="990600" y="517525"/>
            <a:ext cx="10515600" cy="6726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u="sng" dirty="0">
                <a:solidFill>
                  <a:schemeClr val="bg1"/>
                </a:solidFill>
                <a:effectLst>
                  <a:outerShdw blurRad="38100" dist="38100" dir="2700000" algn="tl">
                    <a:srgbClr val="000000">
                      <a:alpha val="43137"/>
                    </a:srgbClr>
                  </a:outerShdw>
                </a:effectLst>
              </a:rPr>
              <a:t>Task 3</a:t>
            </a:r>
          </a:p>
        </p:txBody>
      </p:sp>
    </p:spTree>
    <p:extLst>
      <p:ext uri="{BB962C8B-B14F-4D97-AF65-F5344CB8AC3E}">
        <p14:creationId xmlns:p14="http://schemas.microsoft.com/office/powerpoint/2010/main" val="338294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1E0CB-10F3-8901-8566-05B93240985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5754A77-FD23-418C-AC3F-05734B451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91517"/>
            <a:ext cx="10502918" cy="3671083"/>
          </a:xfrm>
          <a:prstGeom prst="rect">
            <a:avLst/>
          </a:prstGeom>
        </p:spPr>
      </p:pic>
      <p:sp>
        <p:nvSpPr>
          <p:cNvPr id="5" name="Title 1">
            <a:extLst>
              <a:ext uri="{FF2B5EF4-FFF2-40B4-BE49-F238E27FC236}">
                <a16:creationId xmlns:a16="http://schemas.microsoft.com/office/drawing/2014/main" id="{15FFF9D2-8579-63AF-6E89-9D98F4B28D34}"/>
              </a:ext>
            </a:extLst>
          </p:cNvPr>
          <p:cNvSpPr txBox="1">
            <a:spLocks/>
          </p:cNvSpPr>
          <p:nvPr/>
        </p:nvSpPr>
        <p:spPr>
          <a:xfrm>
            <a:off x="990600" y="517525"/>
            <a:ext cx="10515600" cy="6726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u="sng" dirty="0">
                <a:solidFill>
                  <a:schemeClr val="bg1"/>
                </a:solidFill>
                <a:effectLst>
                  <a:outerShdw blurRad="38100" dist="38100" dir="2700000" algn="tl">
                    <a:srgbClr val="000000">
                      <a:alpha val="43137"/>
                    </a:srgbClr>
                  </a:outerShdw>
                </a:effectLst>
              </a:rPr>
              <a:t>Task 4</a:t>
            </a:r>
          </a:p>
        </p:txBody>
      </p:sp>
    </p:spTree>
    <p:extLst>
      <p:ext uri="{BB962C8B-B14F-4D97-AF65-F5344CB8AC3E}">
        <p14:creationId xmlns:p14="http://schemas.microsoft.com/office/powerpoint/2010/main" val="103219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E87D33-AE26-BFDE-76D1-FEA2D9973F90}"/>
              </a:ext>
            </a:extLst>
          </p:cNvPr>
          <p:cNvSpPr txBox="1">
            <a:spLocks/>
          </p:cNvSpPr>
          <p:nvPr/>
        </p:nvSpPr>
        <p:spPr>
          <a:xfrm>
            <a:off x="981075" y="279400"/>
            <a:ext cx="10515600" cy="672665"/>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u="sng" dirty="0">
                <a:solidFill>
                  <a:schemeClr val="bg1"/>
                </a:solidFill>
                <a:effectLst>
                  <a:outerShdw blurRad="38100" dist="38100" dir="2700000" algn="tl">
                    <a:srgbClr val="000000">
                      <a:alpha val="43137"/>
                    </a:srgbClr>
                  </a:outerShdw>
                </a:effectLst>
              </a:rPr>
              <a:t>Power BI Model View</a:t>
            </a:r>
          </a:p>
        </p:txBody>
      </p:sp>
      <p:pic>
        <p:nvPicPr>
          <p:cNvPr id="6" name="Picture 5">
            <a:extLst>
              <a:ext uri="{FF2B5EF4-FFF2-40B4-BE49-F238E27FC236}">
                <a16:creationId xmlns:a16="http://schemas.microsoft.com/office/drawing/2014/main" id="{CC298569-9D5E-1C31-7F2A-24D83FF71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31" y="893643"/>
            <a:ext cx="11017544" cy="5684958"/>
          </a:xfrm>
          <a:prstGeom prst="rect">
            <a:avLst/>
          </a:prstGeom>
        </p:spPr>
      </p:pic>
    </p:spTree>
    <p:extLst>
      <p:ext uri="{BB962C8B-B14F-4D97-AF65-F5344CB8AC3E}">
        <p14:creationId xmlns:p14="http://schemas.microsoft.com/office/powerpoint/2010/main" val="180632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A119C6EC-BFB4-BB9F-698B-6651DFB0C6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2007" y="1438275"/>
            <a:ext cx="8561112" cy="4886325"/>
          </a:xfrm>
        </p:spPr>
      </p:pic>
      <p:sp>
        <p:nvSpPr>
          <p:cNvPr id="12" name="Content Placeholder 2">
            <a:extLst>
              <a:ext uri="{FF2B5EF4-FFF2-40B4-BE49-F238E27FC236}">
                <a16:creationId xmlns:a16="http://schemas.microsoft.com/office/drawing/2014/main" id="{B98909A0-E012-10D2-F1B1-66CD6D593A78}"/>
              </a:ext>
            </a:extLst>
          </p:cNvPr>
          <p:cNvSpPr txBox="1">
            <a:spLocks/>
          </p:cNvSpPr>
          <p:nvPr/>
        </p:nvSpPr>
        <p:spPr>
          <a:xfrm>
            <a:off x="590551" y="1690852"/>
            <a:ext cx="2886074" cy="329072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IN" dirty="0">
                <a:solidFill>
                  <a:schemeClr val="bg1"/>
                </a:solidFill>
                <a:latin typeface="Times New Roman" panose="02020603050405020304" pitchFamily="18" charset="0"/>
                <a:cs typeface="Times New Roman" panose="02020603050405020304" pitchFamily="18" charset="0"/>
              </a:rPr>
              <a:t>As per the Statistics, the approved drugs are highest in the year 2002 i.e. 5661. </a:t>
            </a:r>
          </a:p>
          <a:p>
            <a:pPr>
              <a:lnSpc>
                <a:spcPct val="120000"/>
              </a:lnSpc>
            </a:pPr>
            <a:endParaRPr lang="en-IN" dirty="0">
              <a:solidFill>
                <a:schemeClr val="bg1"/>
              </a:solidFill>
              <a:latin typeface="Times New Roman" panose="02020603050405020304" pitchFamily="18" charset="0"/>
              <a:cs typeface="Times New Roman" panose="02020603050405020304" pitchFamily="18" charset="0"/>
            </a:endParaRPr>
          </a:p>
          <a:p>
            <a:pPr>
              <a:lnSpc>
                <a:spcPct val="120000"/>
              </a:lnSpc>
            </a:pPr>
            <a:r>
              <a:rPr lang="en-IN" dirty="0">
                <a:solidFill>
                  <a:schemeClr val="bg1"/>
                </a:solidFill>
                <a:latin typeface="Times New Roman" panose="02020603050405020304" pitchFamily="18" charset="0"/>
                <a:cs typeface="Times New Roman" panose="02020603050405020304" pitchFamily="18" charset="0"/>
              </a:rPr>
              <a:t>The total count of Drugs is 129K from year 1939 to 2016 which includes Both AP and TA.</a:t>
            </a:r>
          </a:p>
          <a:p>
            <a:endParaRPr lang="en-IN" dirty="0"/>
          </a:p>
        </p:txBody>
      </p:sp>
      <p:sp>
        <p:nvSpPr>
          <p:cNvPr id="13" name="Title 1">
            <a:extLst>
              <a:ext uri="{FF2B5EF4-FFF2-40B4-BE49-F238E27FC236}">
                <a16:creationId xmlns:a16="http://schemas.microsoft.com/office/drawing/2014/main" id="{B3D25867-73A3-EFDD-AC93-F5549EB025E9}"/>
              </a:ext>
            </a:extLst>
          </p:cNvPr>
          <p:cNvSpPr txBox="1">
            <a:spLocks noGrp="1"/>
          </p:cNvSpPr>
          <p:nvPr>
            <p:ph type="title"/>
          </p:nvPr>
        </p:nvSpPr>
        <p:spPr>
          <a:xfrm>
            <a:off x="838200" y="352425"/>
            <a:ext cx="10515600" cy="96202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u="sng" dirty="0">
                <a:solidFill>
                  <a:schemeClr val="bg1"/>
                </a:solidFill>
                <a:effectLst>
                  <a:outerShdw blurRad="38100" dist="38100" dir="2700000" algn="tl">
                    <a:srgbClr val="000000">
                      <a:alpha val="43137"/>
                    </a:srgbClr>
                  </a:outerShdw>
                </a:effectLst>
              </a:rPr>
              <a:t>Power BI Visualizations</a:t>
            </a:r>
          </a:p>
        </p:txBody>
      </p:sp>
    </p:spTree>
    <p:extLst>
      <p:ext uri="{BB962C8B-B14F-4D97-AF65-F5344CB8AC3E}">
        <p14:creationId xmlns:p14="http://schemas.microsoft.com/office/powerpoint/2010/main" val="34072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DC705-AC91-D887-708D-F1CFCB10C9B4}"/>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7201C4-0063-E22B-D927-72457035BB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2766" y="847725"/>
            <a:ext cx="8589603" cy="4829175"/>
          </a:xfrm>
        </p:spPr>
      </p:pic>
      <p:sp>
        <p:nvSpPr>
          <p:cNvPr id="7" name="Content Placeholder 2">
            <a:extLst>
              <a:ext uri="{FF2B5EF4-FFF2-40B4-BE49-F238E27FC236}">
                <a16:creationId xmlns:a16="http://schemas.microsoft.com/office/drawing/2014/main" id="{51CD3472-04AB-A79C-3015-3BC43A4D3320}"/>
              </a:ext>
            </a:extLst>
          </p:cNvPr>
          <p:cNvSpPr txBox="1">
            <a:spLocks/>
          </p:cNvSpPr>
          <p:nvPr/>
        </p:nvSpPr>
        <p:spPr>
          <a:xfrm>
            <a:off x="552451" y="1083551"/>
            <a:ext cx="2886074" cy="469089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999"/>
              </a:lnSpc>
            </a:pPr>
            <a:r>
              <a:rPr lang="en-US" sz="5500" dirty="0">
                <a:solidFill>
                  <a:schemeClr val="bg1"/>
                </a:solidFill>
                <a:latin typeface="Times New Roman" panose="02020603050405020304" pitchFamily="18" charset="0"/>
                <a:cs typeface="Times New Roman" panose="02020603050405020304" pitchFamily="18" charset="0"/>
              </a:rPr>
              <a:t>According to this chart, the most reliable and having the highest approvals over many years is WATSON LABS which gives the consistent of 1033 approvals each year followed by another sponsor SANDOZ having 636 approval each year.</a:t>
            </a:r>
          </a:p>
          <a:p>
            <a:endParaRPr lang="en-IN" dirty="0"/>
          </a:p>
        </p:txBody>
      </p:sp>
    </p:spTree>
    <p:extLst>
      <p:ext uri="{BB962C8B-B14F-4D97-AF65-F5344CB8AC3E}">
        <p14:creationId xmlns:p14="http://schemas.microsoft.com/office/powerpoint/2010/main" val="722080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408</Words>
  <Application>Microsoft Office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U.S. FDA Data Analysis</vt:lpstr>
      <vt:lpstr>Business Objective</vt:lpstr>
      <vt:lpstr>Task 1</vt:lpstr>
      <vt:lpstr>PowerPoint Presentation</vt:lpstr>
      <vt:lpstr>PowerPoint Presentation</vt:lpstr>
      <vt:lpstr>PowerPoint Presentation</vt:lpstr>
      <vt:lpstr>PowerPoint Presentation</vt:lpstr>
      <vt:lpstr>Power BI Visualizations</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FDA Data Analysis</dc:title>
  <dc:creator>Akash Rathi</dc:creator>
  <cp:lastModifiedBy>Akash Rathi</cp:lastModifiedBy>
  <cp:revision>5</cp:revision>
  <dcterms:created xsi:type="dcterms:W3CDTF">2024-03-08T07:37:45Z</dcterms:created>
  <dcterms:modified xsi:type="dcterms:W3CDTF">2024-03-09T02:16:03Z</dcterms:modified>
</cp:coreProperties>
</file>