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2" r:id="rId5"/>
    <p:sldId id="259" r:id="rId6"/>
    <p:sldId id="260" r:id="rId7"/>
    <p:sldId id="261" r:id="rId8"/>
    <p:sldId id="265" r:id="rId9"/>
    <p:sldId id="258"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923E69-B972-4BCD-918E-438C6C783261}" v="188" dt="2022-03-28T05:16:06.921"/>
    <p1510:client id="{9B5279BA-49A6-450D-8AA7-C310719DB94C}" v="1" dt="2022-03-28T05:23:20.315"/>
    <p1510:client id="{D927A6E3-9BA1-A448-5238-33C11546805C}" v="651" dt="2022-03-28T05:28:43.1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4/14/2022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4/14/2022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4/14/2022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4/14/2022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Docker</a:t>
            </a:r>
          </a:p>
        </p:txBody>
      </p:sp>
    </p:spTree>
    <p:extLst>
      <p:ext uri="{BB962C8B-B14F-4D97-AF65-F5344CB8AC3E}">
        <p14:creationId xmlns:p14="http://schemas.microsoft.com/office/powerpoint/2010/main" val="3622625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3BA2-6410-97A3-E09D-A449C7F76C38}"/>
              </a:ext>
            </a:extLst>
          </p:cNvPr>
          <p:cNvSpPr>
            <a:spLocks noGrp="1"/>
          </p:cNvSpPr>
          <p:nvPr>
            <p:ph type="title"/>
          </p:nvPr>
        </p:nvSpPr>
        <p:spPr/>
        <p:txBody>
          <a:bodyPr/>
          <a:lstStyle/>
          <a:p>
            <a:r>
              <a:rPr lang="en-US"/>
              <a:t>Docker container and docker image:</a:t>
            </a:r>
          </a:p>
        </p:txBody>
      </p:sp>
      <p:sp>
        <p:nvSpPr>
          <p:cNvPr id="3" name="Content Placeholder 2">
            <a:extLst>
              <a:ext uri="{FF2B5EF4-FFF2-40B4-BE49-F238E27FC236}">
                <a16:creationId xmlns:a16="http://schemas.microsoft.com/office/drawing/2014/main" id="{0C2384C7-CE69-6347-536E-166BB14C370E}"/>
              </a:ext>
            </a:extLst>
          </p:cNvPr>
          <p:cNvSpPr>
            <a:spLocks noGrp="1"/>
          </p:cNvSpPr>
          <p:nvPr>
            <p:ph idx="1"/>
          </p:nvPr>
        </p:nvSpPr>
        <p:spPr/>
        <p:txBody>
          <a:bodyPr vert="horz" lIns="91440" tIns="45720" rIns="91440" bIns="45720" rtlCol="0" anchor="t">
            <a:normAutofit/>
          </a:bodyPr>
          <a:lstStyle/>
          <a:p>
            <a:r>
              <a:rPr lang="en-US"/>
              <a:t>Docker image is actual package.</a:t>
            </a:r>
          </a:p>
          <a:p>
            <a:r>
              <a:rPr lang="en-US"/>
              <a:t>Movable artifact</a:t>
            </a:r>
          </a:p>
          <a:p>
            <a:r>
              <a:rPr lang="en-US"/>
              <a:t>Docker container is running image</a:t>
            </a:r>
          </a:p>
          <a:p>
            <a:r>
              <a:rPr lang="en-US"/>
              <a:t>Pulled image on local machine and started</a:t>
            </a:r>
          </a:p>
        </p:txBody>
      </p:sp>
    </p:spTree>
    <p:extLst>
      <p:ext uri="{BB962C8B-B14F-4D97-AF65-F5344CB8AC3E}">
        <p14:creationId xmlns:p14="http://schemas.microsoft.com/office/powerpoint/2010/main" val="417492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97EF2-DAE2-4A93-AEF1-463B97684805}"/>
              </a:ext>
            </a:extLst>
          </p:cNvPr>
          <p:cNvSpPr>
            <a:spLocks noGrp="1"/>
          </p:cNvSpPr>
          <p:nvPr>
            <p:ph type="title"/>
          </p:nvPr>
        </p:nvSpPr>
        <p:spPr>
          <a:xfrm>
            <a:off x="2592925" y="624110"/>
            <a:ext cx="8921984" cy="601269"/>
          </a:xfrm>
        </p:spPr>
        <p:txBody>
          <a:bodyPr>
            <a:normAutofit/>
          </a:bodyPr>
          <a:lstStyle/>
          <a:p>
            <a:r>
              <a:rPr lang="en-US" sz="2800" b="1">
                <a:ea typeface="+mj-lt"/>
                <a:cs typeface="+mj-lt"/>
              </a:rPr>
              <a:t>What is Docker : </a:t>
            </a:r>
          </a:p>
        </p:txBody>
      </p:sp>
      <p:sp>
        <p:nvSpPr>
          <p:cNvPr id="3" name="Content Placeholder 2">
            <a:extLst>
              <a:ext uri="{FF2B5EF4-FFF2-40B4-BE49-F238E27FC236}">
                <a16:creationId xmlns:a16="http://schemas.microsoft.com/office/drawing/2014/main" id="{01753CB4-5F56-A9AC-37AC-D73D448E6843}"/>
              </a:ext>
            </a:extLst>
          </p:cNvPr>
          <p:cNvSpPr>
            <a:spLocks noGrp="1"/>
          </p:cNvSpPr>
          <p:nvPr>
            <p:ph idx="1"/>
          </p:nvPr>
        </p:nvSpPr>
        <p:spPr>
          <a:xfrm>
            <a:off x="3052590" y="1783492"/>
            <a:ext cx="8915400" cy="3777622"/>
          </a:xfrm>
        </p:spPr>
        <p:txBody>
          <a:bodyPr vert="horz" lIns="91440" tIns="45720" rIns="91440" bIns="45720" rtlCol="0" anchor="t">
            <a:normAutofit/>
          </a:bodyPr>
          <a:lstStyle/>
          <a:p>
            <a:r>
              <a:rPr lang="en-US" sz="2000">
                <a:ea typeface="+mn-lt"/>
                <a:cs typeface="+mn-lt"/>
              </a:rPr>
              <a:t>platform as a service</a:t>
            </a:r>
          </a:p>
          <a:p>
            <a:r>
              <a:rPr lang="en-US" sz="2000">
                <a:ea typeface="+mn-lt"/>
                <a:cs typeface="+mn-lt"/>
              </a:rPr>
              <a:t>use OS-level virtualization</a:t>
            </a:r>
          </a:p>
          <a:p>
            <a:r>
              <a:rPr lang="en-US" sz="2000">
                <a:ea typeface="+mn-lt"/>
                <a:cs typeface="+mn-lt"/>
              </a:rPr>
              <a:t>to deliver software in packages</a:t>
            </a:r>
          </a:p>
          <a:p>
            <a:r>
              <a:rPr lang="en-US" sz="2000">
                <a:ea typeface="+mn-lt"/>
                <a:cs typeface="+mn-lt"/>
              </a:rPr>
              <a:t>Containers are isolated</a:t>
            </a:r>
          </a:p>
          <a:p>
            <a:r>
              <a:rPr lang="en-US" sz="2000">
                <a:ea typeface="+mn-lt"/>
                <a:cs typeface="+mn-lt"/>
              </a:rPr>
              <a:t>lightweight than virtual machines</a:t>
            </a:r>
            <a:endParaRPr lang="en-US" sz="2000" u="sng"/>
          </a:p>
        </p:txBody>
      </p:sp>
    </p:spTree>
    <p:extLst>
      <p:ext uri="{BB962C8B-B14F-4D97-AF65-F5344CB8AC3E}">
        <p14:creationId xmlns:p14="http://schemas.microsoft.com/office/powerpoint/2010/main" val="14103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F3F0F-F93B-6656-F208-679B86B3A22D}"/>
              </a:ext>
            </a:extLst>
          </p:cNvPr>
          <p:cNvSpPr>
            <a:spLocks noGrp="1"/>
          </p:cNvSpPr>
          <p:nvPr>
            <p:ph type="title"/>
          </p:nvPr>
        </p:nvSpPr>
        <p:spPr/>
        <p:txBody>
          <a:bodyPr/>
          <a:lstStyle/>
          <a:p>
            <a:r>
              <a:rPr lang="en-US" b="1">
                <a:ea typeface="+mj-lt"/>
                <a:cs typeface="+mj-lt"/>
              </a:rPr>
              <a:t>Why do we use docker ?</a:t>
            </a:r>
            <a:endParaRPr lang="en-US"/>
          </a:p>
        </p:txBody>
      </p:sp>
      <p:sp>
        <p:nvSpPr>
          <p:cNvPr id="3" name="Content Placeholder 2">
            <a:extLst>
              <a:ext uri="{FF2B5EF4-FFF2-40B4-BE49-F238E27FC236}">
                <a16:creationId xmlns:a16="http://schemas.microsoft.com/office/drawing/2014/main" id="{ADB03333-D0ED-B2F9-0C48-B4D851EE9D8D}"/>
              </a:ext>
            </a:extLst>
          </p:cNvPr>
          <p:cNvSpPr>
            <a:spLocks noGrp="1"/>
          </p:cNvSpPr>
          <p:nvPr>
            <p:ph idx="1"/>
          </p:nvPr>
        </p:nvSpPr>
        <p:spPr/>
        <p:txBody>
          <a:bodyPr vert="horz" lIns="91440" tIns="45720" rIns="91440" bIns="45720" rtlCol="0" anchor="t">
            <a:normAutofit/>
          </a:bodyPr>
          <a:lstStyle/>
          <a:p>
            <a:r>
              <a:rPr lang="en-US" sz="2000">
                <a:ea typeface="+mn-lt"/>
                <a:cs typeface="+mn-lt"/>
              </a:rPr>
              <a:t>Docker provides us with containers. And containerization consists of an entire runtime environment, an application, all its dependencies, libraries, binaries and configuration files needed to run it, bundled into one package. Each application runs separately from the other. Docker solves the dependency problem by keeping the dependency contained inside the containers. It unites developers against dependency of their project.</a:t>
            </a:r>
            <a:endParaRPr lang="en-US" sz="2000"/>
          </a:p>
        </p:txBody>
      </p:sp>
    </p:spTree>
    <p:extLst>
      <p:ext uri="{BB962C8B-B14F-4D97-AF65-F5344CB8AC3E}">
        <p14:creationId xmlns:p14="http://schemas.microsoft.com/office/powerpoint/2010/main" val="1248450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5AF20-9C1A-5648-7B63-F92B051AD853}"/>
              </a:ext>
            </a:extLst>
          </p:cNvPr>
          <p:cNvSpPr>
            <a:spLocks noGrp="1"/>
          </p:cNvSpPr>
          <p:nvPr>
            <p:ph type="title"/>
          </p:nvPr>
        </p:nvSpPr>
        <p:spPr/>
        <p:txBody>
          <a:bodyPr/>
          <a:lstStyle/>
          <a:p>
            <a:r>
              <a:rPr lang="en-US"/>
              <a:t>Advantages of using Docker</a:t>
            </a:r>
          </a:p>
        </p:txBody>
      </p:sp>
      <p:sp>
        <p:nvSpPr>
          <p:cNvPr id="3" name="Content Placeholder 2">
            <a:extLst>
              <a:ext uri="{FF2B5EF4-FFF2-40B4-BE49-F238E27FC236}">
                <a16:creationId xmlns:a16="http://schemas.microsoft.com/office/drawing/2014/main" id="{D05687D5-74CF-EF06-71D1-F01E3EE4D013}"/>
              </a:ext>
            </a:extLst>
          </p:cNvPr>
          <p:cNvSpPr>
            <a:spLocks noGrp="1"/>
          </p:cNvSpPr>
          <p:nvPr>
            <p:ph idx="1"/>
          </p:nvPr>
        </p:nvSpPr>
        <p:spPr/>
        <p:txBody>
          <a:bodyPr vert="horz" lIns="91440" tIns="45720" rIns="91440" bIns="45720" rtlCol="0" anchor="t">
            <a:normAutofit/>
          </a:bodyPr>
          <a:lstStyle/>
          <a:p>
            <a:r>
              <a:rPr lang="en-US">
                <a:ea typeface="+mn-lt"/>
                <a:cs typeface="+mn-lt"/>
              </a:rPr>
              <a:t>Virtual Machines are slow and take a lot of time to boot.</a:t>
            </a:r>
            <a:endParaRPr lang="en-US"/>
          </a:p>
          <a:p>
            <a:r>
              <a:rPr lang="en-US">
                <a:ea typeface="+mn-lt"/>
                <a:cs typeface="+mn-lt"/>
              </a:rPr>
              <a:t>Containers are fast and boots quickly as it uses host operating system and shares the relevant libraries.</a:t>
            </a:r>
            <a:endParaRPr lang="en-US"/>
          </a:p>
          <a:p>
            <a:r>
              <a:rPr lang="en-US">
                <a:ea typeface="+mn-lt"/>
                <a:cs typeface="+mn-lt"/>
              </a:rPr>
              <a:t>Containers do not waste or block host resources unlike virtual machines.</a:t>
            </a:r>
            <a:endParaRPr lang="en-US"/>
          </a:p>
          <a:p>
            <a:r>
              <a:rPr lang="en-US">
                <a:ea typeface="+mn-lt"/>
                <a:cs typeface="+mn-lt"/>
              </a:rPr>
              <a:t>Containers have isolated libraries and binaries specific to the application they are running.</a:t>
            </a:r>
            <a:endParaRPr lang="en-US"/>
          </a:p>
          <a:p>
            <a:r>
              <a:rPr lang="en-US">
                <a:ea typeface="+mn-lt"/>
                <a:cs typeface="+mn-lt"/>
              </a:rPr>
              <a:t>Containers are handled by </a:t>
            </a:r>
            <a:r>
              <a:rPr lang="en-US" err="1">
                <a:ea typeface="+mn-lt"/>
                <a:cs typeface="+mn-lt"/>
              </a:rPr>
              <a:t>Containerisation</a:t>
            </a:r>
            <a:r>
              <a:rPr lang="en-US">
                <a:ea typeface="+mn-lt"/>
                <a:cs typeface="+mn-lt"/>
              </a:rPr>
              <a:t> engine.</a:t>
            </a:r>
            <a:endParaRPr lang="en-US"/>
          </a:p>
          <a:p>
            <a:r>
              <a:rPr lang="en-US">
                <a:ea typeface="+mn-lt"/>
                <a:cs typeface="+mn-lt"/>
              </a:rPr>
              <a:t>Docker is one of the </a:t>
            </a:r>
            <a:r>
              <a:rPr lang="en-US" err="1">
                <a:ea typeface="+mn-lt"/>
                <a:cs typeface="+mn-lt"/>
              </a:rPr>
              <a:t>containerisation</a:t>
            </a:r>
            <a:r>
              <a:rPr lang="en-US">
                <a:ea typeface="+mn-lt"/>
                <a:cs typeface="+mn-lt"/>
              </a:rPr>
              <a:t> platforms which can be used to create and run containers</a:t>
            </a:r>
            <a:endParaRPr lang="en-US"/>
          </a:p>
          <a:p>
            <a:endParaRPr lang="en-US"/>
          </a:p>
        </p:txBody>
      </p:sp>
    </p:spTree>
    <p:extLst>
      <p:ext uri="{BB962C8B-B14F-4D97-AF65-F5344CB8AC3E}">
        <p14:creationId xmlns:p14="http://schemas.microsoft.com/office/powerpoint/2010/main" val="203771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388C5-4EE6-1E3A-F96E-71F595BC2E6E}"/>
              </a:ext>
            </a:extLst>
          </p:cNvPr>
          <p:cNvSpPr>
            <a:spLocks noGrp="1"/>
          </p:cNvSpPr>
          <p:nvPr>
            <p:ph type="title"/>
          </p:nvPr>
        </p:nvSpPr>
        <p:spPr>
          <a:xfrm>
            <a:off x="2592925" y="624110"/>
            <a:ext cx="8921984" cy="560080"/>
          </a:xfrm>
        </p:spPr>
        <p:txBody>
          <a:bodyPr/>
          <a:lstStyle/>
          <a:p>
            <a:r>
              <a:rPr lang="en-US" sz="2800" b="1"/>
              <a:t>Docker concepts : </a:t>
            </a:r>
            <a:endParaRPr lang="en-US" sz="2800"/>
          </a:p>
          <a:p>
            <a:endParaRPr lang="en-US"/>
          </a:p>
        </p:txBody>
      </p:sp>
      <p:sp>
        <p:nvSpPr>
          <p:cNvPr id="3" name="Content Placeholder 2">
            <a:extLst>
              <a:ext uri="{FF2B5EF4-FFF2-40B4-BE49-F238E27FC236}">
                <a16:creationId xmlns:a16="http://schemas.microsoft.com/office/drawing/2014/main" id="{1B8756A8-F8E2-FC7B-11F5-40460CA083A9}"/>
              </a:ext>
            </a:extLst>
          </p:cNvPr>
          <p:cNvSpPr>
            <a:spLocks noGrp="1"/>
          </p:cNvSpPr>
          <p:nvPr>
            <p:ph idx="1"/>
          </p:nvPr>
        </p:nvSpPr>
        <p:spPr>
          <a:xfrm>
            <a:off x="2692185" y="1474573"/>
            <a:ext cx="8915400" cy="2902352"/>
          </a:xfrm>
        </p:spPr>
        <p:txBody>
          <a:bodyPr vert="horz" lIns="91440" tIns="45720" rIns="91440" bIns="45720" rtlCol="0" anchor="t">
            <a:normAutofit/>
          </a:bodyPr>
          <a:lstStyle/>
          <a:p>
            <a:r>
              <a:rPr lang="en-US" sz="2000">
                <a:ea typeface="+mn-lt"/>
                <a:cs typeface="+mn-lt"/>
              </a:rPr>
              <a:t>Flexible</a:t>
            </a:r>
          </a:p>
          <a:p>
            <a:r>
              <a:rPr lang="en-US" sz="2000">
                <a:ea typeface="+mn-lt"/>
                <a:cs typeface="+mn-lt"/>
              </a:rPr>
              <a:t>Lightweight</a:t>
            </a:r>
          </a:p>
          <a:p>
            <a:r>
              <a:rPr lang="en-US" sz="2000">
                <a:ea typeface="+mn-lt"/>
                <a:cs typeface="+mn-lt"/>
              </a:rPr>
              <a:t>Portable</a:t>
            </a:r>
            <a:endParaRPr lang="en-US" sz="2000"/>
          </a:p>
          <a:p>
            <a:r>
              <a:rPr lang="en-US" sz="2000">
                <a:ea typeface="+mn-lt"/>
                <a:cs typeface="+mn-lt"/>
              </a:rPr>
              <a:t>Loosely coupled </a:t>
            </a:r>
          </a:p>
          <a:p>
            <a:r>
              <a:rPr lang="en-US" sz="2000">
                <a:ea typeface="+mn-lt"/>
                <a:cs typeface="+mn-lt"/>
              </a:rPr>
              <a:t>Scalable </a:t>
            </a:r>
            <a:endParaRPr lang="en-US" sz="2000"/>
          </a:p>
          <a:p>
            <a:r>
              <a:rPr lang="en-US" sz="2000">
                <a:ea typeface="+mn-lt"/>
                <a:cs typeface="+mn-lt"/>
              </a:rPr>
              <a:t>Secure </a:t>
            </a:r>
          </a:p>
        </p:txBody>
      </p:sp>
    </p:spTree>
    <p:extLst>
      <p:ext uri="{BB962C8B-B14F-4D97-AF65-F5344CB8AC3E}">
        <p14:creationId xmlns:p14="http://schemas.microsoft.com/office/powerpoint/2010/main" val="3287874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379B-15BD-C2DC-EF99-84E9BFD01DDE}"/>
              </a:ext>
            </a:extLst>
          </p:cNvPr>
          <p:cNvSpPr>
            <a:spLocks noGrp="1"/>
          </p:cNvSpPr>
          <p:nvPr>
            <p:ph type="title"/>
          </p:nvPr>
        </p:nvSpPr>
        <p:spPr/>
        <p:txBody>
          <a:bodyPr/>
          <a:lstStyle/>
          <a:p>
            <a:r>
              <a:rPr lang="en-US" b="1"/>
              <a:t>Containers and virtual machines</a:t>
            </a:r>
            <a:endParaRPr lang="en-US"/>
          </a:p>
          <a:p>
            <a:endParaRPr lang="en-US"/>
          </a:p>
        </p:txBody>
      </p:sp>
      <p:sp>
        <p:nvSpPr>
          <p:cNvPr id="3" name="Content Placeholder 2">
            <a:extLst>
              <a:ext uri="{FF2B5EF4-FFF2-40B4-BE49-F238E27FC236}">
                <a16:creationId xmlns:a16="http://schemas.microsoft.com/office/drawing/2014/main" id="{D5DAAA7C-EC19-9E4C-7363-6C0C11B5FD29}"/>
              </a:ext>
            </a:extLst>
          </p:cNvPr>
          <p:cNvSpPr>
            <a:spLocks noGrp="1"/>
          </p:cNvSpPr>
          <p:nvPr>
            <p:ph idx="1"/>
          </p:nvPr>
        </p:nvSpPr>
        <p:spPr/>
        <p:txBody>
          <a:bodyPr vert="horz" lIns="91440" tIns="45720" rIns="91440" bIns="45720" rtlCol="0" anchor="t">
            <a:normAutofit/>
          </a:bodyPr>
          <a:lstStyle/>
          <a:p>
            <a:r>
              <a:rPr lang="en-US" sz="2000">
                <a:ea typeface="+mn-lt"/>
                <a:cs typeface="+mn-lt"/>
              </a:rPr>
              <a:t>A </a:t>
            </a:r>
            <a:r>
              <a:rPr lang="en-US" sz="2000" b="1">
                <a:ea typeface="+mn-lt"/>
                <a:cs typeface="+mn-lt"/>
              </a:rPr>
              <a:t>container </a:t>
            </a:r>
            <a:r>
              <a:rPr lang="en-US" sz="2000">
                <a:ea typeface="+mn-lt"/>
                <a:cs typeface="+mn-lt"/>
              </a:rPr>
              <a:t>runs </a:t>
            </a:r>
            <a:r>
              <a:rPr lang="en-US" sz="2000" i="1">
                <a:ea typeface="+mn-lt"/>
                <a:cs typeface="+mn-lt"/>
              </a:rPr>
              <a:t>natively</a:t>
            </a:r>
            <a:r>
              <a:rPr lang="en-US" sz="2000">
                <a:ea typeface="+mn-lt"/>
                <a:cs typeface="+mn-lt"/>
              </a:rPr>
              <a:t> on Linux and shares the kernel of the host machine with other containers. It runs a discrete process, taking no more memory than any other executable, making it lightweight</a:t>
            </a:r>
            <a:r>
              <a:rPr lang="en-US">
                <a:ea typeface="+mn-lt"/>
                <a:cs typeface="+mn-lt"/>
              </a:rPr>
              <a:t>.</a:t>
            </a:r>
          </a:p>
          <a:p>
            <a:endParaRPr lang="en-US">
              <a:ea typeface="+mn-lt"/>
              <a:cs typeface="+mn-lt"/>
            </a:endParaRPr>
          </a:p>
          <a:p>
            <a:endParaRPr lang="en-US">
              <a:ea typeface="+mn-lt"/>
              <a:cs typeface="+mn-lt"/>
            </a:endParaRPr>
          </a:p>
          <a:p>
            <a:r>
              <a:rPr lang="en-US" sz="2000">
                <a:ea typeface="+mn-lt"/>
                <a:cs typeface="+mn-lt"/>
              </a:rPr>
              <a:t>A </a:t>
            </a:r>
            <a:r>
              <a:rPr lang="en-US" sz="2000" b="1">
                <a:ea typeface="+mn-lt"/>
                <a:cs typeface="+mn-lt"/>
              </a:rPr>
              <a:t>virtual machine</a:t>
            </a:r>
            <a:r>
              <a:rPr lang="en-US" sz="2000">
                <a:ea typeface="+mn-lt"/>
                <a:cs typeface="+mn-lt"/>
              </a:rPr>
              <a:t> (VM) runs a full-blown “guest” operating system with </a:t>
            </a:r>
            <a:r>
              <a:rPr lang="en-US" sz="2000" i="1">
                <a:ea typeface="+mn-lt"/>
                <a:cs typeface="+mn-lt"/>
              </a:rPr>
              <a:t>virtual</a:t>
            </a:r>
            <a:r>
              <a:rPr lang="en-US" sz="2000">
                <a:ea typeface="+mn-lt"/>
                <a:cs typeface="+mn-lt"/>
              </a:rPr>
              <a:t> access to host resources through a hypervisor. In general, VMs incur a lot of overhead beyond what is being consumed by your application logic</a:t>
            </a:r>
            <a:r>
              <a:rPr lang="en-US">
                <a:ea typeface="+mn-lt"/>
                <a:cs typeface="+mn-lt"/>
              </a:rPr>
              <a:t>.</a:t>
            </a:r>
            <a:endParaRPr lang="en-US"/>
          </a:p>
        </p:txBody>
      </p:sp>
    </p:spTree>
    <p:extLst>
      <p:ext uri="{BB962C8B-B14F-4D97-AF65-F5344CB8AC3E}">
        <p14:creationId xmlns:p14="http://schemas.microsoft.com/office/powerpoint/2010/main" val="1769278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8E3790D-4997-24E7-574B-F225830D28EE}"/>
              </a:ext>
            </a:extLst>
          </p:cNvPr>
          <p:cNvPicPr>
            <a:picLocks noGrp="1" noChangeAspect="1"/>
          </p:cNvPicPr>
          <p:nvPr>
            <p:ph idx="1"/>
          </p:nvPr>
        </p:nvPicPr>
        <p:blipFill>
          <a:blip r:embed="rId2"/>
          <a:stretch>
            <a:fillRect/>
          </a:stretch>
        </p:blipFill>
        <p:spPr>
          <a:xfrm>
            <a:off x="1597366" y="949570"/>
            <a:ext cx="10183986" cy="5735375"/>
          </a:xfrm>
        </p:spPr>
      </p:pic>
    </p:spTree>
    <p:extLst>
      <p:ext uri="{BB962C8B-B14F-4D97-AF65-F5344CB8AC3E}">
        <p14:creationId xmlns:p14="http://schemas.microsoft.com/office/powerpoint/2010/main" val="1533318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3232AE6-F908-83EE-6722-D2008CE79E75}"/>
              </a:ext>
            </a:extLst>
          </p:cNvPr>
          <p:cNvPicPr>
            <a:picLocks noGrp="1" noChangeAspect="1"/>
          </p:cNvPicPr>
          <p:nvPr>
            <p:ph idx="1"/>
          </p:nvPr>
        </p:nvPicPr>
        <p:blipFill>
          <a:blip r:embed="rId2"/>
          <a:stretch>
            <a:fillRect/>
          </a:stretch>
        </p:blipFill>
        <p:spPr>
          <a:xfrm>
            <a:off x="-4238" y="1"/>
            <a:ext cx="12191439" cy="6860788"/>
          </a:xfrm>
          <a:ln>
            <a:solidFill>
              <a:srgbClr val="4472C4"/>
            </a:solidFill>
          </a:ln>
        </p:spPr>
      </p:pic>
    </p:spTree>
    <p:extLst>
      <p:ext uri="{BB962C8B-B14F-4D97-AF65-F5344CB8AC3E}">
        <p14:creationId xmlns:p14="http://schemas.microsoft.com/office/powerpoint/2010/main" val="3305445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E15A8-E104-44D1-D0B1-F1FFB30A5512}"/>
              </a:ext>
            </a:extLst>
          </p:cNvPr>
          <p:cNvSpPr>
            <a:spLocks noGrp="1"/>
          </p:cNvSpPr>
          <p:nvPr>
            <p:ph type="title"/>
          </p:nvPr>
        </p:nvSpPr>
        <p:spPr/>
        <p:txBody>
          <a:bodyPr/>
          <a:lstStyle/>
          <a:p>
            <a:r>
              <a:rPr lang="en-US"/>
              <a:t>How things worked before docker:</a:t>
            </a:r>
          </a:p>
        </p:txBody>
      </p:sp>
      <p:sp>
        <p:nvSpPr>
          <p:cNvPr id="3" name="Content Placeholder 2">
            <a:extLst>
              <a:ext uri="{FF2B5EF4-FFF2-40B4-BE49-F238E27FC236}">
                <a16:creationId xmlns:a16="http://schemas.microsoft.com/office/drawing/2014/main" id="{F780EDB6-215D-FBAC-1740-AD9E92F9CE70}"/>
              </a:ext>
            </a:extLst>
          </p:cNvPr>
          <p:cNvSpPr>
            <a:spLocks noGrp="1"/>
          </p:cNvSpPr>
          <p:nvPr>
            <p:ph idx="1"/>
          </p:nvPr>
        </p:nvSpPr>
        <p:spPr>
          <a:xfrm>
            <a:off x="2589212" y="2133600"/>
            <a:ext cx="8915400" cy="3756456"/>
          </a:xfrm>
        </p:spPr>
        <p:txBody>
          <a:bodyPr vert="horz" lIns="91440" tIns="45720" rIns="91440" bIns="45720" rtlCol="0" anchor="t">
            <a:normAutofit/>
          </a:bodyPr>
          <a:lstStyle/>
          <a:p>
            <a:r>
              <a:rPr lang="en-US"/>
              <a:t>Development team would give these artifacts to operations team along with instructions.</a:t>
            </a:r>
          </a:p>
          <a:p>
            <a:r>
              <a:rPr lang="en-US"/>
              <a:t>Operations team would configure this on server</a:t>
            </a:r>
          </a:p>
          <a:p>
            <a:pPr marL="0" indent="0">
              <a:buNone/>
            </a:pPr>
            <a:endParaRPr lang="en-US"/>
          </a:p>
          <a:p>
            <a:pPr marL="0" indent="0">
              <a:buNone/>
            </a:pPr>
            <a:r>
              <a:rPr lang="en-US" sz="2000"/>
              <a:t>Problems with this approach: </a:t>
            </a:r>
          </a:p>
          <a:p>
            <a:pPr marL="0" indent="0">
              <a:buNone/>
            </a:pPr>
            <a:endParaRPr lang="en-US"/>
          </a:p>
          <a:p>
            <a:pPr marL="0" indent="0">
              <a:buNone/>
            </a:pPr>
            <a:r>
              <a:rPr lang="en-US"/>
              <a:t>1. Dependency conflict</a:t>
            </a:r>
          </a:p>
          <a:p>
            <a:pPr marL="0" indent="0">
              <a:buNone/>
            </a:pPr>
            <a:r>
              <a:rPr lang="en-US"/>
              <a:t>2. Miscommunication</a:t>
            </a:r>
          </a:p>
          <a:p>
            <a:pPr marL="0" indent="0">
              <a:buNone/>
            </a:pPr>
            <a:endParaRPr lang="en-US"/>
          </a:p>
          <a:p>
            <a:pPr marL="0" indent="0">
              <a:buNone/>
            </a:pP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11048837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Application>Microsoft Office PowerPoint</Application>
  <PresentationFormat>Widescreen</PresentationFormat>
  <Slides>10</Slides>
  <Notes>0</Notes>
  <HiddenSlides>1</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Wisp</vt:lpstr>
      <vt:lpstr>Docker</vt:lpstr>
      <vt:lpstr>What is Docker : </vt:lpstr>
      <vt:lpstr>Why do we use docker ?</vt:lpstr>
      <vt:lpstr>Advantages of using Docker</vt:lpstr>
      <vt:lpstr>Docker concepts :  </vt:lpstr>
      <vt:lpstr>Containers and virtual machines </vt:lpstr>
      <vt:lpstr>PowerPoint Presentation</vt:lpstr>
      <vt:lpstr>PowerPoint Presentation</vt:lpstr>
      <vt:lpstr>How things worked before docker:</vt:lpstr>
      <vt:lpstr>Docker container and docker image: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2022-03-28T03:56:21Z</dcterms:created>
  <dcterms:modified xsi:type="dcterms:W3CDTF">2022-04-14T11:18:38Z</dcterms:modified>
</cp:coreProperties>
</file>