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0"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1181DD-90A3-4286-BD8C-C50AD340B4C7}" v="3" dt="2024-12-26T04:58:36.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06412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10010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337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69788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352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16301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19270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8307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322113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75045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99006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6E149-E175-411F-B823-4C146BD6C95D}"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31183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6E149-E175-411F-B823-4C146BD6C95D}"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77029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6E149-E175-411F-B823-4C146BD6C95D}"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8882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85490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59398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B6E149-E175-411F-B823-4C146BD6C95D}" type="datetimeFigureOut">
              <a:rPr lang="en-IN" smtClean="0"/>
              <a:t>28-12-2024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311105-2B1F-410F-B4A7-7B503EFCE372}" type="slidenum">
              <a:rPr lang="en-IN" smtClean="0"/>
              <a:t>‹#›</a:t>
            </a:fld>
            <a:endParaRPr lang="en-IN"/>
          </a:p>
        </p:txBody>
      </p:sp>
    </p:spTree>
    <p:extLst>
      <p:ext uri="{BB962C8B-B14F-4D97-AF65-F5344CB8AC3E}">
        <p14:creationId xmlns:p14="http://schemas.microsoft.com/office/powerpoint/2010/main" val="1749687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F2E4-10BE-4B21-B381-1415689E3265}"/>
              </a:ext>
            </a:extLst>
          </p:cNvPr>
          <p:cNvSpPr>
            <a:spLocks noGrp="1"/>
          </p:cNvSpPr>
          <p:nvPr>
            <p:ph type="ctrTitle"/>
          </p:nvPr>
        </p:nvSpPr>
        <p:spPr>
          <a:xfrm>
            <a:off x="1612491" y="949230"/>
            <a:ext cx="9633504" cy="1461461"/>
          </a:xfrm>
        </p:spPr>
        <p:txBody>
          <a:bodyPr>
            <a:normAutofit fontScale="90000"/>
          </a:bodyPr>
          <a:lstStyle/>
          <a:p>
            <a:r>
              <a:rPr lang="en-IN" sz="5300" b="1" dirty="0">
                <a:solidFill>
                  <a:schemeClr val="tx1"/>
                </a:solidFill>
                <a:cs typeface="Times New Roman" panose="02020603050405020304" pitchFamily="18" charset="0"/>
              </a:rPr>
              <a:t>Case Study – EV Vehicle Data </a:t>
            </a:r>
            <a:br>
              <a:rPr lang="en-IN" sz="5400" b="1" dirty="0">
                <a:solidFill>
                  <a:schemeClr val="bg1"/>
                </a:solidFill>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883D192-BFC4-482B-A887-D8A46242DC32}"/>
              </a:ext>
            </a:extLst>
          </p:cNvPr>
          <p:cNvSpPr>
            <a:spLocks noGrp="1"/>
          </p:cNvSpPr>
          <p:nvPr>
            <p:ph type="subTitle" idx="1"/>
          </p:nvPr>
        </p:nvSpPr>
        <p:spPr>
          <a:xfrm>
            <a:off x="2330596" y="2909456"/>
            <a:ext cx="7607732" cy="1293089"/>
          </a:xfrm>
        </p:spPr>
        <p:txBody>
          <a:bodyPr/>
          <a:lstStyle/>
          <a:p>
            <a:r>
              <a:rPr lang="en-US" dirty="0">
                <a:cs typeface="Times New Roman" panose="02020603050405020304" pitchFamily="18" charset="0"/>
              </a:rPr>
              <a:t>Name and USN of the Team member 1: Akash S </a:t>
            </a:r>
            <a:r>
              <a:rPr lang="en-US" dirty="0" err="1">
                <a:cs typeface="Times New Roman" panose="02020603050405020304" pitchFamily="18" charset="0"/>
              </a:rPr>
              <a:t>S</a:t>
            </a:r>
            <a:r>
              <a:rPr lang="en-US" dirty="0">
                <a:cs typeface="Times New Roman" panose="02020603050405020304" pitchFamily="18" charset="0"/>
              </a:rPr>
              <a:t> , 1BM22AI008</a:t>
            </a:r>
          </a:p>
          <a:p>
            <a:endParaRPr lang="en-US" dirty="0">
              <a:cs typeface="Times New Roman" panose="02020603050405020304" pitchFamily="18" charset="0"/>
            </a:endParaRPr>
          </a:p>
          <a:p>
            <a:r>
              <a:rPr lang="en-US" dirty="0">
                <a:cs typeface="Times New Roman" panose="02020603050405020304" pitchFamily="18" charset="0"/>
              </a:rPr>
              <a:t>Name and USN of the Team member 2: Bhavan P , 1BM22AI028</a:t>
            </a:r>
            <a:endParaRPr lang="en-IN" dirty="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A3AFA363-89F1-4916-86E9-A9AE9D3ED188}"/>
              </a:ext>
            </a:extLst>
          </p:cNvPr>
          <p:cNvSpPr/>
          <p:nvPr/>
        </p:nvSpPr>
        <p:spPr>
          <a:xfrm>
            <a:off x="6954983" y="4516644"/>
            <a:ext cx="4291011" cy="1477328"/>
          </a:xfrm>
          <a:prstGeom prst="rect">
            <a:avLst/>
          </a:prstGeom>
        </p:spPr>
        <p:txBody>
          <a:bodyPr wrap="square">
            <a:spAutoFit/>
          </a:bodyPr>
          <a:lstStyle/>
          <a:p>
            <a:r>
              <a:rPr lang="en-US" dirty="0">
                <a:cs typeface="Times New Roman" panose="02020603050405020304" pitchFamily="18" charset="0"/>
              </a:rPr>
              <a:t>Guided by,</a:t>
            </a:r>
          </a:p>
          <a:p>
            <a:r>
              <a:rPr lang="en-US" dirty="0">
                <a:cs typeface="Times New Roman" panose="02020603050405020304" pitchFamily="18" charset="0"/>
              </a:rPr>
              <a:t>Sowmya Lakshmi B.S</a:t>
            </a:r>
          </a:p>
          <a:p>
            <a:r>
              <a:rPr lang="en-US" dirty="0">
                <a:cs typeface="Times New Roman" panose="02020603050405020304" pitchFamily="18" charset="0"/>
              </a:rPr>
              <a:t>Asst. Professor</a:t>
            </a:r>
          </a:p>
          <a:p>
            <a:endParaRPr lang="en-IN" b="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982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9E264-D31A-7E00-6911-F38E810EC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429E8-435E-B990-8FD6-0EF861192F79}"/>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47917F1A-511E-5C72-831D-E8B45B84DBD8}"/>
              </a:ext>
            </a:extLst>
          </p:cNvPr>
          <p:cNvSpPr txBox="1"/>
          <p:nvPr/>
        </p:nvSpPr>
        <p:spPr>
          <a:xfrm>
            <a:off x="276280" y="1194374"/>
            <a:ext cx="11915720" cy="1566070"/>
          </a:xfrm>
          <a:prstGeom prst="rect">
            <a:avLst/>
          </a:prstGeom>
          <a:noFill/>
        </p:spPr>
        <p:txBody>
          <a:bodyPr wrap="square" rtlCol="0">
            <a:spAutoFit/>
          </a:bodyPr>
          <a:lstStyle/>
          <a:p>
            <a:pPr algn="l">
              <a:buFont typeface="+mj-lt"/>
              <a:buAutoNum type="arabicPeriod"/>
            </a:pPr>
            <a:r>
              <a:rPr lang="en-US" b="1" dirty="0">
                <a:solidFill>
                  <a:srgbClr val="0070C0"/>
                </a:solidFill>
                <a:latin typeface="Times New Roman" panose="02020603050405020304" pitchFamily="18" charset="0"/>
                <a:cs typeface="Times New Roman" panose="02020603050405020304" pitchFamily="18" charset="0"/>
              </a:rPr>
              <a:t>Worksheet 5 - Total Vehicles by Model Year (From 2011 Onwards):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Line/Area Chart</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This chart will illustrate the distribution of electric vehicles over the years, starting from 2010, providing insights into the growth pattern and adoption trends.</a:t>
            </a:r>
          </a:p>
          <a:p>
            <a:pPr>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0F43DC-5697-8A2C-9F96-FA5707858FE8}"/>
              </a:ext>
            </a:extLst>
          </p:cNvPr>
          <p:cNvPicPr>
            <a:picLocks noChangeAspect="1"/>
          </p:cNvPicPr>
          <p:nvPr/>
        </p:nvPicPr>
        <p:blipFill>
          <a:blip r:embed="rId2"/>
          <a:stretch>
            <a:fillRect/>
          </a:stretch>
        </p:blipFill>
        <p:spPr>
          <a:xfrm>
            <a:off x="2379407" y="2549513"/>
            <a:ext cx="6695767" cy="3939229"/>
          </a:xfrm>
          <a:prstGeom prst="rect">
            <a:avLst/>
          </a:prstGeom>
        </p:spPr>
      </p:pic>
    </p:spTree>
    <p:extLst>
      <p:ext uri="{BB962C8B-B14F-4D97-AF65-F5344CB8AC3E}">
        <p14:creationId xmlns:p14="http://schemas.microsoft.com/office/powerpoint/2010/main" val="187161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135A-84F8-E91B-C06C-6169D32BE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1C54A-0960-7045-E8B2-CA7DE27B058C}"/>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24927A2A-8AAE-C30E-931C-7E5973FC4D70}"/>
              </a:ext>
            </a:extLst>
          </p:cNvPr>
          <p:cNvSpPr txBox="1"/>
          <p:nvPr/>
        </p:nvSpPr>
        <p:spPr>
          <a:xfrm>
            <a:off x="276280" y="1194374"/>
            <a:ext cx="11915720" cy="1477328"/>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Worksheet</a:t>
            </a:r>
            <a:r>
              <a:rPr lang="en-US" b="1" dirty="0">
                <a:solidFill>
                  <a:schemeClr val="accent6">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6 - Total Vehicles by State:</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Map Chart </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This chart will showcase the geographical distribution of electric vehicles across different states, allowing for the identification of regions with higher adoption rates.</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E039214-7807-CA7C-B287-807DFA8A8286}"/>
              </a:ext>
            </a:extLst>
          </p:cNvPr>
          <p:cNvPicPr>
            <a:picLocks noChangeAspect="1"/>
          </p:cNvPicPr>
          <p:nvPr/>
        </p:nvPicPr>
        <p:blipFill>
          <a:blip r:embed="rId2"/>
          <a:stretch>
            <a:fillRect/>
          </a:stretch>
        </p:blipFill>
        <p:spPr>
          <a:xfrm>
            <a:off x="2861187" y="2490921"/>
            <a:ext cx="7010400" cy="4072111"/>
          </a:xfrm>
          <a:prstGeom prst="rect">
            <a:avLst/>
          </a:prstGeom>
        </p:spPr>
      </p:pic>
    </p:spTree>
    <p:extLst>
      <p:ext uri="{BB962C8B-B14F-4D97-AF65-F5344CB8AC3E}">
        <p14:creationId xmlns:p14="http://schemas.microsoft.com/office/powerpoint/2010/main" val="385417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5867B-9643-F11F-2BD3-A73D8E306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46420-2392-21DE-CD5D-DE2676E8ADB8}"/>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9F93D2F6-7EBB-47F7-AB38-A330BAB3C20E}"/>
              </a:ext>
            </a:extLst>
          </p:cNvPr>
          <p:cNvSpPr txBox="1"/>
          <p:nvPr/>
        </p:nvSpPr>
        <p:spPr>
          <a:xfrm>
            <a:off x="276280" y="1194374"/>
            <a:ext cx="11915720" cy="1477328"/>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Worksheet</a:t>
            </a:r>
            <a:r>
              <a:rPr lang="en-US" b="1" dirty="0">
                <a:solidFill>
                  <a:schemeClr val="accent6">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7 - Top 10 Total Vehicles by Make:</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Bar Chart </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Highlight the top 10 electric vehicle manufacturers based on the total number of vehicles, providing insights into the market dominance of specific brands.</a:t>
            </a:r>
          </a:p>
          <a:p>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5FC1F3-4AD7-5DAC-E1CE-CBD70E1826C7}"/>
              </a:ext>
            </a:extLst>
          </p:cNvPr>
          <p:cNvPicPr>
            <a:picLocks noChangeAspect="1"/>
          </p:cNvPicPr>
          <p:nvPr/>
        </p:nvPicPr>
        <p:blipFill>
          <a:blip r:embed="rId2"/>
          <a:stretch>
            <a:fillRect/>
          </a:stretch>
        </p:blipFill>
        <p:spPr>
          <a:xfrm>
            <a:off x="2408903" y="2440854"/>
            <a:ext cx="7112378" cy="4176255"/>
          </a:xfrm>
          <a:prstGeom prst="rect">
            <a:avLst/>
          </a:prstGeom>
        </p:spPr>
      </p:pic>
    </p:spTree>
    <p:extLst>
      <p:ext uri="{BB962C8B-B14F-4D97-AF65-F5344CB8AC3E}">
        <p14:creationId xmlns:p14="http://schemas.microsoft.com/office/powerpoint/2010/main" val="408922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B85BD-12D8-621E-9CDE-62BCB2A50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0FFAB-F335-1884-331E-14FDF8096E0D}"/>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C60F8008-C62E-D4BC-02BE-C29B8E72E53D}"/>
              </a:ext>
            </a:extLst>
          </p:cNvPr>
          <p:cNvSpPr txBox="1"/>
          <p:nvPr/>
        </p:nvSpPr>
        <p:spPr>
          <a:xfrm>
            <a:off x="276280" y="1194374"/>
            <a:ext cx="11915720" cy="1477328"/>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Worksheet</a:t>
            </a:r>
            <a:r>
              <a:rPr lang="en-US" b="1" dirty="0">
                <a:solidFill>
                  <a:schemeClr val="accent6">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8 -Total Vehicles by CAFV Eligibility:</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Pie Chart or Donut Chart</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Illustrate the proportion of electric vehicles that are eligible for Clean Alternative Fuel Vehicle (CAFV) incentives, aiding in understanding the impact of incentives on vehicle adoption.</a:t>
            </a:r>
          </a:p>
          <a:p>
            <a:endParaRPr lang="en-US"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30952A-5B1D-711B-25A3-65DD0618D8E7}"/>
              </a:ext>
            </a:extLst>
          </p:cNvPr>
          <p:cNvPicPr>
            <a:picLocks noChangeAspect="1"/>
          </p:cNvPicPr>
          <p:nvPr/>
        </p:nvPicPr>
        <p:blipFill>
          <a:blip r:embed="rId2"/>
          <a:stretch>
            <a:fillRect/>
          </a:stretch>
        </p:blipFill>
        <p:spPr>
          <a:xfrm>
            <a:off x="2930014" y="2488676"/>
            <a:ext cx="6722048" cy="3924675"/>
          </a:xfrm>
          <a:prstGeom prst="rect">
            <a:avLst/>
          </a:prstGeom>
        </p:spPr>
      </p:pic>
    </p:spTree>
    <p:extLst>
      <p:ext uri="{BB962C8B-B14F-4D97-AF65-F5344CB8AC3E}">
        <p14:creationId xmlns:p14="http://schemas.microsoft.com/office/powerpoint/2010/main" val="168096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23697-603E-D1B4-555A-9E565621F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CA69C-7641-E8E0-A384-9BCE47527893}"/>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6DDE9FB3-E4B5-B738-F1C9-6C56D6CE91B4}"/>
              </a:ext>
            </a:extLst>
          </p:cNvPr>
          <p:cNvSpPr txBox="1"/>
          <p:nvPr/>
        </p:nvSpPr>
        <p:spPr>
          <a:xfrm>
            <a:off x="276280" y="1194374"/>
            <a:ext cx="11915720" cy="1477328"/>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Worksheet 9 - Top N Total Vehicles by Model:</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Tree map</a:t>
            </a:r>
            <a:endParaRPr lang="en-US"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Highlight the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op </a:t>
            </a:r>
            <a:r>
              <a:rPr lang="en-US" dirty="0">
                <a:latin typeface="Times New Roman" panose="02020603050405020304" pitchFamily="18" charset="0"/>
                <a:cs typeface="Times New Roman" panose="02020603050405020304" pitchFamily="18" charset="0"/>
              </a:rPr>
              <a:t>N</a:t>
            </a:r>
            <a:r>
              <a:rPr lang="en-US" b="0" i="0" dirty="0">
                <a:effectLst/>
                <a:latin typeface="Times New Roman" panose="02020603050405020304" pitchFamily="18" charset="0"/>
                <a:cs typeface="Times New Roman" panose="02020603050405020304" pitchFamily="18" charset="0"/>
              </a:rPr>
              <a:t> electric vehicle models based on the total number of vehicles, offering insights into consumer preferences and popular models in the market.</a:t>
            </a:r>
          </a:p>
          <a:p>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3D1516-E734-76D9-C36A-7A08B19686B1}"/>
              </a:ext>
            </a:extLst>
          </p:cNvPr>
          <p:cNvPicPr>
            <a:picLocks noChangeAspect="1"/>
          </p:cNvPicPr>
          <p:nvPr/>
        </p:nvPicPr>
        <p:blipFill>
          <a:blip r:embed="rId2"/>
          <a:stretch>
            <a:fillRect/>
          </a:stretch>
        </p:blipFill>
        <p:spPr>
          <a:xfrm>
            <a:off x="2599783" y="2447692"/>
            <a:ext cx="6976837" cy="4120256"/>
          </a:xfrm>
          <a:prstGeom prst="rect">
            <a:avLst/>
          </a:prstGeom>
        </p:spPr>
      </p:pic>
    </p:spTree>
    <p:extLst>
      <p:ext uri="{BB962C8B-B14F-4D97-AF65-F5344CB8AC3E}">
        <p14:creationId xmlns:p14="http://schemas.microsoft.com/office/powerpoint/2010/main" val="352848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987CD-FAEA-B70D-2945-8B30DFEEB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EEC57-61E4-99A1-D766-627BFE4F17E0}"/>
              </a:ext>
            </a:extLst>
          </p:cNvPr>
          <p:cNvSpPr>
            <a:spLocks noGrp="1"/>
          </p:cNvSpPr>
          <p:nvPr>
            <p:ph type="title"/>
          </p:nvPr>
        </p:nvSpPr>
        <p:spPr>
          <a:xfrm>
            <a:off x="186813" y="0"/>
            <a:ext cx="10166555" cy="737419"/>
          </a:xfrm>
        </p:spPr>
        <p:txBody>
          <a:bodyPr/>
          <a:lstStyle/>
          <a:p>
            <a:r>
              <a:rPr lang="en-US" dirty="0"/>
              <a:t>Implementation (Dashboard)</a:t>
            </a:r>
            <a:endParaRPr lang="en-IN" dirty="0"/>
          </a:p>
        </p:txBody>
      </p:sp>
      <p:pic>
        <p:nvPicPr>
          <p:cNvPr id="6" name="Picture 5">
            <a:extLst>
              <a:ext uri="{FF2B5EF4-FFF2-40B4-BE49-F238E27FC236}">
                <a16:creationId xmlns:a16="http://schemas.microsoft.com/office/drawing/2014/main" id="{E54F8916-5FA9-9B1C-3087-0DDC43932C63}"/>
              </a:ext>
            </a:extLst>
          </p:cNvPr>
          <p:cNvPicPr>
            <a:picLocks noChangeAspect="1"/>
          </p:cNvPicPr>
          <p:nvPr/>
        </p:nvPicPr>
        <p:blipFill>
          <a:blip r:embed="rId2"/>
          <a:stretch>
            <a:fillRect/>
          </a:stretch>
        </p:blipFill>
        <p:spPr>
          <a:xfrm>
            <a:off x="758488" y="1248697"/>
            <a:ext cx="10752246" cy="5609303"/>
          </a:xfrm>
          <a:prstGeom prst="rect">
            <a:avLst/>
          </a:prstGeom>
        </p:spPr>
      </p:pic>
    </p:spTree>
    <p:extLst>
      <p:ext uri="{BB962C8B-B14F-4D97-AF65-F5344CB8AC3E}">
        <p14:creationId xmlns:p14="http://schemas.microsoft.com/office/powerpoint/2010/main" val="284185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2401E-2095-CC71-D06E-62E99C7E1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BBA2C-8728-BFB3-6C1C-AD6508234F76}"/>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2808EA1A-75C6-9A92-A120-68AF00C62CC4}"/>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1 - Total Vehicles in US: </a:t>
            </a:r>
            <a:r>
              <a:rPr lang="en-US" dirty="0">
                <a:latin typeface="Times New Roman" panose="02020603050405020304" pitchFamily="18" charset="0"/>
                <a:cs typeface="Times New Roman" panose="02020603050405020304" pitchFamily="18" charset="0"/>
              </a:rPr>
              <a:t>The journey of electric vehicles (EVs) in the United States has seen remarkable growth over the years. Starting from a modest base in 2010, the number of EVs has surged, crossing a milestone of </a:t>
            </a:r>
            <a:r>
              <a:rPr lang="en-US" b="1" dirty="0">
                <a:latin typeface="Times New Roman" panose="02020603050405020304" pitchFamily="18" charset="0"/>
                <a:cs typeface="Times New Roman" panose="02020603050405020304" pitchFamily="18" charset="0"/>
              </a:rPr>
              <a:t>150,000 vehicles</a:t>
            </a:r>
            <a:r>
              <a:rPr lang="en-US" dirty="0">
                <a:latin typeface="Times New Roman" panose="02020603050405020304" pitchFamily="18" charset="0"/>
                <a:cs typeface="Times New Roman" panose="02020603050405020304" pitchFamily="18" charset="0"/>
              </a:rPr>
              <a:t> in the dataset.</a:t>
            </a:r>
            <a:endParaRPr lang="en-US" b="0"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77D7DC-3E49-0469-6D46-86B7737D9D94}"/>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9" name="Picture 8">
            <a:extLst>
              <a:ext uri="{FF2B5EF4-FFF2-40B4-BE49-F238E27FC236}">
                <a16:creationId xmlns:a16="http://schemas.microsoft.com/office/drawing/2014/main" id="{11791272-997B-F4A8-13F7-B111680552DD}"/>
              </a:ext>
            </a:extLst>
          </p:cNvPr>
          <p:cNvPicPr>
            <a:picLocks noChangeAspect="1"/>
          </p:cNvPicPr>
          <p:nvPr/>
        </p:nvPicPr>
        <p:blipFill>
          <a:blip r:embed="rId2"/>
          <a:stretch>
            <a:fillRect/>
          </a:stretch>
        </p:blipFill>
        <p:spPr>
          <a:xfrm>
            <a:off x="1829090" y="2640582"/>
            <a:ext cx="8533820" cy="3612735"/>
          </a:xfrm>
          <a:prstGeom prst="rect">
            <a:avLst/>
          </a:prstGeom>
        </p:spPr>
      </p:pic>
    </p:spTree>
    <p:extLst>
      <p:ext uri="{BB962C8B-B14F-4D97-AF65-F5344CB8AC3E}">
        <p14:creationId xmlns:p14="http://schemas.microsoft.com/office/powerpoint/2010/main" val="26100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47CD1-7BAA-A93A-8A82-89D32D9AF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DED77-0FBA-D315-299E-0FA01F19BC7B}"/>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F9175BEB-930D-2E67-EBBE-08303A8CD35D}"/>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2 - Total Vehicles Growth : </a:t>
            </a:r>
            <a:r>
              <a:rPr lang="en-US" dirty="0">
                <a:latin typeface="Times New Roman" panose="02020603050405020304" pitchFamily="18" charset="0"/>
                <a:cs typeface="Times New Roman" panose="02020603050405020304" pitchFamily="18" charset="0"/>
              </a:rPr>
              <a:t>The journey of electric vehicles (EVs) in the United States has seen remarkable growth over the years. Starting from a modest base in 2010, the number of EVs has surged, seeing a peak of over </a:t>
            </a:r>
            <a:r>
              <a:rPr lang="en-US" b="1" dirty="0">
                <a:latin typeface="Times New Roman" panose="02020603050405020304" pitchFamily="18" charset="0"/>
                <a:cs typeface="Times New Roman" panose="02020603050405020304" pitchFamily="18" charset="0"/>
              </a:rPr>
              <a:t>37,000+ </a:t>
            </a:r>
            <a:r>
              <a:rPr lang="en-US" dirty="0">
                <a:latin typeface="Times New Roman" panose="02020603050405020304" pitchFamily="18" charset="0"/>
                <a:cs typeface="Times New Roman" panose="02020603050405020304" pitchFamily="18" charset="0"/>
              </a:rPr>
              <a:t>in 2023 and an average of </a:t>
            </a:r>
            <a:r>
              <a:rPr lang="en-US" b="1" dirty="0">
                <a:latin typeface="Times New Roman" panose="02020603050405020304" pitchFamily="18" charset="0"/>
                <a:cs typeface="Times New Roman" panose="02020603050405020304" pitchFamily="18" charset="0"/>
              </a:rPr>
              <a:t>10,700.</a:t>
            </a:r>
            <a:endParaRPr lang="en-US" b="1"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8BF916-74F0-2B0D-42AD-8530DA6C09A5}"/>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6" name="Picture 5">
            <a:extLst>
              <a:ext uri="{FF2B5EF4-FFF2-40B4-BE49-F238E27FC236}">
                <a16:creationId xmlns:a16="http://schemas.microsoft.com/office/drawing/2014/main" id="{03353802-ADB8-B143-3088-4FE194FFC986}"/>
              </a:ext>
            </a:extLst>
          </p:cNvPr>
          <p:cNvPicPr>
            <a:picLocks noChangeAspect="1"/>
          </p:cNvPicPr>
          <p:nvPr/>
        </p:nvPicPr>
        <p:blipFill>
          <a:blip r:embed="rId2"/>
          <a:stretch>
            <a:fillRect/>
          </a:stretch>
        </p:blipFill>
        <p:spPr>
          <a:xfrm>
            <a:off x="3338575" y="2167335"/>
            <a:ext cx="5514850" cy="4690665"/>
          </a:xfrm>
          <a:prstGeom prst="rect">
            <a:avLst/>
          </a:prstGeom>
        </p:spPr>
      </p:pic>
    </p:spTree>
    <p:extLst>
      <p:ext uri="{BB962C8B-B14F-4D97-AF65-F5344CB8AC3E}">
        <p14:creationId xmlns:p14="http://schemas.microsoft.com/office/powerpoint/2010/main" val="76252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499B1-ACC3-87D3-3665-14C7C0E85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134A3-8CB8-B2C6-1867-F709AFA70DFD}"/>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8B570711-83B0-F7BD-3469-DF42C0C81500}"/>
              </a:ext>
            </a:extLst>
          </p:cNvPr>
          <p:cNvSpPr txBox="1"/>
          <p:nvPr/>
        </p:nvSpPr>
        <p:spPr>
          <a:xfrm>
            <a:off x="186813" y="1244005"/>
            <a:ext cx="11915720" cy="646331"/>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3 - Average Electric Range: </a:t>
            </a:r>
            <a:r>
              <a:rPr lang="en-US" dirty="0">
                <a:latin typeface="Times New Roman" panose="02020603050405020304" pitchFamily="18" charset="0"/>
                <a:cs typeface="Times New Roman" panose="02020603050405020304" pitchFamily="18" charset="0"/>
              </a:rPr>
              <a:t>Electric vehicles now offer an average range of 67.83 miles, showcasing significant progress in battery technology, which helps address range anxiety and boosts consumer confidence.</a:t>
            </a:r>
            <a:endParaRPr lang="en-US" b="1"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1857E9-17EC-EB84-FCDF-6BEEE3D21DE0}"/>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7" name="Picture 6">
            <a:extLst>
              <a:ext uri="{FF2B5EF4-FFF2-40B4-BE49-F238E27FC236}">
                <a16:creationId xmlns:a16="http://schemas.microsoft.com/office/drawing/2014/main" id="{66A7C372-ED5D-9B4A-B1A6-2BA5FC6334DF}"/>
              </a:ext>
            </a:extLst>
          </p:cNvPr>
          <p:cNvPicPr>
            <a:picLocks noChangeAspect="1"/>
          </p:cNvPicPr>
          <p:nvPr/>
        </p:nvPicPr>
        <p:blipFill>
          <a:blip r:embed="rId2"/>
          <a:stretch>
            <a:fillRect/>
          </a:stretch>
        </p:blipFill>
        <p:spPr>
          <a:xfrm>
            <a:off x="2310580" y="2182032"/>
            <a:ext cx="7908387" cy="4426805"/>
          </a:xfrm>
          <a:prstGeom prst="rect">
            <a:avLst/>
          </a:prstGeom>
        </p:spPr>
      </p:pic>
    </p:spTree>
    <p:extLst>
      <p:ext uri="{BB962C8B-B14F-4D97-AF65-F5344CB8AC3E}">
        <p14:creationId xmlns:p14="http://schemas.microsoft.com/office/powerpoint/2010/main" val="84319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48831-A023-86D1-F9D1-D94FF253D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7C70C-44E0-5496-0803-CCC2BC0A7060}"/>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E1A2E547-F789-DABA-4836-DAAA786EA4F0}"/>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4 - BEV Dominance: </a:t>
            </a:r>
            <a:r>
              <a:rPr lang="en-IN" dirty="0">
                <a:latin typeface="Times New Roman" panose="02020603050405020304" pitchFamily="18" charset="0"/>
                <a:cs typeface="Times New Roman" panose="02020603050405020304" pitchFamily="18" charset="0"/>
              </a:rPr>
              <a:t>Battery Electric Vehicles (BEVs) dominate the EV market with </a:t>
            </a:r>
            <a:r>
              <a:rPr lang="en-IN" b="1" dirty="0">
                <a:latin typeface="Times New Roman" panose="02020603050405020304" pitchFamily="18" charset="0"/>
                <a:cs typeface="Times New Roman" panose="02020603050405020304" pitchFamily="18" charset="0"/>
              </a:rPr>
              <a:t>116,750</a:t>
            </a:r>
            <a:r>
              <a:rPr lang="en-IN" dirty="0">
                <a:latin typeface="Times New Roman" panose="02020603050405020304" pitchFamily="18" charset="0"/>
                <a:cs typeface="Times New Roman" panose="02020603050405020304" pitchFamily="18" charset="0"/>
              </a:rPr>
              <a:t>, comprising </a:t>
            </a:r>
            <a:r>
              <a:rPr lang="en-IN" b="1" dirty="0">
                <a:latin typeface="Times New Roman" panose="02020603050405020304" pitchFamily="18" charset="0"/>
                <a:cs typeface="Times New Roman" panose="02020603050405020304" pitchFamily="18" charset="0"/>
              </a:rPr>
              <a:t>77.6% </a:t>
            </a:r>
            <a:r>
              <a:rPr lang="en-IN" dirty="0">
                <a:latin typeface="Times New Roman" panose="02020603050405020304" pitchFamily="18" charset="0"/>
                <a:cs typeface="Times New Roman" panose="02020603050405020304" pitchFamily="18" charset="0"/>
              </a:rPr>
              <a:t>of the total vehicles. Fully electric models outpace Plug-in Hybrid Electric Vehicles (PHEVs) with </a:t>
            </a:r>
            <a:r>
              <a:rPr lang="en-IN" b="1" dirty="0">
                <a:latin typeface="Times New Roman" panose="02020603050405020304" pitchFamily="18" charset="0"/>
                <a:cs typeface="Times New Roman" panose="02020603050405020304" pitchFamily="18" charset="0"/>
              </a:rPr>
              <a:t>33,672</a:t>
            </a:r>
            <a:r>
              <a:rPr lang="en-IN" dirty="0">
                <a:latin typeface="Times New Roman" panose="02020603050405020304" pitchFamily="18" charset="0"/>
                <a:cs typeface="Times New Roman" panose="02020603050405020304" pitchFamily="18" charset="0"/>
              </a:rPr>
              <a:t>, highlighting consumer preference for zero-emission options, visualized by Bar chart (Total Vehicles vs EV Type)</a:t>
            </a:r>
            <a:endParaRPr lang="en-US" b="1" i="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169E912-2AD7-0E11-31A6-ADF440FFACFF}"/>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9" name="Picture 8">
            <a:extLst>
              <a:ext uri="{FF2B5EF4-FFF2-40B4-BE49-F238E27FC236}">
                <a16:creationId xmlns:a16="http://schemas.microsoft.com/office/drawing/2014/main" id="{E20FDD82-58DD-A02E-F335-897F999907E1}"/>
              </a:ext>
            </a:extLst>
          </p:cNvPr>
          <p:cNvPicPr>
            <a:picLocks noChangeAspect="1"/>
          </p:cNvPicPr>
          <p:nvPr/>
        </p:nvPicPr>
        <p:blipFill>
          <a:blip r:embed="rId2"/>
          <a:stretch>
            <a:fillRect/>
          </a:stretch>
        </p:blipFill>
        <p:spPr>
          <a:xfrm>
            <a:off x="3156154" y="2226104"/>
            <a:ext cx="5112775" cy="4272458"/>
          </a:xfrm>
          <a:prstGeom prst="rect">
            <a:avLst/>
          </a:prstGeom>
        </p:spPr>
      </p:pic>
    </p:spTree>
    <p:extLst>
      <p:ext uri="{BB962C8B-B14F-4D97-AF65-F5344CB8AC3E}">
        <p14:creationId xmlns:p14="http://schemas.microsoft.com/office/powerpoint/2010/main" val="225473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807E-0EBD-4FA8-A977-148A832BF0D6}"/>
              </a:ext>
            </a:extLst>
          </p:cNvPr>
          <p:cNvSpPr>
            <a:spLocks noGrp="1"/>
          </p:cNvSpPr>
          <p:nvPr>
            <p:ph type="title"/>
          </p:nvPr>
        </p:nvSpPr>
        <p:spPr>
          <a:xfrm>
            <a:off x="1640156" y="142330"/>
            <a:ext cx="8911687" cy="705926"/>
          </a:xfrm>
        </p:spPr>
        <p:txBody>
          <a:bodyPr/>
          <a:lstStyle/>
          <a:p>
            <a:r>
              <a:rPr lang="en-IN" dirty="0">
                <a:cs typeface="Times New Roman" panose="02020603050405020304" pitchFamily="18" charset="0"/>
              </a:rPr>
              <a:t>Details of Case Study</a:t>
            </a:r>
          </a:p>
        </p:txBody>
      </p:sp>
      <p:sp>
        <p:nvSpPr>
          <p:cNvPr id="5" name="TextBox 4">
            <a:extLst>
              <a:ext uri="{FF2B5EF4-FFF2-40B4-BE49-F238E27FC236}">
                <a16:creationId xmlns:a16="http://schemas.microsoft.com/office/drawing/2014/main" id="{CA9564D7-16F4-D140-0BF7-F60E2ECB1DED}"/>
              </a:ext>
            </a:extLst>
          </p:cNvPr>
          <p:cNvSpPr txBox="1"/>
          <p:nvPr/>
        </p:nvSpPr>
        <p:spPr>
          <a:xfrm>
            <a:off x="1649988" y="817478"/>
            <a:ext cx="6096000" cy="400110"/>
          </a:xfrm>
          <a:prstGeom prst="rect">
            <a:avLst/>
          </a:prstGeom>
          <a:noFill/>
        </p:spPr>
        <p:txBody>
          <a:bodyPr wrap="square">
            <a:spAutoFit/>
          </a:bodyPr>
          <a:lstStyle/>
          <a:p>
            <a:r>
              <a:rPr lang="en-IN" sz="2000" dirty="0">
                <a:cs typeface="Times New Roman" panose="02020603050405020304" pitchFamily="18" charset="0"/>
              </a:rPr>
              <a:t>Problem Statement - KPI’S Requirement</a:t>
            </a:r>
          </a:p>
        </p:txBody>
      </p:sp>
      <p:sp>
        <p:nvSpPr>
          <p:cNvPr id="7" name="TextBox 6">
            <a:extLst>
              <a:ext uri="{FF2B5EF4-FFF2-40B4-BE49-F238E27FC236}">
                <a16:creationId xmlns:a16="http://schemas.microsoft.com/office/drawing/2014/main" id="{10445F75-48D5-52E7-94B8-840FDB608716}"/>
              </a:ext>
            </a:extLst>
          </p:cNvPr>
          <p:cNvSpPr txBox="1"/>
          <p:nvPr/>
        </p:nvSpPr>
        <p:spPr>
          <a:xfrm>
            <a:off x="176980" y="1099600"/>
            <a:ext cx="12015020" cy="5859553"/>
          </a:xfrm>
          <a:prstGeom prst="rect">
            <a:avLst/>
          </a:prstGeom>
          <a:noFill/>
        </p:spPr>
        <p:txBody>
          <a:bodyPr wrap="square">
            <a:spAutoFit/>
          </a:bodyPr>
          <a:lstStyle/>
          <a:p>
            <a:pPr algn="l">
              <a:lnSpc>
                <a:spcPct val="150000"/>
              </a:lnSpc>
              <a:buFont typeface="+mj-lt"/>
              <a:buAutoNum type="arabicPeriod"/>
            </a:pPr>
            <a:r>
              <a:rPr lang="en-US" b="1" i="0" dirty="0">
                <a:solidFill>
                  <a:srgbClr val="0070C0"/>
                </a:solidFill>
                <a:effectLst/>
                <a:latin typeface="Times New Roman" panose="02020603050405020304" pitchFamily="18" charset="0"/>
                <a:cs typeface="Times New Roman" panose="02020603050405020304" pitchFamily="18" charset="0"/>
              </a:rPr>
              <a:t> Total Vehicles:</a:t>
            </a:r>
            <a:endParaRPr lang="en-US" b="0" i="0" dirty="0">
              <a:solidFill>
                <a:srgbClr val="0070C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Understand the overall landscape of electric vehicles, encompassing both BEVs and PHEVs, to assess the market's size and growth.</a:t>
            </a:r>
          </a:p>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2. Average Electric Range:</a:t>
            </a: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Determine the average electric range of the electric vehicles in the dataset to gauge the technological advancements and efficiency of the EVs.</a:t>
            </a:r>
          </a:p>
          <a:p>
            <a:pPr algn="l">
              <a:lnSpc>
                <a:spcPct val="150000"/>
              </a:lnSpc>
            </a:pPr>
            <a:r>
              <a:rPr lang="en-US" b="1" dirty="0">
                <a:solidFill>
                  <a:srgbClr val="0070C0"/>
                </a:solidFill>
                <a:latin typeface="Times New Roman" panose="02020603050405020304" pitchFamily="18" charset="0"/>
                <a:cs typeface="Times New Roman" panose="02020603050405020304" pitchFamily="18" charset="0"/>
              </a:rPr>
              <a:t>3. Total BEV Vehicles and % of Total BEV Vehicles:</a:t>
            </a: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Identify and analyze the total number of Battery Electric Vehicles (BEVs) in the dataset.</a:t>
            </a: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Calculate the percentage of BEVs relative to the total number of electric vehicles, providing insights into the dominance of fully electric models.</a:t>
            </a:r>
          </a:p>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4. Total PHEV Vehicles and % of Total PHEV Vehicles:</a:t>
            </a: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Identify and analyze the total number of Plug-in Hybrid Electric Vehicles (PHEVs) in the dataset.</a:t>
            </a:r>
          </a:p>
          <a:p>
            <a:pPr marL="742950" lvl="1" indent="-28575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Calculate the percentage of PHEVs relative to the total number of electric vehicles, offering insights into the market share of plug-in hybrid models.</a:t>
            </a:r>
          </a:p>
        </p:txBody>
      </p:sp>
    </p:spTree>
    <p:extLst>
      <p:ext uri="{BB962C8B-B14F-4D97-AF65-F5344CB8AC3E}">
        <p14:creationId xmlns:p14="http://schemas.microsoft.com/office/powerpoint/2010/main" val="64937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D0BF-12B4-452E-EDBF-D78A81761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825CC-9A09-AE2D-9AD9-D0A0A914CBC9}"/>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10830A36-0CCA-2927-8F56-BBD17323EFFE}"/>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5 - Regional Adoption Patterns</a:t>
            </a:r>
            <a:br>
              <a:rPr lang="en-US" dirty="0"/>
            </a:br>
            <a:r>
              <a:rPr lang="en-US" dirty="0">
                <a:latin typeface="Times New Roman" panose="02020603050405020304" pitchFamily="18" charset="0"/>
                <a:cs typeface="Times New Roman" panose="02020603050405020304" pitchFamily="18" charset="0"/>
              </a:rPr>
              <a:t>California leads the U.S. in EV adoption with </a:t>
            </a:r>
            <a:r>
              <a:rPr lang="en-US" b="1" dirty="0">
                <a:latin typeface="Times New Roman" panose="02020603050405020304" pitchFamily="18" charset="0"/>
                <a:cs typeface="Times New Roman" panose="02020603050405020304" pitchFamily="18" charset="0"/>
              </a:rPr>
              <a:t>150,082</a:t>
            </a:r>
            <a:r>
              <a:rPr lang="en-US" dirty="0">
                <a:latin typeface="Times New Roman" panose="02020603050405020304" pitchFamily="18" charset="0"/>
                <a:cs typeface="Times New Roman" panose="02020603050405020304" pitchFamily="18" charset="0"/>
              </a:rPr>
              <a:t>, thanks to its progressive policies and infrastructure. Other states are gradually catching up, presenting opportunities for further growth.</a:t>
            </a:r>
            <a:endParaRPr lang="en-US"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5F91C2-DDA1-47A5-9D48-250E3324370B}"/>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6" name="Picture 5">
            <a:extLst>
              <a:ext uri="{FF2B5EF4-FFF2-40B4-BE49-F238E27FC236}">
                <a16:creationId xmlns:a16="http://schemas.microsoft.com/office/drawing/2014/main" id="{4E93BF99-8250-EE94-C169-CFF007752565}"/>
              </a:ext>
            </a:extLst>
          </p:cNvPr>
          <p:cNvPicPr>
            <a:picLocks noChangeAspect="1"/>
          </p:cNvPicPr>
          <p:nvPr/>
        </p:nvPicPr>
        <p:blipFill>
          <a:blip r:embed="rId2"/>
          <a:stretch>
            <a:fillRect/>
          </a:stretch>
        </p:blipFill>
        <p:spPr>
          <a:xfrm>
            <a:off x="2969342" y="2304590"/>
            <a:ext cx="4984955" cy="4145854"/>
          </a:xfrm>
          <a:prstGeom prst="rect">
            <a:avLst/>
          </a:prstGeom>
        </p:spPr>
      </p:pic>
    </p:spTree>
    <p:extLst>
      <p:ext uri="{BB962C8B-B14F-4D97-AF65-F5344CB8AC3E}">
        <p14:creationId xmlns:p14="http://schemas.microsoft.com/office/powerpoint/2010/main" val="192864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52879-06BE-19EB-30C8-551FE765A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156FE-9CAA-D1D3-5902-479F5260C238}"/>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C8C6CBA7-432C-4B25-DD64-748CE12E96DD}"/>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5 &amp; 6 - Leading Manufacturers and Models</a:t>
            </a:r>
            <a:br>
              <a:rPr lang="en-US" dirty="0"/>
            </a:br>
            <a:r>
              <a:rPr lang="en-US" dirty="0">
                <a:latin typeface="Times New Roman" panose="02020603050405020304" pitchFamily="18" charset="0"/>
                <a:cs typeface="Times New Roman" panose="02020603050405020304" pitchFamily="18" charset="0"/>
              </a:rPr>
              <a:t>Tesla reigns as the market leader with over </a:t>
            </a:r>
            <a:r>
              <a:rPr lang="en-US" b="1" dirty="0">
                <a:latin typeface="Times New Roman" panose="02020603050405020304" pitchFamily="18" charset="0"/>
                <a:cs typeface="Times New Roman" panose="02020603050405020304" pitchFamily="18" charset="0"/>
              </a:rPr>
              <a:t>68,943</a:t>
            </a:r>
            <a:r>
              <a:rPr lang="en-US" dirty="0">
                <a:latin typeface="Times New Roman" panose="02020603050405020304" pitchFamily="18" charset="0"/>
                <a:cs typeface="Times New Roman" panose="02020603050405020304" pitchFamily="18" charset="0"/>
              </a:rPr>
              <a:t> vehicles, driven by the popularity of Model Y and Model 3 in EV vehicles. Together, these models account for more than </a:t>
            </a:r>
            <a:r>
              <a:rPr lang="en-US" b="1" dirty="0">
                <a:latin typeface="Times New Roman" panose="02020603050405020304" pitchFamily="18" charset="0"/>
                <a:cs typeface="Times New Roman" panose="02020603050405020304" pitchFamily="18" charset="0"/>
              </a:rPr>
              <a:t>37% </a:t>
            </a:r>
            <a:r>
              <a:rPr lang="en-US" dirty="0">
                <a:latin typeface="Times New Roman" panose="02020603050405020304" pitchFamily="18" charset="0"/>
                <a:cs typeface="Times New Roman" panose="02020603050405020304" pitchFamily="18" charset="0"/>
              </a:rPr>
              <a:t>of all EVs</a:t>
            </a:r>
            <a:endParaRPr lang="en-US"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B39796-A641-581F-E990-F31A75B9527B}"/>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7" name="Picture 6">
            <a:extLst>
              <a:ext uri="{FF2B5EF4-FFF2-40B4-BE49-F238E27FC236}">
                <a16:creationId xmlns:a16="http://schemas.microsoft.com/office/drawing/2014/main" id="{4546455C-982F-14E7-6F86-8D8C372C43D3}"/>
              </a:ext>
            </a:extLst>
          </p:cNvPr>
          <p:cNvPicPr>
            <a:picLocks noChangeAspect="1"/>
          </p:cNvPicPr>
          <p:nvPr/>
        </p:nvPicPr>
        <p:blipFill>
          <a:blip r:embed="rId2"/>
          <a:stretch>
            <a:fillRect/>
          </a:stretch>
        </p:blipFill>
        <p:spPr>
          <a:xfrm>
            <a:off x="566954" y="2304589"/>
            <a:ext cx="5027602" cy="4212046"/>
          </a:xfrm>
          <a:prstGeom prst="rect">
            <a:avLst/>
          </a:prstGeom>
        </p:spPr>
      </p:pic>
      <p:pic>
        <p:nvPicPr>
          <p:cNvPr id="9" name="Picture 8">
            <a:extLst>
              <a:ext uri="{FF2B5EF4-FFF2-40B4-BE49-F238E27FC236}">
                <a16:creationId xmlns:a16="http://schemas.microsoft.com/office/drawing/2014/main" id="{0C002D51-F8DF-42C3-A0CD-088E398E5F17}"/>
              </a:ext>
            </a:extLst>
          </p:cNvPr>
          <p:cNvPicPr>
            <a:picLocks noChangeAspect="1"/>
          </p:cNvPicPr>
          <p:nvPr/>
        </p:nvPicPr>
        <p:blipFill>
          <a:blip r:embed="rId3"/>
          <a:stretch>
            <a:fillRect/>
          </a:stretch>
        </p:blipFill>
        <p:spPr>
          <a:xfrm>
            <a:off x="6597446" y="2249819"/>
            <a:ext cx="5153824" cy="4266816"/>
          </a:xfrm>
          <a:prstGeom prst="rect">
            <a:avLst/>
          </a:prstGeom>
        </p:spPr>
      </p:pic>
    </p:spTree>
    <p:extLst>
      <p:ext uri="{BB962C8B-B14F-4D97-AF65-F5344CB8AC3E}">
        <p14:creationId xmlns:p14="http://schemas.microsoft.com/office/powerpoint/2010/main" val="227639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39FC7-8438-379F-15F1-26F5F5F9A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A83D5-AB64-B86B-9601-C395E6F6E1B2}"/>
              </a:ext>
            </a:extLst>
          </p:cNvPr>
          <p:cNvSpPr>
            <a:spLocks noGrp="1"/>
          </p:cNvSpPr>
          <p:nvPr>
            <p:ph type="title"/>
          </p:nvPr>
        </p:nvSpPr>
        <p:spPr>
          <a:xfrm>
            <a:off x="186813" y="0"/>
            <a:ext cx="10166555" cy="737419"/>
          </a:xfrm>
        </p:spPr>
        <p:txBody>
          <a:bodyPr/>
          <a:lstStyle/>
          <a:p>
            <a:r>
              <a:rPr lang="en-US" dirty="0"/>
              <a:t>Implementation (Data Story)</a:t>
            </a:r>
            <a:endParaRPr lang="en-IN" dirty="0"/>
          </a:p>
        </p:txBody>
      </p:sp>
      <p:sp>
        <p:nvSpPr>
          <p:cNvPr id="4" name="TextBox 3">
            <a:extLst>
              <a:ext uri="{FF2B5EF4-FFF2-40B4-BE49-F238E27FC236}">
                <a16:creationId xmlns:a16="http://schemas.microsoft.com/office/drawing/2014/main" id="{2DD67D71-95AA-34DA-680B-DCC3E6EB88C0}"/>
              </a:ext>
            </a:extLst>
          </p:cNvPr>
          <p:cNvSpPr txBox="1"/>
          <p:nvPr/>
        </p:nvSpPr>
        <p:spPr>
          <a:xfrm>
            <a:off x="186813" y="1244005"/>
            <a:ext cx="11915720" cy="923330"/>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Story 7 - Incentives Driving Growth</a:t>
            </a:r>
            <a:br>
              <a:rPr lang="en-US" dirty="0"/>
            </a:br>
            <a:r>
              <a:rPr lang="en-US" dirty="0">
                <a:latin typeface="Times New Roman" panose="02020603050405020304" pitchFamily="18" charset="0"/>
                <a:cs typeface="Times New Roman" panose="02020603050405020304" pitchFamily="18" charset="0"/>
              </a:rPr>
              <a:t>Clean Alternative Fuel Vehicle (CAFV) incentives play a critical role, with 41.81% of EVs eligible. Expanding incentive programs could accelerate adoption in untapped markets</a:t>
            </a:r>
            <a:endParaRPr lang="en-US"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146C2B-F480-FA5C-826D-7DC537B0DCE3}"/>
              </a:ext>
            </a:extLst>
          </p:cNvPr>
          <p:cNvSpPr txBox="1"/>
          <p:nvPr/>
        </p:nvSpPr>
        <p:spPr>
          <a:xfrm>
            <a:off x="1651819" y="737419"/>
            <a:ext cx="7579319" cy="369332"/>
          </a:xfrm>
          <a:prstGeom prst="rect">
            <a:avLst/>
          </a:prstGeom>
          <a:noFill/>
        </p:spPr>
        <p:txBody>
          <a:bodyPr wrap="none" rtlCol="0">
            <a:spAutoFit/>
          </a:bodyPr>
          <a:lstStyle/>
          <a:p>
            <a:r>
              <a:rPr lang="en-US" sz="1800" dirty="0">
                <a:solidFill>
                  <a:srgbClr val="000000"/>
                </a:solidFill>
                <a:effectLst/>
                <a:cs typeface="Times New Roman" panose="02020603050405020304" pitchFamily="18" charset="0"/>
              </a:rPr>
              <a:t>Data Story: The Evolution and Impact of Electric Vehicles in the U.S</a:t>
            </a:r>
            <a:endParaRPr lang="en-IN" dirty="0">
              <a:cs typeface="Times New Roman" panose="02020603050405020304" pitchFamily="18" charset="0"/>
            </a:endParaRPr>
          </a:p>
        </p:txBody>
      </p:sp>
      <p:pic>
        <p:nvPicPr>
          <p:cNvPr id="6" name="Picture 5">
            <a:extLst>
              <a:ext uri="{FF2B5EF4-FFF2-40B4-BE49-F238E27FC236}">
                <a16:creationId xmlns:a16="http://schemas.microsoft.com/office/drawing/2014/main" id="{F25994BC-7625-FF4F-A9DF-B9DD6F6DA5FE}"/>
              </a:ext>
            </a:extLst>
          </p:cNvPr>
          <p:cNvPicPr>
            <a:picLocks noChangeAspect="1"/>
          </p:cNvPicPr>
          <p:nvPr/>
        </p:nvPicPr>
        <p:blipFill>
          <a:blip r:embed="rId2"/>
          <a:stretch>
            <a:fillRect/>
          </a:stretch>
        </p:blipFill>
        <p:spPr>
          <a:xfrm>
            <a:off x="3429327" y="2442639"/>
            <a:ext cx="4908428" cy="4121914"/>
          </a:xfrm>
          <a:prstGeom prst="rect">
            <a:avLst/>
          </a:prstGeom>
        </p:spPr>
      </p:pic>
    </p:spTree>
    <p:extLst>
      <p:ext uri="{BB962C8B-B14F-4D97-AF65-F5344CB8AC3E}">
        <p14:creationId xmlns:p14="http://schemas.microsoft.com/office/powerpoint/2010/main" val="277066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866B-DCD6-4286-B0E0-D4E9A51B45B2}"/>
              </a:ext>
            </a:extLst>
          </p:cNvPr>
          <p:cNvSpPr>
            <a:spLocks noGrp="1"/>
          </p:cNvSpPr>
          <p:nvPr>
            <p:ph type="title"/>
          </p:nvPr>
        </p:nvSpPr>
        <p:spPr>
          <a:xfrm>
            <a:off x="302009" y="122665"/>
            <a:ext cx="11624520" cy="1280890"/>
          </a:xfrm>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CB41E687-B9D7-4205-BB47-EE879F6FE6A8}"/>
              </a:ext>
            </a:extLst>
          </p:cNvPr>
          <p:cNvSpPr>
            <a:spLocks noGrp="1"/>
          </p:cNvSpPr>
          <p:nvPr>
            <p:ph idx="1"/>
          </p:nvPr>
        </p:nvSpPr>
        <p:spPr>
          <a:xfrm>
            <a:off x="1366684" y="1042218"/>
            <a:ext cx="10137928" cy="5447071"/>
          </a:xfrm>
        </p:spPr>
        <p:txBody>
          <a:bodyPr>
            <a:normAutofit/>
          </a:bodyPr>
          <a:lstStyle/>
          <a:p>
            <a:r>
              <a:rPr lang="en-US" dirty="0">
                <a:latin typeface="Times New Roman" panose="02020603050405020304" pitchFamily="18" charset="0"/>
                <a:cs typeface="Times New Roman" panose="02020603050405020304" pitchFamily="18" charset="0"/>
              </a:rPr>
              <a:t>The analysis and visualizations in the workbook are tailored to address the problem statement comprehensively and to provide actionable insights about the electric vehicle (EV) market. Here's the justification for each component:</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Total Vehicles Analysis (Worksheet 1)</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assess the overall size and growth of the EV market, including both Battery Electric Vehicles (BEVs) and Plug-in Hybrid Electric Vehicles (PHEVs).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By providing a comprehensive count of vehicles, this analysis serves as a baseline for understanding market penetration and adoption trends.</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Average Electric Range (Worksheet 2)</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evaluate technological progress in battery efficiency and its impact on consumer confidence.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Average electric range directly addresses range anxiety, a critical barrier to EV adoption. Highlighting improvements showcases advancements and builds trust in EV technologies.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645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E99A4-0150-E718-4E06-AA43EF64C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47668-F2AD-D1BC-1C92-2F9773415AC4}"/>
              </a:ext>
            </a:extLst>
          </p:cNvPr>
          <p:cNvSpPr>
            <a:spLocks noGrp="1"/>
          </p:cNvSpPr>
          <p:nvPr>
            <p:ph type="title"/>
          </p:nvPr>
        </p:nvSpPr>
        <p:spPr>
          <a:xfrm>
            <a:off x="302009" y="122665"/>
            <a:ext cx="11624520" cy="1280890"/>
          </a:xfrm>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B82BF9ED-7DDF-EE8A-6B99-C4443A028AF3}"/>
              </a:ext>
            </a:extLst>
          </p:cNvPr>
          <p:cNvSpPr>
            <a:spLocks noGrp="1"/>
          </p:cNvSpPr>
          <p:nvPr>
            <p:ph idx="1"/>
          </p:nvPr>
        </p:nvSpPr>
        <p:spPr>
          <a:xfrm>
            <a:off x="1366684" y="1553498"/>
            <a:ext cx="10137928" cy="4493342"/>
          </a:xfrm>
        </p:spPr>
        <p:txBody>
          <a:bodyPr>
            <a:normAutofit/>
          </a:bodyPr>
          <a:lstStyle/>
          <a:p>
            <a:r>
              <a:rPr lang="en-US" b="1" dirty="0">
                <a:latin typeface="Times New Roman" panose="02020603050405020304" pitchFamily="18" charset="0"/>
                <a:cs typeface="Times New Roman" panose="02020603050405020304" pitchFamily="18" charset="0"/>
              </a:rPr>
              <a:t>3. BEV and PHEV Market Share (Worksheets 3 &amp; 4)</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analyze the dominance of BEVs and the contribution of PHEVs to the overall market.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Segmenting the market by vehicle type helps identify consumer preferences and future opportunities for fully electric or hybrid models.</a:t>
            </a:r>
          </a:p>
          <a:p>
            <a:pPr marL="0" indent="0">
              <a:buNone/>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Total Vehicles by Model Year (Worksheet 5)</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Line/Area Chart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illustrate the temporal growth pattern and adoption trends of EVs.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 time-series visualization is ideal for understanding growth dynamics and projecting future trends, enabling stakeholders to make informed decisions.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20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07733-CA90-99A5-9F4A-FBD815449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2ADDB-A563-6ADF-3CA4-FA2E2734FFFD}"/>
              </a:ext>
            </a:extLst>
          </p:cNvPr>
          <p:cNvSpPr>
            <a:spLocks noGrp="1"/>
          </p:cNvSpPr>
          <p:nvPr>
            <p:ph type="title"/>
          </p:nvPr>
        </p:nvSpPr>
        <p:spPr>
          <a:xfrm>
            <a:off x="302009" y="122665"/>
            <a:ext cx="11624520" cy="1280890"/>
          </a:xfrm>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748D8998-7CF7-37EF-0819-999C831EAFFF}"/>
              </a:ext>
            </a:extLst>
          </p:cNvPr>
          <p:cNvSpPr>
            <a:spLocks noGrp="1"/>
          </p:cNvSpPr>
          <p:nvPr>
            <p:ph idx="1"/>
          </p:nvPr>
        </p:nvSpPr>
        <p:spPr>
          <a:xfrm>
            <a:off x="1366684" y="1514168"/>
            <a:ext cx="10137928" cy="4493342"/>
          </a:xfrm>
        </p:spPr>
        <p:txBody>
          <a:bodyPr>
            <a:normAutofit/>
          </a:bodyPr>
          <a:lstStyle/>
          <a:p>
            <a:r>
              <a:rPr lang="en-US" b="1" dirty="0">
                <a:latin typeface="Times New Roman" panose="02020603050405020304" pitchFamily="18" charset="0"/>
                <a:cs typeface="Times New Roman" panose="02020603050405020304" pitchFamily="18" charset="0"/>
              </a:rPr>
              <a:t>5. Geographical Distribution (Worksheet 6)</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Map Chart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show the spread of EV adoption across different states.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 map provides clear geographical insights, highlighting regions with high adoption rates and potential markets for expansion.</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Top 10 Manufacturers (Worksheet 7)</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Bar Chart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identify leading manufacturers and their contributions to the market.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 bar chart effectively ranks and compares manufacturers, highlighting dominant players and competitive dynamics.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54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F45B-6335-EB6F-4C6D-B42E583DD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AB49E-7265-432B-2AB4-CB7B41B10D43}"/>
              </a:ext>
            </a:extLst>
          </p:cNvPr>
          <p:cNvSpPr>
            <a:spLocks noGrp="1"/>
          </p:cNvSpPr>
          <p:nvPr>
            <p:ph type="title"/>
          </p:nvPr>
        </p:nvSpPr>
        <p:spPr>
          <a:xfrm>
            <a:off x="302009" y="122665"/>
            <a:ext cx="11624520" cy="1280890"/>
          </a:xfrm>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1798BDF6-05B5-8BD0-79F2-022267D6DE19}"/>
              </a:ext>
            </a:extLst>
          </p:cNvPr>
          <p:cNvSpPr>
            <a:spLocks noGrp="1"/>
          </p:cNvSpPr>
          <p:nvPr>
            <p:ph idx="1"/>
          </p:nvPr>
        </p:nvSpPr>
        <p:spPr>
          <a:xfrm>
            <a:off x="1366684" y="1327355"/>
            <a:ext cx="10137928" cy="4601497"/>
          </a:xfrm>
        </p:spPr>
        <p:txBody>
          <a:bodyPr>
            <a:normAutofit/>
          </a:bodyPr>
          <a:lstStyle/>
          <a:p>
            <a:r>
              <a:rPr lang="en-US" b="1" dirty="0">
                <a:latin typeface="Times New Roman" panose="02020603050405020304" pitchFamily="18" charset="0"/>
                <a:cs typeface="Times New Roman" panose="02020603050405020304" pitchFamily="18" charset="0"/>
              </a:rPr>
              <a:t>7. CAFV Eligibility (Worksheet 8)</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Pie/Donut Chart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show the proportion of EVs eligible for Clean Alternative Fuel Vehicle (CAFV) incentives.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Circular charts visually demonstrate the distribution of eligible vehicles, emphasizing the role of incentives in market growth.</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 Top N Models (Worksheet 9)</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Tree Map</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highlight the most popular EV models.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 tree map is suitable for visualizing hierarchical data, showing the relative popularity of different models in a compact format.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796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346D9-6D6D-56F1-39E9-626191DBED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6F27F-B9C7-920E-7975-AE84AC21C4BB}"/>
              </a:ext>
            </a:extLst>
          </p:cNvPr>
          <p:cNvSpPr>
            <a:spLocks noGrp="1"/>
          </p:cNvSpPr>
          <p:nvPr>
            <p:ph type="title"/>
          </p:nvPr>
        </p:nvSpPr>
        <p:spPr>
          <a:xfrm>
            <a:off x="302009" y="122665"/>
            <a:ext cx="11624520" cy="1280890"/>
          </a:xfrm>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43F738DB-69F4-87FF-7144-8B3031C0C839}"/>
              </a:ext>
            </a:extLst>
          </p:cNvPr>
          <p:cNvSpPr>
            <a:spLocks noGrp="1"/>
          </p:cNvSpPr>
          <p:nvPr>
            <p:ph idx="1"/>
          </p:nvPr>
        </p:nvSpPr>
        <p:spPr>
          <a:xfrm>
            <a:off x="1307691" y="1219199"/>
            <a:ext cx="10255915" cy="5447071"/>
          </a:xfrm>
        </p:spPr>
        <p:txBody>
          <a:bodyPr>
            <a:normAutofit lnSpcReduction="10000"/>
          </a:bodyPr>
          <a:lstStyle/>
          <a:p>
            <a:r>
              <a:rPr lang="en-US" b="1" dirty="0">
                <a:latin typeface="Times New Roman" panose="02020603050405020304" pitchFamily="18" charset="0"/>
                <a:cs typeface="Times New Roman" panose="02020603050405020304" pitchFamily="18" charset="0"/>
              </a:rPr>
              <a:t>9. Data Story Highlights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narrate the evolution of EV adoption, regional trends, technological advancements, and the impact of policies and incentives.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By summarizing key insights, the data stories make the analysis accessible to a broader audience, from policymakers to consumers.</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Overall Justification</a:t>
            </a:r>
          </a:p>
          <a:p>
            <a:pPr marL="0" indent="0">
              <a:buNone/>
            </a:pPr>
            <a:r>
              <a:rPr lang="en-US" dirty="0">
                <a:latin typeface="Times New Roman" panose="02020603050405020304" pitchFamily="18" charset="0"/>
                <a:cs typeface="Times New Roman" panose="02020603050405020304" pitchFamily="18" charset="0"/>
              </a:rPr>
              <a:t>The chosen visualizations align with best practices in data visualization, ensuring clarity,                                 relevance, and engagement. They address specific analytical goals: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Temporal Trends</a:t>
            </a:r>
            <a:r>
              <a:rPr lang="en-US" dirty="0">
                <a:latin typeface="Times New Roman" panose="02020603050405020304" pitchFamily="18" charset="0"/>
                <a:cs typeface="Times New Roman" panose="02020603050405020304" pitchFamily="18" charset="0"/>
              </a:rPr>
              <a:t>: Line/Area charts provide clarity on growth patterns.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Geographic Insights</a:t>
            </a:r>
            <a:r>
              <a:rPr lang="en-US" dirty="0">
                <a:latin typeface="Times New Roman" panose="02020603050405020304" pitchFamily="18" charset="0"/>
                <a:cs typeface="Times New Roman" panose="02020603050405020304" pitchFamily="18" charset="0"/>
              </a:rPr>
              <a:t>: Map charts pinpoint adoption hotspots.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Dynamics</a:t>
            </a:r>
            <a:r>
              <a:rPr lang="en-US" dirty="0">
                <a:latin typeface="Times New Roman" panose="02020603050405020304" pitchFamily="18" charset="0"/>
                <a:cs typeface="Times New Roman" panose="02020603050405020304" pitchFamily="18" charset="0"/>
              </a:rPr>
              <a:t>: Bar and pie charts highlight key players and policies' impact.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Consumer Preferences</a:t>
            </a:r>
            <a:r>
              <a:rPr lang="en-US" dirty="0">
                <a:latin typeface="Times New Roman" panose="02020603050405020304" pitchFamily="18" charset="0"/>
                <a:cs typeface="Times New Roman" panose="02020603050405020304" pitchFamily="18" charset="0"/>
              </a:rPr>
              <a:t>: Tree maps offer detailed insights into popular models.</a:t>
            </a:r>
          </a:p>
          <a:p>
            <a:pPr marL="0" indent="0">
              <a:buNone/>
            </a:pPr>
            <a:r>
              <a:rPr lang="en-US" dirty="0">
                <a:latin typeface="Times New Roman" panose="02020603050405020304" pitchFamily="18" charset="0"/>
                <a:cs typeface="Times New Roman" panose="02020603050405020304" pitchFamily="18" charset="0"/>
              </a:rPr>
              <a:t>Each visualization is purposefully selected to provide actionable insights, making the analysis comprehensive and impactful for stakeholders.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18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4F75D1-2FB4-B4C3-F322-166A43CDA711}"/>
              </a:ext>
            </a:extLst>
          </p:cNvPr>
          <p:cNvSpPr txBox="1"/>
          <p:nvPr/>
        </p:nvSpPr>
        <p:spPr>
          <a:xfrm>
            <a:off x="1614067" y="769200"/>
            <a:ext cx="6280735" cy="400110"/>
          </a:xfrm>
          <a:prstGeom prst="rect">
            <a:avLst/>
          </a:prstGeom>
          <a:noFill/>
        </p:spPr>
        <p:txBody>
          <a:bodyPr wrap="square" rtlCol="0">
            <a:spAutoFit/>
          </a:bodyPr>
          <a:lstStyle/>
          <a:p>
            <a:r>
              <a:rPr lang="en-IN" sz="2000" dirty="0">
                <a:cs typeface="Times New Roman" panose="02020603050405020304" pitchFamily="18" charset="0"/>
              </a:rPr>
              <a:t>Problem Statement - Charts Requirement</a:t>
            </a:r>
          </a:p>
        </p:txBody>
      </p:sp>
      <p:sp>
        <p:nvSpPr>
          <p:cNvPr id="6" name="TextBox 5">
            <a:extLst>
              <a:ext uri="{FF2B5EF4-FFF2-40B4-BE49-F238E27FC236}">
                <a16:creationId xmlns:a16="http://schemas.microsoft.com/office/drawing/2014/main" id="{0552689A-EB12-CD1F-BD6D-0648E23B6E47}"/>
              </a:ext>
            </a:extLst>
          </p:cNvPr>
          <p:cNvSpPr txBox="1"/>
          <p:nvPr/>
        </p:nvSpPr>
        <p:spPr>
          <a:xfrm>
            <a:off x="264554" y="1250252"/>
            <a:ext cx="11799626" cy="5632311"/>
          </a:xfrm>
          <a:prstGeom prst="rect">
            <a:avLst/>
          </a:prstGeom>
          <a:noFill/>
        </p:spPr>
        <p:txBody>
          <a:bodyPr wrap="square">
            <a:spAutoFit/>
          </a:bodyPr>
          <a:lstStyle/>
          <a:p>
            <a:pPr algn="l">
              <a:buFont typeface="+mj-lt"/>
              <a:buAutoNum type="arabicPeriod"/>
            </a:pPr>
            <a:r>
              <a:rPr lang="en-US" b="1" dirty="0">
                <a:solidFill>
                  <a:srgbClr val="0070C0"/>
                </a:solidFill>
                <a:latin typeface="Times New Roman" panose="02020603050405020304" pitchFamily="18" charset="0"/>
                <a:cs typeface="Times New Roman" panose="02020603050405020304" pitchFamily="18" charset="0"/>
              </a:rPr>
              <a:t>Total Vehicles by Model Year (From 2011 Onwards):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Line/ Area Chart</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This chart will illustrate the distribution of electric vehicles over the years, starting from 2010, providing insights into the growth pattern and adoption trends.</a:t>
            </a:r>
          </a:p>
          <a:p>
            <a:r>
              <a:rPr lang="en-US" b="1" dirty="0">
                <a:solidFill>
                  <a:srgbClr val="0070C0"/>
                </a:solidFill>
                <a:latin typeface="Times New Roman" panose="02020603050405020304" pitchFamily="18" charset="0"/>
                <a:cs typeface="Times New Roman" panose="02020603050405020304" pitchFamily="18" charset="0"/>
              </a:rPr>
              <a:t>2. Total Vehicles by State:</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Map Chart </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This chart will showcase the geographical distribution of electric vehicles across different states, allowing for the identification of regions with higher adoption rates.</a:t>
            </a:r>
          </a:p>
          <a:p>
            <a:r>
              <a:rPr lang="en-US" b="1" dirty="0">
                <a:solidFill>
                  <a:srgbClr val="0070C0"/>
                </a:solidFill>
                <a:latin typeface="Times New Roman" panose="02020603050405020304" pitchFamily="18" charset="0"/>
                <a:cs typeface="Times New Roman" panose="02020603050405020304" pitchFamily="18" charset="0"/>
              </a:rPr>
              <a:t>3. Top 10 Total Vehicles by Make:</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Bar Chart </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Highlight the top 10 electric vehicle manufacturers based on the total number of vehicles, providing insights into the market dominance of specific brands.</a:t>
            </a:r>
          </a:p>
          <a:p>
            <a:r>
              <a:rPr lang="en-US" b="1" dirty="0">
                <a:solidFill>
                  <a:srgbClr val="0070C0"/>
                </a:solidFill>
                <a:latin typeface="Times New Roman" panose="02020603050405020304" pitchFamily="18" charset="0"/>
                <a:cs typeface="Times New Roman" panose="02020603050405020304" pitchFamily="18" charset="0"/>
              </a:rPr>
              <a:t>4. Total Vehicles by CAFV Eligibility:</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Pie Chart or Donut Chart</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Illustrate the proportion of electric vehicles that are eligible for Clean Alternative Fuel Vehicle (CAFV) incentives, aiding in understanding the impact of incentives on vehicle adoption.</a:t>
            </a:r>
          </a:p>
          <a:p>
            <a:r>
              <a:rPr lang="en-US" b="1" dirty="0">
                <a:solidFill>
                  <a:srgbClr val="0070C0"/>
                </a:solidFill>
                <a:latin typeface="Times New Roman" panose="02020603050405020304" pitchFamily="18" charset="0"/>
                <a:cs typeface="Times New Roman" panose="02020603050405020304" pitchFamily="18" charset="0"/>
              </a:rPr>
              <a:t>5. Top 10 Total Vehicles by Model:</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Visualization: Tree map</a:t>
            </a:r>
            <a:endParaRPr lang="en-US" dirty="0">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Description: Highlight the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op </a:t>
            </a:r>
            <a:r>
              <a:rPr lang="en-US" dirty="0">
                <a:latin typeface="Times New Roman" panose="02020603050405020304" pitchFamily="18" charset="0"/>
                <a:cs typeface="Times New Roman" panose="02020603050405020304" pitchFamily="18" charset="0"/>
              </a:rPr>
              <a:t>N</a:t>
            </a:r>
            <a:r>
              <a:rPr lang="en-US" b="0" i="0" dirty="0">
                <a:effectLst/>
                <a:latin typeface="Times New Roman" panose="02020603050405020304" pitchFamily="18" charset="0"/>
                <a:cs typeface="Times New Roman" panose="02020603050405020304" pitchFamily="18" charset="0"/>
              </a:rPr>
              <a:t> electric vehicle models based on the total number of vehicles, offering insights into consumer preferences and popular models in the market.</a:t>
            </a:r>
          </a:p>
        </p:txBody>
      </p:sp>
      <p:sp>
        <p:nvSpPr>
          <p:cNvPr id="9" name="Title 1">
            <a:extLst>
              <a:ext uri="{FF2B5EF4-FFF2-40B4-BE49-F238E27FC236}">
                <a16:creationId xmlns:a16="http://schemas.microsoft.com/office/drawing/2014/main" id="{469AC371-6093-EB9F-B6DB-EFDE8D8DADCA}"/>
              </a:ext>
            </a:extLst>
          </p:cNvPr>
          <p:cNvSpPr txBox="1">
            <a:spLocks/>
          </p:cNvSpPr>
          <p:nvPr/>
        </p:nvSpPr>
        <p:spPr>
          <a:xfrm>
            <a:off x="1345188" y="63274"/>
            <a:ext cx="8911687" cy="7059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cs typeface="Times New Roman" panose="02020603050405020304" pitchFamily="18" charset="0"/>
              </a:rPr>
              <a:t>Details of Case Study</a:t>
            </a:r>
          </a:p>
        </p:txBody>
      </p:sp>
    </p:spTree>
    <p:extLst>
      <p:ext uri="{BB962C8B-B14F-4D97-AF65-F5344CB8AC3E}">
        <p14:creationId xmlns:p14="http://schemas.microsoft.com/office/powerpoint/2010/main" val="402305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73D01-0817-0E97-6B49-FF0105552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DDFC5-6131-5CD4-0E7D-A91588D001F6}"/>
              </a:ext>
            </a:extLst>
          </p:cNvPr>
          <p:cNvSpPr>
            <a:spLocks noGrp="1"/>
          </p:cNvSpPr>
          <p:nvPr>
            <p:ph type="title"/>
          </p:nvPr>
        </p:nvSpPr>
        <p:spPr>
          <a:xfrm>
            <a:off x="656930" y="132498"/>
            <a:ext cx="11407250" cy="555760"/>
          </a:xfrm>
        </p:spPr>
        <p:txBody>
          <a:bodyPr>
            <a:normAutofit fontScale="90000"/>
          </a:bodyPr>
          <a:lstStyle/>
          <a:p>
            <a:r>
              <a:rPr lang="en-IN" dirty="0"/>
              <a:t>Screenshot TABLEAU Registration of each team member</a:t>
            </a:r>
          </a:p>
        </p:txBody>
      </p:sp>
      <p:sp>
        <p:nvSpPr>
          <p:cNvPr id="3" name="TextBox 2">
            <a:extLst>
              <a:ext uri="{FF2B5EF4-FFF2-40B4-BE49-F238E27FC236}">
                <a16:creationId xmlns:a16="http://schemas.microsoft.com/office/drawing/2014/main" id="{AEEAAECC-EA47-FC59-524E-0B7B62F743D6}"/>
              </a:ext>
            </a:extLst>
          </p:cNvPr>
          <p:cNvSpPr txBox="1"/>
          <p:nvPr/>
        </p:nvSpPr>
        <p:spPr>
          <a:xfrm>
            <a:off x="6096000" y="1298859"/>
            <a:ext cx="33030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1BM22AI008 - Akash S </a:t>
            </a:r>
            <a:r>
              <a:rPr lang="en-US" sz="2000" dirty="0" err="1">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F5ECF8-E404-0C6B-15B6-25A7D8D9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630" y="1894115"/>
            <a:ext cx="5872064" cy="3303036"/>
          </a:xfrm>
          <a:prstGeom prst="rect">
            <a:avLst/>
          </a:prstGeom>
        </p:spPr>
      </p:pic>
      <p:sp>
        <p:nvSpPr>
          <p:cNvPr id="7" name="TextBox 6">
            <a:extLst>
              <a:ext uri="{FF2B5EF4-FFF2-40B4-BE49-F238E27FC236}">
                <a16:creationId xmlns:a16="http://schemas.microsoft.com/office/drawing/2014/main" id="{C7066081-40E4-EAF4-B679-36C18CA42856}"/>
              </a:ext>
            </a:extLst>
          </p:cNvPr>
          <p:cNvSpPr txBox="1"/>
          <p:nvPr/>
        </p:nvSpPr>
        <p:spPr>
          <a:xfrm>
            <a:off x="525624" y="1298859"/>
            <a:ext cx="33030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1BM22AI028 - Bhavan P</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7EAD4B-67CA-0283-7FF8-1D2D136BD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3" y="1894116"/>
            <a:ext cx="5872064" cy="3303036"/>
          </a:xfrm>
          <a:prstGeom prst="rect">
            <a:avLst/>
          </a:prstGeom>
        </p:spPr>
      </p:pic>
    </p:spTree>
    <p:extLst>
      <p:ext uri="{BB962C8B-B14F-4D97-AF65-F5344CB8AC3E}">
        <p14:creationId xmlns:p14="http://schemas.microsoft.com/office/powerpoint/2010/main" val="341370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B2A87-FE0D-45B9-5A01-22FCFE69A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705DF-456F-D50C-87A5-CCB7F8CF4257}"/>
              </a:ext>
            </a:extLst>
          </p:cNvPr>
          <p:cNvSpPr>
            <a:spLocks noGrp="1"/>
          </p:cNvSpPr>
          <p:nvPr>
            <p:ph type="title"/>
          </p:nvPr>
        </p:nvSpPr>
        <p:spPr>
          <a:xfrm>
            <a:off x="656930" y="132498"/>
            <a:ext cx="11407250" cy="555760"/>
          </a:xfrm>
        </p:spPr>
        <p:txBody>
          <a:bodyPr>
            <a:normAutofit fontScale="90000"/>
          </a:bodyPr>
          <a:lstStyle/>
          <a:p>
            <a:r>
              <a:rPr lang="en-IN" dirty="0"/>
              <a:t>Screenshot TABLEAU Registration of each team member</a:t>
            </a:r>
          </a:p>
        </p:txBody>
      </p:sp>
      <p:sp>
        <p:nvSpPr>
          <p:cNvPr id="3" name="TextBox 2">
            <a:extLst>
              <a:ext uri="{FF2B5EF4-FFF2-40B4-BE49-F238E27FC236}">
                <a16:creationId xmlns:a16="http://schemas.microsoft.com/office/drawing/2014/main" id="{A27081AC-C699-5D9B-7FBB-85F16B6A0101}"/>
              </a:ext>
            </a:extLst>
          </p:cNvPr>
          <p:cNvSpPr txBox="1"/>
          <p:nvPr/>
        </p:nvSpPr>
        <p:spPr>
          <a:xfrm>
            <a:off x="6096000" y="1298859"/>
            <a:ext cx="33030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1BM22AI008 - Akash S </a:t>
            </a:r>
            <a:r>
              <a:rPr lang="en-US" sz="2000" dirty="0" err="1">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CE0C4D-E16B-1072-B117-32AF662E1BE5}"/>
              </a:ext>
            </a:extLst>
          </p:cNvPr>
          <p:cNvSpPr txBox="1"/>
          <p:nvPr/>
        </p:nvSpPr>
        <p:spPr>
          <a:xfrm>
            <a:off x="525624" y="1298859"/>
            <a:ext cx="33030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1BM22AI028 - Bhavan P</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0564EB1-4DBC-2EB8-1C86-EC21CC50FB68}"/>
              </a:ext>
            </a:extLst>
          </p:cNvPr>
          <p:cNvPicPr>
            <a:picLocks noChangeAspect="1"/>
          </p:cNvPicPr>
          <p:nvPr/>
        </p:nvPicPr>
        <p:blipFill>
          <a:blip r:embed="rId2"/>
          <a:stretch>
            <a:fillRect/>
          </a:stretch>
        </p:blipFill>
        <p:spPr>
          <a:xfrm>
            <a:off x="6263148" y="2065433"/>
            <a:ext cx="5801032" cy="3493706"/>
          </a:xfrm>
          <a:prstGeom prst="rect">
            <a:avLst/>
          </a:prstGeom>
        </p:spPr>
      </p:pic>
      <p:pic>
        <p:nvPicPr>
          <p:cNvPr id="8" name="Picture 7">
            <a:extLst>
              <a:ext uri="{FF2B5EF4-FFF2-40B4-BE49-F238E27FC236}">
                <a16:creationId xmlns:a16="http://schemas.microsoft.com/office/drawing/2014/main" id="{90EE7EB0-1F7B-7205-C18A-14C3810FFC6D}"/>
              </a:ext>
            </a:extLst>
          </p:cNvPr>
          <p:cNvPicPr>
            <a:picLocks noChangeAspect="1"/>
          </p:cNvPicPr>
          <p:nvPr/>
        </p:nvPicPr>
        <p:blipFill>
          <a:blip r:embed="rId3">
            <a:extLst>
              <a:ext uri="{28A0092B-C50C-407E-A947-70E740481C1C}">
                <a14:useLocalDpi xmlns:a14="http://schemas.microsoft.com/office/drawing/2010/main" val="0"/>
              </a:ext>
            </a:extLst>
          </a:blip>
          <a:srcRect t="9831" b="5460"/>
          <a:stretch/>
        </p:blipFill>
        <p:spPr>
          <a:xfrm>
            <a:off x="245806" y="2065434"/>
            <a:ext cx="5962056" cy="3493705"/>
          </a:xfrm>
          <a:prstGeom prst="rect">
            <a:avLst/>
          </a:prstGeom>
        </p:spPr>
      </p:pic>
    </p:spTree>
    <p:extLst>
      <p:ext uri="{BB962C8B-B14F-4D97-AF65-F5344CB8AC3E}">
        <p14:creationId xmlns:p14="http://schemas.microsoft.com/office/powerpoint/2010/main" val="157645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FA1A-3333-4957-92ED-BF87FEC8478D}"/>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1A5309C6-29DB-C15C-E3D7-348CC775376C}"/>
              </a:ext>
            </a:extLst>
          </p:cNvPr>
          <p:cNvSpPr txBox="1"/>
          <p:nvPr/>
        </p:nvSpPr>
        <p:spPr>
          <a:xfrm>
            <a:off x="276280" y="1135381"/>
            <a:ext cx="11915720" cy="1200329"/>
          </a:xfrm>
          <a:prstGeom prst="rect">
            <a:avLst/>
          </a:prstGeom>
          <a:noFill/>
        </p:spPr>
        <p:txBody>
          <a:bodyPr wrap="square" rtlCol="0">
            <a:spAutoFit/>
          </a:bodyPr>
          <a:lstStyle/>
          <a:p>
            <a:pPr algn="l">
              <a:lnSpc>
                <a:spcPct val="150000"/>
              </a:lnSpc>
            </a:pPr>
            <a:r>
              <a:rPr lang="en-US" b="1" dirty="0">
                <a:solidFill>
                  <a:srgbClr val="0070C0"/>
                </a:solidFill>
                <a:latin typeface="Times New Roman" panose="02020603050405020304" pitchFamily="18" charset="0"/>
                <a:cs typeface="Times New Roman" panose="02020603050405020304" pitchFamily="18" charset="0"/>
              </a:rPr>
              <a:t>Worksheet 1 - </a:t>
            </a:r>
            <a:r>
              <a:rPr lang="en-US" b="1" i="0" dirty="0">
                <a:solidFill>
                  <a:srgbClr val="0070C0"/>
                </a:solidFill>
                <a:effectLst/>
                <a:latin typeface="Times New Roman" panose="02020603050405020304" pitchFamily="18" charset="0"/>
                <a:cs typeface="Times New Roman" panose="02020603050405020304" pitchFamily="18" charset="0"/>
              </a:rPr>
              <a:t>Total Vehicles:</a:t>
            </a:r>
            <a:r>
              <a:rPr lang="en-US" dirty="0">
                <a:solidFill>
                  <a:srgbClr val="0070C0"/>
                </a:solidFill>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Understand the overall landscape of electric vehicles, encompassing both BEVs and PHEVs, to assess the market's size and growth.</a:t>
            </a:r>
          </a:p>
          <a:p>
            <a:endParaRPr lang="en-IN" dirty="0"/>
          </a:p>
        </p:txBody>
      </p:sp>
      <p:pic>
        <p:nvPicPr>
          <p:cNvPr id="5" name="Picture 4">
            <a:extLst>
              <a:ext uri="{FF2B5EF4-FFF2-40B4-BE49-F238E27FC236}">
                <a16:creationId xmlns:a16="http://schemas.microsoft.com/office/drawing/2014/main" id="{C9531E5D-6095-8020-4B04-E933B57D1189}"/>
              </a:ext>
            </a:extLst>
          </p:cNvPr>
          <p:cNvPicPr>
            <a:picLocks noChangeAspect="1"/>
          </p:cNvPicPr>
          <p:nvPr/>
        </p:nvPicPr>
        <p:blipFill>
          <a:blip r:embed="rId2"/>
          <a:stretch>
            <a:fillRect/>
          </a:stretch>
        </p:blipFill>
        <p:spPr>
          <a:xfrm>
            <a:off x="1876431" y="2206974"/>
            <a:ext cx="8144396" cy="4173570"/>
          </a:xfrm>
          <a:prstGeom prst="rect">
            <a:avLst/>
          </a:prstGeom>
        </p:spPr>
      </p:pic>
    </p:spTree>
    <p:extLst>
      <p:ext uri="{BB962C8B-B14F-4D97-AF65-F5344CB8AC3E}">
        <p14:creationId xmlns:p14="http://schemas.microsoft.com/office/powerpoint/2010/main" val="341228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E92A4-DD9D-5AF1-849D-2FE927240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73598-AE4B-0EED-5421-50E8853888C7}"/>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E5018D86-9B1A-270B-9B9F-45765BD807D1}"/>
              </a:ext>
            </a:extLst>
          </p:cNvPr>
          <p:cNvSpPr txBox="1"/>
          <p:nvPr/>
        </p:nvSpPr>
        <p:spPr>
          <a:xfrm>
            <a:off x="276280" y="1135381"/>
            <a:ext cx="11915720" cy="872996"/>
          </a:xfrm>
          <a:prstGeom prst="rect">
            <a:avLst/>
          </a:prstGeom>
          <a:noFill/>
        </p:spPr>
        <p:txBody>
          <a:bodyPr wrap="square" rtlCol="0">
            <a:spAutoFit/>
          </a:bodyPr>
          <a:lstStyle/>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Worksheet 2 -</a:t>
            </a:r>
            <a:r>
              <a:rPr lang="en-US" b="1" dirty="0">
                <a:solidFill>
                  <a:schemeClr val="accent6">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Average Electric Range: </a:t>
            </a:r>
            <a:r>
              <a:rPr lang="en-US" b="0" i="0" dirty="0">
                <a:effectLst/>
                <a:latin typeface="Times New Roman" panose="02020603050405020304" pitchFamily="18" charset="0"/>
                <a:cs typeface="Times New Roman" panose="02020603050405020304" pitchFamily="18" charset="0"/>
              </a:rPr>
              <a:t>Determine the average electric range of the electric vehicles in the dataset to gauge the technological advancements and efficiency of the EVs.</a:t>
            </a:r>
            <a:endParaRPr lang="en-IN" dirty="0"/>
          </a:p>
        </p:txBody>
      </p:sp>
      <p:pic>
        <p:nvPicPr>
          <p:cNvPr id="6" name="Picture 5">
            <a:extLst>
              <a:ext uri="{FF2B5EF4-FFF2-40B4-BE49-F238E27FC236}">
                <a16:creationId xmlns:a16="http://schemas.microsoft.com/office/drawing/2014/main" id="{62240415-66B2-A034-C380-1FA9CFA582FC}"/>
              </a:ext>
            </a:extLst>
          </p:cNvPr>
          <p:cNvPicPr>
            <a:picLocks noChangeAspect="1"/>
          </p:cNvPicPr>
          <p:nvPr/>
        </p:nvPicPr>
        <p:blipFill>
          <a:blip r:embed="rId2"/>
          <a:stretch>
            <a:fillRect/>
          </a:stretch>
        </p:blipFill>
        <p:spPr>
          <a:xfrm>
            <a:off x="2064775" y="2136195"/>
            <a:ext cx="7916932" cy="4303933"/>
          </a:xfrm>
          <a:prstGeom prst="rect">
            <a:avLst/>
          </a:prstGeom>
        </p:spPr>
      </p:pic>
    </p:spTree>
    <p:extLst>
      <p:ext uri="{BB962C8B-B14F-4D97-AF65-F5344CB8AC3E}">
        <p14:creationId xmlns:p14="http://schemas.microsoft.com/office/powerpoint/2010/main" val="364551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D3133-8E87-E650-553F-7B264C65F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2EA36-C5DE-F504-59EE-48D03FBEFC33}"/>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A1FAF756-9F62-CDC9-8A3B-F24AA41C33A3}"/>
              </a:ext>
            </a:extLst>
          </p:cNvPr>
          <p:cNvSpPr txBox="1"/>
          <p:nvPr/>
        </p:nvSpPr>
        <p:spPr>
          <a:xfrm>
            <a:off x="276280" y="1135381"/>
            <a:ext cx="11915720" cy="1704569"/>
          </a:xfrm>
          <a:prstGeom prst="rect">
            <a:avLst/>
          </a:prstGeom>
          <a:noFill/>
        </p:spPr>
        <p:txBody>
          <a:bodyPr wrap="square" rtlCol="0">
            <a:spAutoFit/>
          </a:bodyPr>
          <a:lstStyle/>
          <a:p>
            <a:pPr algn="l">
              <a:lnSpc>
                <a:spcPct val="150000"/>
              </a:lnSpc>
            </a:pPr>
            <a:r>
              <a:rPr lang="en-US" b="1" dirty="0">
                <a:solidFill>
                  <a:srgbClr val="0070C0"/>
                </a:solidFill>
                <a:latin typeface="Times New Roman" panose="02020603050405020304" pitchFamily="18" charset="0"/>
                <a:cs typeface="Times New Roman" panose="02020603050405020304" pitchFamily="18" charset="0"/>
              </a:rPr>
              <a:t>Worksheet 3 - Total BEV Vehicles and % of Total BEV Vehicles: </a:t>
            </a:r>
            <a:r>
              <a:rPr lang="en-US" b="0" i="0" dirty="0">
                <a:effectLst/>
                <a:latin typeface="Times New Roman" panose="02020603050405020304" pitchFamily="18" charset="0"/>
                <a:cs typeface="Times New Roman" panose="02020603050405020304" pitchFamily="18" charset="0"/>
              </a:rPr>
              <a:t>Identify and analyze the total number of Battery Electric Vehicles (BEVs) in the dataset.</a:t>
            </a:r>
          </a:p>
          <a:p>
            <a:pPr algn="l">
              <a:lnSpc>
                <a:spcPct val="150000"/>
              </a:lnSpc>
            </a:pPr>
            <a:r>
              <a:rPr lang="en-US" b="0" i="0" dirty="0">
                <a:effectLst/>
                <a:latin typeface="Times New Roman" panose="02020603050405020304" pitchFamily="18" charset="0"/>
                <a:cs typeface="Times New Roman" panose="02020603050405020304" pitchFamily="18" charset="0"/>
              </a:rPr>
              <a:t>Calculate the percentage of BEVs relative to the total number of electric vehicles, providing insights into the dominance of fully electric models.</a:t>
            </a:r>
          </a:p>
        </p:txBody>
      </p:sp>
      <p:pic>
        <p:nvPicPr>
          <p:cNvPr id="5" name="Picture 4">
            <a:extLst>
              <a:ext uri="{FF2B5EF4-FFF2-40B4-BE49-F238E27FC236}">
                <a16:creationId xmlns:a16="http://schemas.microsoft.com/office/drawing/2014/main" id="{0DC6CDA8-714E-5989-028E-2E3781BBDE77}"/>
              </a:ext>
            </a:extLst>
          </p:cNvPr>
          <p:cNvPicPr>
            <a:picLocks noChangeAspect="1"/>
          </p:cNvPicPr>
          <p:nvPr/>
        </p:nvPicPr>
        <p:blipFill>
          <a:blip r:embed="rId2"/>
          <a:stretch>
            <a:fillRect/>
          </a:stretch>
        </p:blipFill>
        <p:spPr>
          <a:xfrm>
            <a:off x="2795632" y="2660954"/>
            <a:ext cx="6633504" cy="3807512"/>
          </a:xfrm>
          <a:prstGeom prst="rect">
            <a:avLst/>
          </a:prstGeom>
        </p:spPr>
      </p:pic>
    </p:spTree>
    <p:extLst>
      <p:ext uri="{BB962C8B-B14F-4D97-AF65-F5344CB8AC3E}">
        <p14:creationId xmlns:p14="http://schemas.microsoft.com/office/powerpoint/2010/main" val="270136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804B9-B87D-AE3A-2D32-ED1A0B81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FB7BC-6AA3-7A86-5E6A-330667F2E675}"/>
              </a:ext>
            </a:extLst>
          </p:cNvPr>
          <p:cNvSpPr>
            <a:spLocks noGrp="1"/>
          </p:cNvSpPr>
          <p:nvPr>
            <p:ph type="title"/>
          </p:nvPr>
        </p:nvSpPr>
        <p:spPr>
          <a:xfrm>
            <a:off x="186813" y="0"/>
            <a:ext cx="10166555" cy="737419"/>
          </a:xfrm>
        </p:spPr>
        <p:txBody>
          <a:bodyPr/>
          <a:lstStyle/>
          <a:p>
            <a:r>
              <a:rPr lang="en-US" dirty="0"/>
              <a:t>Implementation (Worksheets)</a:t>
            </a:r>
            <a:endParaRPr lang="en-IN" dirty="0"/>
          </a:p>
        </p:txBody>
      </p:sp>
      <p:sp>
        <p:nvSpPr>
          <p:cNvPr id="4" name="TextBox 3">
            <a:extLst>
              <a:ext uri="{FF2B5EF4-FFF2-40B4-BE49-F238E27FC236}">
                <a16:creationId xmlns:a16="http://schemas.microsoft.com/office/drawing/2014/main" id="{3BDFB3F1-EA3E-3E12-01D3-3A79C069AC2F}"/>
              </a:ext>
            </a:extLst>
          </p:cNvPr>
          <p:cNvSpPr txBox="1"/>
          <p:nvPr/>
        </p:nvSpPr>
        <p:spPr>
          <a:xfrm>
            <a:off x="276280" y="1076387"/>
            <a:ext cx="11915720" cy="2120068"/>
          </a:xfrm>
          <a:prstGeom prst="rect">
            <a:avLst/>
          </a:prstGeom>
          <a:noFill/>
        </p:spPr>
        <p:txBody>
          <a:bodyPr wrap="square" rtlCol="0">
            <a:spAutoFit/>
          </a:bodyPr>
          <a:lstStyle/>
          <a:p>
            <a:pPr>
              <a:lnSpc>
                <a:spcPct val="150000"/>
              </a:lnSpc>
            </a:pPr>
            <a:r>
              <a:rPr lang="en-US" b="1" dirty="0">
                <a:solidFill>
                  <a:srgbClr val="0070C0"/>
                </a:solidFill>
                <a:latin typeface="Times New Roman" panose="02020603050405020304" pitchFamily="18" charset="0"/>
                <a:cs typeface="Times New Roman" panose="02020603050405020304" pitchFamily="18" charset="0"/>
              </a:rPr>
              <a:t>Worksheet 4 - Total PHEV Vehicles and % of Total PHEV Vehicles: </a:t>
            </a:r>
            <a:r>
              <a:rPr lang="en-US" b="0" i="0" dirty="0">
                <a:effectLst/>
                <a:latin typeface="Times New Roman" panose="02020603050405020304" pitchFamily="18" charset="0"/>
                <a:cs typeface="Times New Roman" panose="02020603050405020304" pitchFamily="18" charset="0"/>
              </a:rPr>
              <a:t>Identify and analyze the total number of Plug-in Hybrid Electric Vehicles (PHEVs) in the dataset.</a:t>
            </a:r>
          </a:p>
          <a:p>
            <a:pPr>
              <a:lnSpc>
                <a:spcPct val="150000"/>
              </a:lnSpc>
            </a:pPr>
            <a:r>
              <a:rPr lang="en-US" b="0" i="0" dirty="0">
                <a:effectLst/>
                <a:latin typeface="Times New Roman" panose="02020603050405020304" pitchFamily="18" charset="0"/>
                <a:cs typeface="Times New Roman" panose="02020603050405020304" pitchFamily="18" charset="0"/>
              </a:rPr>
              <a:t>Calculate the percentage of PHEVs relative to the total number of electric vehicles, offering insights into the market share of plug-in hybrid models.</a:t>
            </a:r>
          </a:p>
          <a:p>
            <a:pPr algn="l">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7A52160-F304-02DF-3A79-56FFC2DAB5B4}"/>
              </a:ext>
            </a:extLst>
          </p:cNvPr>
          <p:cNvPicPr>
            <a:picLocks noChangeAspect="1"/>
          </p:cNvPicPr>
          <p:nvPr/>
        </p:nvPicPr>
        <p:blipFill>
          <a:blip r:embed="rId2"/>
          <a:stretch>
            <a:fillRect/>
          </a:stretch>
        </p:blipFill>
        <p:spPr>
          <a:xfrm>
            <a:off x="2861187" y="2804355"/>
            <a:ext cx="5760377" cy="3478457"/>
          </a:xfrm>
          <a:prstGeom prst="rect">
            <a:avLst/>
          </a:prstGeom>
        </p:spPr>
      </p:pic>
    </p:spTree>
    <p:extLst>
      <p:ext uri="{BB962C8B-B14F-4D97-AF65-F5344CB8AC3E}">
        <p14:creationId xmlns:p14="http://schemas.microsoft.com/office/powerpoint/2010/main" val="6428828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197</TotalTime>
  <Words>2006</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Wisp</vt:lpstr>
      <vt:lpstr>Case Study – EV Vehicle Data  </vt:lpstr>
      <vt:lpstr>Details of Case Study</vt:lpstr>
      <vt:lpstr>PowerPoint Presentation</vt:lpstr>
      <vt:lpstr>Screenshot TABLEAU Registration of each team member</vt:lpstr>
      <vt:lpstr>Screenshot TABLEAU Registration of each team member</vt:lpstr>
      <vt:lpstr>Implementation (Worksheets)</vt:lpstr>
      <vt:lpstr>Implementation (Worksheets)</vt:lpstr>
      <vt:lpstr>Implementation (Worksheets)</vt:lpstr>
      <vt:lpstr>Implementation (Worksheets)</vt:lpstr>
      <vt:lpstr>Implementation (Worksheets)</vt:lpstr>
      <vt:lpstr>Implementation (Worksheets)</vt:lpstr>
      <vt:lpstr>Implementation (Worksheets)</vt:lpstr>
      <vt:lpstr>Implementation (Worksheets)</vt:lpstr>
      <vt:lpstr>Implementation (Worksheets)</vt:lpstr>
      <vt:lpstr>Implementation (Dashboard)</vt:lpstr>
      <vt:lpstr>Implementation (Data Story)</vt:lpstr>
      <vt:lpstr>Implementation (Data Story)</vt:lpstr>
      <vt:lpstr>Implementation (Data Story)</vt:lpstr>
      <vt:lpstr>Implementation (Data Story)</vt:lpstr>
      <vt:lpstr>Implementation (Data Story)</vt:lpstr>
      <vt:lpstr>Implementation (Data Story)</vt:lpstr>
      <vt:lpstr>Implementation (Data Story)</vt:lpstr>
      <vt:lpstr>Justification of the analysis and visualization used</vt:lpstr>
      <vt:lpstr>Justification of the analysis and visualization used</vt:lpstr>
      <vt:lpstr>Justification of the analysis and visualization used</vt:lpstr>
      <vt:lpstr>Justification of the analysis and visualization used</vt:lpstr>
      <vt:lpstr>Justification of the analysis and visualization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case study</dc:title>
  <dc:creator>Admin</dc:creator>
  <cp:lastModifiedBy>Akash S.S</cp:lastModifiedBy>
  <cp:revision>4</cp:revision>
  <dcterms:created xsi:type="dcterms:W3CDTF">2024-12-23T11:16:17Z</dcterms:created>
  <dcterms:modified xsi:type="dcterms:W3CDTF">2024-12-28T11:29:49Z</dcterms:modified>
</cp:coreProperties>
</file>