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72" y="-10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H</a:t>
            </a:r>
            <a:r>
              <a:rPr spc="4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r</a:t>
            </a:r>
            <a:r>
              <a:rPr spc="40" dirty="0"/>
              <a:t> </a:t>
            </a:r>
            <a:r>
              <a:rPr dirty="0"/>
              <a:t>t</a:t>
            </a:r>
            <a:r>
              <a:rPr spc="90" dirty="0"/>
              <a:t> </a:t>
            </a:r>
            <a:r>
              <a:rPr dirty="0"/>
              <a:t>D</a:t>
            </a:r>
            <a:r>
              <a:rPr spc="45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s</a:t>
            </a:r>
            <a:r>
              <a:rPr spc="5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s</a:t>
            </a:r>
            <a:r>
              <a:rPr spc="35" dirty="0"/>
              <a:t> </a:t>
            </a:r>
            <a:r>
              <a:rPr dirty="0"/>
              <a:t>e</a:t>
            </a:r>
            <a:r>
              <a:rPr spc="85" dirty="0"/>
              <a:t> </a:t>
            </a:r>
            <a:r>
              <a:rPr dirty="0"/>
              <a:t>D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g</a:t>
            </a:r>
            <a:r>
              <a:rPr spc="45" dirty="0"/>
              <a:t> </a:t>
            </a:r>
            <a:r>
              <a:rPr dirty="0"/>
              <a:t>n</a:t>
            </a:r>
            <a:r>
              <a:rPr spc="45" dirty="0"/>
              <a:t> </a:t>
            </a:r>
            <a:r>
              <a:rPr dirty="0"/>
              <a:t>o</a:t>
            </a:r>
            <a:r>
              <a:rPr spc="55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t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c</a:t>
            </a:r>
            <a:r>
              <a:rPr spc="10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n</a:t>
            </a:r>
            <a:r>
              <a:rPr spc="4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l</a:t>
            </a:r>
            <a:r>
              <a:rPr spc="35" dirty="0"/>
              <a:t> </a:t>
            </a:r>
            <a:r>
              <a:rPr dirty="0"/>
              <a:t>y</a:t>
            </a:r>
            <a:r>
              <a:rPr spc="50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i</a:t>
            </a:r>
            <a:r>
              <a:rPr spc="35" dirty="0"/>
              <a:t> </a:t>
            </a:r>
            <a:r>
              <a:rPr dirty="0"/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‹#›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458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H</a:t>
            </a:r>
            <a:r>
              <a:rPr spc="4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r</a:t>
            </a:r>
            <a:r>
              <a:rPr spc="40" dirty="0"/>
              <a:t> </a:t>
            </a:r>
            <a:r>
              <a:rPr dirty="0"/>
              <a:t>t</a:t>
            </a:r>
            <a:r>
              <a:rPr spc="90" dirty="0"/>
              <a:t> </a:t>
            </a:r>
            <a:r>
              <a:rPr dirty="0"/>
              <a:t>D</a:t>
            </a:r>
            <a:r>
              <a:rPr spc="45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s</a:t>
            </a:r>
            <a:r>
              <a:rPr spc="5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s</a:t>
            </a:r>
            <a:r>
              <a:rPr spc="35" dirty="0"/>
              <a:t> </a:t>
            </a:r>
            <a:r>
              <a:rPr dirty="0"/>
              <a:t>e</a:t>
            </a:r>
            <a:r>
              <a:rPr spc="85" dirty="0"/>
              <a:t> </a:t>
            </a:r>
            <a:r>
              <a:rPr dirty="0"/>
              <a:t>D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g</a:t>
            </a:r>
            <a:r>
              <a:rPr spc="45" dirty="0"/>
              <a:t> </a:t>
            </a:r>
            <a:r>
              <a:rPr dirty="0"/>
              <a:t>n</a:t>
            </a:r>
            <a:r>
              <a:rPr spc="45" dirty="0"/>
              <a:t> </a:t>
            </a:r>
            <a:r>
              <a:rPr dirty="0"/>
              <a:t>o</a:t>
            </a:r>
            <a:r>
              <a:rPr spc="55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t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c</a:t>
            </a:r>
            <a:r>
              <a:rPr spc="10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n</a:t>
            </a:r>
            <a:r>
              <a:rPr spc="4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l</a:t>
            </a:r>
            <a:r>
              <a:rPr spc="35" dirty="0"/>
              <a:t> </a:t>
            </a:r>
            <a:r>
              <a:rPr dirty="0"/>
              <a:t>y</a:t>
            </a:r>
            <a:r>
              <a:rPr spc="50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i</a:t>
            </a:r>
            <a:r>
              <a:rPr spc="35" dirty="0"/>
              <a:t> </a:t>
            </a:r>
            <a:r>
              <a:rPr dirty="0"/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‹#›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458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H</a:t>
            </a:r>
            <a:r>
              <a:rPr spc="4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r</a:t>
            </a:r>
            <a:r>
              <a:rPr spc="40" dirty="0"/>
              <a:t> </a:t>
            </a:r>
            <a:r>
              <a:rPr dirty="0"/>
              <a:t>t</a:t>
            </a:r>
            <a:r>
              <a:rPr spc="90" dirty="0"/>
              <a:t> </a:t>
            </a:r>
            <a:r>
              <a:rPr dirty="0"/>
              <a:t>D</a:t>
            </a:r>
            <a:r>
              <a:rPr spc="45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s</a:t>
            </a:r>
            <a:r>
              <a:rPr spc="5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s</a:t>
            </a:r>
            <a:r>
              <a:rPr spc="35" dirty="0"/>
              <a:t> </a:t>
            </a:r>
            <a:r>
              <a:rPr dirty="0"/>
              <a:t>e</a:t>
            </a:r>
            <a:r>
              <a:rPr spc="85" dirty="0"/>
              <a:t> </a:t>
            </a:r>
            <a:r>
              <a:rPr dirty="0"/>
              <a:t>D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g</a:t>
            </a:r>
            <a:r>
              <a:rPr spc="45" dirty="0"/>
              <a:t> </a:t>
            </a:r>
            <a:r>
              <a:rPr dirty="0"/>
              <a:t>n</a:t>
            </a:r>
            <a:r>
              <a:rPr spc="45" dirty="0"/>
              <a:t> </a:t>
            </a:r>
            <a:r>
              <a:rPr dirty="0"/>
              <a:t>o</a:t>
            </a:r>
            <a:r>
              <a:rPr spc="55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t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c</a:t>
            </a:r>
            <a:r>
              <a:rPr spc="10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n</a:t>
            </a:r>
            <a:r>
              <a:rPr spc="4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l</a:t>
            </a:r>
            <a:r>
              <a:rPr spc="35" dirty="0"/>
              <a:t> </a:t>
            </a:r>
            <a:r>
              <a:rPr dirty="0"/>
              <a:t>y</a:t>
            </a:r>
            <a:r>
              <a:rPr spc="50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i</a:t>
            </a:r>
            <a:r>
              <a:rPr spc="35" dirty="0"/>
              <a:t> </a:t>
            </a:r>
            <a:r>
              <a:rPr dirty="0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‹#›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458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H</a:t>
            </a:r>
            <a:r>
              <a:rPr spc="4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r</a:t>
            </a:r>
            <a:r>
              <a:rPr spc="40" dirty="0"/>
              <a:t> </a:t>
            </a:r>
            <a:r>
              <a:rPr dirty="0"/>
              <a:t>t</a:t>
            </a:r>
            <a:r>
              <a:rPr spc="90" dirty="0"/>
              <a:t> </a:t>
            </a:r>
            <a:r>
              <a:rPr dirty="0"/>
              <a:t>D</a:t>
            </a:r>
            <a:r>
              <a:rPr spc="45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s</a:t>
            </a:r>
            <a:r>
              <a:rPr spc="5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s</a:t>
            </a:r>
            <a:r>
              <a:rPr spc="35" dirty="0"/>
              <a:t> </a:t>
            </a:r>
            <a:r>
              <a:rPr dirty="0"/>
              <a:t>e</a:t>
            </a:r>
            <a:r>
              <a:rPr spc="85" dirty="0"/>
              <a:t> </a:t>
            </a:r>
            <a:r>
              <a:rPr dirty="0"/>
              <a:t>D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g</a:t>
            </a:r>
            <a:r>
              <a:rPr spc="45" dirty="0"/>
              <a:t> </a:t>
            </a:r>
            <a:r>
              <a:rPr dirty="0"/>
              <a:t>n</a:t>
            </a:r>
            <a:r>
              <a:rPr spc="45" dirty="0"/>
              <a:t> </a:t>
            </a:r>
            <a:r>
              <a:rPr dirty="0"/>
              <a:t>o</a:t>
            </a:r>
            <a:r>
              <a:rPr spc="55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t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c</a:t>
            </a:r>
            <a:r>
              <a:rPr spc="10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n</a:t>
            </a:r>
            <a:r>
              <a:rPr spc="4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l</a:t>
            </a:r>
            <a:r>
              <a:rPr spc="35" dirty="0"/>
              <a:t> </a:t>
            </a:r>
            <a:r>
              <a:rPr dirty="0"/>
              <a:t>y</a:t>
            </a:r>
            <a:r>
              <a:rPr spc="50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i</a:t>
            </a:r>
            <a:r>
              <a:rPr spc="35" dirty="0"/>
              <a:t> </a:t>
            </a:r>
            <a:r>
              <a:rPr dirty="0"/>
              <a:t>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‹#›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H</a:t>
            </a:r>
            <a:r>
              <a:rPr spc="4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r</a:t>
            </a:r>
            <a:r>
              <a:rPr spc="40" dirty="0"/>
              <a:t> </a:t>
            </a:r>
            <a:r>
              <a:rPr dirty="0"/>
              <a:t>t</a:t>
            </a:r>
            <a:r>
              <a:rPr spc="90" dirty="0"/>
              <a:t> </a:t>
            </a:r>
            <a:r>
              <a:rPr dirty="0"/>
              <a:t>D</a:t>
            </a:r>
            <a:r>
              <a:rPr spc="45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s</a:t>
            </a:r>
            <a:r>
              <a:rPr spc="5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s</a:t>
            </a:r>
            <a:r>
              <a:rPr spc="35" dirty="0"/>
              <a:t> </a:t>
            </a:r>
            <a:r>
              <a:rPr dirty="0"/>
              <a:t>e</a:t>
            </a:r>
            <a:r>
              <a:rPr spc="85" dirty="0"/>
              <a:t> </a:t>
            </a:r>
            <a:r>
              <a:rPr dirty="0"/>
              <a:t>D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g</a:t>
            </a:r>
            <a:r>
              <a:rPr spc="45" dirty="0"/>
              <a:t> </a:t>
            </a:r>
            <a:r>
              <a:rPr dirty="0"/>
              <a:t>n</a:t>
            </a:r>
            <a:r>
              <a:rPr spc="45" dirty="0"/>
              <a:t> </a:t>
            </a:r>
            <a:r>
              <a:rPr dirty="0"/>
              <a:t>o</a:t>
            </a:r>
            <a:r>
              <a:rPr spc="55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t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c</a:t>
            </a:r>
            <a:r>
              <a:rPr spc="10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n</a:t>
            </a:r>
            <a:r>
              <a:rPr spc="4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l</a:t>
            </a:r>
            <a:r>
              <a:rPr spc="35" dirty="0"/>
              <a:t> </a:t>
            </a:r>
            <a:r>
              <a:rPr dirty="0"/>
              <a:t>y</a:t>
            </a:r>
            <a:r>
              <a:rPr spc="50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i</a:t>
            </a:r>
            <a:r>
              <a:rPr spc="35" dirty="0"/>
              <a:t> </a:t>
            </a:r>
            <a:r>
              <a:rPr dirty="0"/>
              <a:t>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‹#›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5389" y="3519042"/>
            <a:ext cx="5132070" cy="985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458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1257" y="9917379"/>
            <a:ext cx="313626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H</a:t>
            </a:r>
            <a:r>
              <a:rPr spc="4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r</a:t>
            </a:r>
            <a:r>
              <a:rPr spc="40" dirty="0"/>
              <a:t> </a:t>
            </a:r>
            <a:r>
              <a:rPr dirty="0"/>
              <a:t>t</a:t>
            </a:r>
            <a:r>
              <a:rPr spc="90" dirty="0"/>
              <a:t> </a:t>
            </a:r>
            <a:r>
              <a:rPr dirty="0"/>
              <a:t>D</a:t>
            </a:r>
            <a:r>
              <a:rPr spc="45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s</a:t>
            </a:r>
            <a:r>
              <a:rPr spc="5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s</a:t>
            </a:r>
            <a:r>
              <a:rPr spc="35" dirty="0"/>
              <a:t> </a:t>
            </a:r>
            <a:r>
              <a:rPr dirty="0"/>
              <a:t>e</a:t>
            </a:r>
            <a:r>
              <a:rPr spc="85" dirty="0"/>
              <a:t> </a:t>
            </a:r>
            <a:r>
              <a:rPr dirty="0"/>
              <a:t>D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g</a:t>
            </a:r>
            <a:r>
              <a:rPr spc="45" dirty="0"/>
              <a:t> </a:t>
            </a:r>
            <a:r>
              <a:rPr dirty="0"/>
              <a:t>n</a:t>
            </a:r>
            <a:r>
              <a:rPr spc="45" dirty="0"/>
              <a:t> </a:t>
            </a:r>
            <a:r>
              <a:rPr dirty="0"/>
              <a:t>o</a:t>
            </a:r>
            <a:r>
              <a:rPr spc="55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t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c</a:t>
            </a:r>
            <a:r>
              <a:rPr spc="10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n</a:t>
            </a:r>
            <a:r>
              <a:rPr spc="4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l</a:t>
            </a:r>
            <a:r>
              <a:rPr spc="35" dirty="0"/>
              <a:t> </a:t>
            </a:r>
            <a:r>
              <a:rPr dirty="0"/>
              <a:t>y</a:t>
            </a:r>
            <a:r>
              <a:rPr spc="50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i</a:t>
            </a:r>
            <a:r>
              <a:rPr spc="35" dirty="0"/>
              <a:t> </a:t>
            </a:r>
            <a:r>
              <a:rPr dirty="0"/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604" y="9917379"/>
            <a:ext cx="6413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‹#›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389" y="3519042"/>
            <a:ext cx="5132070" cy="9289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4460" marR="5080" indent="683895">
              <a:lnSpc>
                <a:spcPct val="131300"/>
              </a:lnSpc>
              <a:spcBef>
                <a:spcPts val="95"/>
              </a:spcBef>
            </a:pPr>
            <a:r>
              <a:rPr dirty="0">
                <a:solidFill>
                  <a:srgbClr val="F7C9AC"/>
                </a:solidFill>
              </a:rPr>
              <a:t>High </a:t>
            </a:r>
            <a:r>
              <a:rPr spc="-5" dirty="0">
                <a:solidFill>
                  <a:srgbClr val="F7C9AC"/>
                </a:solidFill>
              </a:rPr>
              <a:t>Level Design (HLD</a:t>
            </a:r>
            <a:r>
              <a:rPr spc="-5" dirty="0" smtClean="0">
                <a:solidFill>
                  <a:srgbClr val="F7C9AC"/>
                </a:solidFill>
              </a:rPr>
              <a:t>)</a:t>
            </a:r>
            <a:r>
              <a:rPr lang="en-US" spc="-5" dirty="0" smtClean="0">
                <a:solidFill>
                  <a:srgbClr val="F7C9AC"/>
                </a:solidFill>
              </a:rPr>
              <a:t/>
            </a:r>
            <a:br>
              <a:rPr lang="en-US" spc="-5" dirty="0" smtClean="0">
                <a:solidFill>
                  <a:srgbClr val="F7C9AC"/>
                </a:solidFill>
              </a:rPr>
            </a:br>
            <a:r>
              <a:rPr lang="en-US" spc="-5" dirty="0" smtClean="0">
                <a:solidFill>
                  <a:srgbClr val="F7C9AC"/>
                </a:solidFill>
              </a:rPr>
              <a:t>        Customer  Segmentation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372995" y="8465666"/>
            <a:ext cx="2881630" cy="1337546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R="92075" algn="ctr">
              <a:lnSpc>
                <a:spcPct val="100000"/>
              </a:lnSpc>
              <a:spcBef>
                <a:spcPts val="950"/>
              </a:spcBef>
            </a:pPr>
            <a:r>
              <a:rPr sz="1400" b="1" spc="-5" dirty="0">
                <a:solidFill>
                  <a:srgbClr val="C45811"/>
                </a:solidFill>
                <a:latin typeface="Arial"/>
                <a:cs typeface="Arial"/>
              </a:rPr>
              <a:t>Revision Number </a:t>
            </a:r>
            <a:r>
              <a:rPr sz="1400" b="1" dirty="0">
                <a:solidFill>
                  <a:srgbClr val="C45811"/>
                </a:solidFill>
                <a:latin typeface="Arial"/>
                <a:cs typeface="Arial"/>
              </a:rPr>
              <a:t>- </a:t>
            </a:r>
            <a:r>
              <a:rPr sz="1400" b="1" spc="-5" dirty="0">
                <a:solidFill>
                  <a:srgbClr val="C45811"/>
                </a:solidFill>
                <a:latin typeface="Arial"/>
                <a:cs typeface="Arial"/>
              </a:rPr>
              <a:t>1.2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400" b="1" dirty="0">
                <a:solidFill>
                  <a:srgbClr val="C45811"/>
                </a:solidFill>
                <a:latin typeface="Arial"/>
                <a:cs typeface="Arial"/>
              </a:rPr>
              <a:t>Last Date of </a:t>
            </a:r>
            <a:r>
              <a:rPr sz="1400" b="1" spc="-5" dirty="0">
                <a:solidFill>
                  <a:srgbClr val="C45811"/>
                </a:solidFill>
                <a:latin typeface="Arial"/>
                <a:cs typeface="Arial"/>
              </a:rPr>
              <a:t>Revision </a:t>
            </a:r>
            <a:r>
              <a:rPr sz="1400" b="1" dirty="0">
                <a:solidFill>
                  <a:srgbClr val="C45811"/>
                </a:solidFill>
                <a:latin typeface="Arial"/>
                <a:cs typeface="Arial"/>
              </a:rPr>
              <a:t>-</a:t>
            </a:r>
            <a:r>
              <a:rPr sz="1400" b="1" spc="-70" dirty="0">
                <a:solidFill>
                  <a:srgbClr val="C45811"/>
                </a:solidFill>
                <a:latin typeface="Arial"/>
                <a:cs typeface="Arial"/>
              </a:rPr>
              <a:t> </a:t>
            </a:r>
            <a:r>
              <a:rPr sz="1400" b="1" spc="-5" dirty="0" smtClean="0">
                <a:solidFill>
                  <a:srgbClr val="C45811"/>
                </a:solidFill>
                <a:latin typeface="Arial"/>
                <a:cs typeface="Arial"/>
              </a:rPr>
              <a:t>28/1/202</a:t>
            </a:r>
            <a:r>
              <a:rPr lang="en-US" sz="1400" b="1" spc="-5" dirty="0" smtClean="0">
                <a:solidFill>
                  <a:srgbClr val="C45811"/>
                </a:solidFill>
                <a:latin typeface="Arial"/>
                <a:cs typeface="Arial"/>
              </a:rPr>
              <a:t>2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 dirty="0">
              <a:latin typeface="Arial"/>
              <a:cs typeface="Arial"/>
            </a:endParaRPr>
          </a:p>
          <a:p>
            <a:pPr marR="139065" algn="ctr">
              <a:lnSpc>
                <a:spcPct val="100000"/>
              </a:lnSpc>
            </a:pPr>
            <a:r>
              <a:rPr lang="en-US" sz="1400" b="1" spc="-5" dirty="0" smtClean="0">
                <a:solidFill>
                  <a:srgbClr val="C45811"/>
                </a:solidFill>
                <a:latin typeface="Arial"/>
                <a:cs typeface="Arial"/>
              </a:rPr>
              <a:t>AKASH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04" y="449579"/>
            <a:ext cx="5732780" cy="3175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66040" rIns="0" bIns="0" rtlCol="0">
            <a:spAutoFit/>
          </a:bodyPr>
          <a:lstStyle/>
          <a:p>
            <a:pPr marR="64769" algn="r">
              <a:lnSpc>
                <a:spcPct val="100000"/>
              </a:lnSpc>
              <a:spcBef>
                <a:spcPts val="520"/>
              </a:spcBef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HIGH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LEVEL DESIGN</a:t>
            </a:r>
            <a:r>
              <a:rPr sz="11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(HLD)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9884359"/>
            <a:ext cx="5769610" cy="6350"/>
          </a:xfrm>
          <a:custGeom>
            <a:avLst/>
            <a:gdLst/>
            <a:ahLst/>
            <a:cxnLst/>
            <a:rect l="l" t="t" r="r" b="b"/>
            <a:pathLst>
              <a:path w="5769609" h="6350">
                <a:moveTo>
                  <a:pt x="5769229" y="0"/>
                </a:moveTo>
                <a:lnTo>
                  <a:pt x="0" y="0"/>
                </a:lnTo>
                <a:lnTo>
                  <a:pt x="0" y="6095"/>
                </a:lnTo>
                <a:lnTo>
                  <a:pt x="5769229" y="6095"/>
                </a:lnTo>
                <a:lnTo>
                  <a:pt x="576922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912622"/>
            <a:ext cx="25977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Document </a:t>
            </a:r>
            <a:r>
              <a:rPr sz="1600" b="1" dirty="0">
                <a:latin typeface="Arial"/>
                <a:cs typeface="Arial"/>
              </a:rPr>
              <a:t>Version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76604" y="9917379"/>
            <a:ext cx="69184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2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lang="en-US" dirty="0"/>
              <a:t>e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191257" y="9917379"/>
            <a:ext cx="31362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dirty="0" smtClean="0"/>
              <a:t>Customer Segmentation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848572"/>
              </p:ext>
            </p:extLst>
          </p:nvPr>
        </p:nvGraphicFramePr>
        <p:xfrm>
          <a:off x="914704" y="1644649"/>
          <a:ext cx="5711188" cy="2953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24">
                <a:tc>
                  <a:txBody>
                    <a:bodyPr/>
                    <a:lstStyle/>
                    <a:p>
                      <a:pPr marL="67945">
                        <a:lnSpc>
                          <a:spcPts val="139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Date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Issued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Version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9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Author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103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 smtClean="0">
                          <a:latin typeface="Arial"/>
                          <a:cs typeface="Arial"/>
                        </a:rPr>
                        <a:t>19/1/202</a:t>
                      </a:r>
                      <a:r>
                        <a:rPr lang="en-US" sz="1100" dirty="0" smtClean="0">
                          <a:latin typeface="Arial"/>
                          <a:cs typeface="Arial"/>
                        </a:rPr>
                        <a:t>2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1.0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16205">
                        <a:lnSpc>
                          <a:spcPct val="95900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Abstract,  Introduction,  General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Description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lang="en-US" sz="1100" spc="-5" dirty="0" smtClean="0">
                          <a:latin typeface="Arial"/>
                          <a:cs typeface="Arial"/>
                        </a:rPr>
                        <a:t>Akash</a:t>
                      </a:r>
                      <a:r>
                        <a:rPr lang="en-US" sz="1100" spc="-5" baseline="0" dirty="0" smtClean="0">
                          <a:latin typeface="Arial"/>
                          <a:cs typeface="Arial"/>
                        </a:rPr>
                        <a:t> Shetty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960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lang="en-US" sz="1100" dirty="0" smtClean="0">
                          <a:latin typeface="Arial"/>
                          <a:cs typeface="Arial"/>
                        </a:rPr>
                        <a:t>23</a:t>
                      </a:r>
                      <a:r>
                        <a:rPr sz="1100" dirty="0" smtClean="0">
                          <a:latin typeface="Arial"/>
                          <a:cs typeface="Arial"/>
                        </a:rPr>
                        <a:t>/1/202</a:t>
                      </a:r>
                      <a:r>
                        <a:rPr lang="en-US" sz="1100" dirty="0" smtClean="0">
                          <a:latin typeface="Arial"/>
                          <a:cs typeface="Arial"/>
                        </a:rPr>
                        <a:t>2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1.1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79070">
                        <a:lnSpc>
                          <a:spcPts val="126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Design Detail,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KPI,  Deployment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lang="en-US" sz="1100" spc="-5" dirty="0" smtClean="0">
                          <a:latin typeface="Arial"/>
                          <a:cs typeface="Arial"/>
                        </a:rPr>
                        <a:t>Akash</a:t>
                      </a:r>
                      <a:r>
                        <a:rPr lang="en-US" sz="1100" spc="-5" baseline="0" dirty="0" smtClean="0">
                          <a:latin typeface="Arial"/>
                          <a:cs typeface="Arial"/>
                        </a:rPr>
                        <a:t> Shetty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104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 smtClean="0">
                          <a:latin typeface="Arial"/>
                          <a:cs typeface="Arial"/>
                        </a:rPr>
                        <a:t>28/1/202</a:t>
                      </a:r>
                      <a:r>
                        <a:rPr lang="en-US" sz="1100" dirty="0" smtClean="0">
                          <a:latin typeface="Arial"/>
                          <a:cs typeface="Arial"/>
                        </a:rPr>
                        <a:t>2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1.2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Final Revision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lang="en-US" sz="1100" spc="-5" dirty="0" smtClean="0">
                          <a:latin typeface="Arial"/>
                          <a:cs typeface="Arial"/>
                        </a:rPr>
                        <a:t>Akash Shetty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04" y="449579"/>
            <a:ext cx="5732780" cy="3175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66040" rIns="0" bIns="0" rtlCol="0">
            <a:spAutoFit/>
          </a:bodyPr>
          <a:lstStyle/>
          <a:p>
            <a:pPr marR="64769" algn="r">
              <a:lnSpc>
                <a:spcPct val="100000"/>
              </a:lnSpc>
              <a:spcBef>
                <a:spcPts val="520"/>
              </a:spcBef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HIGH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LEVEL DESIGN</a:t>
            </a:r>
            <a:r>
              <a:rPr sz="11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(HLD)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9884359"/>
            <a:ext cx="5769610" cy="6350"/>
          </a:xfrm>
          <a:custGeom>
            <a:avLst/>
            <a:gdLst/>
            <a:ahLst/>
            <a:cxnLst/>
            <a:rect l="l" t="t" r="r" b="b"/>
            <a:pathLst>
              <a:path w="5769609" h="6350">
                <a:moveTo>
                  <a:pt x="5769229" y="0"/>
                </a:moveTo>
                <a:lnTo>
                  <a:pt x="0" y="0"/>
                </a:lnTo>
                <a:lnTo>
                  <a:pt x="0" y="6095"/>
                </a:lnTo>
                <a:lnTo>
                  <a:pt x="5769229" y="6095"/>
                </a:lnTo>
                <a:lnTo>
                  <a:pt x="576922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186941"/>
            <a:ext cx="904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Contents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96416" y="9917379"/>
            <a:ext cx="74823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3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191257" y="9917379"/>
            <a:ext cx="31362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dirty="0" smtClean="0"/>
              <a:t>Customer Segmentation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902004" y="1866645"/>
            <a:ext cx="5708650" cy="376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785" algn="r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Document </a:t>
            </a:r>
            <a:r>
              <a:rPr sz="1100" dirty="0">
                <a:latin typeface="Arial"/>
                <a:cs typeface="Arial"/>
              </a:rPr>
              <a:t>Version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Control…………………………………………………………………………2</a:t>
            </a:r>
            <a:endParaRPr sz="1100">
              <a:latin typeface="Arial"/>
              <a:cs typeface="Arial"/>
            </a:endParaRPr>
          </a:p>
          <a:p>
            <a:pPr marL="12700" marR="29209" algn="r">
              <a:lnSpc>
                <a:spcPct val="16360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Abstract……………………………………………………………………………………………….3  1. 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Introduction……………………………………………………………………………………….4</a:t>
            </a:r>
            <a:endParaRPr sz="1100">
              <a:latin typeface="Arial"/>
              <a:cs typeface="Arial"/>
            </a:endParaRPr>
          </a:p>
          <a:p>
            <a:pPr marR="41910" algn="r">
              <a:lnSpc>
                <a:spcPct val="100000"/>
              </a:lnSpc>
              <a:spcBef>
                <a:spcPts val="850"/>
              </a:spcBef>
            </a:pPr>
            <a:r>
              <a:rPr sz="1100" dirty="0">
                <a:latin typeface="Arial"/>
                <a:cs typeface="Arial"/>
              </a:rPr>
              <a:t>1.1 Why </a:t>
            </a:r>
            <a:r>
              <a:rPr sz="1100" spc="-5" dirty="0">
                <a:latin typeface="Arial"/>
                <a:cs typeface="Arial"/>
              </a:rPr>
              <a:t>this High-Level Design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Document?..............................................................4</a:t>
            </a:r>
            <a:endParaRPr sz="1100">
              <a:latin typeface="Arial"/>
              <a:cs typeface="Arial"/>
            </a:endParaRPr>
          </a:p>
          <a:p>
            <a:pPr marR="51435" algn="r">
              <a:lnSpc>
                <a:spcPct val="100000"/>
              </a:lnSpc>
              <a:spcBef>
                <a:spcPts val="840"/>
              </a:spcBef>
            </a:pPr>
            <a:r>
              <a:rPr sz="1100" spc="-5" dirty="0">
                <a:latin typeface="Arial"/>
                <a:cs typeface="Arial"/>
              </a:rPr>
              <a:t>1.2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Scope……………………………………………………………………………………4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100" spc="-5" dirty="0">
                <a:latin typeface="Arial"/>
                <a:cs typeface="Arial"/>
              </a:rPr>
              <a:t>2. General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Description……………………………………………………………………………...5</a:t>
            </a:r>
            <a:endParaRPr sz="1100">
              <a:latin typeface="Arial"/>
              <a:cs typeface="Arial"/>
            </a:endParaRPr>
          </a:p>
          <a:p>
            <a:pPr marL="469265" marR="46355">
              <a:lnSpc>
                <a:spcPts val="2170"/>
              </a:lnSpc>
              <a:spcBef>
                <a:spcPts val="204"/>
              </a:spcBef>
            </a:pPr>
            <a:r>
              <a:rPr sz="1100" dirty="0">
                <a:latin typeface="Arial"/>
                <a:cs typeface="Arial"/>
              </a:rPr>
              <a:t>2.1 </a:t>
            </a:r>
            <a:r>
              <a:rPr sz="1100" spc="-5" dirty="0">
                <a:latin typeface="Arial"/>
                <a:cs typeface="Arial"/>
              </a:rPr>
              <a:t>Product Perspective </a:t>
            </a:r>
            <a:r>
              <a:rPr sz="1100" dirty="0">
                <a:latin typeface="Arial"/>
                <a:cs typeface="Arial"/>
              </a:rPr>
              <a:t>&amp; </a:t>
            </a:r>
            <a:r>
              <a:rPr sz="1100" spc="-5" dirty="0">
                <a:latin typeface="Arial"/>
                <a:cs typeface="Arial"/>
              </a:rPr>
              <a:t>Problem Statement…………………………………………5  2.2 Tools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Used……………………………………………………………………………...5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dirty="0">
                <a:latin typeface="Arial"/>
                <a:cs typeface="Arial"/>
              </a:rPr>
              <a:t>3. </a:t>
            </a:r>
            <a:r>
              <a:rPr sz="1100" spc="-5" dirty="0">
                <a:latin typeface="Arial"/>
                <a:cs typeface="Arial"/>
              </a:rPr>
              <a:t>Design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Detail……………………………………………………………………………………...6</a:t>
            </a:r>
            <a:endParaRPr sz="1100">
              <a:latin typeface="Arial"/>
              <a:cs typeface="Arial"/>
            </a:endParaRPr>
          </a:p>
          <a:p>
            <a:pPr marR="20320" algn="r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Arial"/>
                <a:cs typeface="Arial"/>
              </a:rPr>
              <a:t>3.1 </a:t>
            </a:r>
            <a:r>
              <a:rPr sz="1100" spc="-5" dirty="0">
                <a:latin typeface="Arial"/>
                <a:cs typeface="Arial"/>
              </a:rPr>
              <a:t>Functional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Architecture………………………………………………………………...6</a:t>
            </a:r>
            <a:endParaRPr sz="1100">
              <a:latin typeface="Arial"/>
              <a:cs typeface="Arial"/>
            </a:endParaRPr>
          </a:p>
          <a:p>
            <a:pPr marR="12700" algn="r">
              <a:lnSpc>
                <a:spcPct val="100000"/>
              </a:lnSpc>
              <a:spcBef>
                <a:spcPts val="855"/>
              </a:spcBef>
            </a:pPr>
            <a:r>
              <a:rPr sz="1100" dirty="0">
                <a:latin typeface="Arial"/>
                <a:cs typeface="Arial"/>
              </a:rPr>
              <a:t>3.2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Optimization………………………………………………………………………….….7</a:t>
            </a:r>
            <a:endParaRPr sz="1100">
              <a:latin typeface="Arial"/>
              <a:cs typeface="Arial"/>
            </a:endParaRPr>
          </a:p>
          <a:p>
            <a:pPr marR="20320" algn="r">
              <a:lnSpc>
                <a:spcPct val="100000"/>
              </a:lnSpc>
              <a:spcBef>
                <a:spcPts val="840"/>
              </a:spcBef>
            </a:pPr>
            <a:r>
              <a:rPr sz="1100" spc="-5" dirty="0">
                <a:latin typeface="Arial"/>
                <a:cs typeface="Arial"/>
              </a:rPr>
              <a:t>4.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KPI……………………………………………………………………………………………….…8</a:t>
            </a:r>
            <a:endParaRPr sz="1100">
              <a:latin typeface="Arial"/>
              <a:cs typeface="Arial"/>
            </a:endParaRPr>
          </a:p>
          <a:p>
            <a:pPr marL="12700" marR="5080" indent="456565" algn="r">
              <a:lnSpc>
                <a:spcPct val="163800"/>
              </a:lnSpc>
              <a:spcBef>
                <a:spcPts val="10"/>
              </a:spcBef>
            </a:pPr>
            <a:r>
              <a:rPr sz="1100" dirty="0">
                <a:latin typeface="Arial"/>
                <a:cs typeface="Arial"/>
              </a:rPr>
              <a:t>4.1 </a:t>
            </a:r>
            <a:r>
              <a:rPr sz="1100" spc="-5" dirty="0">
                <a:latin typeface="Arial"/>
                <a:cs typeface="Arial"/>
              </a:rPr>
              <a:t>KPIs (Key Performance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Indicators)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……………………………………………..…...9 </a:t>
            </a:r>
            <a:r>
              <a:rPr sz="1100" dirty="0">
                <a:latin typeface="Arial"/>
                <a:cs typeface="Arial"/>
              </a:rPr>
              <a:t> 5.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Deployment……………………………………………………………………………………......9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7088504"/>
            <a:ext cx="5697855" cy="1104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 smtClean="0">
                <a:latin typeface="Arial"/>
                <a:cs typeface="Arial"/>
              </a:rPr>
              <a:t>Abstract</a:t>
            </a:r>
          </a:p>
          <a:p>
            <a:r>
              <a:rPr lang="en-US" sz="1100" dirty="0" smtClean="0"/>
              <a:t>    Not </a:t>
            </a:r>
            <a:r>
              <a:rPr lang="en-US" sz="1100" dirty="0"/>
              <a:t>all customers are same. To know which group is your customer and their preferences is a big part for success in your business. Unsupervised machine learning can help marketers to know their audience globally and engage them with their products accordingly. </a:t>
            </a:r>
          </a:p>
          <a:p>
            <a:r>
              <a:rPr lang="en-US" sz="1100" dirty="0" smtClean="0"/>
              <a:t>    Here </a:t>
            </a:r>
            <a:r>
              <a:rPr lang="en-US" sz="1100" dirty="0"/>
              <a:t>we can classify millions of people’s interests through their </a:t>
            </a:r>
            <a:r>
              <a:rPr lang="en-US" sz="1100" dirty="0" smtClean="0"/>
              <a:t>activity </a:t>
            </a:r>
            <a:r>
              <a:rPr lang="en-US" sz="1100" dirty="0"/>
              <a:t>and also through other surveys online &amp; offline and cluster them in specific group of their </a:t>
            </a:r>
            <a:r>
              <a:rPr lang="en-US" sz="1100" dirty="0" smtClean="0"/>
              <a:t>interest 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04" y="449579"/>
            <a:ext cx="5732780" cy="3175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66040" rIns="0" bIns="0" rtlCol="0">
            <a:spAutoFit/>
          </a:bodyPr>
          <a:lstStyle/>
          <a:p>
            <a:pPr marR="64769" algn="r">
              <a:lnSpc>
                <a:spcPct val="100000"/>
              </a:lnSpc>
              <a:spcBef>
                <a:spcPts val="520"/>
              </a:spcBef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HIGH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LEVEL DESIGN</a:t>
            </a:r>
            <a:r>
              <a:rPr sz="11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(HLD)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9884359"/>
            <a:ext cx="5769610" cy="6350"/>
          </a:xfrm>
          <a:custGeom>
            <a:avLst/>
            <a:gdLst/>
            <a:ahLst/>
            <a:cxnLst/>
            <a:rect l="l" t="t" r="r" b="b"/>
            <a:pathLst>
              <a:path w="5769609" h="6350">
                <a:moveTo>
                  <a:pt x="5769229" y="0"/>
                </a:moveTo>
                <a:lnTo>
                  <a:pt x="0" y="0"/>
                </a:lnTo>
                <a:lnTo>
                  <a:pt x="0" y="6095"/>
                </a:lnTo>
                <a:lnTo>
                  <a:pt x="5769229" y="6095"/>
                </a:lnTo>
                <a:lnTo>
                  <a:pt x="576922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234185"/>
            <a:ext cx="5728970" cy="4963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1610" indent="-169545">
              <a:lnSpc>
                <a:spcPct val="100000"/>
              </a:lnSpc>
              <a:spcBef>
                <a:spcPts val="95"/>
              </a:spcBef>
              <a:buAutoNum type="arabicPlain"/>
              <a:tabLst>
                <a:tab pos="182245" algn="l"/>
              </a:tabLst>
            </a:pPr>
            <a:r>
              <a:rPr sz="1600" b="1" spc="-5" dirty="0">
                <a:latin typeface="Arial"/>
                <a:cs typeface="Arial"/>
              </a:rPr>
              <a:t>Introduction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lain"/>
            </a:pPr>
            <a:endParaRPr sz="1500">
              <a:latin typeface="Arial"/>
              <a:cs typeface="Arial"/>
            </a:endParaRPr>
          </a:p>
          <a:p>
            <a:pPr marL="469265" lvl="1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Arial"/>
                <a:cs typeface="Arial"/>
              </a:rPr>
              <a:t>Why this High-Level Design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Document?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</a:pP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95800"/>
              </a:lnSpc>
            </a:pPr>
            <a:r>
              <a:rPr sz="1100" dirty="0">
                <a:latin typeface="Arial"/>
                <a:cs typeface="Arial"/>
              </a:rPr>
              <a:t>The purpose of </a:t>
            </a:r>
            <a:r>
              <a:rPr sz="1100" spc="-5" dirty="0">
                <a:latin typeface="Arial"/>
                <a:cs typeface="Arial"/>
              </a:rPr>
              <a:t>this High-Level Design (HLD) Document is </a:t>
            </a:r>
            <a:r>
              <a:rPr sz="1100" dirty="0">
                <a:latin typeface="Arial"/>
                <a:cs typeface="Arial"/>
              </a:rPr>
              <a:t>to add the </a:t>
            </a:r>
            <a:r>
              <a:rPr sz="1100" spc="-5" dirty="0">
                <a:latin typeface="Arial"/>
                <a:cs typeface="Arial"/>
              </a:rPr>
              <a:t>necessary detail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 current project description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represent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suitable </a:t>
            </a:r>
            <a:r>
              <a:rPr sz="1100" dirty="0">
                <a:latin typeface="Arial"/>
                <a:cs typeface="Arial"/>
              </a:rPr>
              <a:t>model </a:t>
            </a:r>
            <a:r>
              <a:rPr sz="1100" spc="-5" dirty="0">
                <a:latin typeface="Arial"/>
                <a:cs typeface="Arial"/>
              </a:rPr>
              <a:t>for coding. This document is also  intended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help detect contradictions before coding </a:t>
            </a:r>
            <a:r>
              <a:rPr sz="1100" dirty="0">
                <a:latin typeface="Arial"/>
                <a:cs typeface="Arial"/>
              </a:rPr>
              <a:t>and can be </a:t>
            </a:r>
            <a:r>
              <a:rPr sz="1100" spc="-5" dirty="0">
                <a:latin typeface="Arial"/>
                <a:cs typeface="Arial"/>
              </a:rPr>
              <a:t>used </a:t>
            </a:r>
            <a:r>
              <a:rPr sz="1100" dirty="0">
                <a:latin typeface="Arial"/>
                <a:cs typeface="Arial"/>
              </a:rPr>
              <a:t>as a reference manual  for how the </a:t>
            </a:r>
            <a:r>
              <a:rPr sz="1100" spc="-5" dirty="0">
                <a:latin typeface="Arial"/>
                <a:cs typeface="Arial"/>
              </a:rPr>
              <a:t>modules interact </a:t>
            </a:r>
            <a:r>
              <a:rPr sz="1100" dirty="0">
                <a:latin typeface="Arial"/>
                <a:cs typeface="Arial"/>
              </a:rPr>
              <a:t>at a high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level.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The </a:t>
            </a:r>
            <a:r>
              <a:rPr sz="1100" b="1" spc="-5" dirty="0">
                <a:latin typeface="Arial"/>
                <a:cs typeface="Arial"/>
              </a:rPr>
              <a:t>HLD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will: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Arial"/>
              <a:cs typeface="Arial"/>
            </a:endParaRPr>
          </a:p>
          <a:p>
            <a:pPr marL="557530" lvl="2" indent="-88900">
              <a:lnSpc>
                <a:spcPct val="100000"/>
              </a:lnSpc>
              <a:buChar char="•"/>
              <a:tabLst>
                <a:tab pos="558165" algn="l"/>
              </a:tabLst>
            </a:pPr>
            <a:r>
              <a:rPr sz="1100" spc="-5" dirty="0">
                <a:latin typeface="Arial"/>
                <a:cs typeface="Arial"/>
              </a:rPr>
              <a:t>Present all of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design aspects and define them in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detail</a:t>
            </a:r>
            <a:endParaRPr sz="1100">
              <a:latin typeface="Arial"/>
              <a:cs typeface="Arial"/>
            </a:endParaRPr>
          </a:p>
          <a:p>
            <a:pPr marL="557530" lvl="2" indent="-88900">
              <a:lnSpc>
                <a:spcPct val="100000"/>
              </a:lnSpc>
              <a:spcBef>
                <a:spcPts val="275"/>
              </a:spcBef>
              <a:buChar char="•"/>
              <a:tabLst>
                <a:tab pos="558165" algn="l"/>
              </a:tabLst>
            </a:pPr>
            <a:r>
              <a:rPr sz="1100" spc="-5" dirty="0">
                <a:latin typeface="Arial"/>
                <a:cs typeface="Arial"/>
              </a:rPr>
              <a:t>Describe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user interface being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implemented</a:t>
            </a:r>
            <a:endParaRPr sz="1100">
              <a:latin typeface="Arial"/>
              <a:cs typeface="Arial"/>
            </a:endParaRPr>
          </a:p>
          <a:p>
            <a:pPr marL="557530" lvl="2" indent="-88900">
              <a:lnSpc>
                <a:spcPct val="100000"/>
              </a:lnSpc>
              <a:spcBef>
                <a:spcPts val="290"/>
              </a:spcBef>
              <a:buChar char="•"/>
              <a:tabLst>
                <a:tab pos="558165" algn="l"/>
              </a:tabLst>
            </a:pPr>
            <a:r>
              <a:rPr sz="1100" spc="-5" dirty="0">
                <a:latin typeface="Arial"/>
                <a:cs typeface="Arial"/>
              </a:rPr>
              <a:t>Describe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hardware and software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interfaces</a:t>
            </a:r>
            <a:endParaRPr sz="1100">
              <a:latin typeface="Arial"/>
              <a:cs typeface="Arial"/>
            </a:endParaRPr>
          </a:p>
          <a:p>
            <a:pPr marL="557530" lvl="2" indent="-88900">
              <a:lnSpc>
                <a:spcPct val="100000"/>
              </a:lnSpc>
              <a:spcBef>
                <a:spcPts val="275"/>
              </a:spcBef>
              <a:buChar char="•"/>
              <a:tabLst>
                <a:tab pos="558165" algn="l"/>
              </a:tabLst>
            </a:pPr>
            <a:r>
              <a:rPr sz="1100" spc="-5" dirty="0">
                <a:latin typeface="Arial"/>
                <a:cs typeface="Arial"/>
              </a:rPr>
              <a:t>Describe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performance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requirements</a:t>
            </a:r>
            <a:endParaRPr sz="1100">
              <a:latin typeface="Arial"/>
              <a:cs typeface="Arial"/>
            </a:endParaRPr>
          </a:p>
          <a:p>
            <a:pPr marL="557530" lvl="2" indent="-88900">
              <a:lnSpc>
                <a:spcPct val="100000"/>
              </a:lnSpc>
              <a:spcBef>
                <a:spcPts val="275"/>
              </a:spcBef>
              <a:buChar char="•"/>
              <a:tabLst>
                <a:tab pos="558165" algn="l"/>
              </a:tabLst>
            </a:pPr>
            <a:r>
              <a:rPr sz="1100" spc="-5" dirty="0">
                <a:latin typeface="Arial"/>
                <a:cs typeface="Arial"/>
              </a:rPr>
              <a:t>Include design features and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architecture of the project</a:t>
            </a:r>
            <a:endParaRPr sz="1100">
              <a:latin typeface="Arial"/>
              <a:cs typeface="Arial"/>
            </a:endParaRPr>
          </a:p>
          <a:p>
            <a:pPr marL="567055" lvl="2" indent="-87630">
              <a:lnSpc>
                <a:spcPct val="100000"/>
              </a:lnSpc>
              <a:spcBef>
                <a:spcPts val="290"/>
              </a:spcBef>
              <a:buChar char="•"/>
              <a:tabLst>
                <a:tab pos="567690" algn="l"/>
              </a:tabLst>
            </a:pPr>
            <a:r>
              <a:rPr sz="1100" spc="-5" dirty="0">
                <a:latin typeface="Arial"/>
                <a:cs typeface="Arial"/>
              </a:rPr>
              <a:t>List and describe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non-functional attributes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like: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-Security</a:t>
            </a:r>
            <a:endParaRPr sz="11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19"/>
              </a:spcBef>
            </a:pPr>
            <a:r>
              <a:rPr sz="1100" spc="-5" dirty="0">
                <a:latin typeface="Arial"/>
                <a:cs typeface="Arial"/>
              </a:rPr>
              <a:t>-Reliability</a:t>
            </a:r>
            <a:endParaRPr sz="11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00"/>
              </a:spcBef>
            </a:pPr>
            <a:r>
              <a:rPr sz="1100" spc="-5" dirty="0">
                <a:latin typeface="Arial"/>
                <a:cs typeface="Arial"/>
              </a:rPr>
              <a:t>-Maintainability</a:t>
            </a:r>
            <a:endParaRPr sz="11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19"/>
              </a:spcBef>
            </a:pPr>
            <a:r>
              <a:rPr sz="1100" spc="-5" dirty="0">
                <a:latin typeface="Arial"/>
                <a:cs typeface="Arial"/>
              </a:rPr>
              <a:t>-Portability</a:t>
            </a:r>
            <a:endParaRPr sz="11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00"/>
              </a:spcBef>
            </a:pPr>
            <a:r>
              <a:rPr sz="1100" spc="-5" dirty="0">
                <a:latin typeface="Arial"/>
                <a:cs typeface="Arial"/>
              </a:rPr>
              <a:t>-Reusability</a:t>
            </a:r>
            <a:endParaRPr sz="11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20"/>
              </a:spcBef>
            </a:pPr>
            <a:r>
              <a:rPr sz="1100" spc="-5" dirty="0">
                <a:latin typeface="Arial"/>
                <a:cs typeface="Arial"/>
              </a:rPr>
              <a:t>-Application compatibility</a:t>
            </a:r>
            <a:endParaRPr sz="11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04"/>
              </a:spcBef>
            </a:pPr>
            <a:r>
              <a:rPr sz="1100" dirty="0">
                <a:latin typeface="Arial"/>
                <a:cs typeface="Arial"/>
              </a:rPr>
              <a:t>-Resource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utilization</a:t>
            </a:r>
            <a:endParaRPr sz="11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15"/>
              </a:spcBef>
            </a:pPr>
            <a:r>
              <a:rPr sz="1100" spc="-5" dirty="0">
                <a:latin typeface="Arial"/>
                <a:cs typeface="Arial"/>
              </a:rPr>
              <a:t>-Serviceability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31488" y="9917378"/>
            <a:ext cx="71316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4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191256" y="9917379"/>
            <a:ext cx="31362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dirty="0" smtClean="0"/>
              <a:t>Customer Segmentation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902004" y="7125080"/>
            <a:ext cx="5624830" cy="1044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1.2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Scope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96100"/>
              </a:lnSpc>
              <a:spcBef>
                <a:spcPts val="1260"/>
              </a:spcBef>
            </a:pPr>
            <a:r>
              <a:rPr sz="1100" dirty="0">
                <a:latin typeface="Arial"/>
                <a:cs typeface="Arial"/>
              </a:rPr>
              <a:t>The HLD </a:t>
            </a:r>
            <a:r>
              <a:rPr sz="1100" spc="-5" dirty="0">
                <a:latin typeface="Arial"/>
                <a:cs typeface="Arial"/>
              </a:rPr>
              <a:t>documentation </a:t>
            </a:r>
            <a:r>
              <a:rPr sz="1100" dirty="0">
                <a:latin typeface="Arial"/>
                <a:cs typeface="Arial"/>
              </a:rPr>
              <a:t>presents the </a:t>
            </a:r>
            <a:r>
              <a:rPr sz="1100" spc="-5" dirty="0">
                <a:latin typeface="Arial"/>
                <a:cs typeface="Arial"/>
              </a:rPr>
              <a:t>structure </a:t>
            </a:r>
            <a:r>
              <a:rPr sz="1100" dirty="0">
                <a:latin typeface="Arial"/>
                <a:cs typeface="Arial"/>
              </a:rPr>
              <a:t>of the </a:t>
            </a:r>
            <a:r>
              <a:rPr sz="1100" spc="-5" dirty="0">
                <a:latin typeface="Arial"/>
                <a:cs typeface="Arial"/>
              </a:rPr>
              <a:t>system, </a:t>
            </a:r>
            <a:r>
              <a:rPr sz="1100" dirty="0">
                <a:latin typeface="Arial"/>
                <a:cs typeface="Arial"/>
              </a:rPr>
              <a:t>such as the database  </a:t>
            </a:r>
            <a:r>
              <a:rPr sz="1100" spc="-5" dirty="0">
                <a:latin typeface="Arial"/>
                <a:cs typeface="Arial"/>
              </a:rPr>
              <a:t>architecture, application </a:t>
            </a:r>
            <a:r>
              <a:rPr sz="1100" dirty="0">
                <a:latin typeface="Arial"/>
                <a:cs typeface="Arial"/>
              </a:rPr>
              <a:t>architecture </a:t>
            </a:r>
            <a:r>
              <a:rPr sz="1100" spc="-5" dirty="0">
                <a:latin typeface="Arial"/>
                <a:cs typeface="Arial"/>
              </a:rPr>
              <a:t>(layers), application </a:t>
            </a:r>
            <a:r>
              <a:rPr sz="1100" dirty="0">
                <a:latin typeface="Arial"/>
                <a:cs typeface="Arial"/>
              </a:rPr>
              <a:t>flow </a:t>
            </a:r>
            <a:r>
              <a:rPr sz="1100" spc="-5" dirty="0">
                <a:latin typeface="Arial"/>
                <a:cs typeface="Arial"/>
              </a:rPr>
              <a:t>(Navigation),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technology  architecture.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HLD uses </a:t>
            </a:r>
            <a:r>
              <a:rPr sz="1100" dirty="0">
                <a:latin typeface="Arial"/>
                <a:cs typeface="Arial"/>
              </a:rPr>
              <a:t>non-technical to </a:t>
            </a:r>
            <a:r>
              <a:rPr sz="1100" spc="-5" dirty="0">
                <a:latin typeface="Arial"/>
                <a:cs typeface="Arial"/>
              </a:rPr>
              <a:t>mildly-technical </a:t>
            </a:r>
            <a:r>
              <a:rPr sz="1100" dirty="0">
                <a:latin typeface="Arial"/>
                <a:cs typeface="Arial"/>
              </a:rPr>
              <a:t>terms </a:t>
            </a:r>
            <a:r>
              <a:rPr sz="1100" spc="-5" dirty="0">
                <a:latin typeface="Arial"/>
                <a:cs typeface="Arial"/>
              </a:rPr>
              <a:t>which should </a:t>
            </a:r>
            <a:r>
              <a:rPr sz="1100" dirty="0">
                <a:latin typeface="Arial"/>
                <a:cs typeface="Arial"/>
              </a:rPr>
              <a:t>be  </a:t>
            </a:r>
            <a:r>
              <a:rPr sz="1100" spc="-5" dirty="0">
                <a:latin typeface="Arial"/>
                <a:cs typeface="Arial"/>
              </a:rPr>
              <a:t>understandable </a:t>
            </a:r>
            <a:r>
              <a:rPr sz="1100" dirty="0">
                <a:latin typeface="Arial"/>
                <a:cs typeface="Arial"/>
              </a:rPr>
              <a:t>to the </a:t>
            </a:r>
            <a:r>
              <a:rPr sz="1100" spc="-5" dirty="0">
                <a:latin typeface="Arial"/>
                <a:cs typeface="Arial"/>
              </a:rPr>
              <a:t>administrators </a:t>
            </a:r>
            <a:r>
              <a:rPr sz="1100" dirty="0">
                <a:latin typeface="Arial"/>
                <a:cs typeface="Arial"/>
              </a:rPr>
              <a:t>of the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system.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04" y="449579"/>
            <a:ext cx="5732780" cy="3175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66040" rIns="0" bIns="0" rtlCol="0">
            <a:spAutoFit/>
          </a:bodyPr>
          <a:lstStyle/>
          <a:p>
            <a:pPr marR="64769" algn="r">
              <a:lnSpc>
                <a:spcPct val="100000"/>
              </a:lnSpc>
              <a:spcBef>
                <a:spcPts val="520"/>
              </a:spcBef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HIGH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LEVEL DESIGN</a:t>
            </a:r>
            <a:r>
              <a:rPr sz="11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(HLD)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9884359"/>
            <a:ext cx="5769610" cy="6350"/>
          </a:xfrm>
          <a:custGeom>
            <a:avLst/>
            <a:gdLst/>
            <a:ahLst/>
            <a:cxnLst/>
            <a:rect l="l" t="t" r="r" b="b"/>
            <a:pathLst>
              <a:path w="5769609" h="6350">
                <a:moveTo>
                  <a:pt x="5769229" y="0"/>
                </a:moveTo>
                <a:lnTo>
                  <a:pt x="0" y="0"/>
                </a:lnTo>
                <a:lnTo>
                  <a:pt x="0" y="6095"/>
                </a:lnTo>
                <a:lnTo>
                  <a:pt x="5769229" y="6095"/>
                </a:lnTo>
                <a:lnTo>
                  <a:pt x="576922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072641"/>
            <a:ext cx="2253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9245" algn="l"/>
              </a:tabLst>
            </a:pPr>
            <a:r>
              <a:rPr sz="1600" b="1" spc="-5" dirty="0">
                <a:latin typeface="Arial"/>
                <a:cs typeface="Arial"/>
              </a:rPr>
              <a:t>2	General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Description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1773682"/>
            <a:ext cx="5695950" cy="12561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400" b="1" dirty="0">
                <a:latin typeface="Arial"/>
                <a:cs typeface="Arial"/>
              </a:rPr>
              <a:t>2.1	</a:t>
            </a:r>
            <a:r>
              <a:rPr sz="1400" b="1" spc="-5" dirty="0">
                <a:latin typeface="Arial"/>
                <a:cs typeface="Arial"/>
              </a:rPr>
              <a:t>Product Perspective </a:t>
            </a:r>
            <a:r>
              <a:rPr sz="1400" b="1" dirty="0">
                <a:latin typeface="Arial"/>
                <a:cs typeface="Arial"/>
              </a:rPr>
              <a:t>&amp; </a:t>
            </a:r>
            <a:r>
              <a:rPr sz="1400" b="1" spc="-5" dirty="0">
                <a:latin typeface="Arial"/>
                <a:cs typeface="Arial"/>
              </a:rPr>
              <a:t>Problem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Statement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95900"/>
              </a:lnSpc>
            </a:pPr>
            <a:r>
              <a:rPr sz="1100" dirty="0">
                <a:solidFill>
                  <a:srgbClr val="23292E"/>
                </a:solidFill>
                <a:latin typeface="Arial"/>
                <a:cs typeface="Arial"/>
              </a:rPr>
              <a:t>The goal of </a:t>
            </a:r>
            <a:r>
              <a:rPr sz="1100" spc="-5" dirty="0">
                <a:solidFill>
                  <a:srgbClr val="23292E"/>
                </a:solidFill>
                <a:latin typeface="Arial"/>
                <a:cs typeface="Arial"/>
              </a:rPr>
              <a:t>this project is </a:t>
            </a:r>
            <a:r>
              <a:rPr sz="1100" dirty="0">
                <a:solidFill>
                  <a:srgbClr val="23292E"/>
                </a:solidFill>
                <a:latin typeface="Arial"/>
                <a:cs typeface="Arial"/>
              </a:rPr>
              <a:t>to </a:t>
            </a:r>
            <a:r>
              <a:rPr sz="1100" spc="-5" dirty="0">
                <a:solidFill>
                  <a:srgbClr val="23292E"/>
                </a:solidFill>
                <a:latin typeface="Arial"/>
                <a:cs typeface="Arial"/>
              </a:rPr>
              <a:t>analyse </a:t>
            </a:r>
            <a:r>
              <a:rPr sz="1100" dirty="0">
                <a:solidFill>
                  <a:srgbClr val="23292E"/>
                </a:solidFill>
                <a:latin typeface="Arial"/>
                <a:cs typeface="Arial"/>
              </a:rPr>
              <a:t>to </a:t>
            </a:r>
            <a:r>
              <a:rPr sz="1100" spc="-5" dirty="0">
                <a:solidFill>
                  <a:srgbClr val="23292E"/>
                </a:solidFill>
                <a:latin typeface="Arial"/>
                <a:cs typeface="Arial"/>
              </a:rPr>
              <a:t>predict </a:t>
            </a:r>
            <a:r>
              <a:rPr sz="1100" dirty="0">
                <a:solidFill>
                  <a:srgbClr val="23292E"/>
                </a:solidFill>
                <a:latin typeface="Arial"/>
                <a:cs typeface="Arial"/>
              </a:rPr>
              <a:t>the </a:t>
            </a:r>
            <a:r>
              <a:rPr lang="en-US" sz="1100" spc="-5" dirty="0" smtClean="0">
                <a:solidFill>
                  <a:srgbClr val="23292E"/>
                </a:solidFill>
                <a:latin typeface="Arial"/>
                <a:cs typeface="Arial"/>
              </a:rPr>
              <a:t>group of cluster our customers belong</a:t>
            </a:r>
            <a:r>
              <a:rPr sz="1100" spc="-5" dirty="0" smtClean="0">
                <a:solidFill>
                  <a:srgbClr val="23292E"/>
                </a:solidFill>
                <a:latin typeface="Arial"/>
                <a:cs typeface="Arial"/>
              </a:rPr>
              <a:t>,  </a:t>
            </a:r>
            <a:r>
              <a:rPr sz="1100" dirty="0">
                <a:solidFill>
                  <a:srgbClr val="23292E"/>
                </a:solidFill>
                <a:latin typeface="Arial"/>
                <a:cs typeface="Arial"/>
              </a:rPr>
              <a:t>based on a </a:t>
            </a:r>
            <a:r>
              <a:rPr sz="1100" spc="-5" dirty="0">
                <a:solidFill>
                  <a:srgbClr val="23292E"/>
                </a:solidFill>
                <a:latin typeface="Arial"/>
                <a:cs typeface="Arial"/>
              </a:rPr>
              <a:t>combination </a:t>
            </a:r>
            <a:r>
              <a:rPr sz="1100" dirty="0">
                <a:solidFill>
                  <a:srgbClr val="23292E"/>
                </a:solidFill>
                <a:latin typeface="Arial"/>
                <a:cs typeface="Arial"/>
              </a:rPr>
              <a:t>of </a:t>
            </a:r>
            <a:r>
              <a:rPr sz="1100" spc="-5" dirty="0">
                <a:solidFill>
                  <a:srgbClr val="23292E"/>
                </a:solidFill>
                <a:latin typeface="Arial"/>
                <a:cs typeface="Arial"/>
              </a:rPr>
              <a:t>features </a:t>
            </a:r>
            <a:r>
              <a:rPr sz="1100" dirty="0">
                <a:solidFill>
                  <a:srgbClr val="23292E"/>
                </a:solidFill>
                <a:latin typeface="Arial"/>
                <a:cs typeface="Arial"/>
              </a:rPr>
              <a:t>that </a:t>
            </a:r>
            <a:r>
              <a:rPr sz="1100" spc="-5" dirty="0">
                <a:solidFill>
                  <a:srgbClr val="23292E"/>
                </a:solidFill>
                <a:latin typeface="Arial"/>
                <a:cs typeface="Arial"/>
              </a:rPr>
              <a:t>describes </a:t>
            </a:r>
            <a:r>
              <a:rPr sz="1100" dirty="0" smtClean="0">
                <a:solidFill>
                  <a:srgbClr val="23292E"/>
                </a:solidFill>
                <a:latin typeface="Arial"/>
                <a:cs typeface="Arial"/>
              </a:rPr>
              <a:t>the</a:t>
            </a:r>
            <a:r>
              <a:rPr lang="en-US" sz="1100" dirty="0" smtClean="0">
                <a:solidFill>
                  <a:srgbClr val="23292E"/>
                </a:solidFill>
                <a:latin typeface="Arial"/>
                <a:cs typeface="Arial"/>
              </a:rPr>
              <a:t>ir spending and shopping habits</a:t>
            </a:r>
            <a:r>
              <a:rPr sz="1100" spc="-5" dirty="0" smtClean="0">
                <a:solidFill>
                  <a:srgbClr val="23292E"/>
                </a:solidFill>
                <a:latin typeface="Arial"/>
                <a:cs typeface="Arial"/>
              </a:rPr>
              <a:t>. </a:t>
            </a:r>
            <a:r>
              <a:rPr sz="1100" spc="-5" dirty="0">
                <a:solidFill>
                  <a:srgbClr val="23292E"/>
                </a:solidFill>
                <a:latin typeface="Arial"/>
                <a:cs typeface="Arial"/>
              </a:rPr>
              <a:t>To achieve </a:t>
            </a:r>
            <a:r>
              <a:rPr sz="1100" dirty="0">
                <a:solidFill>
                  <a:srgbClr val="23292E"/>
                </a:solidFill>
                <a:latin typeface="Arial"/>
                <a:cs typeface="Arial"/>
              </a:rPr>
              <a:t>the </a:t>
            </a:r>
            <a:r>
              <a:rPr sz="1100" spc="-5" dirty="0">
                <a:solidFill>
                  <a:srgbClr val="23292E"/>
                </a:solidFill>
                <a:latin typeface="Arial"/>
                <a:cs typeface="Arial"/>
              </a:rPr>
              <a:t>goal, we  </a:t>
            </a:r>
            <a:r>
              <a:rPr sz="1100" dirty="0">
                <a:solidFill>
                  <a:srgbClr val="23292E"/>
                </a:solidFill>
                <a:latin typeface="Arial"/>
                <a:cs typeface="Arial"/>
              </a:rPr>
              <a:t>used a </a:t>
            </a:r>
            <a:r>
              <a:rPr sz="1100" spc="-5" dirty="0">
                <a:solidFill>
                  <a:srgbClr val="23292E"/>
                </a:solidFill>
                <a:latin typeface="Arial"/>
                <a:cs typeface="Arial"/>
              </a:rPr>
              <a:t>data </a:t>
            </a:r>
            <a:r>
              <a:rPr sz="1100" dirty="0">
                <a:solidFill>
                  <a:srgbClr val="23292E"/>
                </a:solidFill>
                <a:latin typeface="Arial"/>
                <a:cs typeface="Arial"/>
              </a:rPr>
              <a:t>set </a:t>
            </a:r>
            <a:r>
              <a:rPr sz="1100" spc="-5" dirty="0">
                <a:latin typeface="Arial"/>
                <a:cs typeface="Arial"/>
              </a:rPr>
              <a:t>that is formed </a:t>
            </a:r>
            <a:r>
              <a:rPr sz="1100" dirty="0">
                <a:latin typeface="Arial"/>
                <a:cs typeface="Arial"/>
              </a:rPr>
              <a:t>by taking </a:t>
            </a:r>
            <a:r>
              <a:rPr sz="1100" spc="-5" dirty="0">
                <a:latin typeface="Arial"/>
                <a:cs typeface="Arial"/>
              </a:rPr>
              <a:t>into consideration some </a:t>
            </a:r>
            <a:r>
              <a:rPr sz="1100" dirty="0">
                <a:latin typeface="Arial"/>
                <a:cs typeface="Arial"/>
              </a:rPr>
              <a:t>of the </a:t>
            </a:r>
            <a:r>
              <a:rPr sz="1100" spc="-5" dirty="0">
                <a:latin typeface="Arial"/>
                <a:cs typeface="Arial"/>
              </a:rPr>
              <a:t>information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lang="en-US" sz="1100" dirty="0" smtClean="0">
                <a:latin typeface="Arial"/>
                <a:cs typeface="Arial"/>
              </a:rPr>
              <a:t>9000</a:t>
            </a:r>
            <a:r>
              <a:rPr sz="1100" dirty="0" smtClean="0">
                <a:latin typeface="Arial"/>
                <a:cs typeface="Arial"/>
              </a:rPr>
              <a:t>  </a:t>
            </a:r>
            <a:r>
              <a:rPr sz="1100" spc="-5" dirty="0">
                <a:latin typeface="Arial"/>
                <a:cs typeface="Arial"/>
              </a:rPr>
              <a:t>individuals.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problem is </a:t>
            </a:r>
            <a:r>
              <a:rPr sz="1100" dirty="0">
                <a:latin typeface="Arial"/>
                <a:cs typeface="Arial"/>
              </a:rPr>
              <a:t>based on the </a:t>
            </a:r>
            <a:r>
              <a:rPr sz="1100" spc="-5" dirty="0">
                <a:latin typeface="Arial"/>
                <a:cs typeface="Arial"/>
              </a:rPr>
              <a:t>given information about </a:t>
            </a:r>
            <a:r>
              <a:rPr sz="1100" dirty="0">
                <a:latin typeface="Arial"/>
                <a:cs typeface="Arial"/>
              </a:rPr>
              <a:t>each </a:t>
            </a:r>
            <a:r>
              <a:rPr sz="1100" spc="-5" dirty="0">
                <a:latin typeface="Arial"/>
                <a:cs typeface="Arial"/>
              </a:rPr>
              <a:t>individual we </a:t>
            </a:r>
            <a:r>
              <a:rPr sz="1100" dirty="0">
                <a:latin typeface="Arial"/>
                <a:cs typeface="Arial"/>
              </a:rPr>
              <a:t>have to  </a:t>
            </a:r>
            <a:r>
              <a:rPr sz="1100" spc="-5" dirty="0">
                <a:latin typeface="Arial"/>
                <a:cs typeface="Arial"/>
              </a:rPr>
              <a:t>calculate that whether that individual </a:t>
            </a:r>
            <a:r>
              <a:rPr lang="en-US" sz="1100" spc="-10" dirty="0" smtClean="0">
                <a:latin typeface="Arial"/>
                <a:cs typeface="Arial"/>
              </a:rPr>
              <a:t>one of four different groups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3628770"/>
            <a:ext cx="565785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400" b="1" dirty="0">
                <a:latin typeface="Arial"/>
                <a:cs typeface="Arial"/>
              </a:rPr>
              <a:t>2.2	</a:t>
            </a:r>
            <a:r>
              <a:rPr sz="1400" b="1" spc="-5" dirty="0">
                <a:latin typeface="Arial"/>
                <a:cs typeface="Arial"/>
              </a:rPr>
              <a:t>Tools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used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95900"/>
              </a:lnSpc>
            </a:pPr>
            <a:r>
              <a:rPr sz="1100" spc="-5" dirty="0">
                <a:latin typeface="Arial"/>
                <a:cs typeface="Arial"/>
              </a:rPr>
              <a:t>Business Intelligence tools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libraries works such </a:t>
            </a:r>
            <a:r>
              <a:rPr sz="1100" dirty="0">
                <a:latin typeface="Arial"/>
                <a:cs typeface="Arial"/>
              </a:rPr>
              <a:t>as </a:t>
            </a:r>
            <a:r>
              <a:rPr sz="1100" spc="-5" dirty="0">
                <a:latin typeface="Arial"/>
                <a:cs typeface="Arial"/>
              </a:rPr>
              <a:t>NumPy, Pandas, Seaborn,  Matplotlib, MS-Excel, </a:t>
            </a:r>
            <a:r>
              <a:rPr sz="1100" spc="-5" dirty="0" err="1" smtClean="0">
                <a:latin typeface="Arial"/>
                <a:cs typeface="Arial"/>
              </a:rPr>
              <a:t>Jupyter</a:t>
            </a:r>
            <a:r>
              <a:rPr sz="1100" spc="-5" dirty="0" smtClean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Notebook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Python Programming Language  </a:t>
            </a:r>
            <a:r>
              <a:rPr sz="1100" dirty="0">
                <a:latin typeface="Arial"/>
                <a:cs typeface="Arial"/>
              </a:rPr>
              <a:t>are used to </a:t>
            </a:r>
            <a:r>
              <a:rPr sz="1100" spc="-5" dirty="0">
                <a:latin typeface="Arial"/>
                <a:cs typeface="Arial"/>
              </a:rPr>
              <a:t>build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whole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framework.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58850" y="4810084"/>
            <a:ext cx="5324601" cy="2844579"/>
            <a:chOff x="813816" y="4773896"/>
            <a:chExt cx="5324601" cy="2844579"/>
          </a:xfrm>
        </p:grpSpPr>
        <p:sp>
          <p:nvSpPr>
            <p:cNvPr id="11" name="object 11"/>
            <p:cNvSpPr/>
            <p:nvPr/>
          </p:nvSpPr>
          <p:spPr>
            <a:xfrm>
              <a:off x="4409355" y="4773896"/>
              <a:ext cx="1701828" cy="8663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96054" y="4780660"/>
              <a:ext cx="1385570" cy="6235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24983" y="5594603"/>
              <a:ext cx="1313434" cy="10349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20182" y="5790285"/>
              <a:ext cx="743585" cy="46471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05174" y="5797940"/>
              <a:ext cx="1937093" cy="8226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0600" y="5885560"/>
              <a:ext cx="1660525" cy="50279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3816" y="6509054"/>
              <a:ext cx="1092479" cy="110942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09650" y="6704710"/>
              <a:ext cx="521500" cy="6045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53076" y="6770158"/>
              <a:ext cx="1993211" cy="84831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12162" y="6895210"/>
              <a:ext cx="1568958" cy="45592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82198" y="5833257"/>
              <a:ext cx="1626717" cy="78466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05352" y="5885560"/>
              <a:ext cx="1237716" cy="50037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89724" y="4839027"/>
              <a:ext cx="2444876" cy="71374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5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2191257" y="9917379"/>
            <a:ext cx="31362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dirty="0" smtClean="0"/>
              <a:t>Customer Segmentation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04" y="449579"/>
            <a:ext cx="5732780" cy="3175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66040" rIns="0" bIns="0" rtlCol="0">
            <a:spAutoFit/>
          </a:bodyPr>
          <a:lstStyle/>
          <a:p>
            <a:pPr marR="64769" algn="r">
              <a:lnSpc>
                <a:spcPct val="100000"/>
              </a:lnSpc>
              <a:spcBef>
                <a:spcPts val="520"/>
              </a:spcBef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HIGH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LEVEL DESIGN</a:t>
            </a:r>
            <a:r>
              <a:rPr sz="11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(HLD)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9884359"/>
            <a:ext cx="5769610" cy="6350"/>
          </a:xfrm>
          <a:custGeom>
            <a:avLst/>
            <a:gdLst/>
            <a:ahLst/>
            <a:cxnLst/>
            <a:rect l="l" t="t" r="r" b="b"/>
            <a:pathLst>
              <a:path w="5769609" h="6350">
                <a:moveTo>
                  <a:pt x="5769229" y="0"/>
                </a:moveTo>
                <a:lnTo>
                  <a:pt x="0" y="0"/>
                </a:lnTo>
                <a:lnTo>
                  <a:pt x="0" y="6095"/>
                </a:lnTo>
                <a:lnTo>
                  <a:pt x="5769229" y="6095"/>
                </a:lnTo>
                <a:lnTo>
                  <a:pt x="576922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391158"/>
            <a:ext cx="2317750" cy="707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95"/>
              </a:spcBef>
              <a:buAutoNum type="arabicPlain" startAt="3"/>
              <a:tabLst>
                <a:tab pos="309245" algn="l"/>
                <a:tab pos="309880" algn="l"/>
              </a:tabLst>
            </a:pPr>
            <a:r>
              <a:rPr sz="1600" b="1" spc="-5" dirty="0">
                <a:latin typeface="Arial"/>
                <a:cs typeface="Arial"/>
              </a:rPr>
              <a:t>Design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Details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lain" startAt="3"/>
            </a:pPr>
            <a:endParaRPr sz="1500">
              <a:latin typeface="Arial"/>
              <a:cs typeface="Arial"/>
            </a:endParaRPr>
          </a:p>
          <a:p>
            <a:pPr marL="309245" lvl="1" indent="-297180">
              <a:lnSpc>
                <a:spcPct val="100000"/>
              </a:lnSpc>
              <a:buAutoNum type="arabicPeriod"/>
              <a:tabLst>
                <a:tab pos="309880" algn="l"/>
              </a:tabLst>
            </a:pPr>
            <a:r>
              <a:rPr sz="1400" b="1" spc="-5" dirty="0">
                <a:latin typeface="Arial"/>
                <a:cs typeface="Arial"/>
              </a:rPr>
              <a:t>Functional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Architecture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8022" y="4203318"/>
            <a:ext cx="354901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0D0D0D"/>
                </a:solidFill>
                <a:latin typeface="Arial"/>
                <a:cs typeface="Arial"/>
              </a:rPr>
              <a:t>Figure </a:t>
            </a:r>
            <a:r>
              <a:rPr sz="1100" spc="-10" dirty="0">
                <a:solidFill>
                  <a:srgbClr val="0D0D0D"/>
                </a:solidFill>
                <a:latin typeface="Arial"/>
                <a:cs typeface="Arial"/>
              </a:rPr>
              <a:t>1: </a:t>
            </a:r>
            <a:r>
              <a:rPr sz="1100" spc="-5" dirty="0">
                <a:latin typeface="Arial"/>
                <a:cs typeface="Arial"/>
              </a:rPr>
              <a:t>Functional Architecture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Business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Intelligence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1283" y="7657185"/>
            <a:ext cx="849630" cy="1846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100"/>
              </a:spcBef>
            </a:pPr>
            <a:r>
              <a:rPr sz="1100" spc="-5" dirty="0" smtClean="0">
                <a:latin typeface="Carlito"/>
                <a:cs typeface="Carlito"/>
              </a:rPr>
              <a:t>-</a:t>
            </a:r>
            <a:endParaRPr sz="1100" dirty="0">
              <a:latin typeface="Carlito"/>
              <a:cs typeface="Carlito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xfrm>
            <a:off x="876604" y="9917379"/>
            <a:ext cx="76804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6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xfrm>
            <a:off x="2191257" y="9917379"/>
            <a:ext cx="31362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dirty="0" smtClean="0"/>
              <a:t>Customer Segmentation</a:t>
            </a:r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6320790" y="8541866"/>
            <a:ext cx="645160" cy="1846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4775">
              <a:lnSpc>
                <a:spcPct val="110000"/>
              </a:lnSpc>
              <a:spcBef>
                <a:spcPts val="100"/>
              </a:spcBef>
            </a:pPr>
            <a:r>
              <a:rPr sz="1100" dirty="0" smtClean="0">
                <a:latin typeface="Carlito"/>
                <a:cs typeface="Carlito"/>
              </a:rPr>
              <a:t>-</a:t>
            </a:r>
            <a:endParaRPr sz="1100" dirty="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02502" y="9027414"/>
            <a:ext cx="6800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 smtClean="0">
                <a:latin typeface="Carlito"/>
                <a:cs typeface="Carlito"/>
              </a:rPr>
              <a:t>-</a:t>
            </a:r>
            <a:endParaRPr sz="1100" dirty="0">
              <a:latin typeface="Carlito"/>
              <a:cs typeface="Carlito"/>
            </a:endParaRPr>
          </a:p>
        </p:txBody>
      </p:sp>
      <p:sp>
        <p:nvSpPr>
          <p:cNvPr id="58" name="object 5"/>
          <p:cNvSpPr/>
          <p:nvPr/>
        </p:nvSpPr>
        <p:spPr>
          <a:xfrm>
            <a:off x="1099806" y="2752562"/>
            <a:ext cx="5362575" cy="3362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9" name="object 5"/>
          <p:cNvSpPr/>
          <p:nvPr/>
        </p:nvSpPr>
        <p:spPr>
          <a:xfrm>
            <a:off x="944112" y="7175500"/>
            <a:ext cx="5721914" cy="2519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1" name="Rectangle 60"/>
          <p:cNvSpPr/>
          <p:nvPr/>
        </p:nvSpPr>
        <p:spPr>
          <a:xfrm>
            <a:off x="1012682" y="6413500"/>
            <a:ext cx="16987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spc="-5" dirty="0">
                <a:solidFill>
                  <a:srgbClr val="4470C3"/>
                </a:solidFill>
                <a:latin typeface="Arial"/>
                <a:cs typeface="Arial"/>
              </a:rPr>
              <a:t>Model</a:t>
            </a:r>
            <a:r>
              <a:rPr lang="en-US" sz="1200" b="1" spc="-70" dirty="0">
                <a:solidFill>
                  <a:srgbClr val="4470C3"/>
                </a:solidFill>
                <a:latin typeface="Arial"/>
                <a:cs typeface="Arial"/>
              </a:rPr>
              <a:t> </a:t>
            </a:r>
            <a:r>
              <a:rPr lang="en-US" sz="1200" b="1" spc="-5" dirty="0">
                <a:solidFill>
                  <a:srgbClr val="4470C3"/>
                </a:solidFill>
                <a:latin typeface="Arial"/>
                <a:cs typeface="Arial"/>
              </a:rPr>
              <a:t>Building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04" y="449579"/>
            <a:ext cx="5732780" cy="3175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66040" rIns="0" bIns="0" rtlCol="0">
            <a:spAutoFit/>
          </a:bodyPr>
          <a:lstStyle/>
          <a:p>
            <a:pPr marR="64769" algn="r">
              <a:lnSpc>
                <a:spcPct val="100000"/>
              </a:lnSpc>
              <a:spcBef>
                <a:spcPts val="520"/>
              </a:spcBef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HIGH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LEVEL DESIGN</a:t>
            </a:r>
            <a:r>
              <a:rPr sz="11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(HLD)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9884359"/>
            <a:ext cx="5769610" cy="6350"/>
          </a:xfrm>
          <a:custGeom>
            <a:avLst/>
            <a:gdLst/>
            <a:ahLst/>
            <a:cxnLst/>
            <a:rect l="l" t="t" r="r" b="b"/>
            <a:pathLst>
              <a:path w="5769609" h="6350">
                <a:moveTo>
                  <a:pt x="5769229" y="0"/>
                </a:moveTo>
                <a:lnTo>
                  <a:pt x="0" y="0"/>
                </a:lnTo>
                <a:lnTo>
                  <a:pt x="0" y="6095"/>
                </a:lnTo>
                <a:lnTo>
                  <a:pt x="5769229" y="6095"/>
                </a:lnTo>
                <a:lnTo>
                  <a:pt x="576922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912622"/>
            <a:ext cx="5495925" cy="1684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0520" lvl="1" indent="-338455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351155" algn="l"/>
              </a:tabLst>
            </a:pPr>
            <a:r>
              <a:rPr sz="1600" b="1" spc="-5" dirty="0">
                <a:latin typeface="Arial"/>
                <a:cs typeface="Arial"/>
              </a:rPr>
              <a:t>Optimization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AutoNum type="arabicPeriod" startAt="2"/>
            </a:pPr>
            <a:endParaRPr sz="1800">
              <a:latin typeface="Arial"/>
              <a:cs typeface="Arial"/>
            </a:endParaRPr>
          </a:p>
          <a:p>
            <a:pPr marL="512445" lvl="2" indent="-229235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513080" algn="l"/>
              </a:tabLst>
            </a:pPr>
            <a:r>
              <a:rPr sz="1200" b="1" dirty="0">
                <a:latin typeface="Arial"/>
                <a:cs typeface="Arial"/>
              </a:rPr>
              <a:t>Your data </a:t>
            </a:r>
            <a:r>
              <a:rPr sz="1200" b="1" spc="-5" dirty="0">
                <a:latin typeface="Arial"/>
                <a:cs typeface="Arial"/>
              </a:rPr>
              <a:t>strategy drives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performance</a:t>
            </a:r>
            <a:endParaRPr sz="1200">
              <a:latin typeface="Arial"/>
              <a:cs typeface="Arial"/>
            </a:endParaRPr>
          </a:p>
          <a:p>
            <a:pPr marL="926465" lvl="3" indent="-229235">
              <a:lnSpc>
                <a:spcPct val="100000"/>
              </a:lnSpc>
              <a:spcBef>
                <a:spcPts val="925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Minimize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fields</a:t>
            </a:r>
            <a:endParaRPr sz="1200">
              <a:latin typeface="Times New Roman"/>
              <a:cs typeface="Times New Roman"/>
            </a:endParaRPr>
          </a:p>
          <a:p>
            <a:pPr marL="926465" lvl="3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Minimize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records</a:t>
            </a:r>
            <a:endParaRPr sz="1200">
              <a:latin typeface="Times New Roman"/>
              <a:cs typeface="Times New Roman"/>
            </a:endParaRPr>
          </a:p>
          <a:p>
            <a:pPr marL="926465" marR="5080" lvl="3" indent="-228600">
              <a:lnSpc>
                <a:spcPts val="1260"/>
              </a:lnSpc>
              <a:spcBef>
                <a:spcPts val="225"/>
              </a:spcBef>
              <a:buSzPct val="109090"/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100" spc="-5" dirty="0">
                <a:latin typeface="Arial"/>
                <a:cs typeface="Arial"/>
              </a:rPr>
              <a:t>Optimize extracts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speed </a:t>
            </a:r>
            <a:r>
              <a:rPr sz="1100" dirty="0">
                <a:latin typeface="Arial"/>
                <a:cs typeface="Arial"/>
              </a:rPr>
              <a:t>up </a:t>
            </a:r>
            <a:r>
              <a:rPr sz="1100" spc="-5" dirty="0">
                <a:latin typeface="Arial"/>
                <a:cs typeface="Arial"/>
              </a:rPr>
              <a:t>future queries </a:t>
            </a:r>
            <a:r>
              <a:rPr sz="110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materializing calculations,  </a:t>
            </a:r>
            <a:r>
              <a:rPr sz="1100" dirty="0">
                <a:latin typeface="Arial"/>
                <a:cs typeface="Arial"/>
              </a:rPr>
              <a:t>removing columns and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use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accelerated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views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76604" y="9917378"/>
            <a:ext cx="69184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7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191257" y="9917379"/>
            <a:ext cx="31362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dirty="0" smtClean="0"/>
              <a:t>Customer Segmentation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173276" y="3250818"/>
            <a:ext cx="5436870" cy="1544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r>
              <a:rPr sz="1200" b="1" dirty="0">
                <a:latin typeface="Arial"/>
                <a:cs typeface="Arial"/>
              </a:rPr>
              <a:t>Reduce the </a:t>
            </a:r>
            <a:r>
              <a:rPr sz="1200" b="1" spc="-5" dirty="0">
                <a:latin typeface="Arial"/>
                <a:cs typeface="Arial"/>
              </a:rPr>
              <a:t>marks </a:t>
            </a:r>
            <a:r>
              <a:rPr sz="1200" b="1" dirty="0">
                <a:latin typeface="Arial"/>
                <a:cs typeface="Arial"/>
              </a:rPr>
              <a:t>(data </a:t>
            </a:r>
            <a:r>
              <a:rPr sz="1200" b="1" spc="-5" dirty="0">
                <a:latin typeface="Arial"/>
                <a:cs typeface="Arial"/>
              </a:rPr>
              <a:t>points) </a:t>
            </a:r>
            <a:r>
              <a:rPr sz="1200" b="1" dirty="0">
                <a:latin typeface="Arial"/>
                <a:cs typeface="Arial"/>
              </a:rPr>
              <a:t>in your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view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 startAt="2"/>
            </a:pPr>
            <a:endParaRPr sz="1300">
              <a:latin typeface="Arial"/>
              <a:cs typeface="Arial"/>
            </a:endParaRPr>
          </a:p>
          <a:p>
            <a:pPr marL="655320" marR="5080" lvl="1" indent="-228600">
              <a:lnSpc>
                <a:spcPts val="1260"/>
              </a:lnSpc>
              <a:buFont typeface="Symbol"/>
              <a:buChar char=""/>
              <a:tabLst>
                <a:tab pos="655320" algn="l"/>
                <a:tab pos="655955" algn="l"/>
              </a:tabLst>
            </a:pPr>
            <a:r>
              <a:rPr sz="1100" spc="-5" dirty="0">
                <a:latin typeface="Arial"/>
                <a:cs typeface="Arial"/>
              </a:rPr>
              <a:t>Practice guided analytics. There’s no </a:t>
            </a:r>
            <a:r>
              <a:rPr sz="1100" spc="-10" dirty="0">
                <a:latin typeface="Arial"/>
                <a:cs typeface="Arial"/>
              </a:rPr>
              <a:t>need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fit everything </a:t>
            </a:r>
            <a:r>
              <a:rPr sz="110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plan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show  in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single view. Compile </a:t>
            </a:r>
            <a:r>
              <a:rPr sz="1100" dirty="0">
                <a:latin typeface="Arial"/>
                <a:cs typeface="Arial"/>
              </a:rPr>
              <a:t>related </a:t>
            </a:r>
            <a:r>
              <a:rPr sz="1100" spc="-5" dirty="0">
                <a:latin typeface="Arial"/>
                <a:cs typeface="Arial"/>
              </a:rPr>
              <a:t>views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connect </a:t>
            </a:r>
            <a:r>
              <a:rPr sz="1100" dirty="0">
                <a:latin typeface="Arial"/>
                <a:cs typeface="Arial"/>
              </a:rPr>
              <a:t>them </a:t>
            </a:r>
            <a:r>
              <a:rPr sz="1100" spc="-5" dirty="0">
                <a:latin typeface="Arial"/>
                <a:cs typeface="Arial"/>
              </a:rPr>
              <a:t>with action filters </a:t>
            </a:r>
            <a:r>
              <a:rPr sz="1100" dirty="0">
                <a:latin typeface="Arial"/>
                <a:cs typeface="Arial"/>
              </a:rPr>
              <a:t>to  travel </a:t>
            </a:r>
            <a:r>
              <a:rPr sz="1100" spc="-5" dirty="0">
                <a:latin typeface="Arial"/>
                <a:cs typeface="Arial"/>
              </a:rPr>
              <a:t>from </a:t>
            </a:r>
            <a:r>
              <a:rPr sz="1100" dirty="0">
                <a:latin typeface="Arial"/>
                <a:cs typeface="Arial"/>
              </a:rPr>
              <a:t>overview to </a:t>
            </a:r>
            <a:r>
              <a:rPr sz="1100" spc="-5" dirty="0">
                <a:latin typeface="Arial"/>
                <a:cs typeface="Arial"/>
              </a:rPr>
              <a:t>highly-granular views </a:t>
            </a:r>
            <a:r>
              <a:rPr sz="1100" dirty="0">
                <a:latin typeface="Arial"/>
                <a:cs typeface="Arial"/>
              </a:rPr>
              <a:t>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speed </a:t>
            </a:r>
            <a:r>
              <a:rPr sz="1100" spc="-1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thought.</a:t>
            </a:r>
            <a:endParaRPr sz="1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1000">
              <a:latin typeface="Arial"/>
              <a:cs typeface="Arial"/>
            </a:endParaRPr>
          </a:p>
          <a:p>
            <a:pPr marL="655320" lvl="1" indent="-229235">
              <a:lnSpc>
                <a:spcPct val="100000"/>
              </a:lnSpc>
              <a:spcBef>
                <a:spcPts val="5"/>
              </a:spcBef>
              <a:buSzPct val="91666"/>
              <a:buFont typeface="Symbol"/>
              <a:buChar char=""/>
              <a:tabLst>
                <a:tab pos="655320" algn="l"/>
                <a:tab pos="655955" algn="l"/>
              </a:tabLst>
            </a:pPr>
            <a:r>
              <a:rPr sz="1200" spc="-5" dirty="0">
                <a:latin typeface="Times New Roman"/>
                <a:cs typeface="Times New Roman"/>
              </a:rPr>
              <a:t>Remove unneeded </a:t>
            </a:r>
            <a:r>
              <a:rPr sz="1200" dirty="0">
                <a:latin typeface="Times New Roman"/>
                <a:cs typeface="Times New Roman"/>
              </a:rPr>
              <a:t>dimensions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detail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shelf.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000">
              <a:latin typeface="Times New Roman"/>
              <a:cs typeface="Times New Roman"/>
            </a:endParaRPr>
          </a:p>
          <a:p>
            <a:pPr marL="655320" lvl="1" indent="-229235">
              <a:lnSpc>
                <a:spcPct val="100000"/>
              </a:lnSpc>
              <a:spcBef>
                <a:spcPts val="5"/>
              </a:spcBef>
              <a:buSzPct val="91666"/>
              <a:buFont typeface="Symbol"/>
              <a:buChar char=""/>
              <a:tabLst>
                <a:tab pos="655320" algn="l"/>
                <a:tab pos="655955" algn="l"/>
              </a:tabLst>
            </a:pPr>
            <a:r>
              <a:rPr sz="1200" spc="-5" dirty="0">
                <a:latin typeface="Times New Roman"/>
                <a:cs typeface="Times New Roman"/>
              </a:rPr>
              <a:t>Explore. Try </a:t>
            </a:r>
            <a:r>
              <a:rPr sz="1200" dirty="0">
                <a:latin typeface="Times New Roman"/>
                <a:cs typeface="Times New Roman"/>
              </a:rPr>
              <a:t>displaying your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types 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views.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3276" y="5535548"/>
            <a:ext cx="5422900" cy="319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41300" algn="l"/>
              </a:tabLst>
            </a:pPr>
            <a:r>
              <a:rPr sz="1200" b="1" dirty="0">
                <a:latin typeface="Arial"/>
                <a:cs typeface="Arial"/>
              </a:rPr>
              <a:t>Limit your </a:t>
            </a:r>
            <a:r>
              <a:rPr sz="1200" b="1" spc="-5" dirty="0">
                <a:latin typeface="Arial"/>
                <a:cs typeface="Arial"/>
              </a:rPr>
              <a:t>filters </a:t>
            </a:r>
            <a:r>
              <a:rPr sz="1200" b="1" dirty="0">
                <a:latin typeface="Arial"/>
                <a:cs typeface="Arial"/>
              </a:rPr>
              <a:t>by </a:t>
            </a:r>
            <a:r>
              <a:rPr sz="1200" b="1" spc="-5" dirty="0">
                <a:latin typeface="Arial"/>
                <a:cs typeface="Arial"/>
              </a:rPr>
              <a:t>number </a:t>
            </a:r>
            <a:r>
              <a:rPr sz="1200" b="1" dirty="0">
                <a:latin typeface="Arial"/>
                <a:cs typeface="Arial"/>
              </a:rPr>
              <a:t>and type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 startAt="3"/>
            </a:pPr>
            <a:endParaRPr sz="1300">
              <a:latin typeface="Arial"/>
              <a:cs typeface="Arial"/>
            </a:endParaRPr>
          </a:p>
          <a:p>
            <a:pPr marL="655320" marR="5080" lvl="1" indent="-228600">
              <a:lnSpc>
                <a:spcPts val="1260"/>
              </a:lnSpc>
              <a:buFont typeface="Symbol"/>
              <a:buChar char=""/>
              <a:tabLst>
                <a:tab pos="655320" algn="l"/>
                <a:tab pos="655955" algn="l"/>
              </a:tabLst>
            </a:pPr>
            <a:r>
              <a:rPr sz="1100" spc="-5" dirty="0">
                <a:latin typeface="Arial"/>
                <a:cs typeface="Arial"/>
              </a:rPr>
              <a:t>Reduce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number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filters in use. Excessive filters </a:t>
            </a:r>
            <a:r>
              <a:rPr sz="1100" dirty="0">
                <a:latin typeface="Arial"/>
                <a:cs typeface="Arial"/>
              </a:rPr>
              <a:t>on a view </a:t>
            </a:r>
            <a:r>
              <a:rPr sz="1100" spc="-10" dirty="0">
                <a:latin typeface="Arial"/>
                <a:cs typeface="Arial"/>
              </a:rPr>
              <a:t>will </a:t>
            </a:r>
            <a:r>
              <a:rPr sz="1100" spc="-5" dirty="0">
                <a:latin typeface="Arial"/>
                <a:cs typeface="Arial"/>
              </a:rPr>
              <a:t>create </a:t>
            </a:r>
            <a:r>
              <a:rPr sz="1100" dirty="0">
                <a:latin typeface="Arial"/>
                <a:cs typeface="Arial"/>
              </a:rPr>
              <a:t>a  more complex </a:t>
            </a:r>
            <a:r>
              <a:rPr sz="1100" spc="-5" dirty="0">
                <a:latin typeface="Arial"/>
                <a:cs typeface="Arial"/>
              </a:rPr>
              <a:t>query, which takes longer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return results. Double-check your  filters and remove any that aren’t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necessary.</a:t>
            </a:r>
            <a:endParaRPr sz="1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1150">
              <a:latin typeface="Arial"/>
              <a:cs typeface="Arial"/>
            </a:endParaRPr>
          </a:p>
          <a:p>
            <a:pPr marL="655320" marR="215265" lvl="1" indent="-228600">
              <a:lnSpc>
                <a:spcPts val="1260"/>
              </a:lnSpc>
              <a:buFont typeface="Symbol"/>
              <a:buChar char=""/>
              <a:tabLst>
                <a:tab pos="655320" algn="l"/>
                <a:tab pos="655955" algn="l"/>
              </a:tabLst>
            </a:pPr>
            <a:r>
              <a:rPr sz="1100" spc="-5" dirty="0">
                <a:latin typeface="Arial"/>
                <a:cs typeface="Arial"/>
              </a:rPr>
              <a:t>Use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include filter. Exclude filters load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entire </a:t>
            </a:r>
            <a:r>
              <a:rPr sz="1100" dirty="0">
                <a:latin typeface="Arial"/>
                <a:cs typeface="Arial"/>
              </a:rPr>
              <a:t>domain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dimension  while including filters </a:t>
            </a:r>
            <a:r>
              <a:rPr sz="1100" dirty="0">
                <a:latin typeface="Arial"/>
                <a:cs typeface="Arial"/>
              </a:rPr>
              <a:t>do not. </a:t>
            </a:r>
            <a:r>
              <a:rPr sz="1100" spc="-5" dirty="0">
                <a:latin typeface="Arial"/>
                <a:cs typeface="Arial"/>
              </a:rPr>
              <a:t>An include filter </a:t>
            </a:r>
            <a:r>
              <a:rPr sz="1100" dirty="0">
                <a:latin typeface="Arial"/>
                <a:cs typeface="Arial"/>
              </a:rPr>
              <a:t>runs much </a:t>
            </a:r>
            <a:r>
              <a:rPr sz="1100" spc="-5" dirty="0">
                <a:latin typeface="Arial"/>
                <a:cs typeface="Arial"/>
              </a:rPr>
              <a:t>faster </a:t>
            </a:r>
            <a:r>
              <a:rPr sz="1100" dirty="0">
                <a:latin typeface="Arial"/>
                <a:cs typeface="Arial"/>
              </a:rPr>
              <a:t>than an  </a:t>
            </a:r>
            <a:r>
              <a:rPr sz="1100" spc="-5" dirty="0">
                <a:latin typeface="Arial"/>
                <a:cs typeface="Arial"/>
              </a:rPr>
              <a:t>exclude filter, especially for dimensions with </a:t>
            </a:r>
            <a:r>
              <a:rPr sz="1100" dirty="0">
                <a:latin typeface="Arial"/>
                <a:cs typeface="Arial"/>
              </a:rPr>
              <a:t>many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members.</a:t>
            </a:r>
            <a:endParaRPr sz="1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Symbol"/>
              <a:buChar char=""/>
            </a:pPr>
            <a:endParaRPr sz="1200">
              <a:latin typeface="Arial"/>
              <a:cs typeface="Arial"/>
            </a:endParaRPr>
          </a:p>
          <a:p>
            <a:pPr marL="655320" marR="130175" lvl="1" indent="-228600">
              <a:lnSpc>
                <a:spcPct val="95900"/>
              </a:lnSpc>
              <a:buFont typeface="Symbol"/>
              <a:buChar char=""/>
              <a:tabLst>
                <a:tab pos="655320" algn="l"/>
                <a:tab pos="655955" algn="l"/>
              </a:tabLst>
            </a:pPr>
            <a:r>
              <a:rPr sz="1100" spc="-5" dirty="0">
                <a:latin typeface="Arial"/>
                <a:cs typeface="Arial"/>
              </a:rPr>
              <a:t>Use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continuous date filter. Continuous </a:t>
            </a:r>
            <a:r>
              <a:rPr sz="1100" dirty="0">
                <a:latin typeface="Arial"/>
                <a:cs typeface="Arial"/>
              </a:rPr>
              <a:t>date </a:t>
            </a:r>
            <a:r>
              <a:rPr sz="1100" spc="-5" dirty="0">
                <a:latin typeface="Arial"/>
                <a:cs typeface="Arial"/>
              </a:rPr>
              <a:t>filters </a:t>
            </a:r>
            <a:r>
              <a:rPr sz="1100" dirty="0">
                <a:latin typeface="Arial"/>
                <a:cs typeface="Arial"/>
              </a:rPr>
              <a:t>(relative and range-of-  date </a:t>
            </a:r>
            <a:r>
              <a:rPr sz="1100" spc="-5" dirty="0">
                <a:latin typeface="Arial"/>
                <a:cs typeface="Arial"/>
              </a:rPr>
              <a:t>filters) </a:t>
            </a:r>
            <a:r>
              <a:rPr sz="1100" dirty="0">
                <a:latin typeface="Arial"/>
                <a:cs typeface="Arial"/>
              </a:rPr>
              <a:t>can </a:t>
            </a:r>
            <a:r>
              <a:rPr sz="1100" spc="-5" dirty="0">
                <a:latin typeface="Arial"/>
                <a:cs typeface="Arial"/>
              </a:rPr>
              <a:t>take advantage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indexing properties </a:t>
            </a:r>
            <a:r>
              <a:rPr sz="1100" dirty="0">
                <a:latin typeface="Arial"/>
                <a:cs typeface="Arial"/>
              </a:rPr>
              <a:t>in your </a:t>
            </a:r>
            <a:r>
              <a:rPr sz="1100" spc="-5" dirty="0">
                <a:latin typeface="Arial"/>
                <a:cs typeface="Arial"/>
              </a:rPr>
              <a:t>database  </a:t>
            </a:r>
            <a:r>
              <a:rPr sz="1100" dirty="0">
                <a:latin typeface="Arial"/>
                <a:cs typeface="Arial"/>
              </a:rPr>
              <a:t>and are </a:t>
            </a:r>
            <a:r>
              <a:rPr sz="1100" spc="-5" dirty="0">
                <a:latin typeface="Arial"/>
                <a:cs typeface="Arial"/>
              </a:rPr>
              <a:t>faster </a:t>
            </a:r>
            <a:r>
              <a:rPr sz="1100" dirty="0">
                <a:latin typeface="Arial"/>
                <a:cs typeface="Arial"/>
              </a:rPr>
              <a:t>than </a:t>
            </a:r>
            <a:r>
              <a:rPr sz="1100" spc="-5" dirty="0">
                <a:latin typeface="Arial"/>
                <a:cs typeface="Arial"/>
              </a:rPr>
              <a:t>discrete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filters.</a:t>
            </a:r>
            <a:endParaRPr sz="1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Symbol"/>
              <a:buChar char=""/>
            </a:pPr>
            <a:endParaRPr sz="1150">
              <a:latin typeface="Arial"/>
              <a:cs typeface="Arial"/>
            </a:endParaRPr>
          </a:p>
          <a:p>
            <a:pPr marL="655320" marR="170180" lvl="1" indent="-228600">
              <a:lnSpc>
                <a:spcPts val="1260"/>
              </a:lnSpc>
              <a:buFont typeface="Symbol"/>
              <a:buChar char=""/>
              <a:tabLst>
                <a:tab pos="655320" algn="l"/>
                <a:tab pos="655955" algn="l"/>
              </a:tabLst>
            </a:pPr>
            <a:r>
              <a:rPr sz="1100" spc="-5" dirty="0">
                <a:latin typeface="Arial"/>
                <a:cs typeface="Arial"/>
              </a:rPr>
              <a:t>Use Boolean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numeric filters. Computers process integers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Booleans  (t/f) </a:t>
            </a:r>
            <a:r>
              <a:rPr sz="1100" dirty="0">
                <a:latin typeface="Arial"/>
                <a:cs typeface="Arial"/>
              </a:rPr>
              <a:t>much </a:t>
            </a:r>
            <a:r>
              <a:rPr sz="1100" spc="-5" dirty="0">
                <a:latin typeface="Arial"/>
                <a:cs typeface="Arial"/>
              </a:rPr>
              <a:t>faster </a:t>
            </a:r>
            <a:r>
              <a:rPr sz="1100" dirty="0">
                <a:latin typeface="Arial"/>
                <a:cs typeface="Arial"/>
              </a:rPr>
              <a:t>than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strings.</a:t>
            </a:r>
            <a:endParaRPr sz="1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250">
              <a:latin typeface="Arial"/>
              <a:cs typeface="Arial"/>
            </a:endParaRPr>
          </a:p>
          <a:p>
            <a:pPr marL="655320" marR="171450" lvl="1" indent="-228600">
              <a:lnSpc>
                <a:spcPts val="1280"/>
              </a:lnSpc>
              <a:spcBef>
                <a:spcPts val="5"/>
              </a:spcBef>
              <a:buSzPct val="91666"/>
              <a:buFont typeface="Symbol"/>
              <a:buChar char=""/>
              <a:tabLst>
                <a:tab pos="655320" algn="l"/>
                <a:tab pos="655955" algn="l"/>
              </a:tabLst>
            </a:pPr>
            <a:r>
              <a:rPr sz="1200" spc="-5" dirty="0">
                <a:latin typeface="Arial"/>
                <a:cs typeface="Arial"/>
              </a:rPr>
              <a:t>Use </a:t>
            </a:r>
            <a:r>
              <a:rPr sz="1100" spc="-5" dirty="0">
                <a:latin typeface="Arial"/>
                <a:cs typeface="Arial"/>
              </a:rPr>
              <a:t>parameters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action filters. </a:t>
            </a:r>
            <a:r>
              <a:rPr sz="1100" dirty="0">
                <a:latin typeface="Arial"/>
                <a:cs typeface="Arial"/>
              </a:rPr>
              <a:t>These reduce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query </a:t>
            </a:r>
            <a:r>
              <a:rPr sz="1100" spc="-5" dirty="0">
                <a:latin typeface="Arial"/>
                <a:cs typeface="Arial"/>
              </a:rPr>
              <a:t>load </a:t>
            </a:r>
            <a:r>
              <a:rPr sz="1100" dirty="0">
                <a:latin typeface="Arial"/>
                <a:cs typeface="Arial"/>
              </a:rPr>
              <a:t>(and </a:t>
            </a:r>
            <a:r>
              <a:rPr sz="1100" spc="-5" dirty="0">
                <a:latin typeface="Arial"/>
                <a:cs typeface="Arial"/>
              </a:rPr>
              <a:t>work  </a:t>
            </a:r>
            <a:r>
              <a:rPr sz="1100" dirty="0">
                <a:latin typeface="Arial"/>
                <a:cs typeface="Arial"/>
              </a:rPr>
              <a:t>across data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sources).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04" y="449579"/>
            <a:ext cx="5732780" cy="3175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66040" rIns="0" bIns="0" rtlCol="0">
            <a:spAutoFit/>
          </a:bodyPr>
          <a:lstStyle/>
          <a:p>
            <a:pPr marR="64769" algn="r">
              <a:lnSpc>
                <a:spcPct val="100000"/>
              </a:lnSpc>
              <a:spcBef>
                <a:spcPts val="520"/>
              </a:spcBef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HIGH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LEVEL DESIGN</a:t>
            </a:r>
            <a:r>
              <a:rPr sz="11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(HLD)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9884359"/>
            <a:ext cx="5769610" cy="6350"/>
          </a:xfrm>
          <a:custGeom>
            <a:avLst/>
            <a:gdLst/>
            <a:ahLst/>
            <a:cxnLst/>
            <a:rect l="l" t="t" r="r" b="b"/>
            <a:pathLst>
              <a:path w="5769609" h="6350">
                <a:moveTo>
                  <a:pt x="5769229" y="0"/>
                </a:moveTo>
                <a:lnTo>
                  <a:pt x="0" y="0"/>
                </a:lnTo>
                <a:lnTo>
                  <a:pt x="0" y="6095"/>
                </a:lnTo>
                <a:lnTo>
                  <a:pt x="5769229" y="6095"/>
                </a:lnTo>
                <a:lnTo>
                  <a:pt x="576922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3276" y="915669"/>
            <a:ext cx="5382895" cy="21441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41300" algn="l"/>
              </a:tabLst>
            </a:pPr>
            <a:r>
              <a:rPr sz="1200" b="1" dirty="0">
                <a:latin typeface="Arial"/>
                <a:cs typeface="Arial"/>
              </a:rPr>
              <a:t>Optimize and </a:t>
            </a:r>
            <a:r>
              <a:rPr sz="1200" b="1" spc="-5" dirty="0">
                <a:latin typeface="Arial"/>
                <a:cs typeface="Arial"/>
              </a:rPr>
              <a:t>materialize </a:t>
            </a:r>
            <a:r>
              <a:rPr sz="1200" b="1" dirty="0">
                <a:latin typeface="Arial"/>
                <a:cs typeface="Arial"/>
              </a:rPr>
              <a:t>your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calculations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 startAt="4"/>
            </a:pPr>
            <a:endParaRPr sz="1200" dirty="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Perform </a:t>
            </a:r>
            <a:r>
              <a:rPr lang="en-US" sz="1100" spc="-5" dirty="0" smtClean="0">
                <a:latin typeface="Times New Roman"/>
                <a:cs typeface="Times New Roman"/>
              </a:rPr>
              <a:t>PCA</a:t>
            </a:r>
            <a:endParaRPr sz="1100" dirty="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Reduce </a:t>
            </a:r>
            <a:r>
              <a:rPr sz="1200" dirty="0">
                <a:latin typeface="Times New Roman"/>
                <a:cs typeface="Times New Roman"/>
              </a:rPr>
              <a:t>the number of nested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calculations.</a:t>
            </a:r>
            <a:endParaRPr sz="1200" dirty="0">
              <a:latin typeface="Times New Roman"/>
              <a:cs typeface="Times New Roman"/>
            </a:endParaRPr>
          </a:p>
          <a:p>
            <a:pPr marL="697865" marR="138430" lvl="1" indent="-228600">
              <a:lnSpc>
                <a:spcPts val="1260"/>
              </a:lnSpc>
              <a:spcBef>
                <a:spcPts val="229"/>
              </a:spcBef>
              <a:buSzPct val="109090"/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sz="1100" spc="-5" dirty="0">
                <a:latin typeface="Arial"/>
                <a:cs typeface="Arial"/>
              </a:rPr>
              <a:t>Reduce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granularity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LOD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table calculations </a:t>
            </a:r>
            <a:r>
              <a:rPr sz="1100" dirty="0">
                <a:latin typeface="Arial"/>
                <a:cs typeface="Arial"/>
              </a:rPr>
              <a:t>in the </a:t>
            </a:r>
            <a:r>
              <a:rPr sz="1100" spc="-5" dirty="0">
                <a:latin typeface="Arial"/>
                <a:cs typeface="Arial"/>
              </a:rPr>
              <a:t>view. </a:t>
            </a:r>
            <a:r>
              <a:rPr sz="1100" dirty="0">
                <a:latin typeface="Arial"/>
                <a:cs typeface="Arial"/>
              </a:rPr>
              <a:t>The more  granular the </a:t>
            </a:r>
            <a:r>
              <a:rPr sz="1100" spc="-5" dirty="0">
                <a:latin typeface="Arial"/>
                <a:cs typeface="Arial"/>
              </a:rPr>
              <a:t>calculation,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longer it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takes.</a:t>
            </a:r>
            <a:endParaRPr sz="11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150" dirty="0">
              <a:latin typeface="Arial"/>
              <a:cs typeface="Arial"/>
            </a:endParaRPr>
          </a:p>
          <a:p>
            <a:pPr marL="926465" marR="470534" lvl="2" indent="-228600">
              <a:lnSpc>
                <a:spcPts val="1270"/>
              </a:lnSpc>
              <a:buFont typeface="Wingdings"/>
              <a:buChar char=""/>
              <a:tabLst>
                <a:tab pos="927100" algn="l"/>
              </a:tabLst>
            </a:pPr>
            <a:r>
              <a:rPr sz="1100" dirty="0">
                <a:latin typeface="Arial"/>
                <a:cs typeface="Arial"/>
              </a:rPr>
              <a:t>LODs - Look at the </a:t>
            </a:r>
            <a:r>
              <a:rPr sz="1100" spc="-5" dirty="0">
                <a:latin typeface="Arial"/>
                <a:cs typeface="Arial"/>
              </a:rPr>
              <a:t>number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unique dimension </a:t>
            </a:r>
            <a:r>
              <a:rPr sz="1100" dirty="0">
                <a:latin typeface="Arial"/>
                <a:cs typeface="Arial"/>
              </a:rPr>
              <a:t>members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the  </a:t>
            </a:r>
            <a:r>
              <a:rPr sz="1100" spc="-5" dirty="0">
                <a:latin typeface="Arial"/>
                <a:cs typeface="Arial"/>
              </a:rPr>
              <a:t>calculation.</a:t>
            </a:r>
            <a:endParaRPr sz="11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Font typeface="Wingdings"/>
              <a:buChar char=""/>
            </a:pPr>
            <a:endParaRPr sz="1150" dirty="0">
              <a:latin typeface="Arial"/>
              <a:cs typeface="Arial"/>
            </a:endParaRPr>
          </a:p>
          <a:p>
            <a:pPr marL="926465" marR="5080" lvl="2" indent="-228600">
              <a:lnSpc>
                <a:spcPts val="1270"/>
              </a:lnSpc>
              <a:buFont typeface="Wingdings"/>
              <a:buChar char=""/>
              <a:tabLst>
                <a:tab pos="927100" algn="l"/>
              </a:tabLst>
            </a:pPr>
            <a:r>
              <a:rPr sz="1100" spc="-5" dirty="0">
                <a:latin typeface="Arial"/>
                <a:cs typeface="Arial"/>
              </a:rPr>
              <a:t>Table Calculations </a:t>
            </a:r>
            <a:r>
              <a:rPr sz="1100" dirty="0">
                <a:latin typeface="Arial"/>
                <a:cs typeface="Arial"/>
              </a:rPr>
              <a:t>- the more </a:t>
            </a:r>
            <a:r>
              <a:rPr sz="1100" spc="-5" dirty="0">
                <a:latin typeface="Arial"/>
                <a:cs typeface="Arial"/>
              </a:rPr>
              <a:t>marks in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view, the longer it </a:t>
            </a:r>
            <a:r>
              <a:rPr sz="1100" spc="-10" dirty="0">
                <a:latin typeface="Arial"/>
                <a:cs typeface="Arial"/>
              </a:rPr>
              <a:t>will </a:t>
            </a:r>
            <a:r>
              <a:rPr sz="1100" dirty="0">
                <a:latin typeface="Arial"/>
                <a:cs typeface="Arial"/>
              </a:rPr>
              <a:t>take to  </a:t>
            </a:r>
            <a:r>
              <a:rPr sz="1100" spc="-5" dirty="0">
                <a:latin typeface="Arial"/>
                <a:cs typeface="Arial"/>
              </a:rPr>
              <a:t>calculate.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7753" y="3424554"/>
            <a:ext cx="5031105" cy="172380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41300" marR="161925" indent="-228600" algn="just">
              <a:lnSpc>
                <a:spcPct val="96100"/>
              </a:lnSpc>
              <a:spcBef>
                <a:spcPts val="155"/>
              </a:spcBef>
              <a:buSzPct val="91666"/>
              <a:buFont typeface="Symbol"/>
              <a:buChar char=""/>
              <a:tabLst>
                <a:tab pos="241300" algn="l"/>
              </a:tabLst>
            </a:pPr>
            <a:r>
              <a:rPr lang="en-US" sz="1100" dirty="0" smtClean="0">
                <a:latin typeface="Arial"/>
                <a:cs typeface="Arial"/>
              </a:rPr>
              <a:t>Used elbow method to determine the best possible value of k in </a:t>
            </a:r>
            <a:r>
              <a:rPr lang="en-US" sz="1100" dirty="0" err="1" smtClean="0">
                <a:latin typeface="Arial"/>
                <a:cs typeface="Arial"/>
              </a:rPr>
              <a:t>kmeans</a:t>
            </a:r>
            <a:r>
              <a:rPr lang="en-US" sz="1100" dirty="0" smtClean="0">
                <a:latin typeface="Arial"/>
                <a:cs typeface="Arial"/>
              </a:rPr>
              <a:t> clustering.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Symbol"/>
              <a:buChar char=""/>
            </a:pPr>
            <a:endParaRPr sz="1150" dirty="0">
              <a:latin typeface="Arial"/>
              <a:cs typeface="Arial"/>
            </a:endParaRPr>
          </a:p>
          <a:p>
            <a:pPr marL="241300" marR="5080" indent="-228600">
              <a:lnSpc>
                <a:spcPct val="96100"/>
              </a:lnSpc>
              <a:buSzPct val="91666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latin typeface="Arial"/>
                <a:cs typeface="Arial"/>
              </a:rPr>
              <a:t>Make groups with calculations</a:t>
            </a:r>
            <a:r>
              <a:rPr sz="1100" spc="-5" dirty="0">
                <a:latin typeface="Arial"/>
                <a:cs typeface="Arial"/>
              </a:rPr>
              <a:t>. Like include filters, calculated groups load  only </a:t>
            </a:r>
            <a:r>
              <a:rPr sz="1100" dirty="0">
                <a:latin typeface="Arial"/>
                <a:cs typeface="Arial"/>
              </a:rPr>
              <a:t>named </a:t>
            </a:r>
            <a:r>
              <a:rPr sz="1100" spc="-5" dirty="0">
                <a:latin typeface="Arial"/>
                <a:cs typeface="Arial"/>
              </a:rPr>
              <a:t>members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domain, whereas Tableau’s group function loads 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entire domain.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200" dirty="0">
              <a:latin typeface="Arial"/>
              <a:cs typeface="Arial"/>
            </a:endParaRPr>
          </a:p>
          <a:p>
            <a:pPr marL="241300" marR="60960" indent="-228600">
              <a:lnSpc>
                <a:spcPct val="95600"/>
              </a:lnSpc>
              <a:buSzPct val="91666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latin typeface="Arial"/>
                <a:cs typeface="Arial"/>
              </a:rPr>
              <a:t>Use Booleans </a:t>
            </a:r>
            <a:r>
              <a:rPr sz="1200" dirty="0">
                <a:latin typeface="Arial"/>
                <a:cs typeface="Arial"/>
              </a:rPr>
              <a:t>or </a:t>
            </a:r>
            <a:r>
              <a:rPr sz="1200" spc="-10" dirty="0">
                <a:latin typeface="Arial"/>
                <a:cs typeface="Arial"/>
              </a:rPr>
              <a:t>numeric </a:t>
            </a:r>
            <a:r>
              <a:rPr sz="1200" dirty="0">
                <a:latin typeface="Arial"/>
                <a:cs typeface="Arial"/>
              </a:rPr>
              <a:t>calculations </a:t>
            </a:r>
            <a:r>
              <a:rPr sz="1200" spc="-5" dirty="0">
                <a:latin typeface="Arial"/>
                <a:cs typeface="Arial"/>
              </a:rPr>
              <a:t>instead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string </a:t>
            </a:r>
            <a:r>
              <a:rPr sz="1200" dirty="0">
                <a:latin typeface="Arial"/>
                <a:cs typeface="Arial"/>
              </a:rPr>
              <a:t>calculations</a:t>
            </a:r>
            <a:r>
              <a:rPr sz="1100" dirty="0">
                <a:latin typeface="Arial"/>
                <a:cs typeface="Arial"/>
              </a:rPr>
              <a:t>.  </a:t>
            </a:r>
            <a:r>
              <a:rPr sz="1100" spc="-5" dirty="0">
                <a:latin typeface="Arial"/>
                <a:cs typeface="Arial"/>
              </a:rPr>
              <a:t>Computers </a:t>
            </a:r>
            <a:r>
              <a:rPr sz="1100" dirty="0">
                <a:latin typeface="Arial"/>
                <a:cs typeface="Arial"/>
              </a:rPr>
              <a:t>can </a:t>
            </a:r>
            <a:r>
              <a:rPr sz="1100" spc="-5" dirty="0">
                <a:latin typeface="Arial"/>
                <a:cs typeface="Arial"/>
              </a:rPr>
              <a:t>process integers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Booleans (t/f) </a:t>
            </a:r>
            <a:r>
              <a:rPr sz="1100" dirty="0">
                <a:latin typeface="Arial"/>
                <a:cs typeface="Arial"/>
              </a:rPr>
              <a:t>much </a:t>
            </a:r>
            <a:r>
              <a:rPr sz="1100" spc="-5" dirty="0">
                <a:latin typeface="Arial"/>
                <a:cs typeface="Arial"/>
              </a:rPr>
              <a:t>faster </a:t>
            </a:r>
            <a:r>
              <a:rPr sz="1100" dirty="0">
                <a:latin typeface="Arial"/>
                <a:cs typeface="Arial"/>
              </a:rPr>
              <a:t>than </a:t>
            </a:r>
            <a:r>
              <a:rPr sz="1100" spc="-5" dirty="0">
                <a:latin typeface="Arial"/>
                <a:cs typeface="Arial"/>
              </a:rPr>
              <a:t>strings.  Boolean&gt;Int&gt;Float&gt;Date&gt;DateTime&gt;String.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76604" y="9917378"/>
            <a:ext cx="76804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8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191257" y="9917379"/>
            <a:ext cx="31362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dirty="0" smtClean="0"/>
              <a:t>Customer Segmentation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04" y="449579"/>
            <a:ext cx="5732780" cy="3175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66040" rIns="0" bIns="0" rtlCol="0">
            <a:spAutoFit/>
          </a:bodyPr>
          <a:lstStyle/>
          <a:p>
            <a:pPr marR="64769" algn="r">
              <a:lnSpc>
                <a:spcPct val="100000"/>
              </a:lnSpc>
              <a:spcBef>
                <a:spcPts val="520"/>
              </a:spcBef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HIGH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LEVEL DESIGN</a:t>
            </a:r>
            <a:r>
              <a:rPr sz="11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(HLD)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9884359"/>
            <a:ext cx="5769610" cy="6350"/>
          </a:xfrm>
          <a:custGeom>
            <a:avLst/>
            <a:gdLst/>
            <a:ahLst/>
            <a:cxnLst/>
            <a:rect l="l" t="t" r="r" b="b"/>
            <a:pathLst>
              <a:path w="5769609" h="6350">
                <a:moveTo>
                  <a:pt x="5769229" y="0"/>
                </a:moveTo>
                <a:lnTo>
                  <a:pt x="0" y="0"/>
                </a:lnTo>
                <a:lnTo>
                  <a:pt x="0" y="6095"/>
                </a:lnTo>
                <a:lnTo>
                  <a:pt x="5769229" y="6095"/>
                </a:lnTo>
                <a:lnTo>
                  <a:pt x="576922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2603500"/>
            <a:ext cx="5924246" cy="3741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lvl="1" indent="-4572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Arial"/>
                <a:cs typeface="Arial"/>
              </a:rPr>
              <a:t>KPIs </a:t>
            </a:r>
            <a:r>
              <a:rPr sz="1600" b="1" dirty="0">
                <a:latin typeface="Arial"/>
                <a:cs typeface="Arial"/>
              </a:rPr>
              <a:t>(Key </a:t>
            </a:r>
            <a:r>
              <a:rPr sz="1600" b="1" spc="-5" dirty="0">
                <a:latin typeface="Arial"/>
                <a:cs typeface="Arial"/>
              </a:rPr>
              <a:t>Performance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Indicators)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AutoNum type="arabicPeriod"/>
            </a:pPr>
            <a:endParaRPr sz="1600" dirty="0">
              <a:latin typeface="Arial"/>
              <a:cs typeface="Arial"/>
            </a:endParaRPr>
          </a:p>
          <a:p>
            <a:pPr marL="469265" marR="212090">
              <a:lnSpc>
                <a:spcPts val="1270"/>
              </a:lnSpc>
              <a:spcBef>
                <a:spcPts val="5"/>
              </a:spcBef>
            </a:pPr>
            <a:r>
              <a:rPr sz="1100" dirty="0">
                <a:latin typeface="Arial"/>
                <a:cs typeface="Arial"/>
              </a:rPr>
              <a:t>Key indicators </a:t>
            </a:r>
            <a:r>
              <a:rPr sz="1100" spc="-5" dirty="0">
                <a:latin typeface="Arial"/>
                <a:cs typeface="Arial"/>
              </a:rPr>
              <a:t>displaying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summary </a:t>
            </a:r>
            <a:r>
              <a:rPr sz="1100" dirty="0">
                <a:latin typeface="Arial"/>
                <a:cs typeface="Arial"/>
              </a:rPr>
              <a:t>of the </a:t>
            </a:r>
            <a:r>
              <a:rPr lang="en-US" sz="1100" spc="-5" dirty="0" smtClean="0">
                <a:latin typeface="Arial"/>
                <a:cs typeface="Arial"/>
              </a:rPr>
              <a:t>customer segmentation</a:t>
            </a:r>
            <a:r>
              <a:rPr sz="1100" spc="-5" dirty="0" smtClean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its relationship with  different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metrics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 dirty="0">
              <a:latin typeface="Arial"/>
              <a:cs typeface="Arial"/>
            </a:endParaRPr>
          </a:p>
          <a:p>
            <a:pPr marL="1383665" lvl="2" indent="-229235">
              <a:lnSpc>
                <a:spcPts val="1295"/>
              </a:lnSpc>
              <a:buAutoNum type="arabicPeriod"/>
              <a:tabLst>
                <a:tab pos="1384300" algn="l"/>
              </a:tabLst>
            </a:pPr>
            <a:r>
              <a:rPr sz="1100" dirty="0">
                <a:latin typeface="Arial"/>
                <a:cs typeface="Arial"/>
              </a:rPr>
              <a:t>Percentage of </a:t>
            </a:r>
            <a:r>
              <a:rPr sz="1100" spc="-5" dirty="0">
                <a:latin typeface="Arial"/>
                <a:cs typeface="Arial"/>
              </a:rPr>
              <a:t>People </a:t>
            </a:r>
            <a:r>
              <a:rPr lang="en-US" sz="1100" spc="-5" dirty="0" smtClean="0">
                <a:latin typeface="Arial"/>
                <a:cs typeface="Arial"/>
              </a:rPr>
              <a:t>in different clusters.</a:t>
            </a:r>
            <a:endParaRPr sz="1100" dirty="0">
              <a:latin typeface="Arial"/>
              <a:cs typeface="Arial"/>
            </a:endParaRPr>
          </a:p>
          <a:p>
            <a:pPr marL="1383665" lvl="2" indent="-229235">
              <a:lnSpc>
                <a:spcPts val="1265"/>
              </a:lnSpc>
              <a:buAutoNum type="arabicPeriod"/>
              <a:tabLst>
                <a:tab pos="1384300" algn="l"/>
              </a:tabLst>
            </a:pPr>
            <a:r>
              <a:rPr sz="1100" dirty="0">
                <a:latin typeface="Arial"/>
                <a:cs typeface="Arial"/>
              </a:rPr>
              <a:t>Age </a:t>
            </a:r>
            <a:r>
              <a:rPr sz="1100" spc="-5" dirty="0">
                <a:latin typeface="Arial"/>
                <a:cs typeface="Arial"/>
              </a:rPr>
              <a:t>Distribution including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 smtClean="0">
                <a:latin typeface="Arial"/>
                <a:cs typeface="Arial"/>
              </a:rPr>
              <a:t>Gender</a:t>
            </a:r>
            <a:r>
              <a:rPr lang="en-US" sz="1100" spc="-5" dirty="0" smtClean="0">
                <a:latin typeface="Arial"/>
                <a:cs typeface="Arial"/>
              </a:rPr>
              <a:t> and spending capacity.</a:t>
            </a:r>
            <a:endParaRPr sz="1100" dirty="0">
              <a:latin typeface="Arial"/>
              <a:cs typeface="Arial"/>
            </a:endParaRPr>
          </a:p>
          <a:p>
            <a:pPr marL="1383665" lvl="2" indent="-229235">
              <a:lnSpc>
                <a:spcPts val="1265"/>
              </a:lnSpc>
              <a:buAutoNum type="arabicPeriod"/>
              <a:tabLst>
                <a:tab pos="1384300" algn="l"/>
              </a:tabLst>
            </a:pPr>
            <a:r>
              <a:rPr lang="en-US" sz="1100" dirty="0" smtClean="0">
                <a:latin typeface="Arial"/>
                <a:cs typeface="Arial"/>
              </a:rPr>
              <a:t>F1 score (0.91)</a:t>
            </a:r>
            <a:endParaRPr sz="1100" dirty="0">
              <a:latin typeface="Arial"/>
              <a:cs typeface="Arial"/>
            </a:endParaRPr>
          </a:p>
          <a:p>
            <a:pPr marL="1383665" lvl="2" indent="-229235">
              <a:lnSpc>
                <a:spcPts val="1265"/>
              </a:lnSpc>
              <a:buAutoNum type="arabicPeriod"/>
              <a:tabLst>
                <a:tab pos="1384300" algn="l"/>
              </a:tabLst>
            </a:pPr>
            <a:r>
              <a:rPr lang="en-US" sz="1100" spc="-5" dirty="0" smtClean="0">
                <a:latin typeface="Arial"/>
                <a:cs typeface="Arial"/>
              </a:rPr>
              <a:t>Accuracy (0.94)</a:t>
            </a:r>
            <a:endParaRPr sz="1100" dirty="0">
              <a:latin typeface="Arial"/>
              <a:cs typeface="Arial"/>
            </a:endParaRPr>
          </a:p>
          <a:p>
            <a:pPr marL="1383665" marR="453390" lvl="2" indent="-228600">
              <a:lnSpc>
                <a:spcPts val="1270"/>
              </a:lnSpc>
              <a:spcBef>
                <a:spcPts val="55"/>
              </a:spcBef>
              <a:buAutoNum type="arabicPeriod"/>
              <a:tabLst>
                <a:tab pos="1384300" algn="l"/>
              </a:tabLst>
            </a:pPr>
            <a:r>
              <a:rPr lang="en-US" sz="1100" dirty="0" smtClean="0">
                <a:latin typeface="Arial"/>
                <a:cs typeface="Arial"/>
              </a:rPr>
              <a:t>Confusion </a:t>
            </a:r>
            <a:r>
              <a:rPr lang="en-US" sz="1100" dirty="0" err="1" smtClean="0">
                <a:latin typeface="Arial"/>
                <a:cs typeface="Arial"/>
              </a:rPr>
              <a:t>matrics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Arial"/>
              <a:cs typeface="Arial"/>
            </a:endParaRPr>
          </a:p>
          <a:p>
            <a:pPr marL="12700">
              <a:lnSpc>
                <a:spcPts val="1895"/>
              </a:lnSpc>
              <a:spcBef>
                <a:spcPts val="1045"/>
              </a:spcBef>
              <a:tabLst>
                <a:tab pos="309245" algn="l"/>
              </a:tabLst>
            </a:pPr>
            <a:r>
              <a:rPr sz="1600" b="1" spc="-5" dirty="0">
                <a:latin typeface="Arial"/>
                <a:cs typeface="Arial"/>
              </a:rPr>
              <a:t>5	</a:t>
            </a:r>
            <a:r>
              <a:rPr sz="1600" b="1" spc="-5" dirty="0" smtClean="0">
                <a:latin typeface="Arial"/>
                <a:cs typeface="Arial"/>
              </a:rPr>
              <a:t>Deployment</a:t>
            </a:r>
            <a:endParaRPr lang="en-US" sz="1600" b="1" spc="-5" dirty="0" smtClean="0">
              <a:latin typeface="Arial"/>
              <a:cs typeface="Arial"/>
            </a:endParaRPr>
          </a:p>
          <a:p>
            <a:pPr marL="12700">
              <a:lnSpc>
                <a:spcPts val="1895"/>
              </a:lnSpc>
              <a:spcBef>
                <a:spcPts val="1045"/>
              </a:spcBef>
              <a:tabLst>
                <a:tab pos="309245" algn="l"/>
              </a:tabLst>
            </a:pPr>
            <a:endParaRPr sz="1600" dirty="0">
              <a:latin typeface="Arial"/>
              <a:cs typeface="Arial"/>
            </a:endParaRPr>
          </a:p>
          <a:p>
            <a:pPr marL="309880" marR="14604">
              <a:lnSpc>
                <a:spcPct val="95800"/>
              </a:lnSpc>
              <a:spcBef>
                <a:spcPts val="25"/>
              </a:spcBef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With the help of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we created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apps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for our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machine learning project using simple python scripts. It also supports hot-reloading, so that your app can update live as you edit and save your file. An app can be built in a few lines of code only(as we will see below) using the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API. Adding a widget is the same as declaring a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 , with defined</a:t>
            </a:r>
          </a:p>
          <a:p>
            <a:pPr marL="309880" marR="14604">
              <a:lnSpc>
                <a:spcPct val="95800"/>
              </a:lnSpc>
              <a:spcBef>
                <a:spcPts val="25"/>
              </a:spcBef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different routes or handle HTTP requests. It is easy to deploy and manage.</a:t>
            </a:r>
          </a:p>
          <a:p>
            <a:pPr marL="309880" marR="14604">
              <a:lnSpc>
                <a:spcPct val="95800"/>
              </a:lnSpc>
              <a:spcBef>
                <a:spcPts val="25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76604" y="9917378"/>
            <a:ext cx="76804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9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191257" y="9917379"/>
            <a:ext cx="31362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dirty="0" smtClean="0"/>
              <a:t>Customer segmentation</a:t>
            </a:r>
            <a:endParaRPr dirty="0"/>
          </a:p>
        </p:txBody>
      </p:sp>
      <p:sp>
        <p:nvSpPr>
          <p:cNvPr id="8" name="object 6"/>
          <p:cNvSpPr txBox="1"/>
          <p:nvPr/>
        </p:nvSpPr>
        <p:spPr>
          <a:xfrm>
            <a:off x="857211" y="1702955"/>
            <a:ext cx="536194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9245" algn="l"/>
              </a:tabLst>
            </a:pPr>
            <a:r>
              <a:rPr sz="1600" b="1" spc="-5" dirty="0" smtClean="0">
                <a:latin typeface="Arial"/>
                <a:cs typeface="Arial"/>
              </a:rPr>
              <a:t>4</a:t>
            </a:r>
            <a:r>
              <a:rPr sz="1600" b="1" spc="-5" dirty="0">
                <a:latin typeface="Arial"/>
                <a:cs typeface="Arial"/>
              </a:rPr>
              <a:t>	</a:t>
            </a:r>
            <a:r>
              <a:rPr sz="1600" b="1" spc="-5" dirty="0" smtClean="0">
                <a:latin typeface="Arial"/>
                <a:cs typeface="Arial"/>
              </a:rPr>
              <a:t>KPI</a:t>
            </a:r>
            <a:r>
              <a:rPr lang="en-US" sz="1600" b="1" spc="-5" dirty="0" smtClean="0">
                <a:latin typeface="Arial"/>
                <a:cs typeface="Arial"/>
              </a:rPr>
              <a:t>s: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26" name="Picture 2" descr="Deployment – Using Streamlit Sharing – LeArN2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6345166"/>
            <a:ext cx="6248400" cy="296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971</Words>
  <Application>Microsoft Office PowerPoint</Application>
  <PresentationFormat>Custom</PresentationFormat>
  <Paragraphs>155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Carlito</vt:lpstr>
      <vt:lpstr>Symbol</vt:lpstr>
      <vt:lpstr>Times New Roman</vt:lpstr>
      <vt:lpstr>Wingdings</vt:lpstr>
      <vt:lpstr>Office Theme</vt:lpstr>
      <vt:lpstr>High Level Design (HLD)         Customer  Segmentation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Level Design (HLD)         Customer  Segmentation</dc:title>
  <dc:creator>Admin</dc:creator>
  <cp:lastModifiedBy>Admin</cp:lastModifiedBy>
  <cp:revision>10</cp:revision>
  <dcterms:created xsi:type="dcterms:W3CDTF">2022-01-27T14:30:53Z</dcterms:created>
  <dcterms:modified xsi:type="dcterms:W3CDTF">2022-01-28T07:17:50Z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2021-10-28T00:00:00Z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2022-01-27T00:00:00Z</vt:filetime>
  </property>
</Properties>
</file>